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35" r:id="rId3"/>
    <p:sldId id="325" r:id="rId4"/>
    <p:sldId id="326" r:id="rId5"/>
    <p:sldId id="328" r:id="rId6"/>
    <p:sldId id="331" r:id="rId7"/>
    <p:sldId id="332" r:id="rId8"/>
    <p:sldId id="350" r:id="rId9"/>
    <p:sldId id="333" r:id="rId10"/>
    <p:sldId id="336" r:id="rId11"/>
    <p:sldId id="340" r:id="rId12"/>
    <p:sldId id="337" r:id="rId13"/>
    <p:sldId id="338" r:id="rId14"/>
    <p:sldId id="351" r:id="rId15"/>
    <p:sldId id="359" r:id="rId16"/>
    <p:sldId id="342" r:id="rId17"/>
    <p:sldId id="353" r:id="rId18"/>
    <p:sldId id="352" r:id="rId19"/>
    <p:sldId id="345" r:id="rId20"/>
    <p:sldId id="354" r:id="rId21"/>
    <p:sldId id="346" r:id="rId22"/>
    <p:sldId id="348" r:id="rId23"/>
    <p:sldId id="358" r:id="rId24"/>
    <p:sldId id="347" r:id="rId25"/>
    <p:sldId id="349" r:id="rId26"/>
    <p:sldId id="355" r:id="rId27"/>
    <p:sldId id="357" r:id="rId28"/>
    <p:sldId id="356" r:id="rId29"/>
    <p:sldId id="339" r:id="rId30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56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CC00"/>
    <a:srgbClr val="EAEAEA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10"/>
    <p:restoredTop sz="96724" autoAdjust="0"/>
  </p:normalViewPr>
  <p:slideViewPr>
    <p:cSldViewPr showGuides="1">
      <p:cViewPr varScale="1">
        <p:scale>
          <a:sx n="120" d="100"/>
          <a:sy n="120" d="100"/>
        </p:scale>
        <p:origin x="832" y="184"/>
      </p:cViewPr>
      <p:guideLst>
        <p:guide orient="horz" pos="1056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195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195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/>
            </a:lvl1pPr>
          </a:lstStyle>
          <a:p>
            <a:pPr>
              <a:defRPr/>
            </a:pPr>
            <a:fld id="{5E70D722-E3B5-1F42-B7E8-29DF3F30CFF2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26358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195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1000" y="539750"/>
            <a:ext cx="3683000" cy="2762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5713" y="3482975"/>
            <a:ext cx="711517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195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Calibri"/>
              </a:defRPr>
            </a:lvl1pPr>
          </a:lstStyle>
          <a:p>
            <a:pPr>
              <a:defRPr/>
            </a:pPr>
            <a:fld id="{72409F3C-BD10-194C-83A6-D50065DA4E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264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0D44E7-3436-C64A-8B66-5B0A94C7C180}" type="slidenum">
              <a:rPr lang="en-US" sz="1200">
                <a:latin typeface="Calibri"/>
              </a:rPr>
              <a:pPr/>
              <a:t>1</a:t>
            </a:fld>
            <a:endParaRPr lang="en-US" sz="1200" dirty="0">
              <a:latin typeface="Calibri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UCI Machine Learning Repository maintains 370</a:t>
            </a:r>
            <a:r>
              <a:rPr lang="en-US" baseline="0" dirty="0"/>
              <a:t> (as of 2017-05-01)</a:t>
            </a:r>
            <a:r>
              <a:rPr lang="en-US" dirty="0"/>
              <a:t> data sets as a service to the machine learning community.</a:t>
            </a:r>
          </a:p>
          <a:p>
            <a:endParaRPr lang="en-US" dirty="0"/>
          </a:p>
          <a:p>
            <a:r>
              <a:rPr lang="en-US" dirty="0"/>
              <a:t>The archive was created as an ftp archive in 1987 by David Aha and fellow graduate students at UC Irvine.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409F3C-BD10-194C-83A6-D50065DA4EB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737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Sharks bear their young alive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409F3C-BD10-194C-83A6-D50065DA4EB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78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69BE6-8F04-CF40-98FB-1B55849FE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6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E8876-D1B7-C641-B7BC-22EBE409B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2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9FE12-6510-4944-860A-62A00B3B7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4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3E370-67E7-764E-A1A5-30DD97FF4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0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EAC0F-05CE-9345-BFAB-3F50431D3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2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F4A6C-14B4-3F4D-B13D-2F8990D38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1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F2799-AE10-3143-83D9-D7C533B32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6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095A6-2EF4-5544-8C04-4B5DA920C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6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7373F-530A-CC43-B958-C91AD1BFE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5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FD0A9-6F5C-F640-8DF4-C20D79EFE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2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1CDC4-812C-944F-ADD7-AA203DE19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1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/>
              </a:defRPr>
            </a:lvl1pPr>
          </a:lstStyle>
          <a:p>
            <a:pPr>
              <a:defRPr/>
            </a:pPr>
            <a:fld id="{80953BB7-A803-CE46-8563-E051625F45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cs.waikato.ac.nz/ml/weka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aikato.ac.nz/ml/weka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cs.waikato.ac.nz/ml/weka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UMBC-CMSC-671-F21/code/tree/master/ML" TargetMode="External"/><Relationship Id="rId7" Type="http://schemas.openxmlformats.org/officeDocument/2006/relationships/hyperlink" Target="https://raw.githubusercontent.com/UMBC-CMSC-671-F21/code/master/ML/restaurant_predict.arff" TargetMode="External"/><Relationship Id="rId2" Type="http://schemas.openxmlformats.org/officeDocument/2006/relationships/hyperlink" Target="https://github.com/UMBC-CMSC-671-F21/cod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aw.githubusercontent.com/UMBC-CMSC-671-F21/code/master/ML/restaurant_test.arff" TargetMode="External"/><Relationship Id="rId5" Type="http://schemas.openxmlformats.org/officeDocument/2006/relationships/hyperlink" Target="https://raw.githubusercontent.com/UMBC-CMSC-671-F21/code/master/ML/restaurant.arff" TargetMode="External"/><Relationship Id="rId4" Type="http://schemas.openxmlformats.org/officeDocument/2006/relationships/hyperlink" Target="https://raw.githubusercontent.com/UMBC-CMSC-671-F21/code/master/ML/restaurant.csv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mpy.org/" TargetMode="External"/><Relationship Id="rId7" Type="http://schemas.openxmlformats.org/officeDocument/2006/relationships/image" Target="../media/image1.tiff"/><Relationship Id="rId2" Type="http://schemas.openxmlformats.org/officeDocument/2006/relationships/hyperlink" Target="https://scikit-learn.org/stabl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Iris_flower_data_set" TargetMode="External"/><Relationship Id="rId5" Type="http://schemas.openxmlformats.org/officeDocument/2006/relationships/hyperlink" Target="https://matplotlib.org/" TargetMode="External"/><Relationship Id="rId4" Type="http://schemas.openxmlformats.org/officeDocument/2006/relationships/hyperlink" Target="https://www.scipy.org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t.ly/iris671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notebooks/welcome.ipynb" TargetMode="External"/><Relationship Id="rId2" Type="http://schemas.openxmlformats.org/officeDocument/2006/relationships/hyperlink" Target="http://scikit-learn.org/stabl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rchive.ics.uci.edu/ml/datasets/Zoo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28700" y="0"/>
            <a:ext cx="7239000" cy="3886200"/>
          </a:xfrm>
        </p:spPr>
        <p:txBody>
          <a:bodyPr/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 Decision Trees in</a:t>
            </a:r>
            <a:br>
              <a:rPr lang="en-US" sz="6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</a:br>
            <a:r>
              <a:rPr lang="en-US" sz="6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AIMA, WEKA, </a:t>
            </a:r>
            <a:br>
              <a:rPr lang="en-US" sz="6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</a:br>
            <a:r>
              <a:rPr lang="en-US" sz="6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and SCIKIT-LEARN</a:t>
            </a:r>
            <a:endParaRPr lang="en-US" sz="54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A35C1C-2B41-D14D-AF85-461E1AFFC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4247515"/>
            <a:ext cx="3208973" cy="21393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3E3178-BAA6-6646-B2C3-C6DDCF651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" y="4318000"/>
            <a:ext cx="1619250" cy="20942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4343400"/>
            <a:ext cx="3707718" cy="2209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5936E2-0380-9F4D-8DD8-A797342779A3}"/>
              </a:ext>
            </a:extLst>
          </p:cNvPr>
          <p:cNvSpPr txBox="1"/>
          <p:nvPr/>
        </p:nvSpPr>
        <p:spPr>
          <a:xfrm>
            <a:off x="6548418" y="73967"/>
            <a:ext cx="2595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14_2_dt_examples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5400" dirty="0">
                <a:ea typeface="ＭＳ Ｐゴシック" charset="0"/>
                <a:cs typeface="ＭＳ Ｐゴシック" charset="0"/>
              </a:rPr>
              <a:t>Weka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305800" cy="5029200"/>
          </a:xfrm>
        </p:spPr>
        <p:txBody>
          <a:bodyPr/>
          <a:lstStyle/>
          <a:p>
            <a:pPr eaLnBrk="1"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  <a:defRPr/>
            </a:pPr>
            <a:r>
              <a:rPr lang="en-GB" sz="3000" dirty="0">
                <a:latin typeface="Arial" charset="0"/>
              </a:rPr>
              <a:t>Open-source Java machine learning tool</a:t>
            </a:r>
          </a:p>
          <a:p>
            <a:pPr eaLnBrk="1"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  <a:defRPr/>
            </a:pPr>
            <a:r>
              <a:rPr lang="en-GB" sz="3000" dirty="0">
                <a:latin typeface="Arial" charset="0"/>
                <a:hlinkClick r:id="rId2"/>
              </a:rPr>
              <a:t>http://www.cs.waikato.ac.nz/ml/weka/</a:t>
            </a:r>
            <a:endParaRPr lang="en-GB" sz="3000" dirty="0">
              <a:latin typeface="Arial" charset="0"/>
            </a:endParaRPr>
          </a:p>
          <a:p>
            <a:pPr eaLnBrk="1"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  <a:defRPr/>
            </a:pPr>
            <a:r>
              <a:rPr lang="en-GB" sz="3000" dirty="0">
                <a:latin typeface="Arial" charset="0"/>
              </a:rPr>
              <a:t>Implements many classifiers &amp; ML algorithms</a:t>
            </a:r>
          </a:p>
          <a:p>
            <a:pPr eaLnBrk="1"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  <a:defRPr/>
            </a:pPr>
            <a:r>
              <a:rPr lang="en-GB" sz="3000" dirty="0">
                <a:latin typeface="Arial" charset="0"/>
              </a:rPr>
              <a:t>Uses common data representation format; easy to try different ML algorithms and compare results</a:t>
            </a:r>
          </a:p>
          <a:p>
            <a:pPr marL="225425" lvl="1" indent="-225425" eaLnBrk="1">
              <a:buFontTx/>
              <a:buChar char="•"/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  <a:defRPr/>
            </a:pPr>
            <a:r>
              <a:rPr lang="en-US" sz="3000" dirty="0">
                <a:latin typeface="Arial" charset="0"/>
              </a:rPr>
              <a:t>Comprehensive set of data pre-processing tools and evaluation methods</a:t>
            </a:r>
            <a:endParaRPr lang="en-GB" sz="3000" dirty="0">
              <a:latin typeface="Arial" charset="0"/>
            </a:endParaRPr>
          </a:p>
          <a:p>
            <a:pPr eaLnBrk="1">
              <a:tabLst>
                <a:tab pos="411846" algn="l"/>
                <a:tab pos="826572" algn="l"/>
                <a:tab pos="1241298" algn="l"/>
                <a:tab pos="1656024" algn="l"/>
                <a:tab pos="2070751" algn="l"/>
                <a:tab pos="2485477" algn="l"/>
                <a:tab pos="2900203" algn="l"/>
                <a:tab pos="3314929" algn="l"/>
                <a:tab pos="3729655" algn="l"/>
                <a:tab pos="4144381" algn="l"/>
                <a:tab pos="4559107" algn="l"/>
                <a:tab pos="4973833" algn="l"/>
                <a:tab pos="5388560" algn="l"/>
                <a:tab pos="5803286" algn="l"/>
                <a:tab pos="6218012" algn="l"/>
                <a:tab pos="6632738" algn="l"/>
                <a:tab pos="7047464" algn="l"/>
                <a:tab pos="7462190" algn="l"/>
                <a:tab pos="7876916" algn="l"/>
                <a:tab pos="8291642" algn="l"/>
              </a:tabLst>
              <a:defRPr/>
            </a:pPr>
            <a:r>
              <a:rPr lang="en-GB" sz="3000" dirty="0">
                <a:latin typeface="Arial" charset="0"/>
              </a:rPr>
              <a:t>Three modes of operation: GUI, command line, Java API</a:t>
            </a:r>
          </a:p>
          <a:p>
            <a:pPr marL="0" indent="0">
              <a:buFontTx/>
              <a:buNone/>
              <a:defRPr/>
            </a:pPr>
            <a:endParaRPr lang="en-US" sz="3000" dirty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4ACFA0C-337C-7248-A2B0-912BABE85304}" type="slidenum">
              <a:rPr lang="en-US" sz="1000">
                <a:latin typeface="Calibri"/>
              </a:rPr>
              <a:pPr/>
              <a:t>10</a:t>
            </a:fld>
            <a:endParaRPr lang="en-US" sz="1000" dirty="0">
              <a:latin typeface="Calibri"/>
            </a:endParaRPr>
          </a:p>
        </p:txBody>
      </p:sp>
      <p:pic>
        <p:nvPicPr>
          <p:cNvPr id="5427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912" y="76200"/>
            <a:ext cx="19968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686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4-24 at 9.39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533400"/>
            <a:ext cx="8784404" cy="6858000"/>
          </a:xfrm>
          <a:prstGeom prst="rect">
            <a:avLst/>
          </a:prstGeom>
        </p:spPr>
      </p:pic>
      <p:pic>
        <p:nvPicPr>
          <p:cNvPr id="4" name="Picture 3" descr="Screen Shot 2016-04-24 at 9.39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-152400"/>
            <a:ext cx="5410200" cy="377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60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4582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% Simplified data for predicting heart disease with just six variables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% Comments begin with a % allowed at the top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buFontTx/>
              <a:buNone/>
            </a:pPr>
            <a:r>
              <a:rPr lang="en-US" sz="1800" dirty="0">
                <a:latin typeface="Arial" charset="0"/>
              </a:rPr>
              <a:t>@relation heart-disease-simplified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@attribute age numeric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@attribute sex { female, male 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@attribute </a:t>
            </a:r>
            <a:r>
              <a:rPr lang="en-US" sz="1800" dirty="0" err="1">
                <a:latin typeface="Arial" charset="0"/>
              </a:rPr>
              <a:t>chest_pain_type</a:t>
            </a:r>
            <a:r>
              <a:rPr lang="en-US" sz="1800" dirty="0">
                <a:latin typeface="Arial" charset="0"/>
              </a:rPr>
              <a:t> { </a:t>
            </a:r>
            <a:r>
              <a:rPr lang="en-US" sz="1800" dirty="0" err="1">
                <a:latin typeface="Arial" charset="0"/>
              </a:rPr>
              <a:t>typ_angina</a:t>
            </a:r>
            <a:r>
              <a:rPr lang="en-US" sz="1800" dirty="0">
                <a:latin typeface="Arial" charset="0"/>
              </a:rPr>
              <a:t>, </a:t>
            </a:r>
            <a:r>
              <a:rPr lang="en-US" sz="1800" dirty="0" err="1">
                <a:latin typeface="Arial" charset="0"/>
              </a:rPr>
              <a:t>asympt</a:t>
            </a:r>
            <a:r>
              <a:rPr lang="en-US" sz="1800" dirty="0">
                <a:latin typeface="Arial" charset="0"/>
              </a:rPr>
              <a:t>, </a:t>
            </a:r>
            <a:r>
              <a:rPr lang="en-US" sz="1800" dirty="0" err="1">
                <a:latin typeface="Arial" charset="0"/>
              </a:rPr>
              <a:t>non_anginal</a:t>
            </a:r>
            <a:r>
              <a:rPr lang="en-US" sz="1800" dirty="0">
                <a:latin typeface="Arial" charset="0"/>
              </a:rPr>
              <a:t>, </a:t>
            </a:r>
            <a:r>
              <a:rPr lang="en-US" sz="1800" dirty="0" err="1">
                <a:latin typeface="Arial" charset="0"/>
              </a:rPr>
              <a:t>atyp_angina</a:t>
            </a:r>
            <a:r>
              <a:rPr lang="en-US" sz="1800" dirty="0">
                <a:latin typeface="Arial" charset="0"/>
              </a:rPr>
              <a:t>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@attribute cholesterol numeric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@attribute </a:t>
            </a:r>
            <a:r>
              <a:rPr lang="en-US" sz="1800" dirty="0" err="1">
                <a:latin typeface="Arial" charset="0"/>
              </a:rPr>
              <a:t>exercise_induced_angina</a:t>
            </a:r>
            <a:r>
              <a:rPr lang="en-US" sz="1800" dirty="0">
                <a:latin typeface="Arial" charset="0"/>
              </a:rPr>
              <a:t> {no, yes}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@attribute class {present, </a:t>
            </a:r>
            <a:r>
              <a:rPr lang="en-US" sz="1800" dirty="0" err="1">
                <a:latin typeface="Arial" charset="0"/>
              </a:rPr>
              <a:t>not_present</a:t>
            </a:r>
            <a:r>
              <a:rPr lang="en-US" sz="1800" dirty="0">
                <a:latin typeface="Arial" charset="0"/>
              </a:rPr>
              <a:t>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18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@data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63,male,typ_angina,233,no,not_present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67,male,asympt,286,yes,present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67,male,asympt,229,yes,present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dirty="0">
                <a:latin typeface="Arial" charset="0"/>
              </a:rPr>
              <a:t>38,female,non_anginal,?,no,not_present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800" b="1" dirty="0">
                <a:latin typeface="Arial" charset="0"/>
              </a:rPr>
              <a:t>...</a:t>
            </a:r>
            <a:endParaRPr lang="en-US" sz="2400" b="1" dirty="0">
              <a:latin typeface="Arial" charset="0"/>
            </a:endParaRP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charset="0"/>
                <a:cs typeface="ＭＳ Ｐゴシック" charset="0"/>
              </a:rPr>
              <a:t>Common .</a:t>
            </a:r>
            <a:r>
              <a:rPr lang="en-US" sz="4800" dirty="0" err="1">
                <a:ea typeface="ＭＳ Ｐゴシック" charset="0"/>
                <a:cs typeface="ＭＳ Ｐゴシック" charset="0"/>
              </a:rPr>
              <a:t>arff</a:t>
            </a:r>
            <a:r>
              <a:rPr lang="en-US" sz="48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*</a:t>
            </a:r>
            <a:r>
              <a:rPr lang="en-US" sz="4800" dirty="0">
                <a:ea typeface="ＭＳ Ｐゴシック" charset="0"/>
                <a:cs typeface="ＭＳ Ｐゴシック" charset="0"/>
              </a:rPr>
              <a:t> data format</a:t>
            </a:r>
            <a:endParaRPr lang="en-US" sz="4800" dirty="0">
              <a:latin typeface="Arial Narrow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57064" y="165357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Calibri"/>
              </a:rPr>
              <a:t>age</a:t>
            </a:r>
            <a:r>
              <a:rPr lang="en-US" sz="2800" i="1" dirty="0">
                <a:solidFill>
                  <a:srgbClr val="FF0000"/>
                </a:solidFill>
                <a:latin typeface="Calibri"/>
              </a:rPr>
              <a:t> is a numeric attribute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3000" y="2259077"/>
            <a:ext cx="3867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Calibri"/>
              </a:rPr>
              <a:t>sex</a:t>
            </a:r>
            <a:r>
              <a:rPr lang="en-US" sz="2800" i="1" dirty="0">
                <a:solidFill>
                  <a:srgbClr val="FF0000"/>
                </a:solidFill>
                <a:latin typeface="Calibri"/>
              </a:rPr>
              <a:t> is a nominal attribute</a:t>
            </a:r>
          </a:p>
        </p:txBody>
      </p:sp>
      <p:cxnSp>
        <p:nvCxnSpPr>
          <p:cNvPr id="4" name="Straight Arrow Connector 3"/>
          <p:cNvCxnSpPr>
            <a:cxnSpLocks/>
            <a:stCxn id="2" idx="1"/>
          </p:cNvCxnSpPr>
          <p:nvPr/>
        </p:nvCxnSpPr>
        <p:spPr bwMode="auto">
          <a:xfrm flipH="1">
            <a:off x="2894876" y="1915180"/>
            <a:ext cx="1862188" cy="39694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cxnSpLocks/>
            <a:stCxn id="9" idx="1"/>
          </p:cNvCxnSpPr>
          <p:nvPr/>
        </p:nvCxnSpPr>
        <p:spPr bwMode="auto">
          <a:xfrm flipH="1">
            <a:off x="3606230" y="2520687"/>
            <a:ext cx="1346770" cy="15016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5105540" y="4890143"/>
            <a:ext cx="22311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Calibri"/>
              </a:rPr>
              <a:t>Training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20039" y="6334780"/>
            <a:ext cx="58021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libri"/>
                <a:cs typeface="Calibri"/>
              </a:rPr>
              <a:t>*</a:t>
            </a:r>
            <a:r>
              <a:rPr lang="en-US" sz="2800" dirty="0">
                <a:latin typeface="Calibri"/>
                <a:cs typeface="Calibri"/>
              </a:rPr>
              <a:t>ARFF = Attribute-Relation File Format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A829BC-A131-964C-ACBF-027DFBAD82C1}"/>
              </a:ext>
            </a:extLst>
          </p:cNvPr>
          <p:cNvSpPr txBox="1"/>
          <p:nvPr/>
        </p:nvSpPr>
        <p:spPr>
          <a:xfrm>
            <a:off x="5553623" y="3427765"/>
            <a:ext cx="34270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Calibri"/>
              </a:rPr>
              <a:t>class</a:t>
            </a:r>
            <a:r>
              <a:rPr lang="en-US" sz="2800" i="1" dirty="0">
                <a:solidFill>
                  <a:srgbClr val="FF0000"/>
                </a:solidFill>
                <a:latin typeface="Calibri"/>
              </a:rPr>
              <a:t> is target variable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1B0B8F6-56D8-FC49-9DA3-4877B6F9660E}"/>
              </a:ext>
            </a:extLst>
          </p:cNvPr>
          <p:cNvCxnSpPr>
            <a:cxnSpLocks/>
            <a:stCxn id="20" idx="1"/>
          </p:cNvCxnSpPr>
          <p:nvPr/>
        </p:nvCxnSpPr>
        <p:spPr bwMode="auto">
          <a:xfrm flipH="1">
            <a:off x="4419601" y="3689375"/>
            <a:ext cx="1134022" cy="21016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25E00F3-F4E4-0443-98B5-7A343B29CE3D}"/>
              </a:ext>
            </a:extLst>
          </p:cNvPr>
          <p:cNvCxnSpPr/>
          <p:nvPr/>
        </p:nvCxnSpPr>
        <p:spPr bwMode="auto">
          <a:xfrm>
            <a:off x="4953000" y="4495800"/>
            <a:ext cx="0" cy="13716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40719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z="6600" dirty="0">
                <a:ea typeface="ＭＳ Ｐゴシック" charset="0"/>
                <a:cs typeface="ＭＳ Ｐゴシック" charset="0"/>
              </a:rPr>
              <a:t>Weka demo</a:t>
            </a:r>
          </a:p>
        </p:txBody>
      </p:sp>
      <p:sp>
        <p:nvSpPr>
          <p:cNvPr id="563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5877EE-E83C-474A-BFFD-21F79D3CBDDC}" type="slidenum">
              <a:rPr lang="en-US" sz="1000">
                <a:latin typeface="Calibri"/>
              </a:rPr>
              <a:pPr/>
              <a:t>13</a:t>
            </a:fld>
            <a:endParaRPr lang="en-US" sz="1000" dirty="0">
              <a:latin typeface="Calibri"/>
            </a:endParaRPr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F83BCCE-4948-D643-A620-E5A3A27F7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765143"/>
            <a:ext cx="8077200" cy="57880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EED3A6-7F1B-7643-BA99-8A0FE5DDB26E}"/>
              </a:ext>
            </a:extLst>
          </p:cNvPr>
          <p:cNvSpPr txBox="1"/>
          <p:nvPr/>
        </p:nvSpPr>
        <p:spPr>
          <a:xfrm>
            <a:off x="1395489" y="6135469"/>
            <a:ext cx="6904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https://cs.waikato.ac.nz/ml/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weka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745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ED31E-4212-4942-891A-3079165BE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Install Weka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33A74-CED4-934C-9737-6B3CA848E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029200"/>
          </a:xfrm>
        </p:spPr>
        <p:txBody>
          <a:bodyPr/>
          <a:lstStyle/>
          <a:p>
            <a:r>
              <a:rPr lang="en-US" sz="3200" dirty="0"/>
              <a:t>Download and install </a:t>
            </a:r>
            <a:r>
              <a:rPr lang="en-US" sz="3200" dirty="0">
                <a:hlinkClick r:id="rId2"/>
              </a:rPr>
              <a:t>Weka</a:t>
            </a:r>
            <a:endParaRPr lang="en-US" sz="3200" dirty="0"/>
          </a:p>
          <a:p>
            <a:pPr lvl="1"/>
            <a:r>
              <a:rPr lang="en-US" sz="2800" dirty="0"/>
              <a:t>Requires Java</a:t>
            </a:r>
          </a:p>
          <a:p>
            <a:r>
              <a:rPr lang="en-US" sz="3200" dirty="0"/>
              <a:t>cd to your </a:t>
            </a:r>
            <a:r>
              <a:rPr lang="en-US" sz="3200" dirty="0" err="1"/>
              <a:t>weka</a:t>
            </a:r>
            <a:r>
              <a:rPr lang="en-US" sz="3200" dirty="0"/>
              <a:t> directory</a:t>
            </a:r>
          </a:p>
          <a:p>
            <a:r>
              <a:rPr lang="en-US" sz="3200" dirty="0"/>
              <a:t>Invoke the GUI interface or call components from the command line</a:t>
            </a:r>
          </a:p>
          <a:p>
            <a:pPr lvl="1"/>
            <a:r>
              <a:rPr lang="en-US" sz="2800" dirty="0"/>
              <a:t>You may want to set environment variables (e.g., CLASSPATH) or aliases (e.g., </a:t>
            </a:r>
            <a:r>
              <a:rPr lang="en-US" sz="2800" dirty="0" err="1"/>
              <a:t>weka</a:t>
            </a:r>
            <a:r>
              <a:rPr lang="en-US" sz="2800" dirty="0"/>
              <a:t>)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74966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D877-62B6-EA43-9A33-E1C5C4A10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0500"/>
            <a:ext cx="7772400" cy="723900"/>
          </a:xfrm>
        </p:spPr>
        <p:txBody>
          <a:bodyPr/>
          <a:lstStyle/>
          <a:p>
            <a:r>
              <a:rPr lang="en-US" dirty="0"/>
              <a:t>Getting your data ready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7B2AB-B0BF-FA41-9D47-2A4B9516B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14400"/>
            <a:ext cx="8153400" cy="57531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2800" dirty="0"/>
              <a:t>Our class </a:t>
            </a:r>
            <a:r>
              <a:rPr lang="en-US" sz="2800" dirty="0">
                <a:hlinkClick r:id="rId2"/>
              </a:rPr>
              <a:t>code repo</a:t>
            </a:r>
            <a:r>
              <a:rPr lang="en-US" sz="2800" dirty="0"/>
              <a:t>’s </a:t>
            </a:r>
            <a:r>
              <a:rPr lang="en-US" sz="2800" dirty="0">
                <a:hlinkClick r:id="rId3"/>
              </a:rPr>
              <a:t>ML</a:t>
            </a:r>
            <a:r>
              <a:rPr lang="en-US" sz="2800" dirty="0"/>
              <a:t> directory has several data files for the restaurant example</a:t>
            </a:r>
          </a:p>
          <a:p>
            <a:pPr marL="798513" lvl="1" indent="-457200">
              <a:buFont typeface="+mj-lt"/>
              <a:buAutoNum type="arabicPeriod"/>
            </a:pPr>
            <a:r>
              <a:rPr lang="en-US" sz="2400" b="1" dirty="0">
                <a:hlinkClick r:id="rId4"/>
              </a:rPr>
              <a:t>restaurant.csv</a:t>
            </a:r>
            <a:r>
              <a:rPr lang="en-US" sz="2400" b="1" dirty="0"/>
              <a:t>: </a:t>
            </a:r>
            <a:r>
              <a:rPr lang="en-US" sz="2400" dirty="0"/>
              <a:t>original data in simple text format</a:t>
            </a:r>
            <a:endParaRPr lang="en-US" sz="2400" b="1" dirty="0"/>
          </a:p>
          <a:p>
            <a:pPr marL="798513" lvl="1" indent="-457200">
              <a:buFont typeface="+mj-lt"/>
              <a:buAutoNum type="arabicPeriod"/>
            </a:pPr>
            <a:r>
              <a:rPr lang="en-US" sz="2400" b="1" dirty="0">
                <a:hlinkClick r:id="rId5"/>
              </a:rPr>
              <a:t>restaurant.arff</a:t>
            </a:r>
            <a:r>
              <a:rPr lang="en-US" sz="2400" b="1" dirty="0"/>
              <a:t>: </a:t>
            </a:r>
            <a:r>
              <a:rPr lang="en-US" sz="2400" dirty="0"/>
              <a:t>data put in Weka’s </a:t>
            </a:r>
            <a:r>
              <a:rPr lang="en-US" sz="2400" b="1" dirty="0" err="1"/>
              <a:t>arff</a:t>
            </a:r>
            <a:r>
              <a:rPr lang="en-US" sz="2400" dirty="0"/>
              <a:t> format</a:t>
            </a:r>
            <a:endParaRPr lang="en-US" sz="2400" b="1" dirty="0"/>
          </a:p>
          <a:p>
            <a:pPr marL="798513" lvl="1" indent="-457200">
              <a:buFont typeface="+mj-lt"/>
              <a:buAutoNum type="arabicPeriod"/>
            </a:pPr>
            <a:r>
              <a:rPr lang="en-US" sz="2400" b="1" dirty="0">
                <a:hlinkClick r:id="rId6"/>
              </a:rPr>
              <a:t>restaurant_test.arff</a:t>
            </a:r>
            <a:r>
              <a:rPr lang="en-US" sz="2400" b="1" dirty="0"/>
              <a:t>: </a:t>
            </a:r>
            <a:r>
              <a:rPr lang="en-US" sz="2400" dirty="0"/>
              <a:t>more data for test/evaluation</a:t>
            </a:r>
            <a:endParaRPr lang="en-US" sz="2400" b="1" dirty="0"/>
          </a:p>
          <a:p>
            <a:pPr marL="798513" lvl="1" indent="-457200">
              <a:buFont typeface="+mj-lt"/>
              <a:buAutoNum type="arabicPeriod"/>
            </a:pPr>
            <a:r>
              <a:rPr lang="en-US" sz="2400" b="1" dirty="0">
                <a:hlinkClick r:id="rId7"/>
              </a:rPr>
              <a:t>restaurant_predict.arff</a:t>
            </a:r>
            <a:r>
              <a:rPr lang="en-US" sz="2400" b="1" dirty="0"/>
              <a:t>:</a:t>
            </a:r>
            <a:r>
              <a:rPr lang="en-US" sz="2400" dirty="0"/>
              <a:t> new data we want predictions for using a saved model</a:t>
            </a:r>
            <a:endParaRPr lang="en-US" sz="2400" b="1" dirty="0"/>
          </a:p>
          <a:p>
            <a:r>
              <a:rPr lang="en-US" sz="2800" dirty="0"/>
              <a:t>#1 is the raw training data we’re given</a:t>
            </a:r>
          </a:p>
          <a:p>
            <a:r>
              <a:rPr lang="en-US" sz="2800" dirty="0"/>
              <a:t>#2 is an </a:t>
            </a:r>
            <a:r>
              <a:rPr lang="en-US" sz="2800" dirty="0" err="1"/>
              <a:t>arff</a:t>
            </a:r>
            <a:r>
              <a:rPr lang="en-US" sz="2800" dirty="0"/>
              <a:t> version of #1</a:t>
            </a:r>
          </a:p>
          <a:p>
            <a:r>
              <a:rPr lang="en-US" sz="2800" dirty="0"/>
              <a:t>We’ll train and save a model with #2</a:t>
            </a:r>
          </a:p>
          <a:p>
            <a:r>
              <a:rPr lang="en-US" sz="2800" dirty="0"/>
              <a:t>Test it with #3</a:t>
            </a:r>
          </a:p>
          <a:p>
            <a:r>
              <a:rPr lang="en-US" sz="2800" dirty="0"/>
              <a:t>Predict target on new data with #4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47309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z="4400" dirty="0"/>
              <a:t>Open Weka app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395A-BB86-5241-A680-4ED33E81F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2133600"/>
            <a:ext cx="5652654" cy="4267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CFB578-5ACB-B04D-9F68-8ECA1FDF319C}"/>
              </a:ext>
            </a:extLst>
          </p:cNvPr>
          <p:cNvSpPr txBox="1"/>
          <p:nvPr/>
        </p:nvSpPr>
        <p:spPr>
          <a:xfrm>
            <a:off x="4927600" y="2438400"/>
            <a:ext cx="4191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1300" indent="-2413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cd /Applications/</a:t>
            </a:r>
            <a:r>
              <a:rPr lang="en-US" sz="3000" dirty="0" err="1"/>
              <a:t>weka</a:t>
            </a:r>
            <a:endParaRPr lang="en-US" sz="3000" dirty="0"/>
          </a:p>
          <a:p>
            <a:pPr marL="241300" indent="-2413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java -jar </a:t>
            </a:r>
            <a:r>
              <a:rPr lang="en-US" sz="3000" dirty="0" err="1"/>
              <a:t>weka.jar</a:t>
            </a:r>
            <a:endParaRPr lang="en-US" sz="3000" dirty="0"/>
          </a:p>
          <a:p>
            <a:pPr marL="241300" indent="-2413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Apps optimized for different tasks</a:t>
            </a:r>
          </a:p>
          <a:p>
            <a:pPr marL="241300" indent="-2413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dirty="0"/>
              <a:t>Start with Explorer</a:t>
            </a:r>
          </a:p>
        </p:txBody>
      </p:sp>
    </p:spTree>
    <p:extLst>
      <p:ext uri="{BB962C8B-B14F-4D97-AF65-F5344CB8AC3E}">
        <p14:creationId xmlns:p14="http://schemas.microsoft.com/office/powerpoint/2010/main" val="1490817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z="4400" dirty="0"/>
              <a:t>Explorer Interface</a:t>
            </a:r>
          </a:p>
        </p:txBody>
      </p:sp>
      <p:pic>
        <p:nvPicPr>
          <p:cNvPr id="3" name="Picture 2" descr="Screen Shot 2016-04-24 at 10.19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606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43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sz="4400" dirty="0"/>
              <a:t>Starts with Data Preprocessing; open file to load data</a:t>
            </a:r>
          </a:p>
        </p:txBody>
      </p:sp>
      <p:pic>
        <p:nvPicPr>
          <p:cNvPr id="3" name="Picture 2" descr="Screen Shot 2016-04-24 at 10.19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8174"/>
            <a:ext cx="9144000" cy="60632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1D91584-B1B9-FE4C-BDB2-831D77015A12}"/>
              </a:ext>
            </a:extLst>
          </p:cNvPr>
          <p:cNvSpPr/>
          <p:nvPr/>
        </p:nvSpPr>
        <p:spPr bwMode="auto">
          <a:xfrm>
            <a:off x="381000" y="1447800"/>
            <a:ext cx="1219200" cy="838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4292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153400" cy="1143000"/>
          </a:xfrm>
        </p:spPr>
        <p:txBody>
          <a:bodyPr/>
          <a:lstStyle/>
          <a:p>
            <a:pPr algn="l"/>
            <a:r>
              <a:rPr lang="en-US" sz="4400" dirty="0"/>
              <a:t>Load </a:t>
            </a:r>
            <a:r>
              <a:rPr lang="en-US" sz="4400" dirty="0" err="1"/>
              <a:t>restaurant.arff</a:t>
            </a:r>
            <a:r>
              <a:rPr lang="en-US" sz="4400" dirty="0"/>
              <a:t> training data</a:t>
            </a:r>
          </a:p>
        </p:txBody>
      </p:sp>
      <p:pic>
        <p:nvPicPr>
          <p:cNvPr id="3" name="Picture 2" descr="Screen Shot 2016-04-24 at 10.21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9839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0786FFE-AC7F-FE43-99DF-A3A054D5C8E8}"/>
              </a:ext>
            </a:extLst>
          </p:cNvPr>
          <p:cNvSpPr/>
          <p:nvPr/>
        </p:nvSpPr>
        <p:spPr bwMode="auto">
          <a:xfrm>
            <a:off x="1905000" y="3334870"/>
            <a:ext cx="12192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683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2-12-05 at 11.15.1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-152400"/>
            <a:ext cx="9904694" cy="7467600"/>
          </a:xfrm>
          <a:prstGeom prst="rect">
            <a:avLst/>
          </a:prstGeom>
        </p:spPr>
      </p:pic>
      <p:sp>
        <p:nvSpPr>
          <p:cNvPr id="117761" name="Title 1"/>
          <p:cNvSpPr>
            <a:spLocks noGrp="1"/>
          </p:cNvSpPr>
          <p:nvPr>
            <p:ph type="title"/>
          </p:nvPr>
        </p:nvSpPr>
        <p:spPr>
          <a:xfrm>
            <a:off x="3352800" y="76200"/>
            <a:ext cx="5181600" cy="762000"/>
          </a:xfrm>
          <a:solidFill>
            <a:schemeClr val="bg2">
              <a:lumMod val="60000"/>
              <a:lumOff val="40000"/>
              <a:alpha val="73000"/>
            </a:schemeClr>
          </a:solidFill>
          <a:ln w="3175"/>
        </p:spPr>
        <p:txBody>
          <a:bodyPr/>
          <a:lstStyle/>
          <a:p>
            <a:r>
              <a:rPr lang="en-US" sz="3200" dirty="0">
                <a:solidFill>
                  <a:srgbClr val="2D2DB9"/>
                </a:solidFill>
                <a:ea typeface="ＭＳ Ｐゴシック" charset="0"/>
                <a:cs typeface="ＭＳ Ｐゴシック" charset="0"/>
              </a:rPr>
              <a:t>http://</a:t>
            </a:r>
            <a:r>
              <a:rPr lang="en-US" sz="3200" dirty="0" err="1">
                <a:solidFill>
                  <a:srgbClr val="2D2DB9"/>
                </a:solidFill>
                <a:ea typeface="ＭＳ Ｐゴシック" charset="0"/>
                <a:cs typeface="ＭＳ Ｐゴシック" charset="0"/>
              </a:rPr>
              <a:t>archive.ics.uci.edu</a:t>
            </a:r>
            <a:r>
              <a:rPr lang="en-US" sz="3200" dirty="0">
                <a:solidFill>
                  <a:srgbClr val="2D2DB9"/>
                </a:solidFill>
                <a:ea typeface="ＭＳ Ｐゴシック" charset="0"/>
                <a:cs typeface="ＭＳ Ｐゴシック" charset="0"/>
              </a:rPr>
              <a:t>/ml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1676400"/>
            <a:ext cx="1992853" cy="830997"/>
          </a:xfrm>
          <a:prstGeom prst="rect">
            <a:avLst/>
          </a:prstGeom>
          <a:solidFill>
            <a:schemeClr val="bg2">
              <a:lumMod val="60000"/>
              <a:lumOff val="40000"/>
              <a:alpha val="73000"/>
            </a:schemeClr>
          </a:solidFill>
          <a:ln w="31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119063" indent="-119063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  <a:latin typeface="Calibri"/>
              </a:rPr>
              <a:t>Est. 1987!</a:t>
            </a:r>
          </a:p>
          <a:p>
            <a:pPr marL="119063" indent="-119063">
              <a:buFont typeface="Arial"/>
              <a:buChar char="•"/>
            </a:pPr>
            <a:r>
              <a:rPr lang="en-US" b="1" dirty="0">
                <a:solidFill>
                  <a:srgbClr val="FF0000"/>
                </a:solidFill>
                <a:latin typeface="Calibri"/>
              </a:rPr>
              <a:t>370 data sets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153400" cy="1143000"/>
          </a:xfrm>
        </p:spPr>
        <p:txBody>
          <a:bodyPr/>
          <a:lstStyle/>
          <a:p>
            <a:r>
              <a:rPr lang="en-US" sz="4400" dirty="0"/>
              <a:t>We can inspect/remove features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3A58B9-F669-2240-8D06-285A6208A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066800"/>
            <a:ext cx="8896350" cy="610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25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67" y="152400"/>
            <a:ext cx="9076266" cy="1143000"/>
          </a:xfrm>
        </p:spPr>
        <p:txBody>
          <a:bodyPr/>
          <a:lstStyle/>
          <a:p>
            <a:r>
              <a:rPr lang="en-US" sz="4400" dirty="0"/>
              <a:t>Select: classify &gt; choose &gt; trees &gt; J48</a:t>
            </a:r>
          </a:p>
        </p:txBody>
      </p:sp>
      <p:pic>
        <p:nvPicPr>
          <p:cNvPr id="3" name="Picture 2" descr="Screen Shot 2016-04-24 at 10.22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67" y="1295400"/>
            <a:ext cx="9144000" cy="60632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E6378B-655A-2F4F-B8DC-6128E9678B0F}"/>
              </a:ext>
            </a:extLst>
          </p:cNvPr>
          <p:cNvSpPr/>
          <p:nvPr/>
        </p:nvSpPr>
        <p:spPr bwMode="auto">
          <a:xfrm>
            <a:off x="1066800" y="1676400"/>
            <a:ext cx="12192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180BEE-A5F6-1147-828C-A5048A4CD018}"/>
              </a:ext>
            </a:extLst>
          </p:cNvPr>
          <p:cNvSpPr/>
          <p:nvPr/>
        </p:nvSpPr>
        <p:spPr bwMode="auto">
          <a:xfrm>
            <a:off x="1066800" y="3907913"/>
            <a:ext cx="1219200" cy="609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2737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sz="4400" dirty="0"/>
              <a:t>Adjust parameters</a:t>
            </a:r>
          </a:p>
        </p:txBody>
      </p:sp>
      <p:pic>
        <p:nvPicPr>
          <p:cNvPr id="3" name="Picture 2" descr="Screen Shot 2016-04-24 at 10.23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137"/>
            <a:ext cx="9144000" cy="60632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40562E-6126-4A49-8129-7707F860DC97}"/>
              </a:ext>
            </a:extLst>
          </p:cNvPr>
          <p:cNvSpPr/>
          <p:nvPr/>
        </p:nvSpPr>
        <p:spPr bwMode="auto">
          <a:xfrm>
            <a:off x="1066800" y="1851537"/>
            <a:ext cx="12192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A8D160F-5A0E-AF4C-B498-1062E5996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079500"/>
            <a:ext cx="3368613" cy="5562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0479A84-F318-FF4E-8943-7A589AB38293}"/>
              </a:ext>
            </a:extLst>
          </p:cNvPr>
          <p:cNvSpPr/>
          <p:nvPr/>
        </p:nvSpPr>
        <p:spPr bwMode="auto">
          <a:xfrm>
            <a:off x="5943599" y="3848100"/>
            <a:ext cx="2682813" cy="3429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F94B491-47C5-C947-96C8-2451787F93BF}"/>
              </a:ext>
            </a:extLst>
          </p:cNvPr>
          <p:cNvSpPr/>
          <p:nvPr/>
        </p:nvSpPr>
        <p:spPr bwMode="auto">
          <a:xfrm>
            <a:off x="5943599" y="2895600"/>
            <a:ext cx="2682813" cy="3429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0E05E4-76A6-4941-8860-5311E5639C4B}"/>
              </a:ext>
            </a:extLst>
          </p:cNvPr>
          <p:cNvSpPr txBox="1"/>
          <p:nvPr/>
        </p:nvSpPr>
        <p:spPr>
          <a:xfrm>
            <a:off x="68293" y="410711"/>
            <a:ext cx="1387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 command line like syntax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4BE0B1A-0B71-6A4F-9ACC-B963CE63D069}"/>
              </a:ext>
            </a:extLst>
          </p:cNvPr>
          <p:cNvCxnSpPr/>
          <p:nvPr/>
        </p:nvCxnSpPr>
        <p:spPr bwMode="auto">
          <a:xfrm>
            <a:off x="761999" y="933931"/>
            <a:ext cx="533401" cy="91760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0A20B2B-A958-5148-A7F2-7F63D7818906}"/>
              </a:ext>
            </a:extLst>
          </p:cNvPr>
          <p:cNvSpPr txBox="1"/>
          <p:nvPr/>
        </p:nvSpPr>
        <p:spPr>
          <a:xfrm>
            <a:off x="7451789" y="154031"/>
            <a:ext cx="1387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Change parameters here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834047C-BF8B-0448-B021-1436BF41FE2A}"/>
              </a:ext>
            </a:extLst>
          </p:cNvPr>
          <p:cNvCxnSpPr>
            <a:cxnSpLocks/>
            <a:stCxn id="13" idx="1"/>
          </p:cNvCxnSpPr>
          <p:nvPr/>
        </p:nvCxnSpPr>
        <p:spPr bwMode="auto">
          <a:xfrm flipH="1">
            <a:off x="7239001" y="415641"/>
            <a:ext cx="212788" cy="66385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387572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173E4-CCB1-0E49-9CDA-7769AD405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0"/>
            <a:ext cx="7772400" cy="1143000"/>
          </a:xfrm>
        </p:spPr>
        <p:txBody>
          <a:bodyPr/>
          <a:lstStyle/>
          <a:p>
            <a:r>
              <a:rPr lang="en-US" dirty="0"/>
              <a:t>Select the testing procedure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DE45682-CE71-4C46-A3D9-B916CCB1C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37" y="1143000"/>
            <a:ext cx="7626927" cy="59081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8424DDC-CB7B-224C-B6A6-0EF60BE340FA}"/>
              </a:ext>
            </a:extLst>
          </p:cNvPr>
          <p:cNvSpPr/>
          <p:nvPr/>
        </p:nvSpPr>
        <p:spPr bwMode="auto">
          <a:xfrm>
            <a:off x="381000" y="2362200"/>
            <a:ext cx="1752600" cy="4572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E1C0FEC-C849-034D-A7EC-4B56693779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254" y="941008"/>
            <a:ext cx="4902055" cy="497598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DA9101E-AC35-5249-AD71-F4C8853C9AF5}"/>
              </a:ext>
            </a:extLst>
          </p:cNvPr>
          <p:cNvSpPr/>
          <p:nvPr/>
        </p:nvSpPr>
        <p:spPr bwMode="auto">
          <a:xfrm>
            <a:off x="5029200" y="1729616"/>
            <a:ext cx="723828" cy="35439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91D989-C618-944D-B69B-DC907D6A5DCF}"/>
              </a:ext>
            </a:extLst>
          </p:cNvPr>
          <p:cNvSpPr/>
          <p:nvPr/>
        </p:nvSpPr>
        <p:spPr bwMode="auto">
          <a:xfrm>
            <a:off x="4597400" y="3646108"/>
            <a:ext cx="1295400" cy="35439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566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52400"/>
            <a:ext cx="7772400" cy="1143000"/>
          </a:xfrm>
        </p:spPr>
        <p:txBody>
          <a:bodyPr/>
          <a:lstStyle/>
          <a:p>
            <a:r>
              <a:rPr lang="en-US" sz="4400" dirty="0"/>
              <a:t>See training results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40F315D-CEAD-F140-A37E-0AFAECFA2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2" y="394304"/>
            <a:ext cx="8853055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107F65A-34BD-6540-AEDE-0AD814BFC8A4}"/>
              </a:ext>
            </a:extLst>
          </p:cNvPr>
          <p:cNvSpPr/>
          <p:nvPr/>
        </p:nvSpPr>
        <p:spPr bwMode="auto">
          <a:xfrm>
            <a:off x="2819400" y="4572000"/>
            <a:ext cx="3886200" cy="35439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768CFF-DF92-B040-BE6C-109A07695752}"/>
              </a:ext>
            </a:extLst>
          </p:cNvPr>
          <p:cNvSpPr/>
          <p:nvPr/>
        </p:nvSpPr>
        <p:spPr bwMode="auto">
          <a:xfrm>
            <a:off x="2794000" y="1828800"/>
            <a:ext cx="2616200" cy="142119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82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5872"/>
            <a:ext cx="7772400" cy="1143000"/>
          </a:xfrm>
        </p:spPr>
        <p:txBody>
          <a:bodyPr/>
          <a:lstStyle/>
          <a:p>
            <a:r>
              <a:rPr lang="en-US" sz="4400" dirty="0"/>
              <a:t>Compare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4267200" cy="3886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HowCrowded</a:t>
            </a:r>
            <a:r>
              <a:rPr lang="en-US" sz="2000" dirty="0"/>
              <a:t> = None: No (2.0)</a:t>
            </a:r>
          </a:p>
          <a:p>
            <a:pPr marL="0" indent="0">
              <a:buNone/>
            </a:pPr>
            <a:r>
              <a:rPr lang="en-US" sz="2000" dirty="0" err="1"/>
              <a:t>HowCrowded</a:t>
            </a:r>
            <a:r>
              <a:rPr lang="en-US" sz="2000" dirty="0"/>
              <a:t> = Some: Yes (4.0)</a:t>
            </a:r>
          </a:p>
          <a:p>
            <a:pPr marL="0" indent="0">
              <a:buNone/>
            </a:pPr>
            <a:r>
              <a:rPr lang="en-US" sz="2000" dirty="0" err="1"/>
              <a:t>HowCrowded</a:t>
            </a:r>
            <a:r>
              <a:rPr lang="en-US" sz="2000" dirty="0"/>
              <a:t> = Full</a:t>
            </a:r>
          </a:p>
          <a:p>
            <a:pPr marL="0" indent="0">
              <a:buNone/>
            </a:pPr>
            <a:r>
              <a:rPr lang="en-US" sz="2000" dirty="0"/>
              <a:t>|   Hungry = Yes</a:t>
            </a:r>
          </a:p>
          <a:p>
            <a:pPr marL="0" indent="0">
              <a:buNone/>
            </a:pPr>
            <a:r>
              <a:rPr lang="en-US" sz="2000" dirty="0"/>
              <a:t>|   |   </a:t>
            </a:r>
            <a:r>
              <a:rPr lang="en-US" sz="2000" dirty="0" err="1"/>
              <a:t>IsFridayOrSaturday</a:t>
            </a:r>
            <a:r>
              <a:rPr lang="en-US" sz="2000" dirty="0"/>
              <a:t> = Yes</a:t>
            </a:r>
          </a:p>
          <a:p>
            <a:pPr marL="0" indent="0">
              <a:buNone/>
            </a:pPr>
            <a:r>
              <a:rPr lang="en-US" sz="2000" dirty="0"/>
              <a:t>|   |   |   Price = $: Yes (2.0)</a:t>
            </a:r>
          </a:p>
          <a:p>
            <a:pPr marL="0" indent="0">
              <a:buNone/>
            </a:pPr>
            <a:r>
              <a:rPr lang="en-US" sz="2000" dirty="0"/>
              <a:t>|   |   |   Price = $$: Yes (0.0)</a:t>
            </a:r>
          </a:p>
          <a:p>
            <a:pPr marL="0" indent="0">
              <a:buNone/>
            </a:pPr>
            <a:r>
              <a:rPr lang="en-US" sz="2000" dirty="0"/>
              <a:t>|   |   |   Price = $$$: No (1.0)</a:t>
            </a:r>
          </a:p>
          <a:p>
            <a:pPr marL="0" indent="0">
              <a:buNone/>
            </a:pPr>
            <a:r>
              <a:rPr lang="en-US" sz="2000" dirty="0"/>
              <a:t>|   |   </a:t>
            </a:r>
            <a:r>
              <a:rPr lang="en-US" sz="2000" dirty="0" err="1"/>
              <a:t>IsFridayOrSaturday</a:t>
            </a:r>
            <a:r>
              <a:rPr lang="en-US" sz="2000" dirty="0"/>
              <a:t> = No: No (1.0)</a:t>
            </a:r>
          </a:p>
          <a:p>
            <a:pPr marL="0" indent="0">
              <a:buNone/>
            </a:pPr>
            <a:r>
              <a:rPr lang="en-US" sz="2000" dirty="0"/>
              <a:t>|   Hungry = No: No (2.0)</a:t>
            </a:r>
          </a:p>
        </p:txBody>
      </p:sp>
      <p:pic>
        <p:nvPicPr>
          <p:cNvPr id="4" name="Picture 5" descr="induced-restaurant-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066" y="1509002"/>
            <a:ext cx="3813534" cy="306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1" y="5029200"/>
            <a:ext cx="39624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J48 pruned tree: nodes:11; leaves:7, max depth:4</a:t>
            </a:r>
          </a:p>
          <a:p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50292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ID3 tree: nodes:12; leaves:8, max depth:4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63A8A1-407B-6C40-8E32-9F15579B90BF}"/>
              </a:ext>
            </a:extLst>
          </p:cNvPr>
          <p:cNvSpPr txBox="1"/>
          <p:nvPr/>
        </p:nvSpPr>
        <p:spPr>
          <a:xfrm>
            <a:off x="1952532" y="6223356"/>
            <a:ext cx="5238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 two decision trees are equally good </a:t>
            </a:r>
          </a:p>
        </p:txBody>
      </p:sp>
    </p:spTree>
    <p:extLst>
      <p:ext uri="{BB962C8B-B14F-4D97-AF65-F5344CB8AC3E}">
        <p14:creationId xmlns:p14="http://schemas.microsoft.com/office/powerpoint/2010/main" val="174736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71843-6F65-E746-B843-FD57E2505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0" y="304800"/>
            <a:ext cx="7772400" cy="1143000"/>
          </a:xfrm>
        </p:spPr>
        <p:txBody>
          <a:bodyPr/>
          <a:lstStyle/>
          <a:p>
            <a:r>
              <a:rPr lang="en-US" sz="4400" dirty="0">
                <a:hlinkClick r:id="rId2"/>
              </a:rPr>
              <a:t>scikit-learn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2D3C-756E-0247-A412-B229C2A9B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" y="1447800"/>
            <a:ext cx="8244840" cy="5257800"/>
          </a:xfrm>
        </p:spPr>
        <p:txBody>
          <a:bodyPr/>
          <a:lstStyle/>
          <a:p>
            <a:r>
              <a:rPr lang="en-US" sz="3200" dirty="0"/>
              <a:t>Popular open source ML and data analysis tools for Python</a:t>
            </a:r>
          </a:p>
          <a:p>
            <a:r>
              <a:rPr lang="en-US" sz="3200" dirty="0"/>
              <a:t>Built on </a:t>
            </a:r>
            <a:r>
              <a:rPr lang="en-US" sz="3200" dirty="0">
                <a:hlinkClick r:id="rId3"/>
              </a:rPr>
              <a:t>NumPy</a:t>
            </a:r>
            <a:r>
              <a:rPr lang="en-US" sz="3200" dirty="0"/>
              <a:t>, </a:t>
            </a:r>
            <a:r>
              <a:rPr lang="en-US" sz="3200" dirty="0">
                <a:hlinkClick r:id="rId4"/>
              </a:rPr>
              <a:t>SciPy</a:t>
            </a:r>
            <a:r>
              <a:rPr lang="en-US" sz="3200" dirty="0"/>
              <a:t>, and </a:t>
            </a:r>
            <a:r>
              <a:rPr lang="en-US" sz="3200" dirty="0">
                <a:hlinkClick r:id="rId5"/>
              </a:rPr>
              <a:t>matplotlib</a:t>
            </a:r>
            <a:r>
              <a:rPr lang="en-US" sz="3200" dirty="0"/>
              <a:t> for efficiency</a:t>
            </a:r>
          </a:p>
          <a:p>
            <a:r>
              <a:rPr lang="en-US" sz="3200" dirty="0"/>
              <a:t>However, decision tree tools are a weak area</a:t>
            </a:r>
          </a:p>
          <a:p>
            <a:pPr lvl="1"/>
            <a:r>
              <a:rPr lang="en-US" sz="2800" dirty="0"/>
              <a:t>E.g., data features must be numeric, so working with restaurant example requires conversion</a:t>
            </a:r>
          </a:p>
          <a:p>
            <a:pPr lvl="1"/>
            <a:r>
              <a:rPr lang="en-US" sz="2800" dirty="0"/>
              <a:t>Perhaps because DTs not used for large problems</a:t>
            </a:r>
          </a:p>
          <a:p>
            <a:r>
              <a:rPr lang="en-US" sz="3200" dirty="0"/>
              <a:t>We’ll look at using it to learn a DT for the classic </a:t>
            </a:r>
            <a:r>
              <a:rPr lang="en-US" sz="3200" dirty="0">
                <a:hlinkClick r:id="rId6"/>
              </a:rPr>
              <a:t>iris flower dataset</a:t>
            </a:r>
            <a:endParaRPr lang="en-US" sz="3200" dirty="0"/>
          </a:p>
          <a:p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8C9552-5AE5-124D-AC81-BD6CE1523A1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5789" t="19474" r="18421" b="13421"/>
          <a:stretch/>
        </p:blipFill>
        <p:spPr>
          <a:xfrm>
            <a:off x="7010400" y="152400"/>
            <a:ext cx="19050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83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0C809-A01A-0446-8863-D21D3CA32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418" y="5441657"/>
            <a:ext cx="8113164" cy="12758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50 samples from each of three species of Iris (</a:t>
            </a:r>
            <a:r>
              <a:rPr lang="en-US" dirty="0" err="1"/>
              <a:t>setosa</a:t>
            </a:r>
            <a:r>
              <a:rPr lang="en-US" dirty="0"/>
              <a:t>, virginica, versicolor) with four data features: length and width of the sepals and petals in centimeters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56C200-1148-B34C-BA64-E4CCE73AD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554" y="239793"/>
            <a:ext cx="6904892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431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E7C514E-498F-DD42-BAAA-214DA9D59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828" y="220980"/>
            <a:ext cx="4982172" cy="3886200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A9E2CC4E-D0D6-B34F-987B-56D1C5F45C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8626" y="-152400"/>
            <a:ext cx="4943026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BBEFC3-BDC2-DD41-8C11-50FFB7F9B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342" y="9977"/>
            <a:ext cx="1981200" cy="1143000"/>
          </a:xfrm>
        </p:spPr>
        <p:txBody>
          <a:bodyPr/>
          <a:lstStyle/>
          <a:p>
            <a:r>
              <a:rPr lang="en-US" dirty="0" err="1"/>
              <a:t>Scikit</a:t>
            </a:r>
            <a:r>
              <a:rPr lang="en-US" dirty="0"/>
              <a:t> DT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633301-BD9B-FA44-86FA-2195A29A5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588" y="3926205"/>
            <a:ext cx="4744906" cy="2720340"/>
          </a:xfrm>
          <a:solidFill>
            <a:schemeClr val="bg1">
              <a:lumMod val="95000"/>
              <a:alpha val="84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from </a:t>
            </a:r>
            <a:r>
              <a:rPr lang="en-US" sz="2000" dirty="0" err="1"/>
              <a:t>sklearn</a:t>
            </a:r>
            <a:r>
              <a:rPr lang="en-US" sz="2000" dirty="0"/>
              <a:t> import tree, datasets</a:t>
            </a:r>
          </a:p>
          <a:p>
            <a:pPr marL="0" indent="0">
              <a:buNone/>
            </a:pPr>
            <a:r>
              <a:rPr lang="en-US" sz="2000" dirty="0"/>
              <a:t>import </a:t>
            </a:r>
            <a:r>
              <a:rPr lang="en-US" sz="2000" dirty="0" err="1"/>
              <a:t>graphviz</a:t>
            </a:r>
            <a:r>
              <a:rPr lang="en-US" sz="2000" dirty="0"/>
              <a:t>, pickle</a:t>
            </a:r>
          </a:p>
          <a:p>
            <a:pPr marL="0" indent="0">
              <a:buNone/>
            </a:pPr>
            <a:r>
              <a:rPr lang="en-US" sz="2000" dirty="0"/>
              <a:t>iris = </a:t>
            </a:r>
            <a:r>
              <a:rPr lang="en-US" sz="2000" dirty="0" err="1"/>
              <a:t>datasets.load_iris</a:t>
            </a:r>
            <a:r>
              <a:rPr lang="en-US" sz="2000" dirty="0"/>
              <a:t>()</a:t>
            </a:r>
          </a:p>
          <a:p>
            <a:pPr marL="0" indent="0">
              <a:buNone/>
            </a:pPr>
            <a:r>
              <a:rPr lang="en-US" sz="2000" dirty="0" err="1"/>
              <a:t>clf</a:t>
            </a:r>
            <a:r>
              <a:rPr lang="en-US" sz="2000" dirty="0"/>
              <a:t> = </a:t>
            </a:r>
            <a:r>
              <a:rPr lang="en-US" sz="2000" dirty="0" err="1"/>
              <a:t>tree.DecisionTreeClassifier</a:t>
            </a:r>
            <a:r>
              <a:rPr lang="en-US" sz="2000" dirty="0"/>
              <a:t>()</a:t>
            </a:r>
          </a:p>
          <a:p>
            <a:pPr marL="0" indent="0">
              <a:buNone/>
            </a:pPr>
            <a:r>
              <a:rPr lang="en-US" sz="2000" dirty="0" err="1"/>
              <a:t>clf</a:t>
            </a:r>
            <a:r>
              <a:rPr lang="en-US" sz="2000" dirty="0"/>
              <a:t> = </a:t>
            </a:r>
            <a:r>
              <a:rPr lang="en-US" sz="2000" dirty="0" err="1"/>
              <a:t>clf.fit</a:t>
            </a:r>
            <a:r>
              <a:rPr lang="en-US" sz="2000" dirty="0"/>
              <a:t>(</a:t>
            </a:r>
            <a:r>
              <a:rPr lang="en-US" sz="2000" dirty="0" err="1"/>
              <a:t>iris.data</a:t>
            </a:r>
            <a:r>
              <a:rPr lang="en-US" sz="2000" dirty="0"/>
              <a:t>, </a:t>
            </a:r>
            <a:r>
              <a:rPr lang="en-US" sz="2000" dirty="0" err="1"/>
              <a:t>iris.target</a:t>
            </a:r>
            <a:r>
              <a:rPr lang="en-US" sz="2000" dirty="0"/>
              <a:t>)</a:t>
            </a:r>
          </a:p>
          <a:p>
            <a:pPr marL="0" indent="0">
              <a:buNone/>
            </a:pPr>
            <a:r>
              <a:rPr lang="en-US" sz="2000" dirty="0" err="1"/>
              <a:t>pickle.dump</a:t>
            </a:r>
            <a:r>
              <a:rPr lang="en-US" sz="2000" dirty="0"/>
              <a:t>(</a:t>
            </a:r>
            <a:r>
              <a:rPr lang="en-US" sz="2000" dirty="0" err="1"/>
              <a:t>clf</a:t>
            </a:r>
            <a:r>
              <a:rPr lang="en-US" sz="2000" dirty="0"/>
              <a:t>, open(‘</a:t>
            </a:r>
            <a:r>
              <a:rPr lang="en-US" sz="2000" dirty="0" err="1"/>
              <a:t>iris.p</a:t>
            </a:r>
            <a:r>
              <a:rPr lang="en-US" sz="2000" dirty="0"/>
              <a:t>’, ‘</a:t>
            </a:r>
            <a:r>
              <a:rPr lang="en-US" sz="2000" dirty="0" err="1"/>
              <a:t>wb</a:t>
            </a:r>
            <a:r>
              <a:rPr lang="en-US" sz="2000" dirty="0"/>
              <a:t>’))</a:t>
            </a:r>
          </a:p>
          <a:p>
            <a:pPr marL="0" indent="0">
              <a:buNone/>
            </a:pPr>
            <a:r>
              <a:rPr lang="en-US" sz="2000" dirty="0" err="1"/>
              <a:t>tree.export_graphviz</a:t>
            </a:r>
            <a:r>
              <a:rPr lang="en-US" sz="2000" dirty="0"/>
              <a:t>(</a:t>
            </a:r>
            <a:r>
              <a:rPr lang="en-US" sz="2000" dirty="0" err="1"/>
              <a:t>clf</a:t>
            </a:r>
            <a:r>
              <a:rPr lang="en-US" sz="2000" dirty="0"/>
              <a:t>, </a:t>
            </a:r>
            <a:r>
              <a:rPr lang="en-US" sz="2000" dirty="0" err="1"/>
              <a:t>out_file</a:t>
            </a:r>
            <a:r>
              <a:rPr lang="en-US" sz="2000" dirty="0"/>
              <a:t>=“</a:t>
            </a:r>
            <a:r>
              <a:rPr lang="en-US" sz="2000" dirty="0" err="1"/>
              <a:t>iris.pdf</a:t>
            </a:r>
            <a:r>
              <a:rPr lang="en-US" sz="2000" dirty="0"/>
              <a:t>”)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0ADF11-09C3-2744-925F-3844E6670A4E}"/>
              </a:ext>
            </a:extLst>
          </p:cNvPr>
          <p:cNvSpPr txBox="1"/>
          <p:nvPr/>
        </p:nvSpPr>
        <p:spPr>
          <a:xfrm>
            <a:off x="152400" y="6324600"/>
            <a:ext cx="3741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hlinkClick r:id="rId4"/>
              </a:rPr>
              <a:t>http://bit.ly/iris671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06623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algn="l"/>
            <a:r>
              <a:rPr lang="en-US" sz="4400" dirty="0">
                <a:ea typeface="ＭＳ Ｐゴシック" charset="0"/>
                <a:cs typeface="ＭＳ Ｐゴシック" charset="0"/>
              </a:rPr>
              <a:t>Weka vs. </a:t>
            </a:r>
            <a:r>
              <a:rPr lang="en-US" sz="4400" dirty="0" err="1">
                <a:ea typeface="ＭＳ Ｐゴシック" charset="0"/>
                <a:cs typeface="ＭＳ Ｐゴシック" charset="0"/>
              </a:rPr>
              <a:t>scikit</a:t>
            </a:r>
            <a:r>
              <a:rPr lang="en-US" sz="4400" dirty="0">
                <a:ea typeface="ＭＳ Ｐゴシック" charset="0"/>
                <a:cs typeface="ＭＳ Ｐゴシック" charset="0"/>
              </a:rPr>
              <a:t>-learn vs. …</a:t>
            </a: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324850" cy="51054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Weka: good for experimenting with many ML algorithms</a:t>
            </a:r>
          </a:p>
          <a:p>
            <a:pPr lvl="1"/>
            <a:r>
              <a:rPr lang="en-US" sz="3200" dirty="0">
                <a:ea typeface="ＭＳ Ｐゴシック" charset="0"/>
                <a:cs typeface="ＭＳ Ｐゴシック" charset="0"/>
              </a:rPr>
              <a:t>Other tools are more efficient &amp; scalable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  <a:hlinkClick r:id="rId2"/>
              </a:rPr>
              <a:t>Scikit-learn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: popular and efficient suite of open-source machine-learning tools in Python</a:t>
            </a:r>
          </a:p>
          <a:p>
            <a:pPr lvl="1"/>
            <a:r>
              <a:rPr lang="en-US" sz="3200" dirty="0">
                <a:ea typeface="ＭＳ Ｐゴシック" charset="0"/>
                <a:cs typeface="ＭＳ Ｐゴシック" charset="0"/>
              </a:rPr>
              <a:t>Uses NumPy, SciPy, matplotlib for efficiency</a:t>
            </a:r>
          </a:p>
          <a:p>
            <a:pPr lvl="1"/>
            <a:r>
              <a:rPr lang="en-US" sz="3200" dirty="0">
                <a:ea typeface="ＭＳ Ｐゴシック" charset="0"/>
                <a:cs typeface="ＭＳ Ｐゴシック" charset="0"/>
              </a:rPr>
              <a:t>Preloaded into Google’s </a:t>
            </a:r>
            <a:r>
              <a:rPr lang="en-US" sz="3200" dirty="0" err="1">
                <a:ea typeface="ＭＳ Ｐゴシック" charset="0"/>
                <a:cs typeface="ＭＳ Ｐゴシック" charset="0"/>
                <a:hlinkClick r:id="rId3"/>
              </a:rPr>
              <a:t>Colaboratory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Custom apps for a specific ML algorithm are often preferred for speed or features</a:t>
            </a:r>
          </a:p>
          <a:p>
            <a:pPr lvl="1"/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5734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1000"/>
            <a:ext cx="12700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603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7" name="Picture 3" descr="Picture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304800"/>
            <a:ext cx="10189780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6" name="Content Placeholder 2"/>
          <p:cNvSpPr>
            <a:spLocks noGrp="1"/>
          </p:cNvSpPr>
          <p:nvPr>
            <p:ph idx="1"/>
          </p:nvPr>
        </p:nvSpPr>
        <p:spPr>
          <a:xfrm>
            <a:off x="228600" y="4038600"/>
            <a:ext cx="8610600" cy="685800"/>
          </a:xfrm>
          <a:solidFill>
            <a:schemeClr val="bg2">
              <a:lumMod val="60000"/>
              <a:lumOff val="40000"/>
              <a:alpha val="73000"/>
            </a:schemeClr>
          </a:solidFill>
        </p:spPr>
        <p:txBody>
          <a:bodyPr/>
          <a:lstStyle/>
          <a:p>
            <a:pPr algn="ctr">
              <a:buFontTx/>
              <a:buNone/>
            </a:pPr>
            <a:r>
              <a:rPr lang="en-US" sz="3600" dirty="0">
                <a:solidFill>
                  <a:srgbClr val="2D2DB9"/>
                </a:solidFill>
                <a:ea typeface="ＭＳ Ｐゴシック" charset="0"/>
                <a:cs typeface="ＭＳ Ｐゴシック" charset="0"/>
                <a:hlinkClick r:id="rId3"/>
              </a:rPr>
              <a:t>http://archive.ics.uci.edu/ml/datasets/Zoo</a:t>
            </a:r>
            <a:endParaRPr lang="en-US" sz="3600" dirty="0">
              <a:solidFill>
                <a:srgbClr val="2D2DB9"/>
              </a:solidFill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Title 1"/>
          <p:cNvSpPr>
            <a:spLocks noGrp="1"/>
          </p:cNvSpPr>
          <p:nvPr>
            <p:ph type="title"/>
          </p:nvPr>
        </p:nvSpPr>
        <p:spPr>
          <a:xfrm>
            <a:off x="3048000" y="0"/>
            <a:ext cx="6062132" cy="1143000"/>
          </a:xfrm>
        </p:spPr>
        <p:txBody>
          <a:bodyPr/>
          <a:lstStyle/>
          <a:p>
            <a:pPr algn="l"/>
            <a:r>
              <a:rPr lang="en-US" sz="4400" dirty="0">
                <a:ea typeface="ＭＳ Ｐゴシック" charset="0"/>
                <a:cs typeface="ＭＳ Ｐゴシック" charset="0"/>
              </a:rPr>
              <a:t>Zoo training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2743200" cy="6667500"/>
          </a:xfr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/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animal name: string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hair: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feathers: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eggs: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milk: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airborne: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aquatic: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predator: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toothed: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backbone: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breathes: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venomous: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fins: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legs: {0,2,4,5,6,8}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tail: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domestic: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 err="1"/>
              <a:t>catsize</a:t>
            </a:r>
            <a:r>
              <a:rPr lang="en-US" sz="1800" dirty="0"/>
              <a:t>: Boolean </a:t>
            </a:r>
          </a:p>
          <a:p>
            <a:pPr marL="342900" indent="-342900">
              <a:buClr>
                <a:schemeClr val="tx1">
                  <a:lumMod val="50000"/>
                  <a:lumOff val="50000"/>
                </a:schemeClr>
              </a:buClr>
              <a:buSzPct val="80000"/>
              <a:buFont typeface="+mj-lt"/>
              <a:buAutoNum type="arabicParenR"/>
              <a:defRPr/>
            </a:pPr>
            <a:r>
              <a:rPr lang="en-US" sz="1800" dirty="0"/>
              <a:t>type: {mammal, fish, bird, shellfish, insect, reptile, amphibian}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0" y="1076265"/>
            <a:ext cx="5638800" cy="55399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Aft>
                <a:spcPts val="1200"/>
              </a:spcAft>
              <a:defRPr/>
            </a:pPr>
            <a:r>
              <a:rPr lang="en-US" b="1" dirty="0">
                <a:latin typeface="Calibri"/>
              </a:rPr>
              <a:t>101 Instances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aardvark,1,0,0,1,0,0,1,1,1,1,0,0,4,0,0,1,</a:t>
            </a:r>
            <a:r>
              <a:rPr lang="en-US" sz="2000" dirty="0">
                <a:solidFill>
                  <a:srgbClr val="FF0000"/>
                </a:solidFill>
                <a:latin typeface="Calibri"/>
              </a:rPr>
              <a:t>mammal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antelope,1,0,0,1,0,0,0,1,1,1,0,0,4,1,0,1,mammal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bass,0,0,1,0,0,1,1,1,1,0,0,1,0,1,0,0,fish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bear,1,0,0,1,0,0,1,1,1,1,0,0,4,0,0,1,mammal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boar,1,0,0,1,0,0,1,1,1,1,0,0,4,1,0,1,mammal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buffalo,1,0,0,1,0,0,0,1,1,1,0,0,4,1,0,1,mammal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calf,1,0,0,1,0,0,0,1,1,1,0,0,4,1,1,1,mammal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carp,0,0,1,0,0,1,0,1,1,0,0,1,0,1,1,0,fish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catfish,0,0,1,0,0,1,1,1,1,0,0,1,0,1,0,0,fish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cavy,1,0,0,1,0,0,0,1,1,1,0,0,4,0,1,0,mammal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cheetah,1,0,0,1,0,0,1,1,1,1,0,0,4,1,0,1,mammal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chicken,0,1,1,0,1,0,0,0,1,1,0,0,2,1,1,0,bird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chub,0,0,1,0,0,1,1,1,1,0,0,1,0,1,0,0,fish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clam,0,0,1,0,0,0,1,0,0,0,0,0,0,0,0,0,shellfish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crab,0,0,1,0,0,1,1,0,0,0,0,0,4,0,0,0,shellfish</a:t>
            </a:r>
          </a:p>
          <a:p>
            <a:pPr>
              <a:defRPr/>
            </a:pPr>
            <a:r>
              <a:rPr lang="en-US" sz="2000" dirty="0">
                <a:latin typeface="Calibri"/>
              </a:rPr>
              <a:t>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F252E8-335E-5D4C-9D69-9A1D819EE4DE}"/>
              </a:ext>
            </a:extLst>
          </p:cNvPr>
          <p:cNvSpPr txBox="1"/>
          <p:nvPr/>
        </p:nvSpPr>
        <p:spPr>
          <a:xfrm>
            <a:off x="7543800" y="76200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category</a:t>
            </a:r>
            <a:br>
              <a:rPr lang="en-US" sz="1800" b="1" dirty="0">
                <a:solidFill>
                  <a:srgbClr val="FF0000"/>
                </a:solidFill>
              </a:rPr>
            </a:br>
            <a:r>
              <a:rPr lang="en-US" sz="1800" b="1" dirty="0">
                <a:solidFill>
                  <a:srgbClr val="FF0000"/>
                </a:solidFill>
              </a:rPr>
              <a:t>label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B606D00-6406-EA4B-8417-5CFADC1ABB7B}"/>
              </a:ext>
            </a:extLst>
          </p:cNvPr>
          <p:cNvCxnSpPr>
            <a:stCxn id="2" idx="2"/>
          </p:cNvCxnSpPr>
          <p:nvPr/>
        </p:nvCxnSpPr>
        <p:spPr bwMode="auto">
          <a:xfrm flipH="1">
            <a:off x="7696200" y="722531"/>
            <a:ext cx="363126" cy="953869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5B758CE5-4BAE-BB4D-B7C5-7B981BEAD2B8}"/>
              </a:ext>
            </a:extLst>
          </p:cNvPr>
          <p:cNvSpPr/>
          <p:nvPr/>
        </p:nvSpPr>
        <p:spPr bwMode="auto">
          <a:xfrm>
            <a:off x="152400" y="5715000"/>
            <a:ext cx="2514600" cy="90124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Zoo example</a:t>
            </a:r>
          </a:p>
        </p:txBody>
      </p:sp>
      <p:sp>
        <p:nvSpPr>
          <p:cNvPr id="120834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029200"/>
          </a:xfrm>
        </p:spPr>
        <p:txBody>
          <a:bodyPr/>
          <a:lstStyle/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&gt; </a:t>
            </a:r>
            <a:r>
              <a:rPr lang="en-US" sz="2500" dirty="0" err="1">
                <a:ea typeface="ＭＳ Ｐゴシック" charset="0"/>
                <a:cs typeface="ＭＳ Ｐゴシック" charset="0"/>
              </a:rPr>
              <a:t>aipython</a:t>
            </a:r>
            <a:endParaRPr lang="en-US" sz="2500" dirty="0"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&gt;&gt;&gt; from learning4e import *</a:t>
            </a: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&gt;&gt;&gt; zoo</a:t>
            </a: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&lt;</a:t>
            </a:r>
            <a:r>
              <a:rPr lang="en-US" sz="2500" dirty="0" err="1">
                <a:ea typeface="ＭＳ Ｐゴシック" charset="0"/>
                <a:cs typeface="ＭＳ Ｐゴシック" charset="0"/>
              </a:rPr>
              <a:t>DataSet</a:t>
            </a:r>
            <a:r>
              <a:rPr lang="en-US" sz="2500" dirty="0">
                <a:ea typeface="ＭＳ Ｐゴシック" charset="0"/>
                <a:cs typeface="ＭＳ Ｐゴシック" charset="0"/>
              </a:rPr>
              <a:t>(zoo): 101 examples, 18 attributes&gt;</a:t>
            </a: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&gt;&gt;&gt; </a:t>
            </a:r>
            <a:r>
              <a:rPr lang="en-US" sz="2500" dirty="0" err="1">
                <a:ea typeface="ＭＳ Ｐゴシック" charset="0"/>
                <a:cs typeface="ＭＳ Ｐゴシック" charset="0"/>
              </a:rPr>
              <a:t>zdt</a:t>
            </a:r>
            <a:r>
              <a:rPr lang="en-US" sz="2500" dirty="0">
                <a:ea typeface="ＭＳ Ｐゴシック" charset="0"/>
                <a:cs typeface="ＭＳ Ｐゴシック" charset="0"/>
              </a:rPr>
              <a:t> = </a:t>
            </a:r>
            <a:r>
              <a:rPr lang="en-US" sz="2500" dirty="0" err="1">
                <a:ea typeface="ＭＳ Ｐゴシック" charset="0"/>
                <a:cs typeface="ＭＳ Ｐゴシック" charset="0"/>
              </a:rPr>
              <a:t>DecisionTreeLearner</a:t>
            </a:r>
            <a:r>
              <a:rPr lang="en-US" sz="2500" dirty="0">
                <a:ea typeface="ＭＳ Ｐゴシック" charset="0"/>
                <a:cs typeface="ＭＳ Ｐゴシック" charset="0"/>
              </a:rPr>
              <a:t>(zoo)</a:t>
            </a: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&gt;&gt;&gt; </a:t>
            </a:r>
            <a:r>
              <a:rPr lang="en-US" sz="2500" dirty="0" err="1">
                <a:ea typeface="ＭＳ Ｐゴシック" charset="0"/>
                <a:cs typeface="ＭＳ Ｐゴシック" charset="0"/>
              </a:rPr>
              <a:t>zdt</a:t>
            </a:r>
            <a:r>
              <a:rPr lang="en-US" sz="2500" dirty="0">
                <a:ea typeface="ＭＳ Ｐゴシック" charset="0"/>
                <a:cs typeface="ＭＳ Ｐゴシック" charset="0"/>
              </a:rPr>
              <a:t>(['shark',0,0,1,0,0,1,1,1,1,0,0,1,0,1,0,0]) #eggs=1</a:t>
            </a: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'fish'</a:t>
            </a:r>
          </a:p>
          <a:p>
            <a:pPr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&gt;&gt;&gt; </a:t>
            </a:r>
            <a:r>
              <a:rPr lang="en-US" sz="2500" dirty="0" err="1">
                <a:ea typeface="ＭＳ Ｐゴシック" charset="0"/>
                <a:cs typeface="ＭＳ Ｐゴシック" charset="0"/>
              </a:rPr>
              <a:t>zdt</a:t>
            </a:r>
            <a:r>
              <a:rPr lang="en-US" sz="2500" dirty="0">
                <a:ea typeface="ＭＳ Ｐゴシック" charset="0"/>
                <a:cs typeface="ＭＳ Ｐゴシック" charset="0"/>
              </a:rPr>
              <a:t>(['shark',0,0,0,0,0,1,1,1,1,0,0,1,0,1,0,0]) #eggs=0</a:t>
            </a:r>
          </a:p>
          <a:p>
            <a:pPr>
              <a:buFontTx/>
              <a:buNone/>
            </a:pPr>
            <a:r>
              <a:rPr lang="en-US" sz="2500" dirty="0">
                <a:ea typeface="ＭＳ Ｐゴシック" charset="0"/>
                <a:cs typeface="ＭＳ Ｐゴシック" charset="0"/>
              </a:rPr>
              <a:t>‘mammal</a:t>
            </a:r>
            <a:r>
              <a:rPr lang="ja-JP" altLang="en-US" sz="2500">
                <a:ea typeface="ＭＳ Ｐゴシック" charset="0"/>
                <a:cs typeface="ＭＳ Ｐゴシック" charset="0"/>
              </a:rPr>
              <a:t>’</a:t>
            </a:r>
            <a:endParaRPr lang="en-US" sz="25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Zoo example</a:t>
            </a:r>
          </a:p>
        </p:txBody>
      </p:sp>
      <p:sp>
        <p:nvSpPr>
          <p:cNvPr id="121858" name="Content Placeholder 2"/>
          <p:cNvSpPr>
            <a:spLocks noGrp="1"/>
          </p:cNvSpPr>
          <p:nvPr>
            <p:ph idx="1"/>
          </p:nvPr>
        </p:nvSpPr>
        <p:spPr>
          <a:xfrm>
            <a:off x="268941" y="1117600"/>
            <a:ext cx="8839200" cy="4749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&gt;&gt;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zdt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(13, 'legs', {0: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(12, 'fins', {0: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(8, 'toothed', {0: 'shellfish', 1: 'reptile'}), 1: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(3, 'eggs', {0: 'mammal', 1: 'fish'})}), 2: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(1, 'hair', {0: 'bird', 1: 'mammal'}), 4: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(1, 'hair', {0: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(6, 'aquatic', {0: 'reptile', 1: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(8, 'toothed', {0: 'shellfish', 1: 'amphibian'})}), 1: 'mammal'}), 5: 'shellfish', 6: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DecisionTree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(6, 'aquatic', {0: 'insect', 1: 'shellfish'}), 8: 'shellfish'})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4A0A3C-2EF4-2E4F-8720-98DDD5FA9A54}"/>
              </a:ext>
            </a:extLst>
          </p:cNvPr>
          <p:cNvSpPr txBox="1"/>
          <p:nvPr/>
        </p:nvSpPr>
        <p:spPr>
          <a:xfrm>
            <a:off x="609600" y="5608191"/>
            <a:ext cx="7562684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AIMA’s decision tree representation difficult for people to interpret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772400" cy="6096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Zoo example</a:t>
            </a:r>
          </a:p>
        </p:txBody>
      </p:sp>
      <p:sp>
        <p:nvSpPr>
          <p:cNvPr id="122882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7772400" cy="63246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&gt;&gt;&gt; </a:t>
            </a:r>
            <a:r>
              <a:rPr lang="en-US" sz="1500" dirty="0" err="1">
                <a:ea typeface="ＭＳ Ｐゴシック" charset="0"/>
                <a:cs typeface="ＭＳ Ｐゴシック" charset="0"/>
              </a:rPr>
              <a:t>zt.display</a:t>
            </a:r>
            <a:r>
              <a:rPr lang="en-US" sz="1500" dirty="0">
                <a:ea typeface="ＭＳ Ｐゴシック" charset="0"/>
                <a:cs typeface="ＭＳ Ｐゴシック" charset="0"/>
              </a:rPr>
              <a:t>()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Test legs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0 ==&gt; Test fins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fins = 0 ==&gt; Test toothed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toothed = 0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toothed = 1 ==&gt; RESULT =  reptile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fins = 1 ==&gt; Test eggs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eggs = 0 ==&gt; RESULT =  mammal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eggs = 1 ==&gt; RESULT =  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2 ==&gt; Test hair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0 ==&gt; RESULT =  bird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1 ==&gt; RESULT =  mammal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4 ==&gt; Test hair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0 ==&gt; Test aquatic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aquatic = 0 ==&gt; RESULT =  reptile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aquatic = 1 ==&gt; Test toothed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    toothed = 0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    toothed = 1 ==&gt; RESULT =  amphibian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1 ==&gt; RESULT =  mammal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5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6 ==&gt; Test aquatic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aquatic = 0 ==&gt; RESULT =  insect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aquatic = 1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8 ==&gt; RESULT =  shellfish</a:t>
            </a:r>
          </a:p>
          <a:p>
            <a:pPr>
              <a:buFontTx/>
              <a:buNone/>
            </a:pPr>
            <a:endParaRPr lang="en-US" sz="1500" dirty="0"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</a:pPr>
            <a:endParaRPr lang="en-US" sz="15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77EBF6-1FE9-C64F-BA3C-9E68A78AE0A0}"/>
              </a:ext>
            </a:extLst>
          </p:cNvPr>
          <p:cNvSpPr txBox="1"/>
          <p:nvPr/>
        </p:nvSpPr>
        <p:spPr>
          <a:xfrm>
            <a:off x="5410200" y="2057400"/>
            <a:ext cx="3116580" cy="2062103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Better, but still difficult for people to understand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4000500" y="533400"/>
            <a:ext cx="11430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legs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381000" y="2057400"/>
            <a:ext cx="11430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fins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3293533" y="3886200"/>
            <a:ext cx="11430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hair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3810000" y="2048933"/>
            <a:ext cx="11430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hair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6553200" y="2057400"/>
            <a:ext cx="13716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aquatic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11" name="Curved Connector 10"/>
          <p:cNvCxnSpPr>
            <a:stCxn id="4" idx="2"/>
            <a:endCxn id="5" idx="0"/>
          </p:cNvCxnSpPr>
          <p:nvPr/>
        </p:nvCxnSpPr>
        <p:spPr bwMode="auto">
          <a:xfrm rot="10800000" flipV="1">
            <a:off x="952500" y="876300"/>
            <a:ext cx="3048000" cy="1181100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4" name="Curved Connector 13"/>
          <p:cNvCxnSpPr>
            <a:stCxn id="4" idx="3"/>
            <a:endCxn id="6" idx="1"/>
          </p:cNvCxnSpPr>
          <p:nvPr/>
        </p:nvCxnSpPr>
        <p:spPr bwMode="auto">
          <a:xfrm rot="5400000">
            <a:off x="2380472" y="2199217"/>
            <a:ext cx="2867866" cy="706967"/>
          </a:xfrm>
          <a:prstGeom prst="curvedConnector3">
            <a:avLst>
              <a:gd name="adj1" fmla="val 20899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6" name="Curved Connector 15"/>
          <p:cNvCxnSpPr>
            <a:stCxn id="4" idx="4"/>
            <a:endCxn id="7" idx="0"/>
          </p:cNvCxnSpPr>
          <p:nvPr/>
        </p:nvCxnSpPr>
        <p:spPr bwMode="auto">
          <a:xfrm rot="5400000">
            <a:off x="4061884" y="1538816"/>
            <a:ext cx="829733" cy="190500"/>
          </a:xfrm>
          <a:prstGeom prst="curved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8" name="Curved Connector 17"/>
          <p:cNvCxnSpPr>
            <a:stCxn id="4" idx="6"/>
            <a:endCxn id="8" idx="0"/>
          </p:cNvCxnSpPr>
          <p:nvPr/>
        </p:nvCxnSpPr>
        <p:spPr bwMode="auto">
          <a:xfrm>
            <a:off x="5143500" y="876300"/>
            <a:ext cx="2095500" cy="1181100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5181600" y="2133600"/>
            <a:ext cx="1227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shellfish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0" y="533400"/>
            <a:ext cx="1227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shellfish</a:t>
            </a:r>
          </a:p>
        </p:txBody>
      </p:sp>
      <p:cxnSp>
        <p:nvCxnSpPr>
          <p:cNvPr id="24" name="Curved Connector 23"/>
          <p:cNvCxnSpPr>
            <a:stCxn id="4" idx="5"/>
            <a:endCxn id="21" idx="0"/>
          </p:cNvCxnSpPr>
          <p:nvPr/>
        </p:nvCxnSpPr>
        <p:spPr bwMode="auto">
          <a:xfrm rot="16200000" flipH="1">
            <a:off x="4878345" y="1216534"/>
            <a:ext cx="1014833" cy="819298"/>
          </a:xfrm>
          <a:prstGeom prst="curved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6" name="Curved Connector 25"/>
          <p:cNvCxnSpPr>
            <a:stCxn id="4" idx="7"/>
            <a:endCxn id="22" idx="1"/>
          </p:cNvCxnSpPr>
          <p:nvPr/>
        </p:nvCxnSpPr>
        <p:spPr bwMode="auto">
          <a:xfrm rot="16200000" flipH="1">
            <a:off x="6042356" y="-432411"/>
            <a:ext cx="130400" cy="2262888"/>
          </a:xfrm>
          <a:prstGeom prst="curvedConnector4">
            <a:avLst>
              <a:gd name="adj1" fmla="val -175307"/>
              <a:gd name="adj2" fmla="val 53699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2133600" y="6858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95600" y="1284087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91000" y="1311906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10200" y="1307068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58000" y="1307068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172200" y="3048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34" name="Oval 33"/>
          <p:cNvSpPr/>
          <p:nvPr/>
        </p:nvSpPr>
        <p:spPr bwMode="auto">
          <a:xfrm>
            <a:off x="152400" y="3200400"/>
            <a:ext cx="11430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eggs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1447800" y="3200400"/>
            <a:ext cx="11430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tooth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4267200"/>
            <a:ext cx="1261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mammal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90600" y="487680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fish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905000" y="4267200"/>
            <a:ext cx="1227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shellfish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09800" y="4876800"/>
            <a:ext cx="970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reptile</a:t>
            </a:r>
          </a:p>
        </p:txBody>
      </p:sp>
      <p:cxnSp>
        <p:nvCxnSpPr>
          <p:cNvPr id="43" name="Curved Connector 42"/>
          <p:cNvCxnSpPr>
            <a:stCxn id="34" idx="3"/>
            <a:endCxn id="38" idx="0"/>
          </p:cNvCxnSpPr>
          <p:nvPr/>
        </p:nvCxnSpPr>
        <p:spPr bwMode="auto">
          <a:xfrm rot="16200000" flipH="1">
            <a:off x="234574" y="3870981"/>
            <a:ext cx="481433" cy="311004"/>
          </a:xfrm>
          <a:prstGeom prst="curved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5" name="Curved Connector 44"/>
          <p:cNvCxnSpPr>
            <a:stCxn id="34" idx="5"/>
            <a:endCxn id="39" idx="0"/>
          </p:cNvCxnSpPr>
          <p:nvPr/>
        </p:nvCxnSpPr>
        <p:spPr bwMode="auto">
          <a:xfrm rot="16200000" flipH="1">
            <a:off x="675373" y="4238406"/>
            <a:ext cx="1091033" cy="185754"/>
          </a:xfrm>
          <a:prstGeom prst="curved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47" name="Curved Connector 46"/>
          <p:cNvCxnSpPr>
            <a:stCxn id="35" idx="3"/>
            <a:endCxn id="40" idx="1"/>
          </p:cNvCxnSpPr>
          <p:nvPr/>
        </p:nvCxnSpPr>
        <p:spPr bwMode="auto">
          <a:xfrm rot="16200000" flipH="1">
            <a:off x="1403961" y="3996994"/>
            <a:ext cx="712266" cy="289812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50" name="Curved Connector 49"/>
          <p:cNvCxnSpPr>
            <a:stCxn id="35" idx="5"/>
            <a:endCxn id="41" idx="3"/>
          </p:cNvCxnSpPr>
          <p:nvPr/>
        </p:nvCxnSpPr>
        <p:spPr bwMode="auto">
          <a:xfrm rot="16200000" flipH="1">
            <a:off x="2141067" y="4068111"/>
            <a:ext cx="1321866" cy="757177"/>
          </a:xfrm>
          <a:prstGeom prst="curvedConnector4">
            <a:avLst>
              <a:gd name="adj1" fmla="val 37470"/>
              <a:gd name="adj2" fmla="val 130191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18143" y="39624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62000" y="39624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694543" y="38862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438400" y="38862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56" name="Curved Connector 55"/>
          <p:cNvCxnSpPr>
            <a:stCxn id="5" idx="3"/>
            <a:endCxn id="34" idx="0"/>
          </p:cNvCxnSpPr>
          <p:nvPr/>
        </p:nvCxnSpPr>
        <p:spPr bwMode="auto">
          <a:xfrm rot="16200000" flipH="1">
            <a:off x="357328" y="2833827"/>
            <a:ext cx="557633" cy="175512"/>
          </a:xfrm>
          <a:prstGeom prst="curved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58" name="Curved Connector 57"/>
          <p:cNvCxnSpPr>
            <a:stCxn id="5" idx="5"/>
            <a:endCxn id="35" idx="0"/>
          </p:cNvCxnSpPr>
          <p:nvPr/>
        </p:nvCxnSpPr>
        <p:spPr bwMode="auto">
          <a:xfrm rot="16200000" flipH="1">
            <a:off x="1409140" y="2590239"/>
            <a:ext cx="557633" cy="662688"/>
          </a:xfrm>
          <a:prstGeom prst="curved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59" name="TextBox 58"/>
          <p:cNvSpPr txBox="1"/>
          <p:nvPr/>
        </p:nvSpPr>
        <p:spPr>
          <a:xfrm>
            <a:off x="703943" y="27432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600200" y="25146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114800" y="4800600"/>
            <a:ext cx="12615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mammal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886200" y="5334000"/>
            <a:ext cx="684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bird</a:t>
            </a:r>
          </a:p>
        </p:txBody>
      </p:sp>
      <p:cxnSp>
        <p:nvCxnSpPr>
          <p:cNvPr id="75" name="Curved Connector 74"/>
          <p:cNvCxnSpPr>
            <a:stCxn id="6" idx="3"/>
            <a:endCxn id="73" idx="1"/>
          </p:cNvCxnSpPr>
          <p:nvPr/>
        </p:nvCxnSpPr>
        <p:spPr bwMode="auto">
          <a:xfrm rot="16200000" flipH="1">
            <a:off x="3126927" y="4805560"/>
            <a:ext cx="1093266" cy="425279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78" name="Curved Connector 77"/>
          <p:cNvCxnSpPr>
            <a:stCxn id="6" idx="6"/>
            <a:endCxn id="72" idx="0"/>
          </p:cNvCxnSpPr>
          <p:nvPr/>
        </p:nvCxnSpPr>
        <p:spPr bwMode="auto">
          <a:xfrm>
            <a:off x="4436533" y="4229100"/>
            <a:ext cx="309059" cy="571500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79" name="TextBox 78"/>
          <p:cNvSpPr txBox="1"/>
          <p:nvPr/>
        </p:nvSpPr>
        <p:spPr>
          <a:xfrm flipV="1">
            <a:off x="2608943" y="4648200"/>
            <a:ext cx="21336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4648200" y="41910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82" name="Oval 81"/>
          <p:cNvSpPr/>
          <p:nvPr/>
        </p:nvSpPr>
        <p:spPr bwMode="auto">
          <a:xfrm>
            <a:off x="5257800" y="3505200"/>
            <a:ext cx="13716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aquatic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6400800" y="4419600"/>
            <a:ext cx="1143000" cy="6858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/>
              <a:t>tooth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858000" y="5486400"/>
            <a:ext cx="1227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shellfish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162800" y="6096000"/>
            <a:ext cx="970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reptile</a:t>
            </a:r>
          </a:p>
        </p:txBody>
      </p:sp>
      <p:cxnSp>
        <p:nvCxnSpPr>
          <p:cNvPr id="86" name="Curved Connector 85"/>
          <p:cNvCxnSpPr>
            <a:stCxn id="83" idx="3"/>
            <a:endCxn id="84" idx="1"/>
          </p:cNvCxnSpPr>
          <p:nvPr/>
        </p:nvCxnSpPr>
        <p:spPr bwMode="auto">
          <a:xfrm rot="16200000" flipH="1">
            <a:off x="6356961" y="5216194"/>
            <a:ext cx="712266" cy="289812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87" name="Curved Connector 86"/>
          <p:cNvCxnSpPr>
            <a:stCxn id="83" idx="5"/>
            <a:endCxn id="85" idx="3"/>
          </p:cNvCxnSpPr>
          <p:nvPr/>
        </p:nvCxnSpPr>
        <p:spPr bwMode="auto">
          <a:xfrm rot="16200000" flipH="1">
            <a:off x="7094067" y="5287311"/>
            <a:ext cx="1321866" cy="757177"/>
          </a:xfrm>
          <a:prstGeom prst="curvedConnector4">
            <a:avLst>
              <a:gd name="adj1" fmla="val 13680"/>
              <a:gd name="adj2" fmla="val 130191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89" name="Curved Connector 88"/>
          <p:cNvCxnSpPr>
            <a:stCxn id="7" idx="4"/>
            <a:endCxn id="82" idx="2"/>
          </p:cNvCxnSpPr>
          <p:nvPr/>
        </p:nvCxnSpPr>
        <p:spPr bwMode="auto">
          <a:xfrm rot="16200000" flipH="1">
            <a:off x="4262967" y="2853266"/>
            <a:ext cx="1113367" cy="876300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90" name="TextBox 89"/>
          <p:cNvSpPr txBox="1"/>
          <p:nvPr/>
        </p:nvSpPr>
        <p:spPr>
          <a:xfrm flipV="1">
            <a:off x="3581400" y="2971800"/>
            <a:ext cx="21336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92" name="Curved Connector 91"/>
          <p:cNvCxnSpPr>
            <a:stCxn id="82" idx="5"/>
            <a:endCxn id="83" idx="0"/>
          </p:cNvCxnSpPr>
          <p:nvPr/>
        </p:nvCxnSpPr>
        <p:spPr bwMode="auto">
          <a:xfrm rot="16200000" flipH="1">
            <a:off x="6535901" y="3983200"/>
            <a:ext cx="329033" cy="543766"/>
          </a:xfrm>
          <a:prstGeom prst="curvedConnector3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93" name="TextBox 92"/>
          <p:cNvSpPr txBox="1"/>
          <p:nvPr/>
        </p:nvSpPr>
        <p:spPr>
          <a:xfrm>
            <a:off x="6705600" y="38862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5257800" y="5715000"/>
            <a:ext cx="970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reptile</a:t>
            </a:r>
          </a:p>
        </p:txBody>
      </p:sp>
      <p:cxnSp>
        <p:nvCxnSpPr>
          <p:cNvPr id="95" name="Curved Connector 94"/>
          <p:cNvCxnSpPr>
            <a:stCxn id="82" idx="3"/>
            <a:endCxn id="94" idx="0"/>
          </p:cNvCxnSpPr>
          <p:nvPr/>
        </p:nvCxnSpPr>
        <p:spPr bwMode="auto">
          <a:xfrm rot="16200000" flipH="1">
            <a:off x="4788714" y="4760518"/>
            <a:ext cx="1624433" cy="284529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96" name="TextBox 95"/>
          <p:cNvSpPr txBox="1"/>
          <p:nvPr/>
        </p:nvSpPr>
        <p:spPr>
          <a:xfrm>
            <a:off x="5486400" y="44196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629400" y="51816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8153400" y="50292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620000" y="3200400"/>
            <a:ext cx="1227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shellfish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8077200" y="2590800"/>
            <a:ext cx="902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insect</a:t>
            </a:r>
          </a:p>
        </p:txBody>
      </p:sp>
      <p:cxnSp>
        <p:nvCxnSpPr>
          <p:cNvPr id="106" name="Curved Connector 105"/>
          <p:cNvCxnSpPr>
            <a:stCxn id="8" idx="3"/>
            <a:endCxn id="103" idx="1"/>
          </p:cNvCxnSpPr>
          <p:nvPr/>
        </p:nvCxnSpPr>
        <p:spPr bwMode="auto">
          <a:xfrm rot="16200000" flipH="1">
            <a:off x="6792800" y="2604033"/>
            <a:ext cx="788466" cy="865934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cxnSp>
        <p:nvCxnSpPr>
          <p:cNvPr id="108" name="Curved Connector 107"/>
          <p:cNvCxnSpPr>
            <a:stCxn id="8" idx="6"/>
            <a:endCxn id="104" idx="0"/>
          </p:cNvCxnSpPr>
          <p:nvPr/>
        </p:nvCxnSpPr>
        <p:spPr bwMode="auto">
          <a:xfrm>
            <a:off x="7924800" y="2400300"/>
            <a:ext cx="603806" cy="190500"/>
          </a:xfrm>
          <a:prstGeom prst="curvedConnector2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med"/>
          </a:ln>
          <a:effectLst/>
        </p:spPr>
      </p:cxnSp>
      <p:sp>
        <p:nvSpPr>
          <p:cNvPr id="109" name="TextBox 108"/>
          <p:cNvSpPr txBox="1"/>
          <p:nvPr/>
        </p:nvSpPr>
        <p:spPr>
          <a:xfrm>
            <a:off x="8077200" y="21336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086600" y="2895600"/>
            <a:ext cx="457200" cy="369332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80993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772400" cy="6096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Zoo example</a:t>
            </a:r>
          </a:p>
        </p:txBody>
      </p:sp>
      <p:sp>
        <p:nvSpPr>
          <p:cNvPr id="123906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7772400" cy="6553200"/>
          </a:xfrm>
        </p:spPr>
        <p:txBody>
          <a:bodyPr/>
          <a:lstStyle/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&gt;&gt;&gt; </a:t>
            </a:r>
            <a:r>
              <a:rPr lang="en-US" sz="1500" dirty="0" err="1">
                <a:ea typeface="ＭＳ Ｐゴシック" charset="0"/>
                <a:cs typeface="ＭＳ Ｐゴシック" charset="0"/>
              </a:rPr>
              <a:t>dt.dt.display</a:t>
            </a:r>
            <a:r>
              <a:rPr lang="en-US" sz="1500" dirty="0">
                <a:ea typeface="ＭＳ Ｐゴシック" charset="0"/>
                <a:cs typeface="ＭＳ Ｐゴシック" charset="0"/>
              </a:rPr>
              <a:t>()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Test legs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0 ==&gt; Test fins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fins = 0 ==&gt; Test toothed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toothed = 0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toothed = 1 ==&gt; RESULT =  reptile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</a:t>
            </a:r>
            <a:r>
              <a:rPr lang="en-US" sz="15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fins = 1 ==&gt; Test milk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        milk = 0 ==&gt; RESULT =  fish</a:t>
            </a:r>
          </a:p>
          <a:p>
            <a:pPr>
              <a:buFontTx/>
              <a:buNone/>
            </a:pPr>
            <a:r>
              <a:rPr lang="en-US" sz="15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        milk = 1 ==&gt; RESULT =  mammal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2 ==&gt; Test hair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0 ==&gt; RESULT =  bird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1 ==&gt; RESULT =  mammal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4 ==&gt; Test hair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0 ==&gt; Test aquatic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aquatic = 0 ==&gt; RESULT =  reptile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aquatic = 1 ==&gt; Test toothed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    toothed = 0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        toothed = 1 ==&gt; RESULT =  amphibian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hair = 1 ==&gt; RESULT =  mammal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5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6 ==&gt; Test aquatic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aquatic = 0 ==&gt; RESULT =  insect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    aquatic = 1 ==&gt; RESULT =  shellfish</a:t>
            </a:r>
          </a:p>
          <a:p>
            <a:pPr>
              <a:buFontTx/>
              <a:buNone/>
            </a:pPr>
            <a:r>
              <a:rPr lang="en-US" sz="1500" dirty="0">
                <a:ea typeface="ＭＳ Ｐゴシック" charset="0"/>
                <a:cs typeface="ＭＳ Ｐゴシック" charset="0"/>
              </a:rPr>
              <a:t> legs = 8 ==&gt; RESULT =  shellfish</a:t>
            </a:r>
          </a:p>
          <a:p>
            <a:pPr>
              <a:buFontTx/>
              <a:buNone/>
            </a:pPr>
            <a:endParaRPr lang="en-US" sz="15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23907" name="TextBox 3"/>
          <p:cNvSpPr txBox="1">
            <a:spLocks noChangeArrowheads="1"/>
          </p:cNvSpPr>
          <p:nvPr/>
        </p:nvSpPr>
        <p:spPr bwMode="auto">
          <a:xfrm>
            <a:off x="5334000" y="1752600"/>
            <a:ext cx="342900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 b="1" dirty="0">
                <a:latin typeface="Calibri"/>
              </a:rPr>
              <a:t>After adding the shark example to the training data &amp; retraining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6EFCEE-F529-7B45-91C4-C12C20F31B38}"/>
              </a:ext>
            </a:extLst>
          </p:cNvPr>
          <p:cNvSpPr txBox="1"/>
          <p:nvPr/>
        </p:nvSpPr>
        <p:spPr>
          <a:xfrm>
            <a:off x="4171679" y="4191000"/>
            <a:ext cx="472276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['shark',0,0,0,0,0,1,1,1,1,0,0,1,0,1,0,0, 'fish']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3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28277</TotalTime>
  <Words>1717</Words>
  <Application>Microsoft Macintosh PowerPoint</Application>
  <PresentationFormat>On-screen Show (4:3)</PresentationFormat>
  <Paragraphs>263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Arial Narrow</vt:lpstr>
      <vt:lpstr>Calibri</vt:lpstr>
      <vt:lpstr>Times New Roman</vt:lpstr>
      <vt:lpstr>Blank Presentation</vt:lpstr>
      <vt:lpstr> Decision Trees in AIMA, WEKA,  and SCIKIT-LEARN</vt:lpstr>
      <vt:lpstr>http://archive.ics.uci.edu/ml</vt:lpstr>
      <vt:lpstr>PowerPoint Presentation</vt:lpstr>
      <vt:lpstr>Zoo training data</vt:lpstr>
      <vt:lpstr>Zoo example</vt:lpstr>
      <vt:lpstr>Zoo example</vt:lpstr>
      <vt:lpstr>Zoo example</vt:lpstr>
      <vt:lpstr>PowerPoint Presentation</vt:lpstr>
      <vt:lpstr>Zoo example</vt:lpstr>
      <vt:lpstr>Weka</vt:lpstr>
      <vt:lpstr>PowerPoint Presentation</vt:lpstr>
      <vt:lpstr>Common .arff* data format</vt:lpstr>
      <vt:lpstr>Weka demo</vt:lpstr>
      <vt:lpstr>Install Weka</vt:lpstr>
      <vt:lpstr>Getting your data ready</vt:lpstr>
      <vt:lpstr>Open Weka app</vt:lpstr>
      <vt:lpstr>Explorer Interface</vt:lpstr>
      <vt:lpstr>Starts with Data Preprocessing; open file to load data</vt:lpstr>
      <vt:lpstr>Load restaurant.arff training data</vt:lpstr>
      <vt:lpstr>We can inspect/remove features</vt:lpstr>
      <vt:lpstr>Select: classify &gt; choose &gt; trees &gt; J48</vt:lpstr>
      <vt:lpstr>Adjust parameters</vt:lpstr>
      <vt:lpstr>Select the testing procedure</vt:lpstr>
      <vt:lpstr>See training results</vt:lpstr>
      <vt:lpstr>Compare results</vt:lpstr>
      <vt:lpstr>scikit-learn</vt:lpstr>
      <vt:lpstr>PowerPoint Presentation</vt:lpstr>
      <vt:lpstr>Scikit DT</vt:lpstr>
      <vt:lpstr>Weka vs. scikit-learn vs. …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</dc:title>
  <dc:creator>COGITO</dc:creator>
  <cp:lastModifiedBy>Tim Finin</cp:lastModifiedBy>
  <cp:revision>504</cp:revision>
  <cp:lastPrinted>2018-04-30T19:41:01Z</cp:lastPrinted>
  <dcterms:created xsi:type="dcterms:W3CDTF">2009-11-25T19:59:32Z</dcterms:created>
  <dcterms:modified xsi:type="dcterms:W3CDTF">2021-11-16T17:50:59Z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