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50" r:id="rId3"/>
    <p:sldId id="346" r:id="rId4"/>
    <p:sldId id="351" r:id="rId5"/>
    <p:sldId id="311" r:id="rId6"/>
    <p:sldId id="279" r:id="rId7"/>
    <p:sldId id="317" r:id="rId8"/>
    <p:sldId id="258" r:id="rId9"/>
    <p:sldId id="276" r:id="rId10"/>
    <p:sldId id="291" r:id="rId11"/>
    <p:sldId id="316" r:id="rId12"/>
    <p:sldId id="259" r:id="rId13"/>
    <p:sldId id="347" r:id="rId14"/>
    <p:sldId id="277" r:id="rId15"/>
    <p:sldId id="280" r:id="rId16"/>
    <p:sldId id="357" r:id="rId17"/>
    <p:sldId id="319" r:id="rId18"/>
    <p:sldId id="360" r:id="rId19"/>
    <p:sldId id="322" r:id="rId20"/>
    <p:sldId id="262" r:id="rId21"/>
    <p:sldId id="345" r:id="rId22"/>
    <p:sldId id="315" r:id="rId23"/>
    <p:sldId id="348" r:id="rId24"/>
    <p:sldId id="293" r:id="rId25"/>
    <p:sldId id="294" r:id="rId26"/>
    <p:sldId id="298" r:id="rId27"/>
    <p:sldId id="299" r:id="rId28"/>
    <p:sldId id="352" r:id="rId29"/>
    <p:sldId id="295" r:id="rId30"/>
    <p:sldId id="296" r:id="rId31"/>
    <p:sldId id="297" r:id="rId32"/>
    <p:sldId id="358" r:id="rId33"/>
    <p:sldId id="344" r:id="rId34"/>
    <p:sldId id="313" r:id="rId35"/>
    <p:sldId id="354" r:id="rId36"/>
    <p:sldId id="282" r:id="rId37"/>
    <p:sldId id="283" r:id="rId38"/>
    <p:sldId id="288" r:id="rId39"/>
    <p:sldId id="314" r:id="rId40"/>
    <p:sldId id="284" r:id="rId41"/>
    <p:sldId id="359" r:id="rId42"/>
    <p:sldId id="285" r:id="rId43"/>
    <p:sldId id="356" r:id="rId44"/>
    <p:sldId id="323" r:id="rId45"/>
    <p:sldId id="334" r:id="rId46"/>
    <p:sldId id="290" r:id="rId47"/>
    <p:sldId id="289" r:id="rId48"/>
    <p:sldId id="267" r:id="rId4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AEAEA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38" autoAdjust="0"/>
    <p:restoredTop sz="96195" autoAdjust="0"/>
  </p:normalViewPr>
  <p:slideViewPr>
    <p:cSldViewPr showGuides="1">
      <p:cViewPr varScale="1">
        <p:scale>
          <a:sx n="158" d="100"/>
          <a:sy n="158" d="100"/>
        </p:scale>
        <p:origin x="2232" y="184"/>
      </p:cViewPr>
      <p:guideLst>
        <p:guide orient="horz" pos="115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198D57-AA80-F84B-9E80-CB33E191F504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C0A85-5A5B-7E42-AB1F-6EBC6F8224FD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DA484-BA0E-624D-ACB8-436F06D4602B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9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C5B3E4-F2F6-6146-B876-FF4C05350B84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E6DBAD-746C-4444-96E6-6C66BA4599AA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7EA1F-FFB5-054D-B249-CDF46BF79AE0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7EA1F-FFB5-054D-B249-CDF46BF79AE0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C7D9FE-8D40-4C4B-8459-ACEBE0CDE2BD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390EFC-267C-B042-9F6B-9A01698A05AC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579E1F-8569-6542-B964-86D0D57504E1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B37174-4579-654A-B854-66D407ECFEC3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7D9A0-B52B-CC4D-8DF0-BD1278BA15DD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7D9A0-B52B-CC4D-8DF0-BD1278BA15DD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0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894A81-8E9A-864A-8E92-8856B8B14F2C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7767E4-2599-7D4E-BE8F-7A6323900779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2BB93F-61D3-4344-A55B-A2FCA7CEB2EC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59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955FAC-F533-E64C-BDE5-2CA3E604550B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6D0084-7EEE-D648-A80A-F48F5C8ABBEB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390EFC-267C-B042-9F6B-9A01698A05AC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6D0084-7EEE-D648-A80A-F48F5C8ABBEB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44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7E38B1-A157-DA4F-9929-4BE62E3AFEAD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C8D10-DD1A-B54E-86A2-75F4D03FBB2C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0E9484-480E-6A4B-8C2D-7B6B10B552F1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EE5E2-C1AC-9F40-9D37-84B7BFA8BF1C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01511A-5098-A740-B92F-F7F00725ECB8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01511A-5098-A740-B92F-F7F00725ECB8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96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54928C-9FFC-9646-8164-0DB46A2E7BFF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929572-E2CC-4449-A87B-182812A2594C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B91934-744F-9149-BCB2-477B9FC31287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3EA3BF-A85A-E74B-9908-A65617ADE418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C536E-E09A-9849-A980-9D3A7B2DC6E1}" type="slidenum">
              <a:rPr lang="en-US" sz="1200">
                <a:latin typeface="Calibri"/>
              </a:rPr>
              <a:pPr/>
              <a:t>46</a:t>
            </a:fld>
            <a:endParaRPr lang="en-US" sz="1200" dirty="0">
              <a:latin typeface="Calibri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F49A6F-DC29-7342-8592-147EB4DA6080}" type="slidenum">
              <a:rPr lang="en-US" sz="1200">
                <a:latin typeface="Calibri"/>
              </a:rPr>
              <a:pPr/>
              <a:t>47</a:t>
            </a:fld>
            <a:endParaRPr lang="en-US" sz="1200" dirty="0">
              <a:latin typeface="Calibri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E2BF47-5C31-D949-9B8B-0A29A06BA41F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E6CB3D-CBFA-D947-A14D-780F48D427BE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5091AF-0474-8441-8F9D-377E739E28A0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F7875-8009-EB45-A499-65EE3F9DD55D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507172-299A-9D49-B774-7BB7ACC3FAA1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EB2487-E8FB-1544-88E6-51CBDBC9F9BC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Twenty_Quest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D3_algorith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ss_Quinlan" TargetMode="External"/><Relationship Id="rId4" Type="http://schemas.openxmlformats.org/officeDocument/2006/relationships/hyperlink" Target="https://en.wikipedia.org/wiki/C4.5_algorith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ormation_gain_in_decision_tre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hyperlink" Target="https://en.wikipedia.org/wiki/Decision_tree_learning#Gini_impurit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ude_Shann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formation_entropy" TargetMode="External"/><Relationship Id="rId4" Type="http://schemas.openxmlformats.org/officeDocument/2006/relationships/hyperlink" Target="http://en.wikipedia.org/wiki/A_Mathematical_Theory_of_Communica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Information_entrop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tropy_(information_theory)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A._Huffma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uffman_codi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cision_tree_learning#Gini_impuri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wern.net/Tank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ccam%27s_raz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315200" cy="25146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Machine Learning: Decision Trees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9906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Chapter 19.3</a:t>
            </a: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352800" y="6480201"/>
            <a:ext cx="579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Chuck Dyer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3200400"/>
            <a:ext cx="5803900" cy="325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DE12-1154-2D4E-BF9B-E6F10A24C267}"/>
              </a:ext>
            </a:extLst>
          </p:cNvPr>
          <p:cNvSpPr txBox="1"/>
          <p:nvPr/>
        </p:nvSpPr>
        <p:spPr>
          <a:xfrm>
            <a:off x="7924800" y="115147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14.2_dt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B96D5-7739-5C4F-854B-F4F4E327C4FE}"/>
              </a:ext>
            </a:extLst>
          </p:cNvPr>
          <p:cNvSpPr txBox="1"/>
          <p:nvPr/>
        </p:nvSpPr>
        <p:spPr>
          <a:xfrm>
            <a:off x="3823855" y="-914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R&amp;N’</a:t>
            </a:r>
            <a:r>
              <a:rPr lang="en-US" altLang="ja-JP" sz="4800" dirty="0">
                <a:ea typeface="ＭＳ Ｐゴシック" charset="0"/>
                <a:cs typeface="ＭＳ Ｐゴシック" charset="0"/>
              </a:rPr>
              <a:t>s restaurant domain</a:t>
            </a:r>
            <a:endParaRPr lang="en-US" sz="4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5800" cy="52578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Develop decision tree that customers make when deciding whether to wait for a table or leave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Two classes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: wait, leave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Ten attributes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: Alternative available? Bar in restaurant? Is it Friday? Are we hungry? How full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is restaurant? How expensive? Is it raining? Do 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we have reservation? What type of restaurant is it? Estimated</a:t>
            </a:r>
            <a:r>
              <a:rPr lang="en-US" altLang="ja-JP" sz="3000" dirty="0">
                <a:ea typeface="ＭＳ Ｐゴシック" charset="0"/>
                <a:cs typeface="ＭＳ Ｐゴシック" charset="0"/>
              </a:rPr>
              <a:t> waiting time?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Set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12 training examples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~7,000 possible cases (i.e., combinations of values)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Attribute-based representations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86400"/>
            <a:ext cx="8763000" cy="1219200"/>
          </a:xfr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Examples described by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attribute values 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(Boolean, discrete, continuous), e.g., situations where will/won't wait for a table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Classification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of examples is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positive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(T) or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negative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(F)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Serves as a </a:t>
            </a:r>
            <a:r>
              <a:rPr lang="en-US" sz="2200" b="1" dirty="0">
                <a:ea typeface="ＭＳ Ｐゴシック" charset="0"/>
                <a:cs typeface="ＭＳ Ｐゴシック" charset="0"/>
              </a:rPr>
              <a:t>training set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52400" y="762000"/>
            <a:ext cx="88392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763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"/>
            <a:ext cx="54102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 decision tree</a:t>
            </a:r>
            <a:br>
              <a:rPr lang="en-US" sz="4400" dirty="0">
                <a:ea typeface="ＭＳ Ｐゴシック" charset="0"/>
                <a:cs typeface="ＭＳ Ｐゴシック" charset="0"/>
              </a:rPr>
            </a:br>
            <a:r>
              <a:rPr lang="en-US" sz="4400" dirty="0">
                <a:ea typeface="ＭＳ Ｐゴシック" charset="0"/>
                <a:cs typeface="ＭＳ Ｐゴシック" charset="0"/>
              </a:rPr>
              <a:t>from introspection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BD3D48-949F-DE49-B75D-37B78557E368}"/>
              </a:ext>
            </a:extLst>
          </p:cNvPr>
          <p:cNvGrpSpPr/>
          <p:nvPr/>
        </p:nvGrpSpPr>
        <p:grpSpPr>
          <a:xfrm>
            <a:off x="3962400" y="5910174"/>
            <a:ext cx="1582574" cy="830997"/>
            <a:chOff x="3568700" y="5722203"/>
            <a:chExt cx="1582574" cy="830997"/>
          </a:xfrm>
          <a:noFill/>
        </p:grpSpPr>
        <p:pic>
          <p:nvPicPr>
            <p:cNvPr id="3" name="Pictur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AC67AEE-4DA6-0E4A-A5FF-C6FCACA8A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8700" y="5748983"/>
              <a:ext cx="584200" cy="37465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E859498-C60B-6243-8C0B-CDC9019AC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400" y="6172200"/>
              <a:ext cx="571500" cy="381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2A190F-D430-0E41-9825-693309D0A7D7}"/>
                </a:ext>
              </a:extLst>
            </p:cNvPr>
            <p:cNvSpPr txBox="1"/>
            <p:nvPr/>
          </p:nvSpPr>
          <p:spPr>
            <a:xfrm>
              <a:off x="4068926" y="5722203"/>
              <a:ext cx="1082348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= wait</a:t>
              </a:r>
            </a:p>
            <a:p>
              <a:r>
                <a:rPr lang="en-US" dirty="0"/>
                <a:t>= leave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400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/>
              <a:t>It’s like </a:t>
            </a:r>
            <a:r>
              <a:rPr lang="en-US" sz="3200" dirty="0">
                <a:hlinkClick r:id="rId2"/>
              </a:rPr>
              <a:t>20 questions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We can generate many decision trees depending on what attributes we ask about and in what order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How do we decide?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What makes one decision tree better than another: number of nodes? number of leaves? maximum depth?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32833"/>
            <a:ext cx="1339789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1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  <a:hlinkClick r:id="rId3"/>
              </a:rPr>
              <a:t>ID3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/ </a:t>
            </a:r>
            <a:r>
              <a:rPr lang="en-US" sz="4800" dirty="0">
                <a:ea typeface="ＭＳ Ｐゴシック" charset="0"/>
                <a:cs typeface="ＭＳ Ｐゴシック" charset="0"/>
                <a:hlinkClick r:id="rId4"/>
              </a:rPr>
              <a:t>C4.5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/ J48 Algorithm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Greedy algorithm for decision tree construction developed by </a:t>
            </a:r>
            <a:r>
              <a:rPr lang="en-US" sz="3200" dirty="0">
                <a:ea typeface="ＭＳ Ｐゴシック" charset="0"/>
                <a:cs typeface="ＭＳ Ｐゴシック" charset="0"/>
                <a:hlinkClick r:id="rId5"/>
              </a:rPr>
              <a:t>Ross Quinlan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 1987-1993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Top-down construction of tree by recursively selecting </a:t>
            </a:r>
            <a:r>
              <a:rPr lang="en-US" altLang="ja-JP" sz="3200" b="1" i="1" dirty="0">
                <a:ea typeface="ＭＳ Ｐゴシック" charset="0"/>
                <a:cs typeface="ＭＳ Ｐゴシック" charset="0"/>
              </a:rPr>
              <a:t>best attribute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to use at current node</a:t>
            </a:r>
          </a:p>
          <a:p>
            <a:pPr marL="342900" lvl="1" indent="-223838"/>
            <a:r>
              <a:rPr lang="en-US" sz="2800" dirty="0">
                <a:ea typeface="ＭＳ Ｐゴシック" charset="0"/>
              </a:rPr>
              <a:t>Once attribute selected for current node, generate child nodes, one for each possible attribute value</a:t>
            </a:r>
          </a:p>
          <a:p>
            <a:pPr marL="342900" lvl="1" indent="-223838"/>
            <a:r>
              <a:rPr lang="en-US" sz="2800" dirty="0">
                <a:ea typeface="ＭＳ Ｐゴシック" charset="0"/>
              </a:rPr>
              <a:t>Partition examples using values of attribute, &amp; assign these subsets of examples to the child nodes</a:t>
            </a:r>
          </a:p>
          <a:p>
            <a:pPr marL="342900" lvl="1" indent="-223838"/>
            <a:r>
              <a:rPr lang="en-US" sz="2800" dirty="0">
                <a:ea typeface="ＭＳ Ｐゴシック" charset="0"/>
              </a:rPr>
              <a:t>Repeat for each child node until examples associated with a node are all positive or negative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Choosing best attribute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825" y="1219200"/>
            <a:ext cx="8229600" cy="5520928"/>
          </a:xfrm>
        </p:spPr>
        <p:txBody>
          <a:bodyPr/>
          <a:lstStyle/>
          <a:p>
            <a:r>
              <a:rPr lang="en-US" sz="3000" b="1" dirty="0">
                <a:ea typeface="ＭＳ Ｐゴシック" charset="0"/>
                <a:cs typeface="ＭＳ Ｐゴシック" charset="0"/>
              </a:rPr>
              <a:t>Key problem: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choose attribute to split given set of examples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Possibilities for choosing attribute: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Random:</a:t>
            </a:r>
            <a:r>
              <a:rPr lang="en-US" sz="2600" dirty="0">
                <a:ea typeface="ＭＳ Ｐゴシック" charset="0"/>
              </a:rPr>
              <a:t> Select one at random 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Least-values:</a:t>
            </a:r>
            <a:r>
              <a:rPr lang="en-US" sz="2600" dirty="0">
                <a:ea typeface="ＭＳ Ｐゴシック" charset="0"/>
              </a:rPr>
              <a:t> one with smallest # of possible values 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Most-values:</a:t>
            </a:r>
            <a:r>
              <a:rPr lang="en-US" sz="2600" dirty="0">
                <a:ea typeface="ＭＳ Ｐゴシック" charset="0"/>
              </a:rPr>
              <a:t> one with largest # of possible values 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Max-gain:</a:t>
            </a:r>
            <a:r>
              <a:rPr lang="en-US" sz="2600" dirty="0">
                <a:ea typeface="ＭＳ Ｐゴシック" charset="0"/>
              </a:rPr>
              <a:t> one with largest expected </a:t>
            </a:r>
            <a:r>
              <a:rPr lang="en-US" sz="2600" b="1" i="1" dirty="0">
                <a:ea typeface="ＭＳ Ｐゴシック" charset="0"/>
                <a:hlinkClick r:id="rId3"/>
              </a:rPr>
              <a:t>information gain</a:t>
            </a:r>
            <a:endParaRPr lang="en-US" sz="2600" b="1" i="1" dirty="0">
              <a:ea typeface="ＭＳ Ｐゴシック" charset="0"/>
            </a:endParaRP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Gini impurity: </a:t>
            </a:r>
            <a:r>
              <a:rPr lang="en-US" sz="2600" dirty="0">
                <a:ea typeface="ＭＳ Ｐゴシック" charset="0"/>
              </a:rPr>
              <a:t>one with smallest </a:t>
            </a:r>
            <a:r>
              <a:rPr lang="en-US" sz="2600" dirty="0">
                <a:ea typeface="ＭＳ Ｐゴシック" charset="0"/>
                <a:hlinkClick r:id="rId4"/>
              </a:rPr>
              <a:t>gini impurity</a:t>
            </a:r>
            <a:r>
              <a:rPr lang="en-US" sz="2600" dirty="0">
                <a:ea typeface="ＭＳ Ｐゴシック" charset="0"/>
              </a:rPr>
              <a:t> value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The last two </a:t>
            </a:r>
            <a:r>
              <a:rPr lang="en-US" sz="3000" dirty="0"/>
              <a:t>measure the </a:t>
            </a:r>
            <a:r>
              <a:rPr lang="en-US" sz="3000" b="1" dirty="0"/>
              <a:t>homogeneity</a:t>
            </a:r>
            <a:r>
              <a:rPr lang="en-US" sz="3000" dirty="0"/>
              <a:t> of the target variable within the subsets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The ID3 and C4.5 algorithms uses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max-gain</a:t>
            </a:r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C27AE-F6EC-2C4D-AE81-B8ECDDD3F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117872"/>
            <a:ext cx="1320800" cy="12537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D70-F8DC-FD4A-A40C-0F1AEC97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2DDA-9F53-A543-84A3-E1AB687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1594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For this data, is it better to start the tree by asking about the restaurant </a:t>
            </a:r>
            <a:r>
              <a:rPr lang="en-US" sz="3200" b="1" dirty="0"/>
              <a:t>type</a:t>
            </a:r>
            <a:r>
              <a:rPr lang="en-US" sz="3200" dirty="0"/>
              <a:t> or its current </a:t>
            </a:r>
            <a:r>
              <a:rPr lang="en-US" sz="3200" b="1" dirty="0"/>
              <a:t>number of patrons</a:t>
            </a:r>
            <a:r>
              <a:rPr lang="en-US" sz="3200" dirty="0"/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B6026B-AB5F-7A42-85CB-8CEB7A4D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990599" y="2819400"/>
            <a:ext cx="708823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4E69DA-472D-1C4D-A6E4-82CECDBC5E03}"/>
              </a:ext>
            </a:extLst>
          </p:cNvPr>
          <p:cNvSpPr/>
          <p:nvPr/>
        </p:nvSpPr>
        <p:spPr bwMode="auto">
          <a:xfrm>
            <a:off x="3810000" y="3124200"/>
            <a:ext cx="609600" cy="3429000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470F9-ECBF-304F-92D8-93E37FAA4AAB}"/>
              </a:ext>
            </a:extLst>
          </p:cNvPr>
          <p:cNvSpPr/>
          <p:nvPr/>
        </p:nvSpPr>
        <p:spPr bwMode="auto">
          <a:xfrm>
            <a:off x="6019800" y="3124200"/>
            <a:ext cx="685800" cy="3429000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F705B-D9AE-D243-B33E-6727123EB724}"/>
              </a:ext>
            </a:extLst>
          </p:cNvPr>
          <p:cNvSpPr/>
          <p:nvPr/>
        </p:nvSpPr>
        <p:spPr bwMode="auto">
          <a:xfrm>
            <a:off x="7315200" y="2895600"/>
            <a:ext cx="685800" cy="3657600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Choosing an attribute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2400"/>
            <a:ext cx="83058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Idea: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good attribute choice splits examples into subsets that are as close to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all of one type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as possible, e.g., for binary attributes, all T or all F</a:t>
            </a:r>
          </a:p>
          <a:p>
            <a:pPr marL="0" indent="0">
              <a:buFontTx/>
              <a:buNone/>
            </a:pP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Which is better: asking about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Patrons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Type?</a:t>
            </a: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022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72400" y="381000"/>
            <a:ext cx="1076609" cy="842665"/>
            <a:chOff x="7772400" y="381000"/>
            <a:chExt cx="1076609" cy="842665"/>
          </a:xfrm>
        </p:grpSpPr>
        <p:sp>
          <p:nvSpPr>
            <p:cNvPr id="2" name="Oval 1"/>
            <p:cNvSpPr/>
            <p:nvPr/>
          </p:nvSpPr>
          <p:spPr bwMode="auto">
            <a:xfrm>
              <a:off x="7772400" y="533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772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1000" y="38100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stay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1000" y="762000"/>
              <a:ext cx="84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leave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60BB2E-B5A7-9048-BD02-94F60BB469FF}"/>
              </a:ext>
            </a:extLst>
          </p:cNvPr>
          <p:cNvSpPr txBox="1"/>
          <p:nvPr/>
        </p:nvSpPr>
        <p:spPr>
          <a:xfrm>
            <a:off x="7924800" y="31242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Initially half T and half 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84DFBF-4ED3-5B4F-BCF2-9774871004FB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6858000" y="338581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5ECE2A-6582-D746-930B-26FFFE969047}"/>
              </a:ext>
            </a:extLst>
          </p:cNvPr>
          <p:cNvSpPr txBox="1"/>
          <p:nvPr/>
        </p:nvSpPr>
        <p:spPr>
          <a:xfrm>
            <a:off x="8001000" y="44831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After asking Type, 4 sets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Choosing an attribute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2400"/>
            <a:ext cx="83058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Idea: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good attribute choice splits examples into subsets that are as close to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all of one type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as possible, e.g., for binary attributes, all T or all F</a:t>
            </a:r>
          </a:p>
          <a:p>
            <a:pPr marL="0" indent="0">
              <a:buFontTx/>
              <a:buNone/>
            </a:pP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Patrons: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for six examples we know the answer and for six we can predict with probability 0.67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Type: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our prediction is no better than chance (0.50)</a:t>
            </a: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022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72400" y="381000"/>
            <a:ext cx="1076609" cy="842665"/>
            <a:chOff x="7772400" y="381000"/>
            <a:chExt cx="1076609" cy="842665"/>
          </a:xfrm>
        </p:grpSpPr>
        <p:sp>
          <p:nvSpPr>
            <p:cNvPr id="2" name="Oval 1"/>
            <p:cNvSpPr/>
            <p:nvPr/>
          </p:nvSpPr>
          <p:spPr bwMode="auto">
            <a:xfrm>
              <a:off x="7772400" y="533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772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1000" y="38100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stay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1000" y="762000"/>
              <a:ext cx="84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leave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60BB2E-B5A7-9048-BD02-94F60BB469FF}"/>
              </a:ext>
            </a:extLst>
          </p:cNvPr>
          <p:cNvSpPr txBox="1"/>
          <p:nvPr/>
        </p:nvSpPr>
        <p:spPr>
          <a:xfrm>
            <a:off x="7924800" y="31242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Initially half T and half 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84DFBF-4ED3-5B4F-BCF2-9774871004FB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6858000" y="338581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5ECE2A-6582-D746-930B-26FFFE969047}"/>
              </a:ext>
            </a:extLst>
          </p:cNvPr>
          <p:cNvSpPr txBox="1"/>
          <p:nvPr/>
        </p:nvSpPr>
        <p:spPr>
          <a:xfrm>
            <a:off x="8001000" y="44831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After asking Type, 4 sets</a:t>
            </a:r>
          </a:p>
        </p:txBody>
      </p:sp>
    </p:spTree>
    <p:extLst>
      <p:ext uri="{BB962C8B-B14F-4D97-AF65-F5344CB8AC3E}">
        <p14:creationId xmlns:p14="http://schemas.microsoft.com/office/powerpoint/2010/main" val="169346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4171" y="304800"/>
            <a:ext cx="8305800" cy="1295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Choosing Patrons yields </a:t>
            </a:r>
            <a:r>
              <a:rPr lang="en-US" sz="3600" u="sng" dirty="0">
                <a:ea typeface="ＭＳ Ｐゴシック" charset="0"/>
                <a:cs typeface="ＭＳ Ｐゴシック" charset="0"/>
              </a:rPr>
              <a:t>more information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A7A7AB9-3656-B24D-B2AD-CA64A1BB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20078"/>
            <a:ext cx="8067971" cy="3868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82D5C-0BE1-644B-941D-EB89B19E91D5}"/>
              </a:ext>
            </a:extLst>
          </p:cNvPr>
          <p:cNvSpPr txBox="1"/>
          <p:nvPr/>
        </p:nvSpPr>
        <p:spPr>
          <a:xfrm>
            <a:off x="606287" y="5685760"/>
            <a:ext cx="8220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ID3 algorithm used this to decide what attribute to ask bout next when building a decision tree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Decision Trees (DTs)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sz="3200" dirty="0"/>
              <a:t>A </a:t>
            </a:r>
            <a:r>
              <a:rPr lang="en-US" sz="3200" b="1" dirty="0"/>
              <a:t>supervised</a:t>
            </a:r>
            <a:r>
              <a:rPr lang="en-US" sz="3200" dirty="0"/>
              <a:t> learning method used for </a:t>
            </a:r>
            <a:r>
              <a:rPr lang="en-US" sz="3200" b="1" dirty="0"/>
              <a:t>classification</a:t>
            </a:r>
            <a:r>
              <a:rPr lang="en-US" sz="3200" dirty="0"/>
              <a:t> and </a:t>
            </a:r>
            <a:r>
              <a:rPr lang="en-US" sz="3200" b="1" dirty="0"/>
              <a:t>regression</a:t>
            </a:r>
          </a:p>
          <a:p>
            <a:r>
              <a:rPr lang="en-US" sz="3200" dirty="0"/>
              <a:t>Given a set of training tuples, learn model to predict one value from the others</a:t>
            </a:r>
          </a:p>
          <a:p>
            <a:pPr lvl="1"/>
            <a:r>
              <a:rPr lang="en-US" sz="2800" dirty="0"/>
              <a:t>Learned value typically a class (e.g., </a:t>
            </a:r>
            <a:r>
              <a:rPr lang="en-US" sz="2800" dirty="0" err="1"/>
              <a:t>goodRisk</a:t>
            </a:r>
            <a:r>
              <a:rPr lang="en-US" sz="2800" dirty="0"/>
              <a:t>)</a:t>
            </a:r>
          </a:p>
          <a:p>
            <a:r>
              <a:rPr lang="en-US" sz="3200" dirty="0"/>
              <a:t> Resulting model is simple to understand, interpret, visualize, and apply</a:t>
            </a:r>
          </a:p>
        </p:txBody>
      </p:sp>
    </p:spTree>
    <p:extLst>
      <p:ext uri="{BB962C8B-B14F-4D97-AF65-F5344CB8AC3E}">
        <p14:creationId xmlns:p14="http://schemas.microsoft.com/office/powerpoint/2010/main" val="169652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525"/>
            <a:ext cx="78486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algn="r"/>
            <a:r>
              <a:rPr lang="en-US" sz="4400" dirty="0">
                <a:ea typeface="ＭＳ Ｐゴシック" charset="0"/>
                <a:cs typeface="ＭＳ Ｐゴシック" charset="0"/>
              </a:rPr>
              <a:t>ID3-induced </a:t>
            </a:r>
            <a:br>
              <a:rPr lang="en-US" sz="4400" dirty="0">
                <a:ea typeface="ＭＳ Ｐゴシック" charset="0"/>
                <a:cs typeface="ＭＳ Ｐゴシック" charset="0"/>
              </a:rPr>
            </a:br>
            <a:r>
              <a:rPr lang="en-US" sz="4400" dirty="0">
                <a:ea typeface="ＭＳ Ｐゴシック" charset="0"/>
                <a:cs typeface="ＭＳ Ｐゴシック" charset="0"/>
              </a:rPr>
              <a:t>decision tree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Compare the two Decision Trees</a:t>
            </a:r>
          </a:p>
        </p:txBody>
      </p:sp>
      <p:pic>
        <p:nvPicPr>
          <p:cNvPr id="73730" name="Picture 5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59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1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022D0-DD3E-0F47-AF8A-B00E0E6F06C8}"/>
              </a:ext>
            </a:extLst>
          </p:cNvPr>
          <p:cNvSpPr txBox="1"/>
          <p:nvPr/>
        </p:nvSpPr>
        <p:spPr>
          <a:xfrm>
            <a:off x="457200" y="4495800"/>
            <a:ext cx="414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Human-generated decision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95DB3-B9EE-9B46-B61E-5393950C14B2}"/>
              </a:ext>
            </a:extLst>
          </p:cNvPr>
          <p:cNvSpPr txBox="1"/>
          <p:nvPr/>
        </p:nvSpPr>
        <p:spPr>
          <a:xfrm>
            <a:off x="4992252" y="4495800"/>
            <a:ext cx="365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ID3-generated decision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E4C8C-EBAD-8D41-8DCB-511510BA40FB}"/>
              </a:ext>
            </a:extLst>
          </p:cNvPr>
          <p:cNvSpPr txBox="1"/>
          <p:nvPr/>
        </p:nvSpPr>
        <p:spPr>
          <a:xfrm>
            <a:off x="685800" y="5205115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Intuitively, ID3 tree looks better:  it’s shallower and has fewer nodes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ID3 uses </a:t>
            </a:r>
            <a:r>
              <a:rPr lang="en-US" b="1" dirty="0"/>
              <a:t>information theory </a:t>
            </a:r>
            <a:r>
              <a:rPr lang="en-US" dirty="0"/>
              <a:t>to decide which question is best to ask next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Sprang fully formed from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Claude Shannon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’s seminal work: </a:t>
            </a:r>
            <a:r>
              <a:rPr lang="en-US" sz="3200" dirty="0">
                <a:ea typeface="ＭＳ Ｐゴシック" charset="0"/>
                <a:hlinkClick r:id="rId4"/>
              </a:rPr>
              <a:t>Mathematical Theory of</a:t>
            </a:r>
            <a:br>
              <a:rPr lang="en-US" sz="3200" dirty="0">
                <a:ea typeface="ＭＳ Ｐゴシック" charset="0"/>
                <a:hlinkClick r:id="rId4"/>
              </a:rPr>
            </a:br>
            <a:r>
              <a:rPr lang="en-US" sz="3200" dirty="0">
                <a:ea typeface="ＭＳ Ｐゴシック" charset="0"/>
                <a:hlinkClick r:id="rId4"/>
              </a:rPr>
              <a:t>Communication</a:t>
            </a:r>
            <a:r>
              <a:rPr lang="en-US" sz="3200" dirty="0">
                <a:ea typeface="ＭＳ Ｐゴシック" charset="0"/>
              </a:rPr>
              <a:t> in 1948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Intuitions</a:t>
            </a:r>
          </a:p>
          <a:p>
            <a:pPr marL="457200" lvl="1" indent="-2286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Common words (a, the, dog) shorter than less common ones (</a:t>
            </a:r>
            <a:r>
              <a:rPr lang="en-US" sz="2800" dirty="0" err="1">
                <a:ea typeface="ＭＳ Ｐゴシック" charset="0"/>
              </a:rPr>
              <a:t>parlimentarian</a:t>
            </a:r>
            <a:r>
              <a:rPr lang="en-US" sz="2800" dirty="0">
                <a:ea typeface="ＭＳ Ｐゴシック" charset="0"/>
              </a:rPr>
              <a:t>, foreshadowing)</a:t>
            </a:r>
          </a:p>
          <a:p>
            <a:pPr marL="457200" lvl="1" indent="-2286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Morse code: common letters have shorter encodings</a:t>
            </a:r>
          </a:p>
          <a:p>
            <a:pPr>
              <a:defRPr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Information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inherent in data/message (</a:t>
            </a:r>
            <a:r>
              <a:rPr lang="en-US" sz="3200" dirty="0">
                <a:ea typeface="ＭＳ Ｐゴシック" charset="0"/>
                <a:cs typeface="ＭＳ Ｐゴシック" charset="0"/>
                <a:hlinkClick r:id="rId5" tooltip="Information entropy"/>
              </a:rPr>
              <a:t>inform-</a:t>
            </a:r>
            <a:br>
              <a:rPr lang="en-US" sz="3200" dirty="0">
                <a:ea typeface="ＭＳ Ｐゴシック" charset="0"/>
                <a:cs typeface="ＭＳ Ｐゴシック" charset="0"/>
                <a:hlinkClick r:id="rId5" tooltip="Information entropy"/>
              </a:rPr>
            </a:br>
            <a:r>
              <a:rPr lang="en-US" sz="3200" dirty="0">
                <a:ea typeface="ＭＳ Ｐゴシック" charset="0"/>
                <a:cs typeface="ＭＳ Ｐゴシック" charset="0"/>
                <a:hlinkClick r:id="rId5" tooltip="Information entropy"/>
              </a:rPr>
              <a:t>ation entropy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measured in the number of bits needed to store/send using an optimal encoding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5181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Information entropy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... tells how much information there is in a message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More uncertain it is, more information it contains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How much information is in these messages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sun rose today!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It’s sunny today in Honolulu!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coin toss is heads!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It’s sunny today in Seattle!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Life discovered on Mars!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F04D7-41AE-7949-806E-9B3A6D4F4DB4}"/>
              </a:ext>
            </a:extLst>
          </p:cNvPr>
          <p:cNvGrpSpPr/>
          <p:nvPr/>
        </p:nvGrpSpPr>
        <p:grpSpPr>
          <a:xfrm>
            <a:off x="5839968" y="4038600"/>
            <a:ext cx="1729771" cy="1833265"/>
            <a:chOff x="5839968" y="4038600"/>
            <a:chExt cx="1729771" cy="1833265"/>
          </a:xfrm>
        </p:grpSpPr>
        <p:sp>
          <p:nvSpPr>
            <p:cNvPr id="2" name="Up-Down Arrow 1"/>
            <p:cNvSpPr/>
            <p:nvPr/>
          </p:nvSpPr>
          <p:spPr bwMode="auto">
            <a:xfrm>
              <a:off x="5839968" y="4038600"/>
              <a:ext cx="637032" cy="1828800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05600" y="4038600"/>
              <a:ext cx="864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None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5410200"/>
              <a:ext cx="81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 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7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2578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n equally probable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possible messages or data values, each has probability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1/n</a:t>
            </a:r>
          </a:p>
          <a:p>
            <a:pPr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Def: Information of a message is –log</a:t>
            </a:r>
            <a:r>
              <a:rPr lang="en-US" sz="30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(p) = log</a:t>
            </a:r>
            <a:r>
              <a:rPr lang="en-US" sz="30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(n)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e.g., with 16 messages, then log(16) = 4 and we need </a:t>
            </a:r>
            <a:r>
              <a:rPr lang="en-US" sz="2800" b="1" dirty="0">
                <a:ea typeface="ＭＳ Ｐゴシック" charset="0"/>
              </a:rPr>
              <a:t>4 bits</a:t>
            </a:r>
            <a:r>
              <a:rPr lang="en-US" sz="2800" dirty="0">
                <a:ea typeface="ＭＳ Ｐゴシック" charset="0"/>
              </a:rPr>
              <a:t> to identify/send each message</a:t>
            </a:r>
          </a:p>
          <a:p>
            <a:pPr marL="287338" indent="-290513">
              <a:defRPr/>
            </a:pPr>
            <a:r>
              <a:rPr lang="en-US" sz="3000" dirty="0">
                <a:ea typeface="ＭＳ Ｐゴシック" charset="0"/>
              </a:rPr>
              <a:t>What if the messages are not equally likely?</a:t>
            </a:r>
          </a:p>
          <a:p>
            <a:pPr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probability distribution P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3000" dirty="0">
                <a:ea typeface="ＭＳ Ｐゴシック" charset="0"/>
              </a:rPr>
              <a:t>p</a:t>
            </a:r>
            <a:r>
              <a:rPr lang="en-US" sz="3000" baseline="-25000" dirty="0">
                <a:ea typeface="ＭＳ Ｐゴシック" charset="0"/>
              </a:rPr>
              <a:t>1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</a:t>
            </a:r>
            <a:r>
              <a:rPr lang="en-US" sz="3000" dirty="0">
                <a:ea typeface="ＭＳ Ｐゴシック" charset="0"/>
              </a:rPr>
              <a:t>p</a:t>
            </a:r>
            <a:r>
              <a:rPr lang="en-US" sz="3000" baseline="-25000" dirty="0">
                <a:ea typeface="ＭＳ Ｐゴシック" charset="0"/>
              </a:rPr>
              <a:t>2</a:t>
            </a:r>
            <a:r>
              <a:rPr lang="is-IS" sz="3000" dirty="0">
                <a:ea typeface="ＭＳ Ｐゴシック" charset="0"/>
                <a:cs typeface="ＭＳ Ｐゴシック" charset="0"/>
              </a:rPr>
              <a:t>…</a:t>
            </a:r>
            <a:r>
              <a:rPr lang="en-US" sz="3000" dirty="0" err="1">
                <a:ea typeface="ＭＳ Ｐゴシック" charset="0"/>
              </a:rPr>
              <a:t>p</a:t>
            </a:r>
            <a:r>
              <a:rPr lang="en-US" sz="3000" baseline="-25000" dirty="0" err="1">
                <a:ea typeface="ＭＳ Ｐゴシック" charset="0"/>
              </a:rPr>
              <a:t>n</a:t>
            </a:r>
            <a:r>
              <a:rPr lang="is-IS" sz="3000" dirty="0">
                <a:ea typeface="ＭＳ Ｐゴシック" charset="0"/>
                <a:cs typeface="ＭＳ Ｐゴシック" charset="0"/>
              </a:rPr>
              <a:t>)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for n 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mes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-sages, its information (</a:t>
            </a:r>
            <a:r>
              <a:rPr lang="en-US" sz="3000" i="1" dirty="0"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or </a:t>
            </a:r>
            <a:r>
              <a:rPr lang="en-US" sz="3000" i="1" dirty="0">
                <a:ea typeface="ＭＳ Ｐゴシック" charset="0"/>
                <a:cs typeface="ＭＳ Ｐゴシック" charset="0"/>
                <a:hlinkClick r:id="rId3"/>
              </a:rPr>
              <a:t>information entropy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 is:</a:t>
            </a:r>
          </a:p>
          <a:p>
            <a:pPr marL="0" indent="0">
              <a:buNone/>
              <a:defRPr/>
            </a:pPr>
            <a:endParaRPr lang="en-US" sz="8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en-US" sz="3200" b="1" dirty="0">
                <a:ea typeface="ＭＳ Ｐゴシック" charset="0"/>
              </a:rPr>
              <a:t>I(P) </a:t>
            </a:r>
            <a:r>
              <a:rPr lang="en-US" sz="3200" dirty="0">
                <a:ea typeface="ＭＳ Ｐゴシック" charset="0"/>
              </a:rPr>
              <a:t>= -(p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) + 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) + .. + 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*log(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))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Information entropy of a distribution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410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>
                <a:ea typeface="ＭＳ Ｐゴシック" charset="0"/>
              </a:rPr>
              <a:t>I(P) = -(p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) + 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) + .. + 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*log(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))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Examples:</a:t>
            </a:r>
          </a:p>
          <a:p>
            <a:pPr lvl="1"/>
            <a:r>
              <a:rPr lang="en-US" sz="2800" dirty="0">
                <a:ea typeface="ＭＳ Ｐゴシック" charset="0"/>
              </a:rPr>
              <a:t>If P is (0.5, 0.5) then I(P) = 0.5*1 + 0.5*1 = 1</a:t>
            </a:r>
          </a:p>
          <a:p>
            <a:pPr lvl="1"/>
            <a:r>
              <a:rPr lang="en-US" sz="2800" dirty="0">
                <a:ea typeface="ＭＳ Ｐゴシック" charset="0"/>
              </a:rPr>
              <a:t>If P is (0.67, 0.33) then I(P) = -(2/3*log(2/3) + 1/3*log(1/3)) = 0.92</a:t>
            </a:r>
          </a:p>
          <a:p>
            <a:pPr lvl="1"/>
            <a:r>
              <a:rPr lang="en-US" sz="2800" dirty="0">
                <a:ea typeface="ＭＳ Ｐゴシック" charset="0"/>
              </a:rPr>
              <a:t>If P is (1, 0) then I(P) = 1*1 + 0*log(0) = 0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More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uniform probability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distribution,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greater its information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more information is conveyed by a message telling you which event actually occurred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Entropy is the average number of bits/message needed to represent a stream of messages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Example: Huffman code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 1952, MIT student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David Huffman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devised (for a homework assignment!) a coding scheme that’s optimal when all data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probabilities are powers of 1/2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Huffman code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can be built as followings:</a:t>
            </a:r>
          </a:p>
          <a:p>
            <a:pPr marL="347663" lvl="1" indent="-225425"/>
            <a:r>
              <a:rPr lang="en-US" sz="2800" dirty="0">
                <a:ea typeface="ＭＳ Ｐゴシック" charset="0"/>
              </a:rPr>
              <a:t>Rank symbols in order of probability of occurrence</a:t>
            </a:r>
          </a:p>
          <a:p>
            <a:pPr marL="347663" lvl="1" indent="-225425"/>
            <a:r>
              <a:rPr lang="en-US" sz="2800" dirty="0">
                <a:ea typeface="ＭＳ Ｐゴシック" charset="0"/>
              </a:rPr>
              <a:t>Successively combine 2 symbols of lowest probability to form new symbol; eventually we get binary tree where each node is probability of nodes below</a:t>
            </a:r>
          </a:p>
          <a:p>
            <a:pPr marL="347663" lvl="1" indent="-225425"/>
            <a:r>
              <a:rPr lang="en-US" sz="2800" dirty="0">
                <a:ea typeface="ＭＳ Ｐゴシック" charset="0"/>
              </a:rPr>
              <a:t>Trace path to each leaf, noting direction at each node</a:t>
            </a:r>
          </a:p>
          <a:p>
            <a:pPr marL="0" indent="0"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295400" cy="2362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M   P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  .25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  .5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CA92CA5-AC7F-6B46-BCC7-73D5CBC99462}"/>
              </a:ext>
            </a:extLst>
          </p:cNvPr>
          <p:cNvSpPr/>
          <p:nvPr/>
        </p:nvSpPr>
        <p:spPr bwMode="auto">
          <a:xfrm>
            <a:off x="3290298" y="1409700"/>
            <a:ext cx="5625101" cy="3009900"/>
          </a:xfrm>
          <a:prstGeom prst="wedgeRoundRectCallout">
            <a:avLst>
              <a:gd name="adj1" fmla="val -86698"/>
              <a:gd name="adj2" fmla="val -2352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our possible messages (</a:t>
            </a:r>
            <a:r>
              <a:rPr lang="en-US" dirty="0"/>
              <a:t>A, B, C, D)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each with a probability of being sent</a:t>
            </a:r>
          </a:p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We could encode them using 2 bits per message: A=00, B=01, C=10, D=11</a:t>
            </a:r>
          </a:p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/>
              <a:t>Sending 1,000 messages will require 2,000 bits</a:t>
            </a:r>
          </a:p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/>
              <a:t>We can do better with a Huffman code!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39070DD-C1CA-1040-91B1-51B8A59D4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21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.5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EB81B473-9E14-2843-8AA3-4B34CB0F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Oval 16">
            <a:extLst>
              <a:ext uri="{FF2B5EF4-FFF2-40B4-BE49-F238E27FC236}">
                <a16:creationId xmlns:a16="http://schemas.microsoft.com/office/drawing/2014/main" id="{4C66129D-1385-1E4E-A30E-688C8431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B81F7BCE-7B16-AD4F-9623-0E7FF7FF9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985" y="5638800"/>
            <a:ext cx="464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92A5541E-84E9-5A4B-A9E8-3DDD5044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638800"/>
            <a:ext cx="429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C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2B571FA5-9809-8B49-8670-68594AE6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38800"/>
            <a:ext cx="443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B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2444B06D-E33A-C741-B80A-58C48E88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285" y="5638800"/>
            <a:ext cx="475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D</a:t>
            </a:r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346189BF-1530-0A4F-8EE8-010220B27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886" y="5340252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.25</a:t>
            </a:r>
            <a:endParaRPr lang="en-US" sz="32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295400" cy="2362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M   P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  .25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  .5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124200" y="3429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2743200" y="3505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3505200" y="23622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 flipH="1">
            <a:off x="3124200" y="2362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37338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.5</a:t>
            </a:r>
          </a:p>
        </p:txBody>
      </p:sp>
      <p:sp>
        <p:nvSpPr>
          <p:cNvPr id="312328" name="Oval 8"/>
          <p:cNvSpPr>
            <a:spLocks noChangeArrowheads="1"/>
          </p:cNvSpPr>
          <p:nvPr/>
        </p:nvSpPr>
        <p:spPr bwMode="auto">
          <a:xfrm>
            <a:off x="28194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.5</a:t>
            </a: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3200400" y="20574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2743200" y="4572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 flipH="1">
            <a:off x="2362200" y="45720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2956" name="Oval 15"/>
          <p:cNvSpPr>
            <a:spLocks noChangeArrowheads="1"/>
          </p:cNvSpPr>
          <p:nvPr/>
        </p:nvSpPr>
        <p:spPr bwMode="auto">
          <a:xfrm>
            <a:off x="29718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957" name="Oval 16"/>
          <p:cNvSpPr>
            <a:spLocks noChangeArrowheads="1"/>
          </p:cNvSpPr>
          <p:nvPr/>
        </p:nvSpPr>
        <p:spPr bwMode="auto">
          <a:xfrm>
            <a:off x="20574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337" name="Oval 17"/>
          <p:cNvSpPr>
            <a:spLocks noChangeArrowheads="1"/>
          </p:cNvSpPr>
          <p:nvPr/>
        </p:nvSpPr>
        <p:spPr bwMode="auto">
          <a:xfrm>
            <a:off x="2438400" y="4267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.25</a:t>
            </a:r>
          </a:p>
        </p:txBody>
      </p:sp>
      <p:sp>
        <p:nvSpPr>
          <p:cNvPr id="82959" name="Text Box 21"/>
          <p:cNvSpPr txBox="1">
            <a:spLocks noChangeArrowheads="1"/>
          </p:cNvSpPr>
          <p:nvPr/>
        </p:nvSpPr>
        <p:spPr bwMode="auto">
          <a:xfrm>
            <a:off x="1828800" y="5638800"/>
            <a:ext cx="464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</a:t>
            </a:r>
          </a:p>
        </p:txBody>
      </p:sp>
      <p:sp>
        <p:nvSpPr>
          <p:cNvPr id="82960" name="Text Box 23"/>
          <p:cNvSpPr txBox="1">
            <a:spLocks noChangeArrowheads="1"/>
          </p:cNvSpPr>
          <p:nvPr/>
        </p:nvSpPr>
        <p:spPr bwMode="auto">
          <a:xfrm>
            <a:off x="3657600" y="4495800"/>
            <a:ext cx="429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C</a:t>
            </a:r>
          </a:p>
        </p:txBody>
      </p:sp>
      <p:sp>
        <p:nvSpPr>
          <p:cNvPr id="82961" name="Text Box 24"/>
          <p:cNvSpPr txBox="1">
            <a:spLocks noChangeArrowheads="1"/>
          </p:cNvSpPr>
          <p:nvPr/>
        </p:nvSpPr>
        <p:spPr bwMode="auto">
          <a:xfrm>
            <a:off x="3276600" y="5638800"/>
            <a:ext cx="443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B</a:t>
            </a:r>
          </a:p>
        </p:txBody>
      </p:sp>
      <p:sp>
        <p:nvSpPr>
          <p:cNvPr id="82962" name="Text Box 25"/>
          <p:cNvSpPr txBox="1">
            <a:spLocks noChangeArrowheads="1"/>
          </p:cNvSpPr>
          <p:nvPr/>
        </p:nvSpPr>
        <p:spPr bwMode="auto">
          <a:xfrm>
            <a:off x="4096314" y="3392269"/>
            <a:ext cx="475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D</a:t>
            </a:r>
          </a:p>
        </p:txBody>
      </p:sp>
      <p:sp>
        <p:nvSpPr>
          <p:cNvPr id="82963" name="Oval 30"/>
          <p:cNvSpPr>
            <a:spLocks noChangeArrowheads="1"/>
          </p:cNvSpPr>
          <p:nvPr/>
        </p:nvSpPr>
        <p:spPr bwMode="auto">
          <a:xfrm>
            <a:off x="3352800" y="4191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.25</a:t>
            </a:r>
            <a:endParaRPr lang="en-US" sz="32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351" name="Text Box 31"/>
          <p:cNvSpPr txBox="1">
            <a:spLocks noChangeArrowheads="1"/>
          </p:cNvSpPr>
          <p:nvPr/>
        </p:nvSpPr>
        <p:spPr bwMode="auto">
          <a:xfrm>
            <a:off x="2895600" y="25908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0</a:t>
            </a: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3810000" y="25146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2209800" y="48006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0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2590800" y="36576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0</a:t>
            </a: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3352800" y="35814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2971800" y="47244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graphicFrame>
        <p:nvGraphicFramePr>
          <p:cNvPr id="3123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91922"/>
              </p:ext>
            </p:extLst>
          </p:nvPr>
        </p:nvGraphicFramePr>
        <p:xfrm>
          <a:off x="5029200" y="1371600"/>
          <a:ext cx="3138488" cy="193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Worksheet" r:id="rId4" imgW="2895600" imgH="1816100" progId="Excel.Sheet.8">
                  <p:embed/>
                </p:oleObj>
              </mc:Choice>
              <mc:Fallback>
                <p:oleObj name="Worksheet" r:id="rId4" imgW="2895600" imgH="1816100" progId="Excel.Sheet.8">
                  <p:embed/>
                  <p:pic>
                    <p:nvPicPr>
                      <p:cNvPr id="3123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1600"/>
                        <a:ext cx="3138488" cy="193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62" name="Text Box 42"/>
          <p:cNvSpPr txBox="1">
            <a:spLocks noChangeArrowheads="1"/>
          </p:cNvSpPr>
          <p:nvPr/>
        </p:nvSpPr>
        <p:spPr bwMode="auto">
          <a:xfrm>
            <a:off x="4419600" y="4114800"/>
            <a:ext cx="4572000" cy="2492990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Using this code for many messages (A,B,C or D),  average bits/message should approach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1.75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Sending 1000 messages will need ~1750 bits not 2000 bits</a:t>
            </a:r>
          </a:p>
        </p:txBody>
      </p:sp>
    </p:spTree>
    <p:extLst>
      <p:ext uri="{BB962C8B-B14F-4D97-AF65-F5344CB8AC3E}">
        <p14:creationId xmlns:p14="http://schemas.microsoft.com/office/powerpoint/2010/main" val="348297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2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9" grpId="0" animBg="1"/>
      <p:bldP spid="312338" grpId="0" animBg="1"/>
      <p:bldP spid="312330" grpId="0" animBg="1"/>
      <p:bldP spid="312329" grpId="0" animBg="1"/>
      <p:bldP spid="312328" grpId="0" animBg="1"/>
      <p:bldP spid="312325" grpId="0" animBg="1"/>
      <p:bldP spid="312333" grpId="0" animBg="1"/>
      <p:bldP spid="312334" grpId="0" animBg="1"/>
      <p:bldP spid="312337" grpId="0" animBg="1"/>
      <p:bldP spid="312351" grpId="0"/>
      <p:bldP spid="312353" grpId="0"/>
      <p:bldP spid="312354" grpId="0"/>
      <p:bldP spid="312355" grpId="0"/>
      <p:bldP spid="312356" grpId="0"/>
      <p:bldP spid="312357" grpId="0"/>
      <p:bldP spid="3123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Information for classification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To divide T records is into disjoint “answer” classes (C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..C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k</a:t>
            </a:r>
            <a:r>
              <a:rPr lang="en-US" dirty="0">
                <a:ea typeface="ＭＳ Ｐゴシック" charset="0"/>
                <a:cs typeface="ＭＳ Ｐゴシック" charset="0"/>
              </a:rPr>
              <a:t>), the information needed to identify class of element of T is:  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Info(T) = I(P)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where P is the probability distribution of partition (C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,C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,..,C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k</a:t>
            </a:r>
            <a:r>
              <a:rPr lang="en-US" dirty="0"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Info(T) = (|C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|/|T|, |C</a:t>
            </a:r>
            <a:r>
              <a:rPr lang="en-US" sz="2400" baseline="-25000" dirty="0">
                <a:ea typeface="ＭＳ Ｐゴシック" charset="0"/>
              </a:rPr>
              <a:t>2</a:t>
            </a:r>
            <a:r>
              <a:rPr lang="en-US" sz="2400" dirty="0">
                <a:ea typeface="ＭＳ Ｐゴシック" charset="0"/>
              </a:rPr>
              <a:t>|/|T|, ..., |C</a:t>
            </a:r>
            <a:r>
              <a:rPr lang="en-US" sz="2400" baseline="-25000" dirty="0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|/|T|)</a:t>
            </a:r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685800" y="4953000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</a:rPr>
              <a:t>High information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85800" y="41910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447800" y="41910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209800" y="41910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276600" y="4191000"/>
            <a:ext cx="6096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86200" y="4191000"/>
            <a:ext cx="6096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495800" y="4191000"/>
            <a:ext cx="13716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276600" y="4975412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</a:rPr>
              <a:t>Lower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45D2A-C976-1B4B-A325-77BD6CEF699D}"/>
              </a:ext>
            </a:extLst>
          </p:cNvPr>
          <p:cNvSpPr/>
          <p:nvPr/>
        </p:nvSpPr>
        <p:spPr bwMode="auto">
          <a:xfrm>
            <a:off x="6091518" y="4191000"/>
            <a:ext cx="381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62905A-3D97-FC40-AB87-8B5D4DD42025}"/>
              </a:ext>
            </a:extLst>
          </p:cNvPr>
          <p:cNvSpPr/>
          <p:nvPr/>
        </p:nvSpPr>
        <p:spPr bwMode="auto">
          <a:xfrm>
            <a:off x="6472518" y="4191000"/>
            <a:ext cx="381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1E581-D00A-6049-8759-963623AE237D}"/>
              </a:ext>
            </a:extLst>
          </p:cNvPr>
          <p:cNvSpPr/>
          <p:nvPr/>
        </p:nvSpPr>
        <p:spPr bwMode="auto">
          <a:xfrm>
            <a:off x="6853518" y="4191000"/>
            <a:ext cx="18288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2C10B102-2B06-254C-8F62-9CE8FBF1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518" y="4975412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</a:rPr>
              <a:t>Still lower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Learning a Concept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828800"/>
            <a:ext cx="4800600" cy="4724400"/>
            <a:chOff x="4343400" y="1905000"/>
            <a:chExt cx="4800600" cy="4724400"/>
          </a:xfrm>
        </p:grpSpPr>
        <p:sp>
          <p:nvSpPr>
            <p:cNvPr id="45057" name="Rectangle 75" descr="60%"/>
            <p:cNvSpPr>
              <a:spLocks noChangeArrowheads="1"/>
            </p:cNvSpPr>
            <p:nvPr/>
          </p:nvSpPr>
          <p:spPr bwMode="auto">
            <a:xfrm>
              <a:off x="4419600" y="4800600"/>
              <a:ext cx="1447800" cy="17526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8" name="Rectangle 74" descr="60%"/>
            <p:cNvSpPr>
              <a:spLocks noChangeArrowheads="1"/>
            </p:cNvSpPr>
            <p:nvPr/>
          </p:nvSpPr>
          <p:spPr bwMode="auto">
            <a:xfrm>
              <a:off x="7467600" y="4267200"/>
              <a:ext cx="1447800" cy="228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9" name="Rectangle 73" descr="60%"/>
            <p:cNvSpPr>
              <a:spLocks noChangeArrowheads="1"/>
            </p:cNvSpPr>
            <p:nvPr/>
          </p:nvSpPr>
          <p:spPr bwMode="auto">
            <a:xfrm>
              <a:off x="7467600" y="3352800"/>
              <a:ext cx="1447800" cy="76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0" name="Rectangle 72" descr="60%"/>
            <p:cNvSpPr>
              <a:spLocks noChangeArrowheads="1"/>
            </p:cNvSpPr>
            <p:nvPr/>
          </p:nvSpPr>
          <p:spPr bwMode="auto">
            <a:xfrm>
              <a:off x="6019800" y="1981200"/>
              <a:ext cx="1295400" cy="457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1" name="Rectangle 71" descr="60%"/>
            <p:cNvSpPr>
              <a:spLocks noChangeArrowheads="1"/>
            </p:cNvSpPr>
            <p:nvPr/>
          </p:nvSpPr>
          <p:spPr bwMode="auto">
            <a:xfrm>
              <a:off x="7467600" y="1981200"/>
              <a:ext cx="1447800" cy="12192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2" name="Rectangle 70" descr="60%"/>
            <p:cNvSpPr>
              <a:spLocks noChangeArrowheads="1"/>
            </p:cNvSpPr>
            <p:nvPr/>
          </p:nvSpPr>
          <p:spPr bwMode="auto">
            <a:xfrm>
              <a:off x="4419600" y="1981200"/>
              <a:ext cx="1447800" cy="26670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4" name="Rectangle 50"/>
            <p:cNvSpPr>
              <a:spLocks noChangeArrowheads="1"/>
            </p:cNvSpPr>
            <p:nvPr/>
          </p:nvSpPr>
          <p:spPr bwMode="auto">
            <a:xfrm>
              <a:off x="4724400" y="2209800"/>
              <a:ext cx="914400" cy="838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5" name="Rectangle 51"/>
            <p:cNvSpPr>
              <a:spLocks noChangeArrowheads="1"/>
            </p:cNvSpPr>
            <p:nvPr/>
          </p:nvSpPr>
          <p:spPr bwMode="auto">
            <a:xfrm>
              <a:off x="5105400" y="5029200"/>
              <a:ext cx="304800" cy="3048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6" name="Oval 52"/>
            <p:cNvSpPr>
              <a:spLocks noChangeArrowheads="1"/>
            </p:cNvSpPr>
            <p:nvPr/>
          </p:nvSpPr>
          <p:spPr bwMode="auto">
            <a:xfrm>
              <a:off x="4648200" y="3429000"/>
              <a:ext cx="1143000" cy="1143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7" name="Oval 53"/>
            <p:cNvSpPr>
              <a:spLocks noChangeArrowheads="1"/>
            </p:cNvSpPr>
            <p:nvPr/>
          </p:nvSpPr>
          <p:spPr bwMode="auto">
            <a:xfrm>
              <a:off x="5105400" y="5867400"/>
              <a:ext cx="381000" cy="381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8" name="Rectangle 54"/>
            <p:cNvSpPr>
              <a:spLocks noChangeArrowheads="1"/>
            </p:cNvSpPr>
            <p:nvPr/>
          </p:nvSpPr>
          <p:spPr bwMode="auto">
            <a:xfrm>
              <a:off x="6172200" y="2209800"/>
              <a:ext cx="9144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9" name="Rectangle 55"/>
            <p:cNvSpPr>
              <a:spLocks noChangeArrowheads="1"/>
            </p:cNvSpPr>
            <p:nvPr/>
          </p:nvSpPr>
          <p:spPr bwMode="auto">
            <a:xfrm>
              <a:off x="6553200" y="5029200"/>
              <a:ext cx="304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0" name="Oval 56"/>
            <p:cNvSpPr>
              <a:spLocks noChangeArrowheads="1"/>
            </p:cNvSpPr>
            <p:nvPr/>
          </p:nvSpPr>
          <p:spPr bwMode="auto">
            <a:xfrm>
              <a:off x="6096000" y="3429000"/>
              <a:ext cx="1143000" cy="1143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1" name="Oval 57"/>
            <p:cNvSpPr>
              <a:spLocks noChangeArrowheads="1"/>
            </p:cNvSpPr>
            <p:nvPr/>
          </p:nvSpPr>
          <p:spPr bwMode="auto">
            <a:xfrm>
              <a:off x="6553200" y="58674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2" name="Rectangle 58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3" name="Rectangle 59"/>
            <p:cNvSpPr>
              <a:spLocks noChangeArrowheads="1"/>
            </p:cNvSpPr>
            <p:nvPr/>
          </p:nvSpPr>
          <p:spPr bwMode="auto">
            <a:xfrm>
              <a:off x="8001000" y="3581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4" name="Oval 60"/>
            <p:cNvSpPr>
              <a:spLocks noChangeArrowheads="1"/>
            </p:cNvSpPr>
            <p:nvPr/>
          </p:nvSpPr>
          <p:spPr bwMode="auto">
            <a:xfrm>
              <a:off x="7543800" y="44958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5" name="Oval 61"/>
            <p:cNvSpPr>
              <a:spLocks noChangeArrowheads="1"/>
            </p:cNvSpPr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6" name="Rectangle 62"/>
            <p:cNvSpPr>
              <a:spLocks noChangeArrowheads="1"/>
            </p:cNvSpPr>
            <p:nvPr/>
          </p:nvSpPr>
          <p:spPr bwMode="auto">
            <a:xfrm>
              <a:off x="4343400" y="1905000"/>
              <a:ext cx="4648200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7" name="Text Box 63"/>
            <p:cNvSpPr txBox="1">
              <a:spLocks noChangeArrowheads="1"/>
            </p:cNvSpPr>
            <p:nvPr/>
          </p:nvSpPr>
          <p:spPr bwMode="auto">
            <a:xfrm>
              <a:off x="4343400" y="1905000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dirty="0">
                <a:latin typeface="Calibri"/>
              </a:endParaRPr>
            </a:p>
          </p:txBody>
        </p:sp>
        <p:sp>
          <p:nvSpPr>
            <p:cNvPr id="45078" name="Line 65"/>
            <p:cNvSpPr>
              <a:spLocks noChangeShapeType="1"/>
            </p:cNvSpPr>
            <p:nvPr/>
          </p:nvSpPr>
          <p:spPr bwMode="auto">
            <a:xfrm>
              <a:off x="59436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9" name="Line 66"/>
            <p:cNvSpPr>
              <a:spLocks noChangeShapeType="1"/>
            </p:cNvSpPr>
            <p:nvPr/>
          </p:nvSpPr>
          <p:spPr bwMode="auto">
            <a:xfrm>
              <a:off x="73914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0" name="Line 67"/>
            <p:cNvSpPr>
              <a:spLocks noChangeShapeType="1"/>
            </p:cNvSpPr>
            <p:nvPr/>
          </p:nvSpPr>
          <p:spPr bwMode="auto">
            <a:xfrm>
              <a:off x="4343400" y="47244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1" name="Line 68"/>
            <p:cNvSpPr>
              <a:spLocks noChangeShapeType="1"/>
            </p:cNvSpPr>
            <p:nvPr/>
          </p:nvSpPr>
          <p:spPr bwMode="auto">
            <a:xfrm>
              <a:off x="7391400" y="41910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2" name="Line 69"/>
            <p:cNvSpPr>
              <a:spLocks noChangeShapeType="1"/>
            </p:cNvSpPr>
            <p:nvPr/>
          </p:nvSpPr>
          <p:spPr bwMode="auto">
            <a:xfrm>
              <a:off x="7391400" y="3276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81600" y="1854200"/>
            <a:ext cx="3733800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</a:rPr>
              <a:t>Attributes</a:t>
            </a:r>
          </a:p>
          <a:p>
            <a:pPr marL="236538" indent="-236538">
              <a:buFont typeface="Arial"/>
              <a:buChar char="•"/>
            </a:pPr>
            <a:r>
              <a:rPr lang="en-US" sz="2800" b="1" dirty="0">
                <a:latin typeface="Calibri"/>
              </a:rPr>
              <a:t>Size</a:t>
            </a:r>
            <a:r>
              <a:rPr lang="en-US" sz="2800" dirty="0">
                <a:latin typeface="Calibri"/>
              </a:rPr>
              <a:t>: large, small</a:t>
            </a:r>
          </a:p>
          <a:p>
            <a:pPr marL="236538" indent="-236538">
              <a:buFont typeface="Arial"/>
              <a:buChar char="•"/>
            </a:pPr>
            <a:r>
              <a:rPr lang="en-US" sz="2800" b="1" dirty="0">
                <a:latin typeface="Calibri"/>
              </a:rPr>
              <a:t>Color</a:t>
            </a:r>
            <a:r>
              <a:rPr lang="en-US" sz="2800" dirty="0">
                <a:latin typeface="Calibri"/>
              </a:rPr>
              <a:t>: red, green, blue</a:t>
            </a:r>
          </a:p>
          <a:p>
            <a:pPr marL="236538" indent="-236538">
              <a:buFont typeface="Arial"/>
              <a:buChar char="•"/>
            </a:pPr>
            <a:r>
              <a:rPr lang="en-US" sz="2800" b="1" dirty="0">
                <a:latin typeface="Calibri"/>
              </a:rPr>
              <a:t>Shape</a:t>
            </a:r>
            <a:r>
              <a:rPr lang="en-US" sz="2800" dirty="0">
                <a:latin typeface="Calibri"/>
              </a:rPr>
              <a:t>: square, circle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1066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/>
              </a:rPr>
              <a:t>The red groups are </a:t>
            </a:r>
            <a:r>
              <a:rPr lang="en-US" sz="3200" b="1" dirty="0">
                <a:latin typeface="Calibri"/>
              </a:rPr>
              <a:t>negative</a:t>
            </a:r>
            <a:r>
              <a:rPr lang="en-US" sz="3200" dirty="0">
                <a:latin typeface="Calibri"/>
              </a:rPr>
              <a:t> examples, blue </a:t>
            </a:r>
            <a:r>
              <a:rPr lang="en-US" sz="3200" b="1" dirty="0">
                <a:latin typeface="Calibri"/>
              </a:rPr>
              <a:t>positive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2B6B4E-5CAB-3A41-B36C-F573F34D004D}"/>
              </a:ext>
            </a:extLst>
          </p:cNvPr>
          <p:cNvSpPr txBox="1"/>
          <p:nvPr/>
        </p:nvSpPr>
        <p:spPr>
          <a:xfrm>
            <a:off x="5181600" y="4364825"/>
            <a:ext cx="3733800" cy="18312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</a:rPr>
              <a:t>Task</a:t>
            </a:r>
          </a:p>
          <a:p>
            <a:r>
              <a:rPr lang="en-US" sz="2700" dirty="0">
                <a:latin typeface="Calibri"/>
              </a:rPr>
              <a:t>Classify new object with a size, color &amp; shape as positive or negative</a:t>
            </a:r>
          </a:p>
        </p:txBody>
      </p:sp>
    </p:spTree>
    <p:extLst>
      <p:ext uri="{BB962C8B-B14F-4D97-AF65-F5344CB8AC3E}">
        <p14:creationId xmlns:p14="http://schemas.microsoft.com/office/powerpoint/2010/main" val="3946084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Information for classification II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we further divide 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w.r.t.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attribute X into sets {T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..,T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}, the information needed to identify class of an element of T is weighted average of information needed to identify class of an element of 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i.e., weighted average of Info(T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Info(X,T) = </a:t>
            </a:r>
            <a:r>
              <a:rPr lang="en-US" sz="4800" dirty="0" err="1">
                <a:latin typeface="Symbol" charset="0"/>
                <a:ea typeface="ＭＳ Ｐゴシック" charset="0"/>
              </a:rPr>
              <a:t>S</a:t>
            </a:r>
            <a:r>
              <a:rPr lang="en-US" sz="2800" dirty="0" err="1">
                <a:ea typeface="ＭＳ Ｐゴシック" charset="0"/>
              </a:rPr>
              <a:t>|T</a:t>
            </a:r>
            <a:r>
              <a:rPr lang="en-US" sz="2800" baseline="-25000" dirty="0" err="1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|/|T| * Info(T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447800" y="5791200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High information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4478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2098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9718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562600" y="5791200"/>
            <a:ext cx="2250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Low information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3246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0866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cxnSp>
        <p:nvCxnSpPr>
          <p:cNvPr id="3" name="Straight Connector 2"/>
          <p:cNvCxnSpPr>
            <a:stCxn id="21" idx="1"/>
            <a:endCxn id="23" idx="3"/>
          </p:cNvCxnSpPr>
          <p:nvPr/>
        </p:nvCxnSpPr>
        <p:spPr bwMode="auto">
          <a:xfrm>
            <a:off x="1447800" y="5410200"/>
            <a:ext cx="228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562600" y="56388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324600" y="5562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086600" y="56388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Information gain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53340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Gain(X,T) = Info(T) - Info(X,T)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difference of</a:t>
            </a:r>
          </a:p>
          <a:p>
            <a:pPr lvl="1" indent="-336550"/>
            <a:r>
              <a:rPr lang="en-US" sz="2800" dirty="0">
                <a:ea typeface="ＭＳ Ｐゴシック" charset="0"/>
              </a:rPr>
              <a:t>info needed to identify element of T and </a:t>
            </a:r>
          </a:p>
          <a:p>
            <a:pPr lvl="1" indent="-336550"/>
            <a:r>
              <a:rPr lang="en-US" sz="2800" dirty="0">
                <a:ea typeface="ＭＳ Ｐゴシック" charset="0"/>
              </a:rPr>
              <a:t>info needed to identify element of T after value of attribute X known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This is gain in information due to attribute X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Used to rank attributes and build DT where each node uses attribute with greatest gain of those not yet considered in path from root</a:t>
            </a:r>
          </a:p>
          <a:p>
            <a:r>
              <a:rPr lang="en-US" sz="3200">
                <a:ea typeface="ＭＳ Ｐゴシック" charset="0"/>
                <a:cs typeface="ＭＳ Ｐゴシック" charset="0"/>
              </a:rPr>
              <a:t>goal: </a:t>
            </a:r>
            <a:r>
              <a:rPr lang="en-US" sz="3200" b="1" dirty="0">
                <a:ea typeface="ＭＳ Ｐゴシック" charset="0"/>
              </a:rPr>
              <a:t>create small DTs</a:t>
            </a:r>
            <a:r>
              <a:rPr lang="en-US" sz="3200" dirty="0">
                <a:ea typeface="ＭＳ Ｐゴシック" charset="0"/>
              </a:rPr>
              <a:t> to minimize questions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Information Gain</a:t>
            </a: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0" y="1999075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72400" y="381000"/>
            <a:ext cx="1076609" cy="842665"/>
            <a:chOff x="7772400" y="381000"/>
            <a:chExt cx="1076609" cy="842665"/>
          </a:xfrm>
        </p:grpSpPr>
        <p:sp>
          <p:nvSpPr>
            <p:cNvPr id="2" name="Oval 1"/>
            <p:cNvSpPr/>
            <p:nvPr/>
          </p:nvSpPr>
          <p:spPr bwMode="auto">
            <a:xfrm>
              <a:off x="7772400" y="533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772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1000" y="38100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stay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1000" y="762000"/>
              <a:ext cx="84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leave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89BA64-8858-334C-B843-F82E8E65122C}"/>
              </a:ext>
            </a:extLst>
          </p:cNvPr>
          <p:cNvSpPr txBox="1"/>
          <p:nvPr/>
        </p:nvSpPr>
        <p:spPr>
          <a:xfrm>
            <a:off x="2743200" y="1464527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 = .5*log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(.5) + .5*log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(.5) = 0.5+0.5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E57EC-E0F8-F144-A6EF-4E4F419A5F6A}"/>
              </a:ext>
            </a:extLst>
          </p:cNvPr>
          <p:cNvSpPr txBox="1"/>
          <p:nvPr/>
        </p:nvSpPr>
        <p:spPr>
          <a:xfrm>
            <a:off x="457200" y="375552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I=0; P=1/6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B534C-EE12-D64E-8604-DC5F68F408F8}"/>
              </a:ext>
            </a:extLst>
          </p:cNvPr>
          <p:cNvSpPr txBox="1"/>
          <p:nvPr/>
        </p:nvSpPr>
        <p:spPr>
          <a:xfrm>
            <a:off x="1676400" y="349974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I=0; P=1/3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92B43-F3D0-DB41-A8B2-6A0795DDF063}"/>
              </a:ext>
            </a:extLst>
          </p:cNvPr>
          <p:cNvSpPr txBox="1"/>
          <p:nvPr/>
        </p:nvSpPr>
        <p:spPr>
          <a:xfrm>
            <a:off x="381000" y="4419600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I=(1/3*log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(1/3)+2/3*log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(2/3); P=1/2 = 0.46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43823B-1EB7-9248-8F9F-6C20422760AA}"/>
              </a:ext>
            </a:extLst>
          </p:cNvPr>
          <p:cNvSpPr txBox="1"/>
          <p:nvPr/>
        </p:nvSpPr>
        <p:spPr>
          <a:xfrm>
            <a:off x="4551554" y="3886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I=1;P=1/6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E3E11-966B-BD4A-8386-14F6A587F3EE}"/>
              </a:ext>
            </a:extLst>
          </p:cNvPr>
          <p:cNvSpPr txBox="1"/>
          <p:nvPr/>
        </p:nvSpPr>
        <p:spPr>
          <a:xfrm>
            <a:off x="5600066" y="388352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 P=1/6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F43FA2-7592-844F-A224-425126E5513E}"/>
              </a:ext>
            </a:extLst>
          </p:cNvPr>
          <p:cNvSpPr txBox="1"/>
          <p:nvPr/>
        </p:nvSpPr>
        <p:spPr>
          <a:xfrm>
            <a:off x="6637378" y="388352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 P=2/6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577F0-720E-064F-A7DB-8CAE203F2014}"/>
              </a:ext>
            </a:extLst>
          </p:cNvPr>
          <p:cNvSpPr txBox="1"/>
          <p:nvPr/>
        </p:nvSpPr>
        <p:spPr>
          <a:xfrm>
            <a:off x="7733666" y="388684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 P=2/6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6399F-8F6C-8B49-A294-4BB540879E4C}"/>
              </a:ext>
            </a:extLst>
          </p:cNvPr>
          <p:cNvSpPr txBox="1"/>
          <p:nvPr/>
        </p:nvSpPr>
        <p:spPr>
          <a:xfrm>
            <a:off x="4514794" y="4933948"/>
            <a:ext cx="418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ighlight>
                  <a:srgbClr val="00FFFF"/>
                </a:highlight>
              </a:rPr>
              <a:t>Information gain = 1 - 1 = 0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BF6560-8CF7-D047-AB42-866F07CC6F78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V="1">
            <a:off x="2573267" y="3815176"/>
            <a:ext cx="547578" cy="604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2F3399-17AF-514D-AFC6-77AEE1D1F1B6}"/>
              </a:ext>
            </a:extLst>
          </p:cNvPr>
          <p:cNvSpPr txBox="1"/>
          <p:nvPr/>
        </p:nvSpPr>
        <p:spPr>
          <a:xfrm>
            <a:off x="394072" y="5559617"/>
            <a:ext cx="852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Information gain </a:t>
            </a:r>
            <a:r>
              <a:rPr lang="en-US" dirty="0"/>
              <a:t>for asking </a:t>
            </a:r>
            <a:r>
              <a:rPr lang="en-US" b="1" dirty="0"/>
              <a:t>Patrons = 0.56</a:t>
            </a:r>
            <a:r>
              <a:rPr lang="en-US" dirty="0"/>
              <a:t>, for asking </a:t>
            </a:r>
            <a:r>
              <a:rPr lang="en-US" b="1" dirty="0"/>
              <a:t>Type = 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Note: If only one of the N categories has any instances, the information entropy is always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21A4D-0EC6-374C-AAE9-12D42C000027}"/>
              </a:ext>
            </a:extLst>
          </p:cNvPr>
          <p:cNvSpPr txBox="1"/>
          <p:nvPr/>
        </p:nvSpPr>
        <p:spPr>
          <a:xfrm>
            <a:off x="205889" y="4953000"/>
            <a:ext cx="418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ighlight>
                  <a:srgbClr val="00FFFF"/>
                </a:highlight>
              </a:rPr>
              <a:t>Information gain = 1 - 0.46 =  0.54</a:t>
            </a:r>
            <a:r>
              <a:rPr lang="en-US" sz="1800" dirty="0">
                <a:highlight>
                  <a:srgbClr val="DDDDDD"/>
                </a:highlight>
              </a:rPr>
              <a:t>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8FB85E-A816-E246-8AE4-4C14848F2E49}"/>
              </a:ext>
            </a:extLst>
          </p:cNvPr>
          <p:cNvSpPr txBox="1"/>
          <p:nvPr/>
        </p:nvSpPr>
        <p:spPr>
          <a:xfrm>
            <a:off x="6248400" y="4397877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 = 6/6*1 = 1</a:t>
            </a:r>
          </a:p>
        </p:txBody>
      </p:sp>
    </p:spTree>
    <p:extLst>
      <p:ext uri="{BB962C8B-B14F-4D97-AF65-F5344CB8AC3E}">
        <p14:creationId xmlns:p14="http://schemas.microsoft.com/office/powerpoint/2010/main" val="1450383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sp>
        <p:nvSpPr>
          <p:cNvPr id="91142" name="Line 4"/>
          <p:cNvSpPr>
            <a:spLocks noChangeAspect="1" noChangeShapeType="1"/>
          </p:cNvSpPr>
          <p:nvPr/>
        </p:nvSpPr>
        <p:spPr bwMode="auto">
          <a:xfrm>
            <a:off x="3932403" y="1430033"/>
            <a:ext cx="0" cy="291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1143" name="Line 5"/>
          <p:cNvSpPr>
            <a:spLocks noChangeAspect="1" noChangeShapeType="1"/>
          </p:cNvSpPr>
          <p:nvPr/>
        </p:nvSpPr>
        <p:spPr bwMode="auto">
          <a:xfrm>
            <a:off x="3932403" y="4347995"/>
            <a:ext cx="486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1144" name="Text Box 6"/>
          <p:cNvSpPr txBox="1">
            <a:spLocks noChangeAspect="1" noChangeArrowheads="1"/>
          </p:cNvSpPr>
          <p:nvPr/>
        </p:nvSpPr>
        <p:spPr bwMode="auto">
          <a:xfrm>
            <a:off x="3119438" y="1374856"/>
            <a:ext cx="75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French</a:t>
            </a:r>
          </a:p>
        </p:txBody>
      </p:sp>
      <p:sp>
        <p:nvSpPr>
          <p:cNvPr id="91145" name="Text Box 7"/>
          <p:cNvSpPr txBox="1">
            <a:spLocks noChangeAspect="1" noChangeArrowheads="1"/>
          </p:cNvSpPr>
          <p:nvPr/>
        </p:nvSpPr>
        <p:spPr bwMode="auto">
          <a:xfrm>
            <a:off x="3119438" y="2259303"/>
            <a:ext cx="703299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Italian</a:t>
            </a:r>
          </a:p>
        </p:txBody>
      </p:sp>
      <p:sp>
        <p:nvSpPr>
          <p:cNvPr id="91146" name="Text Box 8"/>
          <p:cNvSpPr txBox="1">
            <a:spLocks noChangeAspect="1" noChangeArrowheads="1"/>
          </p:cNvSpPr>
          <p:nvPr/>
        </p:nvSpPr>
        <p:spPr bwMode="auto">
          <a:xfrm>
            <a:off x="3303011" y="3116335"/>
            <a:ext cx="557871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Thai</a:t>
            </a:r>
          </a:p>
        </p:txBody>
      </p:sp>
      <p:sp>
        <p:nvSpPr>
          <p:cNvPr id="91147" name="Text Box 9"/>
          <p:cNvSpPr txBox="1">
            <a:spLocks noChangeAspect="1" noChangeArrowheads="1"/>
          </p:cNvSpPr>
          <p:nvPr/>
        </p:nvSpPr>
        <p:spPr bwMode="auto">
          <a:xfrm>
            <a:off x="3119438" y="4119981"/>
            <a:ext cx="747404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Burger</a:t>
            </a:r>
          </a:p>
        </p:txBody>
      </p:sp>
      <p:sp>
        <p:nvSpPr>
          <p:cNvPr id="91148" name="Text Box 10"/>
          <p:cNvSpPr txBox="1">
            <a:spLocks noChangeAspect="1" noChangeArrowheads="1"/>
          </p:cNvSpPr>
          <p:nvPr/>
        </p:nvSpPr>
        <p:spPr bwMode="auto">
          <a:xfrm>
            <a:off x="3807240" y="4464462"/>
            <a:ext cx="724755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Empty</a:t>
            </a:r>
          </a:p>
        </p:txBody>
      </p:sp>
      <p:sp>
        <p:nvSpPr>
          <p:cNvPr id="91149" name="Text Box 11"/>
          <p:cNvSpPr txBox="1">
            <a:spLocks noChangeAspect="1" noChangeArrowheads="1"/>
          </p:cNvSpPr>
          <p:nvPr/>
        </p:nvSpPr>
        <p:spPr bwMode="auto">
          <a:xfrm>
            <a:off x="5980314" y="4463270"/>
            <a:ext cx="64727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Some</a:t>
            </a:r>
          </a:p>
        </p:txBody>
      </p:sp>
      <p:sp>
        <p:nvSpPr>
          <p:cNvPr id="91150" name="Text Box 12"/>
          <p:cNvSpPr txBox="1">
            <a:spLocks noChangeAspect="1" noChangeArrowheads="1"/>
          </p:cNvSpPr>
          <p:nvPr/>
        </p:nvSpPr>
        <p:spPr bwMode="auto">
          <a:xfrm>
            <a:off x="8326231" y="4464462"/>
            <a:ext cx="4809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Full</a:t>
            </a:r>
          </a:p>
        </p:txBody>
      </p:sp>
      <p:sp>
        <p:nvSpPr>
          <p:cNvPr id="91151" name="Text Box 13"/>
          <p:cNvSpPr txBox="1">
            <a:spLocks noChangeAspect="1" noChangeArrowheads="1"/>
          </p:cNvSpPr>
          <p:nvPr/>
        </p:nvSpPr>
        <p:spPr bwMode="auto">
          <a:xfrm>
            <a:off x="6169847" y="1501552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2" name="Text Box 14"/>
          <p:cNvSpPr txBox="1">
            <a:spLocks noChangeAspect="1" noChangeArrowheads="1"/>
          </p:cNvSpPr>
          <p:nvPr/>
        </p:nvSpPr>
        <p:spPr bwMode="auto">
          <a:xfrm>
            <a:off x="6163886" y="2271569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3" name="Text Box 15"/>
          <p:cNvSpPr txBox="1">
            <a:spLocks noChangeAspect="1" noChangeArrowheads="1"/>
          </p:cNvSpPr>
          <p:nvPr/>
        </p:nvSpPr>
        <p:spPr bwMode="auto">
          <a:xfrm>
            <a:off x="6181767" y="3243031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4" name="Text Box 16"/>
          <p:cNvSpPr txBox="1">
            <a:spLocks noChangeAspect="1" noChangeArrowheads="1"/>
          </p:cNvSpPr>
          <p:nvPr/>
        </p:nvSpPr>
        <p:spPr bwMode="auto">
          <a:xfrm>
            <a:off x="6181767" y="4038600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5" name="Text Box 17"/>
          <p:cNvSpPr txBox="1">
            <a:spLocks noChangeAspect="1" noChangeArrowheads="1"/>
          </p:cNvSpPr>
          <p:nvPr/>
        </p:nvSpPr>
        <p:spPr bwMode="auto">
          <a:xfrm>
            <a:off x="8433514" y="3243031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6" name="Text Box 18"/>
          <p:cNvSpPr txBox="1">
            <a:spLocks noChangeAspect="1" noChangeArrowheads="1"/>
          </p:cNvSpPr>
          <p:nvPr/>
        </p:nvSpPr>
        <p:spPr bwMode="auto">
          <a:xfrm>
            <a:off x="8451395" y="4038600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7" name="Text Box 19"/>
          <p:cNvSpPr txBox="1">
            <a:spLocks noChangeAspect="1" noChangeArrowheads="1"/>
          </p:cNvSpPr>
          <p:nvPr/>
        </p:nvSpPr>
        <p:spPr bwMode="auto">
          <a:xfrm>
            <a:off x="8222525" y="4038600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58" name="Text Box 20"/>
          <p:cNvSpPr txBox="1">
            <a:spLocks noChangeAspect="1" noChangeArrowheads="1"/>
          </p:cNvSpPr>
          <p:nvPr/>
        </p:nvSpPr>
        <p:spPr bwMode="auto">
          <a:xfrm>
            <a:off x="8222525" y="3243031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59" name="Text Box 21"/>
          <p:cNvSpPr txBox="1">
            <a:spLocks noChangeAspect="1" noChangeArrowheads="1"/>
          </p:cNvSpPr>
          <p:nvPr/>
        </p:nvSpPr>
        <p:spPr bwMode="auto">
          <a:xfrm>
            <a:off x="8263054" y="2271569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60" name="Text Box 22"/>
          <p:cNvSpPr txBox="1">
            <a:spLocks noChangeAspect="1" noChangeArrowheads="1"/>
          </p:cNvSpPr>
          <p:nvPr/>
        </p:nvSpPr>
        <p:spPr bwMode="auto">
          <a:xfrm>
            <a:off x="8279742" y="1469368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61" name="Text Box 23"/>
          <p:cNvSpPr txBox="1">
            <a:spLocks noChangeAspect="1" noChangeArrowheads="1"/>
          </p:cNvSpPr>
          <p:nvPr/>
        </p:nvSpPr>
        <p:spPr bwMode="auto">
          <a:xfrm>
            <a:off x="3875186" y="3116335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62" name="Text Box 24"/>
          <p:cNvSpPr txBox="1">
            <a:spLocks noChangeAspect="1" noChangeArrowheads="1"/>
          </p:cNvSpPr>
          <p:nvPr/>
        </p:nvSpPr>
        <p:spPr bwMode="auto">
          <a:xfrm>
            <a:off x="3875186" y="4031774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40" name="Text Box 27"/>
          <p:cNvSpPr txBox="1">
            <a:spLocks noChangeArrowheads="1"/>
          </p:cNvSpPr>
          <p:nvPr/>
        </p:nvSpPr>
        <p:spPr bwMode="auto">
          <a:xfrm>
            <a:off x="152400" y="1676400"/>
            <a:ext cx="2895600" cy="3754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</a:rPr>
              <a:t>Should we ask about restaurant type or how many patrons there are?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I(T) =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I (Pat, T) = 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I (Type, T) = ?</a:t>
            </a:r>
          </a:p>
        </p:txBody>
      </p:sp>
      <p:sp>
        <p:nvSpPr>
          <p:cNvPr id="91141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388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Calibri"/>
              </a:rPr>
              <a:t>Gain (Patrons, T) = ?</a:t>
            </a:r>
          </a:p>
          <a:p>
            <a:r>
              <a:rPr lang="en-US" dirty="0">
                <a:latin typeface="Calibri"/>
              </a:rPr>
              <a:t>Gain (Type, T)       =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dirty="0"/>
              <a:t>I(P) = -(p</a:t>
            </a:r>
            <a:r>
              <a:rPr lang="en-US" baseline="-25000" dirty="0"/>
              <a:t>1</a:t>
            </a:r>
            <a:r>
              <a:rPr lang="en-US" dirty="0"/>
              <a:t>*log(p</a:t>
            </a:r>
            <a:r>
              <a:rPr lang="en-US" baseline="-25000" dirty="0"/>
              <a:t>1</a:t>
            </a:r>
            <a:r>
              <a:rPr lang="en-US" dirty="0"/>
              <a:t>) + p</a:t>
            </a:r>
            <a:r>
              <a:rPr lang="en-US" baseline="-25000" dirty="0"/>
              <a:t>2</a:t>
            </a:r>
            <a:r>
              <a:rPr lang="en-US" dirty="0"/>
              <a:t>*log(p</a:t>
            </a:r>
            <a:r>
              <a:rPr lang="en-US" baseline="-25000" dirty="0"/>
              <a:t>2</a:t>
            </a:r>
            <a:r>
              <a:rPr lang="en-US" dirty="0"/>
              <a:t>) + .. +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*log(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))</a:t>
            </a: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27"/>
          <p:cNvSpPr txBox="1">
            <a:spLocks noChangeArrowheads="1"/>
          </p:cNvSpPr>
          <p:nvPr/>
        </p:nvSpPr>
        <p:spPr bwMode="auto">
          <a:xfrm>
            <a:off x="152400" y="990600"/>
            <a:ext cx="2819400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I(T)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- (.5 log .5 + .5 log .5)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= .5 + .5 = 1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(Pat,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2/12 (0)</a:t>
            </a:r>
            <a:r>
              <a:rPr lang="en-US" sz="2000" dirty="0">
                <a:latin typeface="Calibri"/>
              </a:rPr>
              <a:t> + </a:t>
            </a:r>
            <a:r>
              <a:rPr lang="en-US" sz="2000" dirty="0">
                <a:solidFill>
                  <a:srgbClr val="00CC00"/>
                </a:solidFill>
                <a:latin typeface="Calibri"/>
              </a:rPr>
              <a:t>4/12 (0)</a:t>
            </a:r>
            <a:r>
              <a:rPr lang="en-US" sz="2000" dirty="0">
                <a:latin typeface="Calibri"/>
              </a:rPr>
              <a:t>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6/12 (- (4/6 log 4/6 + </a:t>
            </a:r>
            <a:br>
              <a:rPr lang="en-US" sz="2000" dirty="0">
                <a:solidFill>
                  <a:srgbClr val="0070C0"/>
                </a:solidFill>
                <a:latin typeface="Calibri"/>
              </a:rPr>
            </a:br>
            <a:r>
              <a:rPr lang="en-US" sz="2000" dirty="0">
                <a:solidFill>
                  <a:srgbClr val="0070C0"/>
                </a:solidFill>
                <a:latin typeface="Calibri"/>
              </a:rPr>
              <a:t>                2/6 log 2/6))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1/2 (2/3*.6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  1/3*1.6)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.47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(Type,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2/12 (1) + 2/12 (1)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4/12 (1) + 4/12 (1) = 1</a:t>
            </a:r>
          </a:p>
        </p:txBody>
      </p:sp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grpSp>
        <p:nvGrpSpPr>
          <p:cNvPr id="93186" name="Group 3"/>
          <p:cNvGrpSpPr>
            <a:grpSpLocks noChangeAspect="1"/>
          </p:cNvGrpSpPr>
          <p:nvPr/>
        </p:nvGrpSpPr>
        <p:grpSpPr bwMode="auto">
          <a:xfrm>
            <a:off x="3119438" y="1182688"/>
            <a:ext cx="5687575" cy="3458767"/>
            <a:chOff x="134" y="1377"/>
            <a:chExt cx="4771" cy="2902"/>
          </a:xfrm>
        </p:grpSpPr>
        <p:sp>
          <p:nvSpPr>
            <p:cNvPr id="93189" name="Line 4"/>
            <p:cNvSpPr>
              <a:spLocks noChangeAspect="1" noChangeShapeType="1"/>
            </p:cNvSpPr>
            <p:nvPr/>
          </p:nvSpPr>
          <p:spPr bwMode="auto">
            <a:xfrm>
              <a:off x="777" y="1517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0" name="Line 5"/>
            <p:cNvSpPr>
              <a:spLocks noChangeAspect="1" noChangeShapeType="1"/>
            </p:cNvSpPr>
            <p:nvPr/>
          </p:nvSpPr>
          <p:spPr bwMode="auto">
            <a:xfrm>
              <a:off x="777" y="396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1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French</a:t>
              </a:r>
            </a:p>
          </p:txBody>
        </p:sp>
        <p:sp>
          <p:nvSpPr>
            <p:cNvPr id="93192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Italian</a:t>
              </a:r>
            </a:p>
          </p:txBody>
        </p:sp>
        <p:sp>
          <p:nvSpPr>
            <p:cNvPr id="9319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Thai</a:t>
              </a:r>
            </a:p>
          </p:txBody>
        </p:sp>
        <p:sp>
          <p:nvSpPr>
            <p:cNvPr id="93194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Burger</a:t>
              </a:r>
            </a:p>
          </p:txBody>
        </p:sp>
        <p:sp>
          <p:nvSpPr>
            <p:cNvPr id="93195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Empty</a:t>
              </a:r>
            </a:p>
          </p:txBody>
        </p:sp>
        <p:sp>
          <p:nvSpPr>
            <p:cNvPr id="93196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Some</a:t>
              </a:r>
            </a:p>
          </p:txBody>
        </p:sp>
        <p:sp>
          <p:nvSpPr>
            <p:cNvPr id="93197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0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Full</a:t>
              </a:r>
            </a:p>
          </p:txBody>
        </p:sp>
        <p:sp>
          <p:nvSpPr>
            <p:cNvPr id="93198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199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0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1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2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3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4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5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6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7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8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9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</p:grpSp>
      <p:sp>
        <p:nvSpPr>
          <p:cNvPr id="93188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Calibri"/>
              </a:rPr>
              <a:t>Gain (Patrons, T) = 1 - .47 = .53</a:t>
            </a:r>
          </a:p>
          <a:p>
            <a:r>
              <a:rPr lang="en-US" dirty="0">
                <a:latin typeface="Calibri"/>
              </a:rPr>
              <a:t>Gain (Type, T) = 1 – 1 = 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dirty="0"/>
              <a:t>I(P) = -(p</a:t>
            </a:r>
            <a:r>
              <a:rPr lang="en-US" baseline="-25000" dirty="0"/>
              <a:t>1</a:t>
            </a:r>
            <a:r>
              <a:rPr lang="en-US" dirty="0"/>
              <a:t>*log(p</a:t>
            </a:r>
            <a:r>
              <a:rPr lang="en-US" baseline="-25000" dirty="0"/>
              <a:t>1</a:t>
            </a:r>
            <a:r>
              <a:rPr lang="en-US" dirty="0"/>
              <a:t>) + p</a:t>
            </a:r>
            <a:r>
              <a:rPr lang="en-US" baseline="-25000" dirty="0"/>
              <a:t>2</a:t>
            </a:r>
            <a:r>
              <a:rPr lang="en-US" dirty="0"/>
              <a:t>*log(p</a:t>
            </a:r>
            <a:r>
              <a:rPr lang="en-US" baseline="-25000" dirty="0"/>
              <a:t>2</a:t>
            </a:r>
            <a:r>
              <a:rPr lang="en-US" dirty="0"/>
              <a:t>) + .. +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*log(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))</a:t>
            </a:r>
            <a:endParaRPr lang="en-US" sz="2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5A298A-5660-FD4B-B585-5DE08EDAA8C2}"/>
              </a:ext>
            </a:extLst>
          </p:cNvPr>
          <p:cNvSpPr/>
          <p:nvPr/>
        </p:nvSpPr>
        <p:spPr bwMode="auto">
          <a:xfrm>
            <a:off x="3685688" y="2770254"/>
            <a:ext cx="855122" cy="204520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29C954-4E87-9F4F-92B0-4769189F85EF}"/>
              </a:ext>
            </a:extLst>
          </p:cNvPr>
          <p:cNvSpPr/>
          <p:nvPr/>
        </p:nvSpPr>
        <p:spPr bwMode="auto">
          <a:xfrm>
            <a:off x="5791203" y="1182687"/>
            <a:ext cx="955021" cy="3839297"/>
          </a:xfrm>
          <a:prstGeom prst="ellipse">
            <a:avLst/>
          </a:prstGeom>
          <a:noFill/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B205AA-C55D-CD41-A10D-05875B92BF0B}"/>
              </a:ext>
            </a:extLst>
          </p:cNvPr>
          <p:cNvSpPr/>
          <p:nvPr/>
        </p:nvSpPr>
        <p:spPr bwMode="auto">
          <a:xfrm>
            <a:off x="7996617" y="1036521"/>
            <a:ext cx="955021" cy="3839297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27"/>
          <p:cNvSpPr txBox="1">
            <a:spLocks noChangeArrowheads="1"/>
          </p:cNvSpPr>
          <p:nvPr/>
        </p:nvSpPr>
        <p:spPr bwMode="auto">
          <a:xfrm>
            <a:off x="152400" y="990600"/>
            <a:ext cx="2819400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I(T)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- (.5 log .5 + .5 log .5)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= .5 + .5 = 1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(Pat,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2/12 (0) + 4/12 (0)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6/12 (- (4/6 log 4/6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          2/6 log 2/6))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1/2 (2/3*.6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  1/3*1.6)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.47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(Type,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2/12 (1)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>
                <a:solidFill>
                  <a:srgbClr val="00CC00"/>
                </a:solidFill>
                <a:latin typeface="Calibri"/>
              </a:rPr>
              <a:t>+ 2/12 (1) </a:t>
            </a:r>
            <a:r>
              <a:rPr lang="en-US" sz="2000" dirty="0">
                <a:latin typeface="Calibri"/>
              </a:rPr>
              <a:t>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solidFill>
                  <a:srgbClr val="00B0F0"/>
                </a:solidFill>
                <a:latin typeface="Calibri"/>
              </a:rPr>
              <a:t>   4/12 (1)</a:t>
            </a:r>
            <a:r>
              <a:rPr lang="en-US" sz="2000" dirty="0">
                <a:latin typeface="Calibri"/>
              </a:rPr>
              <a:t> + 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4/12 (1)</a:t>
            </a:r>
            <a:r>
              <a:rPr lang="en-US" sz="2000" dirty="0">
                <a:latin typeface="Calibri"/>
              </a:rPr>
              <a:t> = 1</a:t>
            </a:r>
          </a:p>
        </p:txBody>
      </p:sp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grpSp>
        <p:nvGrpSpPr>
          <p:cNvPr id="93186" name="Group 3"/>
          <p:cNvGrpSpPr>
            <a:grpSpLocks noChangeAspect="1"/>
          </p:cNvGrpSpPr>
          <p:nvPr/>
        </p:nvGrpSpPr>
        <p:grpSpPr bwMode="auto">
          <a:xfrm>
            <a:off x="3119438" y="1182688"/>
            <a:ext cx="5687575" cy="3458767"/>
            <a:chOff x="134" y="1377"/>
            <a:chExt cx="4771" cy="2902"/>
          </a:xfrm>
        </p:grpSpPr>
        <p:sp>
          <p:nvSpPr>
            <p:cNvPr id="93189" name="Line 4"/>
            <p:cNvSpPr>
              <a:spLocks noChangeAspect="1" noChangeShapeType="1"/>
            </p:cNvSpPr>
            <p:nvPr/>
          </p:nvSpPr>
          <p:spPr bwMode="auto">
            <a:xfrm>
              <a:off x="777" y="1517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0" name="Line 5"/>
            <p:cNvSpPr>
              <a:spLocks noChangeAspect="1" noChangeShapeType="1"/>
            </p:cNvSpPr>
            <p:nvPr/>
          </p:nvSpPr>
          <p:spPr bwMode="auto">
            <a:xfrm>
              <a:off x="777" y="396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1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French</a:t>
              </a:r>
            </a:p>
          </p:txBody>
        </p:sp>
        <p:sp>
          <p:nvSpPr>
            <p:cNvPr id="93192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Italian</a:t>
              </a:r>
            </a:p>
          </p:txBody>
        </p:sp>
        <p:sp>
          <p:nvSpPr>
            <p:cNvPr id="9319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Thai</a:t>
              </a:r>
            </a:p>
          </p:txBody>
        </p:sp>
        <p:sp>
          <p:nvSpPr>
            <p:cNvPr id="93194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Burger</a:t>
              </a:r>
            </a:p>
          </p:txBody>
        </p:sp>
        <p:sp>
          <p:nvSpPr>
            <p:cNvPr id="93195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Empty</a:t>
              </a:r>
            </a:p>
          </p:txBody>
        </p:sp>
        <p:sp>
          <p:nvSpPr>
            <p:cNvPr id="93196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Some</a:t>
              </a:r>
            </a:p>
          </p:txBody>
        </p:sp>
        <p:sp>
          <p:nvSpPr>
            <p:cNvPr id="93197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0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Full</a:t>
              </a:r>
            </a:p>
          </p:txBody>
        </p:sp>
        <p:sp>
          <p:nvSpPr>
            <p:cNvPr id="93198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199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0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1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2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3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4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5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6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7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8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9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</p:grpSp>
      <p:sp>
        <p:nvSpPr>
          <p:cNvPr id="93188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Calibri"/>
              </a:rPr>
              <a:t>Gain (Patrons, T) = 1 - .47 = .53</a:t>
            </a:r>
          </a:p>
          <a:p>
            <a:r>
              <a:rPr lang="en-US" dirty="0">
                <a:latin typeface="Calibri"/>
              </a:rPr>
              <a:t>Gain (Type, T) = 1 – 1 = 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dirty="0"/>
              <a:t>I(P) = -(p</a:t>
            </a:r>
            <a:r>
              <a:rPr lang="en-US" baseline="-25000" dirty="0"/>
              <a:t>1</a:t>
            </a:r>
            <a:r>
              <a:rPr lang="en-US" dirty="0"/>
              <a:t>*log(p</a:t>
            </a:r>
            <a:r>
              <a:rPr lang="en-US" baseline="-25000" dirty="0"/>
              <a:t>1</a:t>
            </a:r>
            <a:r>
              <a:rPr lang="en-US" dirty="0"/>
              <a:t>) + p</a:t>
            </a:r>
            <a:r>
              <a:rPr lang="en-US" baseline="-25000" dirty="0"/>
              <a:t>2</a:t>
            </a:r>
            <a:r>
              <a:rPr lang="en-US" dirty="0"/>
              <a:t>*log(p</a:t>
            </a:r>
            <a:r>
              <a:rPr lang="en-US" baseline="-25000" dirty="0"/>
              <a:t>2</a:t>
            </a:r>
            <a:r>
              <a:rPr lang="en-US" dirty="0"/>
              <a:t>) + .. +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*log(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))</a:t>
            </a: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C61FFA-C5A7-854A-A4A8-B42788859952}"/>
              </a:ext>
            </a:extLst>
          </p:cNvPr>
          <p:cNvSpPr/>
          <p:nvPr/>
        </p:nvSpPr>
        <p:spPr bwMode="auto">
          <a:xfrm>
            <a:off x="3044430" y="1108638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E69A62-C982-1840-99A0-78BECC49A6F0}"/>
              </a:ext>
            </a:extLst>
          </p:cNvPr>
          <p:cNvSpPr/>
          <p:nvPr/>
        </p:nvSpPr>
        <p:spPr bwMode="auto">
          <a:xfrm>
            <a:off x="3119438" y="1910018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5A2675-78FD-D245-B1B4-59DB1EFD15B0}"/>
              </a:ext>
            </a:extLst>
          </p:cNvPr>
          <p:cNvSpPr/>
          <p:nvPr/>
        </p:nvSpPr>
        <p:spPr bwMode="auto">
          <a:xfrm>
            <a:off x="3128856" y="2805529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B64A52-8674-4541-B957-67B334B6DC9E}"/>
              </a:ext>
            </a:extLst>
          </p:cNvPr>
          <p:cNvSpPr/>
          <p:nvPr/>
        </p:nvSpPr>
        <p:spPr bwMode="auto">
          <a:xfrm>
            <a:off x="3118582" y="3791165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29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How well does it work?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Case studies show that decision trees often at least as accurate as human experts</a:t>
            </a:r>
          </a:p>
          <a:p>
            <a:pPr marL="338138" lvl="1" indent="-223838"/>
            <a:r>
              <a:rPr lang="en-US" sz="2800" dirty="0">
                <a:ea typeface="ＭＳ Ｐゴシック" charset="0"/>
              </a:rPr>
              <a:t>Study for diagnosing breast cancer had humans correctly classifying examples 65% of the time; DT classified 72% correct</a:t>
            </a:r>
          </a:p>
          <a:p>
            <a:pPr marL="338138" lvl="1" indent="-223838"/>
            <a:r>
              <a:rPr lang="en-US" sz="2800" dirty="0">
                <a:ea typeface="ＭＳ Ｐゴシック" charset="0"/>
              </a:rPr>
              <a:t>British Petroleum designed DT for gas-oil separation for offshore oil platforms that replaced an earlier rule-based expert system</a:t>
            </a:r>
          </a:p>
          <a:p>
            <a:pPr marL="338138" lvl="1" indent="-223838"/>
            <a:r>
              <a:rPr lang="en-US" sz="2800" dirty="0">
                <a:ea typeface="ＭＳ Ｐゴシック" charset="0"/>
              </a:rPr>
              <a:t>Cessna designed an airplane flight controller using 90,000 examples and 20 attributes per example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Extensions of ID3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Using other selection metric gain ratios, e.g., </a:t>
            </a:r>
            <a:r>
              <a:rPr lang="en-US" sz="2800" dirty="0" err="1">
                <a:ea typeface="ＭＳ Ｐゴシック" charset="0"/>
                <a:cs typeface="ＭＳ Ｐゴシック" charset="0"/>
                <a:hlinkClick r:id="rId3"/>
              </a:rPr>
              <a:t>gini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 impurity metric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Handle real-valued data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Noisy data and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overfitting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Generation of rules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Setting parameters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Cross-validation for experimental validation of performance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C4.5: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extension of ID3 accounting for unavailable values, continuous attribute value ranges, pruning of decision trees, rule derivation, etc.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Using gain ratios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Information gain criterion favors attributes that have a large number of values</a:t>
            </a:r>
          </a:p>
          <a:p>
            <a:pPr marL="738188" lvl="1" indent="-277813"/>
            <a:r>
              <a:rPr lang="en-US" sz="2800" dirty="0">
                <a:ea typeface="ＭＳ Ｐゴシック" charset="0"/>
              </a:rPr>
              <a:t>An attribute D with a distinct value for each record has Info(D,T) 0, thus Gain(D,T) is maximal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To compensate, use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GainRatio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instead of Gain:</a:t>
            </a:r>
          </a:p>
          <a:p>
            <a:pPr marL="738188" lvl="1" indent="-277813">
              <a:buFontTx/>
              <a:buNone/>
            </a:pPr>
            <a:r>
              <a:rPr lang="en-US" sz="2800" dirty="0" err="1">
                <a:ea typeface="ＭＳ Ｐゴシック" charset="0"/>
              </a:rPr>
              <a:t>GainRatio</a:t>
            </a:r>
            <a:r>
              <a:rPr lang="en-US" sz="2800" dirty="0">
                <a:ea typeface="ＭＳ Ｐゴシック" charset="0"/>
              </a:rPr>
              <a:t>(D,T) = Gain(D,T) / </a:t>
            </a:r>
            <a:r>
              <a:rPr lang="en-US" sz="2800" dirty="0" err="1">
                <a:ea typeface="ＭＳ Ｐゴシック" charset="0"/>
              </a:rPr>
              <a:t>SplitInfo</a:t>
            </a:r>
            <a:r>
              <a:rPr lang="en-US" sz="2800" dirty="0">
                <a:ea typeface="ＭＳ Ｐゴシック" charset="0"/>
              </a:rPr>
              <a:t>(D,T)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 err="1">
                <a:ea typeface="ＭＳ Ｐゴシック" charset="0"/>
                <a:cs typeface="ＭＳ Ｐゴシック" charset="0"/>
              </a:rPr>
              <a:t>SplitInfo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(D,T) is information due to split of T on basis of value of categorical attribute D</a:t>
            </a:r>
          </a:p>
          <a:p>
            <a:pPr marL="738188" lvl="1" indent="-277813">
              <a:buFontTx/>
              <a:buNone/>
            </a:pPr>
            <a:r>
              <a:rPr lang="en-US" sz="2800" dirty="0" err="1">
                <a:ea typeface="ＭＳ Ｐゴシック" charset="0"/>
              </a:rPr>
              <a:t>SplitInfo</a:t>
            </a:r>
            <a:r>
              <a:rPr lang="en-US" sz="2800" dirty="0">
                <a:ea typeface="ＭＳ Ｐゴシック" charset="0"/>
              </a:rPr>
              <a:t>(D,T)  =  I(|T1|/|T|, |T2|/|T|, .., |Tm|/|T|)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where {T1, </a:t>
            </a:r>
            <a:r>
              <a:rPr lang="is-IS" sz="2800" dirty="0">
                <a:ea typeface="ＭＳ Ｐゴシック" charset="0"/>
                <a:cs typeface="ＭＳ Ｐゴシック" charset="0"/>
              </a:rPr>
              <a:t>…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Tm} is partition of T induced by value of 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gain ratio</a:t>
            </a:r>
          </a:p>
        </p:txBody>
      </p:sp>
      <p:grpSp>
        <p:nvGrpSpPr>
          <p:cNvPr id="103426" name="Group 3"/>
          <p:cNvGrpSpPr>
            <a:grpSpLocks noChangeAspect="1"/>
          </p:cNvGrpSpPr>
          <p:nvPr/>
        </p:nvGrpSpPr>
        <p:grpSpPr bwMode="auto">
          <a:xfrm>
            <a:off x="3119438" y="838200"/>
            <a:ext cx="5687575" cy="3498455"/>
            <a:chOff x="134" y="1344"/>
            <a:chExt cx="4771" cy="2935"/>
          </a:xfrm>
        </p:grpSpPr>
        <p:sp>
          <p:nvSpPr>
            <p:cNvPr id="103430" name="Line 4"/>
            <p:cNvSpPr>
              <a:spLocks noChangeAspect="1" noChangeShapeType="1"/>
            </p:cNvSpPr>
            <p:nvPr/>
          </p:nvSpPr>
          <p:spPr bwMode="auto">
            <a:xfrm>
              <a:off x="816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31" name="Line 5"/>
            <p:cNvSpPr>
              <a:spLocks noChangeAspect="1" noChangeShapeType="1"/>
            </p:cNvSpPr>
            <p:nvPr/>
          </p:nvSpPr>
          <p:spPr bwMode="auto">
            <a:xfrm>
              <a:off x="816" y="379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32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French</a:t>
              </a:r>
            </a:p>
          </p:txBody>
        </p:sp>
        <p:sp>
          <p:nvSpPr>
            <p:cNvPr id="103433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Italian</a:t>
              </a:r>
            </a:p>
          </p:txBody>
        </p:sp>
        <p:sp>
          <p:nvSpPr>
            <p:cNvPr id="103434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Thai</a:t>
              </a:r>
            </a:p>
          </p:txBody>
        </p:sp>
        <p:sp>
          <p:nvSpPr>
            <p:cNvPr id="103435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Burger</a:t>
              </a:r>
            </a:p>
          </p:txBody>
        </p:sp>
        <p:sp>
          <p:nvSpPr>
            <p:cNvPr id="103436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Empty</a:t>
              </a:r>
            </a:p>
          </p:txBody>
        </p:sp>
        <p:sp>
          <p:nvSpPr>
            <p:cNvPr id="103437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Some</a:t>
              </a:r>
            </a:p>
          </p:txBody>
        </p:sp>
        <p:sp>
          <p:nvSpPr>
            <p:cNvPr id="103438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0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Full</a:t>
              </a:r>
            </a:p>
          </p:txBody>
        </p:sp>
        <p:sp>
          <p:nvSpPr>
            <p:cNvPr id="103439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0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1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2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3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4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5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6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7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8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9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50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</p:grpSp>
      <p:sp>
        <p:nvSpPr>
          <p:cNvPr id="103427" name="Text Box 25"/>
          <p:cNvSpPr txBox="1">
            <a:spLocks noChangeArrowheads="1"/>
          </p:cNvSpPr>
          <p:nvPr/>
        </p:nvSpPr>
        <p:spPr bwMode="auto">
          <a:xfrm>
            <a:off x="152400" y="1295400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/>
              </a:rPr>
              <a:t>I(T) =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/>
              </a:rPr>
              <a:t>I (Pat, T) = .47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/>
              </a:rPr>
              <a:t>I (Type, T) = 1</a:t>
            </a:r>
          </a:p>
        </p:txBody>
      </p:sp>
      <p:sp>
        <p:nvSpPr>
          <p:cNvPr id="103428" name="Text Box 26"/>
          <p:cNvSpPr txBox="1">
            <a:spLocks noChangeArrowheads="1"/>
          </p:cNvSpPr>
          <p:nvPr/>
        </p:nvSpPr>
        <p:spPr bwMode="auto">
          <a:xfrm>
            <a:off x="228600" y="3352800"/>
            <a:ext cx="3581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Gain (Pat, T) =.53</a:t>
            </a:r>
          </a:p>
          <a:p>
            <a:r>
              <a:rPr lang="en-US" dirty="0">
                <a:latin typeface="Calibri"/>
              </a:rPr>
              <a:t>Gain (Type, T) = 0</a:t>
            </a:r>
          </a:p>
          <a:p>
            <a:endParaRPr lang="en-US" dirty="0">
              <a:latin typeface="Calibri"/>
            </a:endParaRPr>
          </a:p>
        </p:txBody>
      </p:sp>
      <p:sp>
        <p:nvSpPr>
          <p:cNvPr id="103429" name="Text Box 27"/>
          <p:cNvSpPr txBox="1">
            <a:spLocks noChangeArrowheads="1"/>
          </p:cNvSpPr>
          <p:nvPr/>
        </p:nvSpPr>
        <p:spPr bwMode="auto">
          <a:xfrm>
            <a:off x="304800" y="4419600"/>
            <a:ext cx="8458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Calibri"/>
              </a:rPr>
              <a:t>SplitInfo</a:t>
            </a:r>
            <a:r>
              <a:rPr lang="en-US" sz="1800" dirty="0">
                <a:latin typeface="Calibri"/>
              </a:rPr>
              <a:t> (Pat, T) = - (1/6 log 1/6 + 1/3 log 1/3 + 1/2 log 1/2) = 1/6*2.6 + 1/3*1.6 + 1/2*1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    = 1.47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alibri"/>
              </a:rPr>
              <a:t>SplitInfo</a:t>
            </a:r>
            <a:r>
              <a:rPr lang="en-US" sz="1800" dirty="0">
                <a:latin typeface="Calibri"/>
              </a:rPr>
              <a:t> (Type, T) = 1/6 log 1/6 + 1/6 log 1/6 + 1/3 log 1/3 + 1/3 log 1/3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    = 1/6*2.6 + 1/6*2.6 + 1/3*1.6 + 1/3*1.6 = 1.93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chemeClr val="accent2"/>
                </a:solidFill>
                <a:latin typeface="Calibri"/>
              </a:rPr>
              <a:t>GainRatio</a:t>
            </a:r>
            <a:r>
              <a:rPr lang="en-US" sz="1800" b="1" dirty="0">
                <a:solidFill>
                  <a:schemeClr val="accent2"/>
                </a:solidFill>
                <a:latin typeface="Calibri"/>
              </a:rPr>
              <a:t> (Pat, T) = Gain (Pat, T) / </a:t>
            </a:r>
            <a:r>
              <a:rPr lang="en-US" sz="1800" b="1" dirty="0" err="1">
                <a:solidFill>
                  <a:schemeClr val="accent2"/>
                </a:solidFill>
                <a:latin typeface="Calibri"/>
              </a:rPr>
              <a:t>SplitInfo</a:t>
            </a:r>
            <a:r>
              <a:rPr lang="en-US" sz="1800" b="1" dirty="0">
                <a:solidFill>
                  <a:schemeClr val="accent2"/>
                </a:solidFill>
                <a:latin typeface="Calibri"/>
              </a:rPr>
              <a:t>(Pat, T) = .53 / 1.47 = .36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alibri"/>
              </a:rPr>
              <a:t>GainRatio</a:t>
            </a:r>
            <a:r>
              <a:rPr lang="en-US" sz="1800" dirty="0">
                <a:latin typeface="Calibri"/>
              </a:rPr>
              <a:t> (Type, T) = Gain (Type, T) / </a:t>
            </a:r>
            <a:r>
              <a:rPr lang="en-US" sz="1800" dirty="0" err="1">
                <a:latin typeface="Calibri"/>
              </a:rPr>
              <a:t>SplitInfo</a:t>
            </a:r>
            <a:r>
              <a:rPr lang="en-US" sz="1800" dirty="0">
                <a:latin typeface="Calibri"/>
              </a:rPr>
              <a:t> (Type, T) = 0 / 1.93 = 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Training 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24632"/>
              </p:ext>
            </p:extLst>
          </p:nvPr>
        </p:nvGraphicFramePr>
        <p:xfrm>
          <a:off x="1524000" y="1397000"/>
          <a:ext cx="5715000" cy="515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52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Real-valued data?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Many ML systems work only on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nominal data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We often classify data into one of 4 basic types: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Nominal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named, e.g., representing restaurant type as Thai, French, Italian, Burger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Ordinal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has a well-defined sequence: small, medium, large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Discrete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easily represented by integers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Continuous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captured by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real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numbers</a:t>
            </a:r>
          </a:p>
          <a:p>
            <a:pPr marL="6350"/>
            <a:r>
              <a:rPr lang="en-US" sz="3200" dirty="0">
                <a:ea typeface="ＭＳ Ｐゴシック" charset="0"/>
                <a:cs typeface="ＭＳ Ｐゴシック" charset="0"/>
              </a:rPr>
              <a:t>There are others, like intervals: age 0-3, 3-5, …</a:t>
            </a:r>
          </a:p>
          <a:p>
            <a:pPr marL="6350"/>
            <a:r>
              <a:rPr lang="en-US" sz="3200" dirty="0">
                <a:ea typeface="ＭＳ Ｐゴシック" charset="0"/>
                <a:cs typeface="ＭＳ Ｐゴシック" charset="0"/>
              </a:rPr>
              <a:t>Handling some types may need new techniques</a:t>
            </a:r>
          </a:p>
          <a:p>
            <a:pPr marL="0" indent="0">
              <a:buNone/>
            </a:pPr>
            <a:endParaRPr lang="en-US" sz="32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Techniques for real-valued data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ML systems that expect nominal data: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Select thresholds defining intervals so each becomes a discrete value of attribute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Use heuristics: e.g., </a:t>
            </a:r>
            <a:r>
              <a:rPr lang="en-US" sz="3200" dirty="0">
                <a:ea typeface="ＭＳ Ｐゴシック" charset="0"/>
              </a:rPr>
              <a:t>always divide into quartiles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Use domain knowledge: e.g., </a:t>
            </a:r>
            <a:r>
              <a:rPr lang="en-US" sz="3200" dirty="0">
                <a:ea typeface="ＭＳ Ｐゴシック" charset="0"/>
              </a:rPr>
              <a:t>divide age into infant (0-2), toddler (3-5), school-aged (5-8)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 Or treat this as another learning problem</a:t>
            </a:r>
          </a:p>
          <a:p>
            <a:pPr lvl="1"/>
            <a:r>
              <a:rPr lang="en-US" sz="2800" dirty="0">
                <a:ea typeface="ＭＳ Ｐゴシック" charset="0"/>
              </a:rPr>
              <a:t>Try different ways to discretize continuous variable; see which yield </a:t>
            </a:r>
            <a:r>
              <a:rPr lang="en-US" altLang="ja-JP" sz="2800" dirty="0">
                <a:ea typeface="ＭＳ Ｐゴシック" charset="0"/>
              </a:rPr>
              <a:t>better results </a:t>
            </a:r>
            <a:r>
              <a:rPr lang="en-US" altLang="ja-JP" sz="2800" dirty="0" err="1">
                <a:ea typeface="ＭＳ Ｐゴシック" charset="0"/>
              </a:rPr>
              <a:t>w.r.t</a:t>
            </a:r>
            <a:r>
              <a:rPr lang="en-US" altLang="ja-JP" sz="2800" dirty="0">
                <a:ea typeface="ＭＳ Ｐゴシック" charset="0"/>
              </a:rPr>
              <a:t>. some metric</a:t>
            </a:r>
          </a:p>
          <a:p>
            <a:pPr lvl="1"/>
            <a:r>
              <a:rPr lang="en-US" sz="2800" dirty="0">
                <a:ea typeface="ＭＳ Ｐゴシック" charset="0"/>
              </a:rPr>
              <a:t>E.g., try midpoint between every pair of values</a:t>
            </a:r>
          </a:p>
        </p:txBody>
      </p:sp>
    </p:spTree>
    <p:extLst>
      <p:ext uri="{BB962C8B-B14F-4D97-AF65-F5344CB8AC3E}">
        <p14:creationId xmlns:p14="http://schemas.microsoft.com/office/powerpoint/2010/main" val="371876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Noisy data </a:t>
            </a:r>
            <a:r>
              <a:rPr lang="en-US" sz="4400" dirty="0">
                <a:ea typeface="ＭＳ Ｐゴシック" charset="0"/>
                <a:cs typeface="ＭＳ Ｐゴシック" charset="0"/>
                <a:sym typeface="Wingdings" pitchFamily="2" charset="2"/>
              </a:rPr>
              <a:t>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ML systems must deal with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noise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in training data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Two examples have same attribute/value pairs, but different classifications 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Some attribute values wrong due to errors in the data acquisition or preprocessing phase 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Classification is wrong (e.g., + instead of -) because of some error 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Some attributes irrelevant to decision-making, e.g., color of a die is irrelevant to its outcome</a:t>
            </a:r>
          </a:p>
          <a:p>
            <a:pPr marL="119063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Bias in the training data is a related problem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2848-B597-A147-8DDD-F9326760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19" y="152400"/>
            <a:ext cx="8266344" cy="1143000"/>
          </a:xfrm>
        </p:spPr>
        <p:txBody>
          <a:bodyPr/>
          <a:lstStyle/>
          <a:p>
            <a:pPr algn="l"/>
            <a:r>
              <a:rPr lang="en-US" dirty="0"/>
              <a:t>Bias: If it’s cloudy, it’s a tank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7E07-8A2E-EB4D-A4D1-2E1BC87E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143000"/>
            <a:ext cx="8266343" cy="5638800"/>
          </a:xfrm>
        </p:spPr>
        <p:txBody>
          <a:bodyPr/>
          <a:lstStyle/>
          <a:p>
            <a:r>
              <a:rPr lang="en-US" sz="2900" dirty="0"/>
              <a:t>You may hear about a ML system designed to classify images into those with &amp; without tanks</a:t>
            </a:r>
          </a:p>
          <a:p>
            <a:pPr marL="409575" lvl="1" indent="-174625"/>
            <a:r>
              <a:rPr lang="en-US" sz="2500" dirty="0"/>
              <a:t>It was trained on N images with tanks and M images with no tanks</a:t>
            </a:r>
          </a:p>
          <a:p>
            <a:pPr marL="409575" lvl="1" indent="-174625"/>
            <a:r>
              <a:rPr lang="en-US" sz="2500" dirty="0"/>
              <a:t>But the positive examples were all taken on a cloudy day; the negative on a sunny one</a:t>
            </a:r>
          </a:p>
          <a:p>
            <a:r>
              <a:rPr lang="en-US" sz="2900" dirty="0"/>
              <a:t>System worked well, but had learned to detect the weather </a:t>
            </a:r>
            <a:r>
              <a:rPr lang="en-US" sz="2900" dirty="0">
                <a:sym typeface="Wingdings" pitchFamily="2" charset="2"/>
              </a:rPr>
              <a:t></a:t>
            </a:r>
          </a:p>
          <a:p>
            <a:r>
              <a:rPr lang="en-US" sz="2900" dirty="0">
                <a:sym typeface="Wingdings" pitchFamily="2" charset="2"/>
              </a:rPr>
              <a:t>The story is too good to be true; see </a:t>
            </a:r>
            <a:r>
              <a:rPr lang="en-US" sz="2900" dirty="0">
                <a:sym typeface="Wingdings" pitchFamily="2" charset="2"/>
                <a:hlinkClick r:id="rId2"/>
              </a:rPr>
              <a:t>Neural Net Tank Urban Legend</a:t>
            </a:r>
            <a:endParaRPr lang="en-US" sz="2900" dirty="0">
              <a:sym typeface="Wingdings" pitchFamily="2" charset="2"/>
            </a:endParaRPr>
          </a:p>
          <a:p>
            <a:r>
              <a:rPr lang="en-US" sz="2900" dirty="0">
                <a:sym typeface="Wingdings" pitchFamily="2" charset="2"/>
              </a:rPr>
              <a:t>But avoiding bias when training an AI or ML system is a real problem!</a:t>
            </a:r>
            <a:endParaRPr lang="en-US" sz="2900" dirty="0"/>
          </a:p>
        </p:txBody>
      </p:sp>
      <p:pic>
        <p:nvPicPr>
          <p:cNvPr id="84994" name="Picture 2" descr="Tank PNG, Water Tank, Army Tank Clipart Free Download - Free Transparent  PNG Logos">
            <a:extLst>
              <a:ext uri="{FF2B5EF4-FFF2-40B4-BE49-F238E27FC236}">
                <a16:creationId xmlns:a16="http://schemas.microsoft.com/office/drawing/2014/main" id="{4AD90C46-9C14-5E41-BFD1-97E935DC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7" y="-457200"/>
            <a:ext cx="22606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37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Overfitting </a:t>
            </a:r>
            <a:r>
              <a:rPr lang="en-US" sz="4400" dirty="0">
                <a:ea typeface="ＭＳ Ｐゴシック" charset="0"/>
                <a:cs typeface="ＭＳ Ｐゴシック" charset="0"/>
                <a:sym typeface="Wingdings" pitchFamily="2" charset="2"/>
              </a:rPr>
              <a:t>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3200" i="1" dirty="0">
                <a:ea typeface="ＭＳ Ｐゴシック" charset="0"/>
                <a:cs typeface="ＭＳ Ｐゴシック" charset="0"/>
                <a:hlinkClick r:id="rId3"/>
              </a:rPr>
              <a:t>Overfitting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occurs when a statistical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model describes random error or noise instead of underlying relationship</a:t>
            </a:r>
          </a:p>
          <a:p>
            <a:pPr marL="230188" indent="-230188"/>
            <a:r>
              <a:rPr lang="en-US" sz="3200" dirty="0">
                <a:ea typeface="ＭＳ Ｐゴシック" charset="0"/>
                <a:cs typeface="ＭＳ Ｐゴシック" charset="0"/>
              </a:rPr>
              <a:t>If hypothesis space has many dimensions (many attributes) we may find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meaningless regularity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data irrelevant to true distinguishing features</a:t>
            </a:r>
          </a:p>
          <a:p>
            <a:pPr marL="341313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Students with 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 first name, born in July, &amp; whose SSN digits sum to a prime number get better grades in AI</a:t>
            </a:r>
          </a:p>
          <a:p>
            <a:pPr marL="230188" indent="-230188"/>
            <a:r>
              <a:rPr lang="en-US" sz="3200" dirty="0">
                <a:ea typeface="ＭＳ Ｐゴシック" charset="0"/>
                <a:cs typeface="ＭＳ Ｐゴシック" charset="0"/>
              </a:rPr>
              <a:t>If we have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too little training data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even a reasonable hypothesis space can </a:t>
            </a:r>
            <a:r>
              <a:rPr lang="en-US" altLang="ja-JP" sz="3200" dirty="0" err="1">
                <a:ea typeface="ＭＳ Ｐゴシック" charset="0"/>
                <a:cs typeface="ＭＳ Ｐゴシック" charset="0"/>
              </a:rPr>
              <a:t>overfit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D4F8E-79EE-BE44-88BD-33B731199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52400"/>
            <a:ext cx="1828800" cy="1574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Avoiding Overfitting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indent="-223838"/>
            <a:r>
              <a:rPr lang="en-US" sz="3200" dirty="0">
                <a:ea typeface="ＭＳ Ｐゴシック" charset="0"/>
                <a:cs typeface="ＭＳ Ｐゴシック" charset="0"/>
              </a:rPr>
              <a:t>Remove obviously irrelevant features</a:t>
            </a:r>
          </a:p>
          <a:p>
            <a:pPr marL="687388" lvl="1" indent="-342900"/>
            <a:r>
              <a:rPr lang="en-US" sz="3200" dirty="0">
                <a:ea typeface="ＭＳ Ｐゴシック" charset="0"/>
              </a:rPr>
              <a:t>E.g., remove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year observed</a:t>
            </a:r>
            <a:r>
              <a:rPr lang="ja-JP" altLang="en-US" sz="3200" dirty="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,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month observed</a:t>
            </a:r>
            <a:r>
              <a:rPr lang="ja-JP" altLang="en-US" sz="3200" dirty="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,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day observed</a:t>
            </a:r>
            <a:r>
              <a:rPr lang="ja-JP" altLang="en-US" sz="3200" dirty="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,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observer name</a:t>
            </a:r>
            <a:r>
              <a:rPr lang="ja-JP" altLang="en-US" sz="320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from the attributes used</a:t>
            </a:r>
          </a:p>
          <a:p>
            <a:pPr indent="-223838"/>
            <a:r>
              <a:rPr lang="en-US" sz="3200" dirty="0">
                <a:ea typeface="ＭＳ Ｐゴシック" charset="0"/>
                <a:cs typeface="ＭＳ Ｐゴシック" charset="0"/>
              </a:rPr>
              <a:t>Get more training data</a:t>
            </a:r>
          </a:p>
          <a:p>
            <a:pPr indent="-223838"/>
            <a:r>
              <a:rPr lang="en-US" sz="3200" dirty="0">
                <a:ea typeface="ＭＳ Ｐゴシック" charset="0"/>
                <a:cs typeface="ＭＳ Ｐゴシック" charset="0"/>
              </a:rPr>
              <a:t>Pruning lower nodes in a decision tree</a:t>
            </a:r>
          </a:p>
          <a:p>
            <a:pPr marL="687388" lvl="1" indent="-342900"/>
            <a:r>
              <a:rPr lang="en-US" sz="3200" dirty="0">
                <a:ea typeface="ＭＳ Ｐゴシック" charset="0"/>
              </a:rPr>
              <a:t>E.g., if gain of best attribute at a node is below a threshold, stop and make this node a leaf rather than generating children nodes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Pruning decision trees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886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Pruning a decision tree is done by replacing a whole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by a leaf node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Replacement takes place if the expected error rate in the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greater than in the single leaf, e.g.,</a:t>
            </a:r>
          </a:p>
          <a:p>
            <a:pPr lvl="1"/>
            <a:r>
              <a:rPr lang="en-US" sz="2400" dirty="0">
                <a:ea typeface="ＭＳ Ｐゴシック" charset="0"/>
              </a:rPr>
              <a:t>Training: 1 training red success and 2 training blue failures</a:t>
            </a:r>
          </a:p>
          <a:p>
            <a:pPr lvl="1"/>
            <a:r>
              <a:rPr lang="en-US" sz="2400" dirty="0">
                <a:ea typeface="ＭＳ Ｐゴシック" charset="0"/>
              </a:rPr>
              <a:t>Test: 3 red failures and one blue success</a:t>
            </a:r>
          </a:p>
          <a:p>
            <a:pPr lvl="1"/>
            <a:r>
              <a:rPr lang="en-US" sz="2400" dirty="0">
                <a:ea typeface="ＭＳ Ｐゴシック" charset="0"/>
              </a:rPr>
              <a:t>Consider replacing this </a:t>
            </a:r>
            <a:r>
              <a:rPr lang="en-US" sz="2400" dirty="0" err="1">
                <a:ea typeface="ＭＳ Ｐゴシック" charset="0"/>
              </a:rPr>
              <a:t>subtree</a:t>
            </a:r>
            <a:r>
              <a:rPr lang="en-US" sz="2400" dirty="0">
                <a:ea typeface="ＭＳ Ｐゴシック" charset="0"/>
              </a:rPr>
              <a:t> by a single Failure node.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After replacement, only 2 errors instead of 4</a:t>
            </a:r>
          </a:p>
        </p:txBody>
      </p:sp>
      <p:grpSp>
        <p:nvGrpSpPr>
          <p:cNvPr id="113667" name="Group 14"/>
          <p:cNvGrpSpPr>
            <a:grpSpLocks/>
          </p:cNvGrpSpPr>
          <p:nvPr/>
        </p:nvGrpSpPr>
        <p:grpSpPr bwMode="auto">
          <a:xfrm>
            <a:off x="609600" y="5302252"/>
            <a:ext cx="2252663" cy="1481138"/>
            <a:chOff x="384" y="3340"/>
            <a:chExt cx="1419" cy="933"/>
          </a:xfrm>
        </p:grpSpPr>
        <p:sp>
          <p:nvSpPr>
            <p:cNvPr id="113681" name="Line 6"/>
            <p:cNvSpPr>
              <a:spLocks noChangeShapeType="1"/>
            </p:cNvSpPr>
            <p:nvPr/>
          </p:nvSpPr>
          <p:spPr bwMode="auto">
            <a:xfrm flipH="1">
              <a:off x="768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82" name="Line 7"/>
            <p:cNvSpPr>
              <a:spLocks noChangeShapeType="1"/>
            </p:cNvSpPr>
            <p:nvPr/>
          </p:nvSpPr>
          <p:spPr bwMode="auto">
            <a:xfrm>
              <a:off x="1056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83" name="Oval 4"/>
            <p:cNvSpPr>
              <a:spLocks noChangeArrowheads="1"/>
            </p:cNvSpPr>
            <p:nvPr/>
          </p:nvSpPr>
          <p:spPr bwMode="auto">
            <a:xfrm>
              <a:off x="768" y="3340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Color</a:t>
              </a:r>
            </a:p>
          </p:txBody>
        </p:sp>
        <p:sp>
          <p:nvSpPr>
            <p:cNvPr id="113684" name="Text Box 8"/>
            <p:cNvSpPr txBox="1">
              <a:spLocks noChangeArrowheads="1"/>
            </p:cNvSpPr>
            <p:nvPr/>
          </p:nvSpPr>
          <p:spPr bwMode="auto">
            <a:xfrm>
              <a:off x="384" y="3866"/>
              <a:ext cx="68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  <a:latin typeface="Calibri"/>
                </a:rPr>
                <a:t>1 success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  <a:p>
              <a:r>
                <a:rPr lang="en-US" sz="1800" i="1" dirty="0">
                  <a:solidFill>
                    <a:srgbClr val="FF0000"/>
                  </a:solidFill>
                  <a:latin typeface="Calibri"/>
                </a:rPr>
                <a:t>0 failure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3685" name="Text Box 9"/>
            <p:cNvSpPr txBox="1">
              <a:spLocks noChangeArrowheads="1"/>
            </p:cNvSpPr>
            <p:nvPr/>
          </p:nvSpPr>
          <p:spPr bwMode="auto">
            <a:xfrm>
              <a:off x="1104" y="3840"/>
              <a:ext cx="69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solidFill>
                    <a:schemeClr val="accent2"/>
                  </a:solidFill>
                  <a:latin typeface="Calibri"/>
                </a:rPr>
                <a:t>0 success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  <a:p>
              <a:r>
                <a:rPr lang="en-US" sz="1800" b="1" dirty="0">
                  <a:solidFill>
                    <a:schemeClr val="accent2"/>
                  </a:solidFill>
                  <a:latin typeface="Calibri"/>
                </a:rPr>
                <a:t>2 failures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13686" name="Text Box 10"/>
            <p:cNvSpPr txBox="1">
              <a:spLocks noChangeArrowheads="1"/>
            </p:cNvSpPr>
            <p:nvPr/>
          </p:nvSpPr>
          <p:spPr bwMode="auto">
            <a:xfrm>
              <a:off x="576" y="3580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red</a:t>
              </a:r>
            </a:p>
          </p:txBody>
        </p:sp>
        <p:sp>
          <p:nvSpPr>
            <p:cNvPr id="113687" name="Text Box 11"/>
            <p:cNvSpPr txBox="1">
              <a:spLocks noChangeArrowheads="1"/>
            </p:cNvSpPr>
            <p:nvPr/>
          </p:nvSpPr>
          <p:spPr bwMode="auto">
            <a:xfrm>
              <a:off x="1248" y="3628"/>
              <a:ext cx="3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2"/>
                  </a:solidFill>
                  <a:latin typeface="Calibri"/>
                </a:rPr>
                <a:t>blue</a:t>
              </a:r>
            </a:p>
          </p:txBody>
        </p:sp>
      </p:grpSp>
      <p:grpSp>
        <p:nvGrpSpPr>
          <p:cNvPr id="113668" name="Group 33"/>
          <p:cNvGrpSpPr>
            <a:grpSpLocks/>
          </p:cNvGrpSpPr>
          <p:nvPr/>
        </p:nvGrpSpPr>
        <p:grpSpPr bwMode="auto">
          <a:xfrm>
            <a:off x="3581400" y="5257802"/>
            <a:ext cx="2200275" cy="1481138"/>
            <a:chOff x="1920" y="3264"/>
            <a:chExt cx="1386" cy="933"/>
          </a:xfrm>
        </p:grpSpPr>
        <p:sp>
          <p:nvSpPr>
            <p:cNvPr id="113674" name="Line 16"/>
            <p:cNvSpPr>
              <a:spLocks noChangeShapeType="1"/>
            </p:cNvSpPr>
            <p:nvPr/>
          </p:nvSpPr>
          <p:spPr bwMode="auto">
            <a:xfrm flipH="1">
              <a:off x="2304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75" name="Line 17"/>
            <p:cNvSpPr>
              <a:spLocks noChangeShapeType="1"/>
            </p:cNvSpPr>
            <p:nvPr/>
          </p:nvSpPr>
          <p:spPr bwMode="auto">
            <a:xfrm>
              <a:off x="2592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76" name="Oval 18"/>
            <p:cNvSpPr>
              <a:spLocks noChangeArrowheads="1"/>
            </p:cNvSpPr>
            <p:nvPr/>
          </p:nvSpPr>
          <p:spPr bwMode="auto">
            <a:xfrm>
              <a:off x="2304" y="3264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Color</a:t>
              </a:r>
            </a:p>
          </p:txBody>
        </p:sp>
        <p:sp>
          <p:nvSpPr>
            <p:cNvPr id="113677" name="Text Box 19"/>
            <p:cNvSpPr txBox="1">
              <a:spLocks noChangeArrowheads="1"/>
            </p:cNvSpPr>
            <p:nvPr/>
          </p:nvSpPr>
          <p:spPr bwMode="auto">
            <a:xfrm>
              <a:off x="1920" y="3790"/>
              <a:ext cx="68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  <a:latin typeface="Calibri"/>
                </a:rPr>
                <a:t>1 success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  <a:p>
              <a:r>
                <a:rPr lang="en-US" sz="1800" i="1" dirty="0">
                  <a:solidFill>
                    <a:srgbClr val="FF0000"/>
                  </a:solidFill>
                  <a:latin typeface="Calibri"/>
                </a:rPr>
                <a:t>3 failure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3678" name="Text Box 20"/>
            <p:cNvSpPr txBox="1">
              <a:spLocks noChangeArrowheads="1"/>
            </p:cNvSpPr>
            <p:nvPr/>
          </p:nvSpPr>
          <p:spPr bwMode="auto">
            <a:xfrm>
              <a:off x="2640" y="3764"/>
              <a:ext cx="66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solidFill>
                    <a:schemeClr val="accent2"/>
                  </a:solidFill>
                  <a:latin typeface="Calibri"/>
                </a:rPr>
                <a:t>1 success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  <a:p>
              <a:r>
                <a:rPr lang="en-US" sz="1800" b="1" dirty="0">
                  <a:solidFill>
                    <a:schemeClr val="accent2"/>
                  </a:solidFill>
                  <a:latin typeface="Calibri"/>
                </a:rPr>
                <a:t>1 failure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13679" name="Text Box 21"/>
            <p:cNvSpPr txBox="1">
              <a:spLocks noChangeArrowheads="1"/>
            </p:cNvSpPr>
            <p:nvPr/>
          </p:nvSpPr>
          <p:spPr bwMode="auto">
            <a:xfrm>
              <a:off x="2112" y="3504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red</a:t>
              </a:r>
            </a:p>
          </p:txBody>
        </p:sp>
        <p:sp>
          <p:nvSpPr>
            <p:cNvPr id="113680" name="Text Box 22"/>
            <p:cNvSpPr txBox="1">
              <a:spLocks noChangeArrowheads="1"/>
            </p:cNvSpPr>
            <p:nvPr/>
          </p:nvSpPr>
          <p:spPr bwMode="auto">
            <a:xfrm>
              <a:off x="2784" y="3552"/>
              <a:ext cx="3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2"/>
                  </a:solidFill>
                  <a:latin typeface="Calibri"/>
                </a:rPr>
                <a:t>blue</a:t>
              </a:r>
            </a:p>
          </p:txBody>
        </p:sp>
      </p:grpSp>
      <p:sp>
        <p:nvSpPr>
          <p:cNvPr id="113669" name="Text Box 31"/>
          <p:cNvSpPr txBox="1">
            <a:spLocks noChangeArrowheads="1"/>
          </p:cNvSpPr>
          <p:nvPr/>
        </p:nvSpPr>
        <p:spPr bwMode="auto">
          <a:xfrm>
            <a:off x="6781800" y="5791200"/>
            <a:ext cx="1100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Calibri"/>
              </a:rPr>
              <a:t>2 success</a:t>
            </a:r>
          </a:p>
          <a:p>
            <a:r>
              <a:rPr lang="en-US" sz="1800" b="1" dirty="0">
                <a:latin typeface="Calibri"/>
              </a:rPr>
              <a:t>4 failure</a:t>
            </a:r>
          </a:p>
        </p:txBody>
      </p:sp>
      <p:sp>
        <p:nvSpPr>
          <p:cNvPr id="113670" name="Text Box 32"/>
          <p:cNvSpPr txBox="1">
            <a:spLocks noChangeArrowheads="1"/>
          </p:cNvSpPr>
          <p:nvPr/>
        </p:nvSpPr>
        <p:spPr bwMode="auto">
          <a:xfrm>
            <a:off x="6629400" y="5334000"/>
            <a:ext cx="1248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alibri"/>
              </a:rPr>
              <a:t>FAILURE</a:t>
            </a:r>
          </a:p>
        </p:txBody>
      </p:sp>
      <p:sp>
        <p:nvSpPr>
          <p:cNvPr id="113671" name="Text Box 34"/>
          <p:cNvSpPr txBox="1">
            <a:spLocks noChangeArrowheads="1"/>
          </p:cNvSpPr>
          <p:nvPr/>
        </p:nvSpPr>
        <p:spPr bwMode="auto">
          <a:xfrm>
            <a:off x="212725" y="5241925"/>
            <a:ext cx="105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Training</a:t>
            </a:r>
          </a:p>
        </p:txBody>
      </p:sp>
      <p:sp>
        <p:nvSpPr>
          <p:cNvPr id="113672" name="Text Box 35"/>
          <p:cNvSpPr txBox="1">
            <a:spLocks noChangeArrowheads="1"/>
          </p:cNvSpPr>
          <p:nvPr/>
        </p:nvSpPr>
        <p:spPr bwMode="auto">
          <a:xfrm>
            <a:off x="3252644" y="5185025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Test</a:t>
            </a:r>
          </a:p>
        </p:txBody>
      </p:sp>
      <p:sp>
        <p:nvSpPr>
          <p:cNvPr id="113673" name="Text Box 36"/>
          <p:cNvSpPr txBox="1">
            <a:spLocks noChangeArrowheads="1"/>
          </p:cNvSpPr>
          <p:nvPr/>
        </p:nvSpPr>
        <p:spPr bwMode="auto">
          <a:xfrm>
            <a:off x="5562600" y="5105400"/>
            <a:ext cx="938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Pruned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Converting decision trees to rules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1100"/>
            <a:ext cx="8458200" cy="53721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Easy to get rules from decision tree: write rule for each path from the root to leaf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Rule’s left-hand side built from the label of the nodes &amp; labels of arcs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Resulting rules set can be simplified:</a:t>
            </a:r>
          </a:p>
          <a:p>
            <a:pPr lvl="1"/>
            <a:r>
              <a:rPr lang="en-US" sz="2600" dirty="0">
                <a:ea typeface="ＭＳ Ｐゴシック" charset="0"/>
              </a:rPr>
              <a:t>Let LHS be the rule’s left hand side (condition part)</a:t>
            </a:r>
          </a:p>
          <a:p>
            <a:pPr lvl="1"/>
            <a:r>
              <a:rPr lang="en-US" sz="2600" dirty="0">
                <a:ea typeface="ＭＳ Ｐゴシック" charset="0"/>
              </a:rPr>
              <a:t>LHS’ </a:t>
            </a:r>
            <a:r>
              <a:rPr lang="en-US" altLang="ja-JP" sz="2600" dirty="0">
                <a:ea typeface="ＭＳ Ｐゴシック" charset="0"/>
              </a:rPr>
              <a:t>obtained from LHS by eliminating some conditions </a:t>
            </a:r>
          </a:p>
          <a:p>
            <a:pPr lvl="1"/>
            <a:r>
              <a:rPr lang="en-US" sz="2600" dirty="0">
                <a:ea typeface="ＭＳ Ｐゴシック" charset="0"/>
              </a:rPr>
              <a:t>Replace LHS by LHS' in this rule if the subsets of the training set satisfying LHS and LHS' are equal</a:t>
            </a:r>
          </a:p>
          <a:p>
            <a:pPr lvl="1"/>
            <a:r>
              <a:rPr lang="en-US" sz="2600" dirty="0">
                <a:ea typeface="ＭＳ Ｐゴシック" charset="0"/>
              </a:rPr>
              <a:t>A rule may be eliminated by using meta-conditions such as </a:t>
            </a:r>
            <a:r>
              <a:rPr lang="ja-JP" altLang="en-US" sz="2600" dirty="0">
                <a:ea typeface="ＭＳ Ｐゴシック" charset="0"/>
              </a:rPr>
              <a:t>“</a:t>
            </a:r>
            <a:r>
              <a:rPr lang="en-US" altLang="ja-JP" sz="2600" dirty="0">
                <a:ea typeface="ＭＳ Ｐゴシック" charset="0"/>
              </a:rPr>
              <a:t>if no other rule applies</a:t>
            </a:r>
            <a:r>
              <a:rPr lang="ja-JP" altLang="en-US" sz="2600" dirty="0">
                <a:ea typeface="ＭＳ Ｐゴシック" charset="0"/>
              </a:rPr>
              <a:t>”</a:t>
            </a:r>
            <a:endParaRPr lang="en-US" altLang="ja-JP" sz="2600" dirty="0">
              <a:ea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Summary: decision tree learning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791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Widely used learning methods in practice for problems with relatively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few features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Strengths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Fast and easy </a:t>
            </a:r>
            <a:r>
              <a:rPr lang="en-US" sz="2400" dirty="0">
                <a:ea typeface="ＭＳ Ｐゴシック" charset="0"/>
              </a:rPr>
              <a:t>to implement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Simple model: </a:t>
            </a:r>
            <a:r>
              <a:rPr lang="en-US" sz="2400" dirty="0">
                <a:ea typeface="ＭＳ Ｐゴシック" charset="0"/>
              </a:rPr>
              <a:t>translate to a set of rules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Useful: e</a:t>
            </a:r>
            <a:r>
              <a:rPr lang="en-US" sz="2400" dirty="0">
                <a:ea typeface="ＭＳ Ｐゴシック" charset="0"/>
              </a:rPr>
              <a:t>mpirically valid in many commercial products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Robust: </a:t>
            </a:r>
            <a:r>
              <a:rPr lang="en-US" sz="2400" dirty="0">
                <a:ea typeface="ＭＳ Ｐゴシック" charset="0"/>
              </a:rPr>
              <a:t>handles noisy data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Explainable: </a:t>
            </a:r>
            <a:r>
              <a:rPr lang="en-US" sz="2400" dirty="0">
                <a:ea typeface="ＭＳ Ｐゴシック" charset="0"/>
              </a:rPr>
              <a:t>easy for people to understand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Weaknesses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Large decision trees may be hard to understand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Requires fixed-length feature vectors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Non-incremental, adding one new feature requires rebuilding entire tree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 decision tree-induced partition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828800"/>
            <a:ext cx="4800600" cy="4724400"/>
            <a:chOff x="4343400" y="1905000"/>
            <a:chExt cx="4800600" cy="4724400"/>
          </a:xfrm>
        </p:grpSpPr>
        <p:sp>
          <p:nvSpPr>
            <p:cNvPr id="45057" name="Rectangle 75" descr="60%"/>
            <p:cNvSpPr>
              <a:spLocks noChangeArrowheads="1"/>
            </p:cNvSpPr>
            <p:nvPr/>
          </p:nvSpPr>
          <p:spPr bwMode="auto">
            <a:xfrm>
              <a:off x="4419600" y="4800600"/>
              <a:ext cx="1447800" cy="17526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8" name="Rectangle 74" descr="60%"/>
            <p:cNvSpPr>
              <a:spLocks noChangeArrowheads="1"/>
            </p:cNvSpPr>
            <p:nvPr/>
          </p:nvSpPr>
          <p:spPr bwMode="auto">
            <a:xfrm>
              <a:off x="7467600" y="4267200"/>
              <a:ext cx="1447800" cy="228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9" name="Rectangle 73" descr="60%"/>
            <p:cNvSpPr>
              <a:spLocks noChangeArrowheads="1"/>
            </p:cNvSpPr>
            <p:nvPr/>
          </p:nvSpPr>
          <p:spPr bwMode="auto">
            <a:xfrm>
              <a:off x="7467600" y="3352800"/>
              <a:ext cx="1447800" cy="76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0" name="Rectangle 72" descr="60%"/>
            <p:cNvSpPr>
              <a:spLocks noChangeArrowheads="1"/>
            </p:cNvSpPr>
            <p:nvPr/>
          </p:nvSpPr>
          <p:spPr bwMode="auto">
            <a:xfrm>
              <a:off x="6019800" y="1981200"/>
              <a:ext cx="1295400" cy="457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1" name="Rectangle 71" descr="60%"/>
            <p:cNvSpPr>
              <a:spLocks noChangeArrowheads="1"/>
            </p:cNvSpPr>
            <p:nvPr/>
          </p:nvSpPr>
          <p:spPr bwMode="auto">
            <a:xfrm>
              <a:off x="7467600" y="1981200"/>
              <a:ext cx="1447800" cy="12192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2" name="Rectangle 70" descr="60%"/>
            <p:cNvSpPr>
              <a:spLocks noChangeArrowheads="1"/>
            </p:cNvSpPr>
            <p:nvPr/>
          </p:nvSpPr>
          <p:spPr bwMode="auto">
            <a:xfrm>
              <a:off x="4419600" y="1981200"/>
              <a:ext cx="1447800" cy="26670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4" name="Rectangle 50"/>
            <p:cNvSpPr>
              <a:spLocks noChangeArrowheads="1"/>
            </p:cNvSpPr>
            <p:nvPr/>
          </p:nvSpPr>
          <p:spPr bwMode="auto">
            <a:xfrm>
              <a:off x="4724400" y="2209800"/>
              <a:ext cx="914400" cy="838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5" name="Rectangle 51"/>
            <p:cNvSpPr>
              <a:spLocks noChangeArrowheads="1"/>
            </p:cNvSpPr>
            <p:nvPr/>
          </p:nvSpPr>
          <p:spPr bwMode="auto">
            <a:xfrm>
              <a:off x="5105400" y="5029200"/>
              <a:ext cx="304800" cy="3048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6" name="Oval 52"/>
            <p:cNvSpPr>
              <a:spLocks noChangeArrowheads="1"/>
            </p:cNvSpPr>
            <p:nvPr/>
          </p:nvSpPr>
          <p:spPr bwMode="auto">
            <a:xfrm>
              <a:off x="4648200" y="3429000"/>
              <a:ext cx="1143000" cy="1143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7" name="Oval 53"/>
            <p:cNvSpPr>
              <a:spLocks noChangeArrowheads="1"/>
            </p:cNvSpPr>
            <p:nvPr/>
          </p:nvSpPr>
          <p:spPr bwMode="auto">
            <a:xfrm>
              <a:off x="5105400" y="5867400"/>
              <a:ext cx="381000" cy="381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8" name="Rectangle 54"/>
            <p:cNvSpPr>
              <a:spLocks noChangeArrowheads="1"/>
            </p:cNvSpPr>
            <p:nvPr/>
          </p:nvSpPr>
          <p:spPr bwMode="auto">
            <a:xfrm>
              <a:off x="6172200" y="2209800"/>
              <a:ext cx="9144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9" name="Rectangle 55"/>
            <p:cNvSpPr>
              <a:spLocks noChangeArrowheads="1"/>
            </p:cNvSpPr>
            <p:nvPr/>
          </p:nvSpPr>
          <p:spPr bwMode="auto">
            <a:xfrm>
              <a:off x="6553200" y="5029200"/>
              <a:ext cx="304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0" name="Oval 56"/>
            <p:cNvSpPr>
              <a:spLocks noChangeArrowheads="1"/>
            </p:cNvSpPr>
            <p:nvPr/>
          </p:nvSpPr>
          <p:spPr bwMode="auto">
            <a:xfrm>
              <a:off x="6096000" y="3429000"/>
              <a:ext cx="1143000" cy="1143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1" name="Oval 57"/>
            <p:cNvSpPr>
              <a:spLocks noChangeArrowheads="1"/>
            </p:cNvSpPr>
            <p:nvPr/>
          </p:nvSpPr>
          <p:spPr bwMode="auto">
            <a:xfrm>
              <a:off x="6553200" y="58674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2" name="Rectangle 58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3" name="Rectangle 59"/>
            <p:cNvSpPr>
              <a:spLocks noChangeArrowheads="1"/>
            </p:cNvSpPr>
            <p:nvPr/>
          </p:nvSpPr>
          <p:spPr bwMode="auto">
            <a:xfrm>
              <a:off x="8001000" y="3581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4" name="Oval 60"/>
            <p:cNvSpPr>
              <a:spLocks noChangeArrowheads="1"/>
            </p:cNvSpPr>
            <p:nvPr/>
          </p:nvSpPr>
          <p:spPr bwMode="auto">
            <a:xfrm>
              <a:off x="7543800" y="44958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5" name="Oval 61"/>
            <p:cNvSpPr>
              <a:spLocks noChangeArrowheads="1"/>
            </p:cNvSpPr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6" name="Rectangle 62"/>
            <p:cNvSpPr>
              <a:spLocks noChangeArrowheads="1"/>
            </p:cNvSpPr>
            <p:nvPr/>
          </p:nvSpPr>
          <p:spPr bwMode="auto">
            <a:xfrm>
              <a:off x="4343400" y="1905000"/>
              <a:ext cx="4648200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7" name="Text Box 63"/>
            <p:cNvSpPr txBox="1">
              <a:spLocks noChangeArrowheads="1"/>
            </p:cNvSpPr>
            <p:nvPr/>
          </p:nvSpPr>
          <p:spPr bwMode="auto">
            <a:xfrm>
              <a:off x="4343400" y="1905000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dirty="0">
                <a:latin typeface="Calibri"/>
              </a:endParaRPr>
            </a:p>
          </p:txBody>
        </p:sp>
        <p:sp>
          <p:nvSpPr>
            <p:cNvPr id="45078" name="Line 65"/>
            <p:cNvSpPr>
              <a:spLocks noChangeShapeType="1"/>
            </p:cNvSpPr>
            <p:nvPr/>
          </p:nvSpPr>
          <p:spPr bwMode="auto">
            <a:xfrm>
              <a:off x="59436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9" name="Line 66"/>
            <p:cNvSpPr>
              <a:spLocks noChangeShapeType="1"/>
            </p:cNvSpPr>
            <p:nvPr/>
          </p:nvSpPr>
          <p:spPr bwMode="auto">
            <a:xfrm>
              <a:off x="73914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0" name="Line 67"/>
            <p:cNvSpPr>
              <a:spLocks noChangeShapeType="1"/>
            </p:cNvSpPr>
            <p:nvPr/>
          </p:nvSpPr>
          <p:spPr bwMode="auto">
            <a:xfrm>
              <a:off x="4343400" y="47244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1" name="Line 68"/>
            <p:cNvSpPr>
              <a:spLocks noChangeShapeType="1"/>
            </p:cNvSpPr>
            <p:nvPr/>
          </p:nvSpPr>
          <p:spPr bwMode="auto">
            <a:xfrm>
              <a:off x="7391400" y="41910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2" name="Line 69"/>
            <p:cNvSpPr>
              <a:spLocks noChangeShapeType="1"/>
            </p:cNvSpPr>
            <p:nvPr/>
          </p:nvSpPr>
          <p:spPr bwMode="auto">
            <a:xfrm>
              <a:off x="7391400" y="3276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pic>
        <p:nvPicPr>
          <p:cNvPr id="45083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962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66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/>
              </a:rPr>
              <a:t>The red groups are negative examples, blue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5334000"/>
            <a:ext cx="3505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</a:rPr>
              <a:t>Negative things are  big, green shapes and big, blue squares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Learning decision trees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8305801" cy="5715000"/>
          </a:xfrm>
        </p:spPr>
        <p:txBody>
          <a:bodyPr/>
          <a:lstStyle/>
          <a:p>
            <a:pPr marL="228600" indent="-228600"/>
            <a:r>
              <a:rPr lang="en-US" sz="2800" dirty="0">
                <a:ea typeface="ＭＳ Ｐゴシック" charset="0"/>
                <a:cs typeface="ＭＳ Ｐゴシック" charset="0"/>
              </a:rPr>
              <a:t>Goal: Build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to classify examples as positive or negative instances of concept using supervised learning from training data</a:t>
            </a:r>
          </a:p>
          <a:p>
            <a:pPr marL="228600" indent="-228600"/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a tree in which</a:t>
            </a:r>
          </a:p>
          <a:p>
            <a:pPr marL="354013" lvl="1" indent="-236538"/>
            <a:r>
              <a:rPr lang="en-US" sz="2600" dirty="0">
                <a:ea typeface="ＭＳ Ｐゴシック" charset="0"/>
              </a:rPr>
              <a:t> </a:t>
            </a:r>
            <a:r>
              <a:rPr lang="en-US" sz="2600" b="1" dirty="0">
                <a:ea typeface="ＭＳ Ｐゴシック" charset="0"/>
              </a:rPr>
              <a:t>non-leaf nodes </a:t>
            </a:r>
            <a:r>
              <a:rPr lang="en-US" sz="2600" dirty="0">
                <a:ea typeface="ＭＳ Ｐゴシック" charset="0"/>
              </a:rPr>
              <a:t>have an</a:t>
            </a:r>
            <a:br>
              <a:rPr lang="en-US" sz="2600" dirty="0">
                <a:ea typeface="ＭＳ Ｐゴシック" charset="0"/>
              </a:rPr>
            </a:br>
            <a:r>
              <a:rPr lang="en-US" sz="2600" dirty="0">
                <a:ea typeface="ＭＳ Ｐゴシック" charset="0"/>
              </a:rPr>
              <a:t>attribute (feature)</a:t>
            </a:r>
          </a:p>
          <a:p>
            <a:pPr marL="354013" lvl="1" indent="-236538"/>
            <a:r>
              <a:rPr lang="en-US" sz="2600" b="1" dirty="0">
                <a:ea typeface="ＭＳ Ｐゴシック" charset="0"/>
              </a:rPr>
              <a:t>leaf nodes </a:t>
            </a:r>
            <a:r>
              <a:rPr lang="en-US" sz="2600" dirty="0">
                <a:ea typeface="ＭＳ Ｐゴシック" charset="0"/>
              </a:rPr>
              <a:t>have a classification</a:t>
            </a:r>
            <a:br>
              <a:rPr lang="en-US" sz="2600" dirty="0">
                <a:ea typeface="ＭＳ Ｐゴシック" charset="0"/>
              </a:rPr>
            </a:br>
            <a:r>
              <a:rPr lang="en-US" sz="2600" dirty="0">
                <a:ea typeface="ＭＳ Ｐゴシック" charset="0"/>
              </a:rPr>
              <a:t>(+ or -)</a:t>
            </a:r>
          </a:p>
          <a:p>
            <a:pPr marL="354013" lvl="1" indent="-236538"/>
            <a:r>
              <a:rPr lang="en-US" sz="2600" b="1" dirty="0">
                <a:ea typeface="ＭＳ Ｐゴシック" charset="0"/>
              </a:rPr>
              <a:t>arcs</a:t>
            </a:r>
            <a:r>
              <a:rPr lang="en-US" sz="2600" dirty="0">
                <a:ea typeface="ＭＳ Ｐゴシック" charset="0"/>
              </a:rPr>
              <a:t> have a possible value of</a:t>
            </a:r>
            <a:br>
              <a:rPr lang="en-US" sz="2600" dirty="0">
                <a:ea typeface="ＭＳ Ｐゴシック" charset="0"/>
              </a:rPr>
            </a:br>
            <a:r>
              <a:rPr lang="en-US" sz="2600" dirty="0">
                <a:ea typeface="ＭＳ Ｐゴシック" charset="0"/>
              </a:rPr>
              <a:t>its attribute </a:t>
            </a:r>
          </a:p>
          <a:p>
            <a:pPr marL="228600" indent="-228600"/>
            <a:r>
              <a:rPr lang="en-US" sz="2800" dirty="0">
                <a:ea typeface="ＭＳ Ｐゴシック" charset="0"/>
                <a:cs typeface="ＭＳ Ｐゴシック" charset="0"/>
              </a:rPr>
              <a:t>Generalization: allow for &gt;2 classes</a:t>
            </a:r>
          </a:p>
          <a:p>
            <a:pPr marL="354013" lvl="1" indent="-236538"/>
            <a:r>
              <a:rPr lang="en-US" sz="2600" dirty="0">
                <a:ea typeface="ＭＳ Ｐゴシック" charset="0"/>
              </a:rPr>
              <a:t>e.g., classify stocks as {sell, hold, buy}</a:t>
            </a:r>
          </a:p>
        </p:txBody>
      </p:sp>
      <p:grpSp>
        <p:nvGrpSpPr>
          <p:cNvPr id="43011" name="Group 40"/>
          <p:cNvGrpSpPr>
            <a:grpSpLocks/>
          </p:cNvGrpSpPr>
          <p:nvPr/>
        </p:nvGrpSpPr>
        <p:grpSpPr bwMode="auto">
          <a:xfrm>
            <a:off x="5181601" y="2514600"/>
            <a:ext cx="3722688" cy="3048000"/>
            <a:chOff x="3168" y="1440"/>
            <a:chExt cx="2345" cy="1920"/>
          </a:xfrm>
        </p:grpSpPr>
        <p:sp>
          <p:nvSpPr>
            <p:cNvPr id="43012" name="Line 14"/>
            <p:cNvSpPr>
              <a:spLocks noChangeShapeType="1"/>
            </p:cNvSpPr>
            <p:nvPr/>
          </p:nvSpPr>
          <p:spPr bwMode="auto">
            <a:xfrm flipH="1">
              <a:off x="3504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3" name="Line 15"/>
            <p:cNvSpPr>
              <a:spLocks noChangeShapeType="1"/>
            </p:cNvSpPr>
            <p:nvPr/>
          </p:nvSpPr>
          <p:spPr bwMode="auto">
            <a:xfrm flipH="1">
              <a:off x="4224" y="1536"/>
              <a:ext cx="4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4" name="Line 16"/>
            <p:cNvSpPr>
              <a:spLocks noChangeShapeType="1"/>
            </p:cNvSpPr>
            <p:nvPr/>
          </p:nvSpPr>
          <p:spPr bwMode="auto">
            <a:xfrm>
              <a:off x="4272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5" name="Line 17"/>
            <p:cNvSpPr>
              <a:spLocks noChangeShapeType="1"/>
            </p:cNvSpPr>
            <p:nvPr/>
          </p:nvSpPr>
          <p:spPr bwMode="auto">
            <a:xfrm flipH="1">
              <a:off x="3312" y="2160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6" name="Line 18"/>
            <p:cNvSpPr>
              <a:spLocks noChangeShapeType="1"/>
            </p:cNvSpPr>
            <p:nvPr/>
          </p:nvSpPr>
          <p:spPr bwMode="auto">
            <a:xfrm>
              <a:off x="3552" y="2208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7" name="Line 22"/>
            <p:cNvSpPr>
              <a:spLocks noChangeShapeType="1"/>
            </p:cNvSpPr>
            <p:nvPr/>
          </p:nvSpPr>
          <p:spPr bwMode="auto">
            <a:xfrm flipH="1">
              <a:off x="4416" y="2688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8" name="Line 23"/>
            <p:cNvSpPr>
              <a:spLocks noChangeShapeType="1"/>
            </p:cNvSpPr>
            <p:nvPr/>
          </p:nvSpPr>
          <p:spPr bwMode="auto">
            <a:xfrm>
              <a:off x="4656" y="2736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9" name="Line 25"/>
            <p:cNvSpPr>
              <a:spLocks noChangeShapeType="1"/>
            </p:cNvSpPr>
            <p:nvPr/>
          </p:nvSpPr>
          <p:spPr bwMode="auto">
            <a:xfrm flipH="1">
              <a:off x="4656" y="2160"/>
              <a:ext cx="43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20" name="Line 26"/>
            <p:cNvSpPr>
              <a:spLocks noChangeShapeType="1"/>
            </p:cNvSpPr>
            <p:nvPr/>
          </p:nvSpPr>
          <p:spPr bwMode="auto">
            <a:xfrm>
              <a:off x="5088" y="2160"/>
              <a:ext cx="19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21" name="Rectangle 6"/>
            <p:cNvSpPr>
              <a:spLocks noChangeArrowheads="1"/>
            </p:cNvSpPr>
            <p:nvPr/>
          </p:nvSpPr>
          <p:spPr bwMode="auto">
            <a:xfrm>
              <a:off x="3936" y="1440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Color</a:t>
              </a:r>
            </a:p>
          </p:txBody>
        </p:sp>
        <p:sp>
          <p:nvSpPr>
            <p:cNvPr id="43022" name="Rectangle 7"/>
            <p:cNvSpPr>
              <a:spLocks noChangeArrowheads="1"/>
            </p:cNvSpPr>
            <p:nvPr/>
          </p:nvSpPr>
          <p:spPr bwMode="auto">
            <a:xfrm>
              <a:off x="4752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Shape</a:t>
              </a:r>
            </a:p>
          </p:txBody>
        </p:sp>
        <p:sp>
          <p:nvSpPr>
            <p:cNvPr id="43023" name="Rectangle 8"/>
            <p:cNvSpPr>
              <a:spLocks noChangeArrowheads="1"/>
            </p:cNvSpPr>
            <p:nvPr/>
          </p:nvSpPr>
          <p:spPr bwMode="auto">
            <a:xfrm>
              <a:off x="3216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Size</a:t>
              </a:r>
            </a:p>
          </p:txBody>
        </p: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080" y="2064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25" name="Rectangle 12"/>
            <p:cNvSpPr>
              <a:spLocks noChangeArrowheads="1"/>
            </p:cNvSpPr>
            <p:nvPr/>
          </p:nvSpPr>
          <p:spPr bwMode="auto">
            <a:xfrm>
              <a:off x="3552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26" name="Rectangle 13"/>
            <p:cNvSpPr>
              <a:spLocks noChangeArrowheads="1"/>
            </p:cNvSpPr>
            <p:nvPr/>
          </p:nvSpPr>
          <p:spPr bwMode="auto">
            <a:xfrm>
              <a:off x="3168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-</a:t>
              </a: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4320" y="2592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Size</a:t>
              </a: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4656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4272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-</a:t>
              </a:r>
            </a:p>
          </p:txBody>
        </p:sp>
        <p:sp>
          <p:nvSpPr>
            <p:cNvPr id="43030" name="Rectangle 24"/>
            <p:cNvSpPr>
              <a:spLocks noChangeArrowheads="1"/>
            </p:cNvSpPr>
            <p:nvPr/>
          </p:nvSpPr>
          <p:spPr bwMode="auto">
            <a:xfrm>
              <a:off x="5136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31" name="Text Box 27"/>
            <p:cNvSpPr txBox="1">
              <a:spLocks noChangeArrowheads="1"/>
            </p:cNvSpPr>
            <p:nvPr/>
          </p:nvSpPr>
          <p:spPr bwMode="auto">
            <a:xfrm>
              <a:off x="4272" y="28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big</a:t>
              </a:r>
            </a:p>
          </p:txBody>
        </p:sp>
        <p:sp>
          <p:nvSpPr>
            <p:cNvPr id="43032" name="Text Box 28"/>
            <p:cNvSpPr txBox="1">
              <a:spLocks noChangeArrowheads="1"/>
            </p:cNvSpPr>
            <p:nvPr/>
          </p:nvSpPr>
          <p:spPr bwMode="auto">
            <a:xfrm>
              <a:off x="3168" y="2361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big</a:t>
              </a:r>
            </a:p>
          </p:txBody>
        </p:sp>
        <p:sp>
          <p:nvSpPr>
            <p:cNvPr id="43033" name="Text Box 30"/>
            <p:cNvSpPr txBox="1">
              <a:spLocks noChangeArrowheads="1"/>
            </p:cNvSpPr>
            <p:nvPr/>
          </p:nvSpPr>
          <p:spPr bwMode="auto">
            <a:xfrm>
              <a:off x="3552" y="2361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small</a:t>
              </a:r>
            </a:p>
          </p:txBody>
        </p:sp>
        <p:sp>
          <p:nvSpPr>
            <p:cNvPr id="43034" name="Text Box 31"/>
            <p:cNvSpPr txBox="1">
              <a:spLocks noChangeArrowheads="1"/>
            </p:cNvSpPr>
            <p:nvPr/>
          </p:nvSpPr>
          <p:spPr bwMode="auto">
            <a:xfrm>
              <a:off x="4656" y="2832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small</a:t>
              </a:r>
            </a:p>
          </p:txBody>
        </p:sp>
        <p:sp>
          <p:nvSpPr>
            <p:cNvPr id="43035" name="Text Box 32"/>
            <p:cNvSpPr txBox="1">
              <a:spLocks noChangeArrowheads="1"/>
            </p:cNvSpPr>
            <p:nvPr/>
          </p:nvSpPr>
          <p:spPr bwMode="auto">
            <a:xfrm>
              <a:off x="5040" y="2361"/>
              <a:ext cx="4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round</a:t>
              </a:r>
            </a:p>
          </p:txBody>
        </p:sp>
        <p:sp>
          <p:nvSpPr>
            <p:cNvPr id="43036" name="Text Box 33"/>
            <p:cNvSpPr txBox="1">
              <a:spLocks noChangeArrowheads="1"/>
            </p:cNvSpPr>
            <p:nvPr/>
          </p:nvSpPr>
          <p:spPr bwMode="auto">
            <a:xfrm>
              <a:off x="4560" y="2361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square</a:t>
              </a:r>
            </a:p>
          </p:txBody>
        </p:sp>
        <p:sp>
          <p:nvSpPr>
            <p:cNvPr id="43037" name="Text Box 35"/>
            <p:cNvSpPr txBox="1">
              <a:spLocks noChangeArrowheads="1"/>
            </p:cNvSpPr>
            <p:nvPr/>
          </p:nvSpPr>
          <p:spPr bwMode="auto">
            <a:xfrm>
              <a:off x="4244" y="1776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red</a:t>
              </a:r>
            </a:p>
          </p:txBody>
        </p:sp>
        <p:sp>
          <p:nvSpPr>
            <p:cNvPr id="43038" name="Text Box 36"/>
            <p:cNvSpPr txBox="1">
              <a:spLocks noChangeArrowheads="1"/>
            </p:cNvSpPr>
            <p:nvPr/>
          </p:nvSpPr>
          <p:spPr bwMode="auto">
            <a:xfrm>
              <a:off x="3456" y="1728"/>
              <a:ext cx="4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green</a:t>
              </a:r>
            </a:p>
          </p:txBody>
        </p:sp>
        <p:sp>
          <p:nvSpPr>
            <p:cNvPr id="43039" name="Text Box 37"/>
            <p:cNvSpPr txBox="1">
              <a:spLocks noChangeArrowheads="1"/>
            </p:cNvSpPr>
            <p:nvPr/>
          </p:nvSpPr>
          <p:spPr bwMode="auto">
            <a:xfrm>
              <a:off x="4608" y="1728"/>
              <a:ext cx="3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blue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Expressiveness of Decision Trees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562600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Can express any function of input attributes, e.g., for Boolean functions, truth table row </a:t>
            </a:r>
            <a:r>
              <a:rPr lang="en-US" sz="2800" dirty="0">
                <a:ea typeface="ＭＳ Ｐゴシック" charset="0"/>
                <a:cs typeface="Calibri"/>
              </a:rPr>
              <a:t>→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path to leaf: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There’s a consistent decision tree for any training set with one path to leaf for each example, but it probably won't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generalize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to new examples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Prefer more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compact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decision trees</a:t>
            </a:r>
          </a:p>
        </p:txBody>
      </p:sp>
      <p:pic>
        <p:nvPicPr>
          <p:cNvPr id="47107" name="Picture 4" descr="xor-decision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791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Inductive learning and bias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349432"/>
            <a:ext cx="8458200" cy="3279968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Suppose that we want to learn a function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f(x) = 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and we’re given sample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x,y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pairs, as in figure (a)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Can make several hypotheses about f, e.g.: (b), (c) &amp; (d)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Preference reveals learning technique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bias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e.g.: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prefer piece-wise functions (b)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prefer a smooth function (c)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prefer a simple function and treat outliers as noise (d)</a:t>
            </a:r>
          </a:p>
        </p:txBody>
      </p:sp>
      <p:pic>
        <p:nvPicPr>
          <p:cNvPr id="49155" name="Picture 4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8032"/>
            <a:ext cx="7288967" cy="198494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Preference bias: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Occam’s Razor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William of Ockham (1285-1347)</a:t>
            </a:r>
          </a:p>
          <a:p>
            <a:pPr marL="409575" lvl="1" indent="-236538">
              <a:lnSpc>
                <a:spcPct val="90000"/>
              </a:lnSpc>
            </a:pPr>
            <a:r>
              <a:rPr lang="en-US" altLang="ja-JP" sz="2800" i="1" dirty="0">
                <a:ea typeface="ＭＳ Ｐゴシック" charset="0"/>
                <a:cs typeface="Calibri"/>
              </a:rPr>
              <a:t>non sunt </a:t>
            </a:r>
            <a:r>
              <a:rPr lang="en-US" altLang="ja-JP" sz="2800" i="1" dirty="0" err="1">
                <a:ea typeface="ＭＳ Ｐゴシック" charset="0"/>
                <a:cs typeface="Calibri"/>
              </a:rPr>
              <a:t>multiplicanda</a:t>
            </a:r>
            <a:r>
              <a:rPr lang="en-US" altLang="ja-JP" sz="2800" i="1" dirty="0">
                <a:ea typeface="ＭＳ Ｐゴシック" charset="0"/>
                <a:cs typeface="Calibri"/>
              </a:rPr>
              <a:t> entia </a:t>
            </a:r>
            <a:r>
              <a:rPr lang="en-US" altLang="ja-JP" sz="2800" i="1" dirty="0" err="1">
                <a:ea typeface="ＭＳ Ｐゴシック" charset="0"/>
                <a:cs typeface="Calibri"/>
              </a:rPr>
              <a:t>praeter</a:t>
            </a:r>
            <a:r>
              <a:rPr lang="en-US" altLang="ja-JP" sz="2800" i="1" dirty="0">
                <a:ea typeface="ＭＳ Ｐゴシック" charset="0"/>
                <a:cs typeface="Calibri"/>
              </a:rPr>
              <a:t> </a:t>
            </a:r>
            <a:r>
              <a:rPr lang="en-US" altLang="ja-JP" sz="2800" i="1" dirty="0" err="1">
                <a:ea typeface="ＭＳ Ｐゴシック" charset="0"/>
                <a:cs typeface="Calibri"/>
              </a:rPr>
              <a:t>necessitatem</a:t>
            </a:r>
            <a:r>
              <a:rPr lang="en-US" altLang="ja-JP" sz="2800" i="1" dirty="0">
                <a:ea typeface="ＭＳ Ｐゴシック" charset="0"/>
                <a:cs typeface="Calibri"/>
              </a:rPr>
              <a:t> </a:t>
            </a:r>
            <a:endParaRPr lang="en-US" altLang="ja-JP" sz="2800" dirty="0">
              <a:ea typeface="ＭＳ Ｐゴシック" charset="0"/>
              <a:cs typeface="Calibri"/>
            </a:endParaRPr>
          </a:p>
          <a:p>
            <a:pPr marL="409575" lvl="1" indent="-236538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Calibri"/>
              </a:rPr>
              <a:t>entities are not to be multiplied beyond necessity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Simplest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consistent explanation is the best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Smaller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decision trees correctly classifying training examples preferred over larger ones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Finding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smallest decision tree is NP-hard, so we use algorithms that find reasonably small 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76200"/>
            <a:ext cx="1397000" cy="1860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30411</TotalTime>
  <Words>3934</Words>
  <Application>Microsoft Macintosh PowerPoint</Application>
  <PresentationFormat>On-screen Show (4:3)</PresentationFormat>
  <Paragraphs>584</Paragraphs>
  <Slides>48</Slides>
  <Notes>42</Notes>
  <HiddenSlides>7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Blank Presentation</vt:lpstr>
      <vt:lpstr>Worksheet</vt:lpstr>
      <vt:lpstr>Machine Learning: Decision Trees</vt:lpstr>
      <vt:lpstr>Decision Trees (DTs)</vt:lpstr>
      <vt:lpstr>Learning a Concept</vt:lpstr>
      <vt:lpstr>Training data</vt:lpstr>
      <vt:lpstr>A decision tree-induced partition</vt:lpstr>
      <vt:lpstr>Learning decision trees</vt:lpstr>
      <vt:lpstr>Expressiveness of Decision Trees</vt:lpstr>
      <vt:lpstr>Inductive learning and bias</vt:lpstr>
      <vt:lpstr>Preference bias: Occam’s Razor</vt:lpstr>
      <vt:lpstr>R&amp;N’s restaurant domain</vt:lpstr>
      <vt:lpstr>Attribute-based representations</vt:lpstr>
      <vt:lpstr>A decision tree from introspection</vt:lpstr>
      <vt:lpstr>Issues</vt:lpstr>
      <vt:lpstr>ID3 / C4.5 / J48 Algorithm</vt:lpstr>
      <vt:lpstr>Choosing best attribute</vt:lpstr>
      <vt:lpstr>A Simple Example</vt:lpstr>
      <vt:lpstr>Choosing an attribute</vt:lpstr>
      <vt:lpstr>Choosing an attribute</vt:lpstr>
      <vt:lpstr>Choosing Patrons yields more information</vt:lpstr>
      <vt:lpstr>ID3-induced  decision tree</vt:lpstr>
      <vt:lpstr>Compare the two Decision Trees</vt:lpstr>
      <vt:lpstr>Information theory 101</vt:lpstr>
      <vt:lpstr>Information theory 101</vt:lpstr>
      <vt:lpstr>Information theory 101</vt:lpstr>
      <vt:lpstr>Information entropy of a distribution</vt:lpstr>
      <vt:lpstr>Example: Huffman code</vt:lpstr>
      <vt:lpstr>Huffman code example</vt:lpstr>
      <vt:lpstr>Huffman code example</vt:lpstr>
      <vt:lpstr>Information for classification</vt:lpstr>
      <vt:lpstr>Information for classification II</vt:lpstr>
      <vt:lpstr>Information gain</vt:lpstr>
      <vt:lpstr>Information Gain</vt:lpstr>
      <vt:lpstr>Computing Information Gain</vt:lpstr>
      <vt:lpstr>Computing information gain</vt:lpstr>
      <vt:lpstr>Computing information gain</vt:lpstr>
      <vt:lpstr>How well does it work?</vt:lpstr>
      <vt:lpstr>Extensions of ID3</vt:lpstr>
      <vt:lpstr>Using gain ratios</vt:lpstr>
      <vt:lpstr>Computing gain ratio</vt:lpstr>
      <vt:lpstr>Real-valued data?</vt:lpstr>
      <vt:lpstr>Techniques for real-valued data</vt:lpstr>
      <vt:lpstr>Noisy data ?</vt:lpstr>
      <vt:lpstr>Bias: If it’s cloudy, it’s a tank</vt:lpstr>
      <vt:lpstr>Overfitting </vt:lpstr>
      <vt:lpstr>Avoiding Overfitting</vt:lpstr>
      <vt:lpstr>Pruning decision trees</vt:lpstr>
      <vt:lpstr>Converting decision trees to rules</vt:lpstr>
      <vt:lpstr>Summary: decision tree learning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517</cp:revision>
  <cp:lastPrinted>2019-04-17T18:18:42Z</cp:lastPrinted>
  <dcterms:created xsi:type="dcterms:W3CDTF">2009-11-25T19:59:32Z</dcterms:created>
  <dcterms:modified xsi:type="dcterms:W3CDTF">2021-11-11T19:15:17Z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