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5"/>
  </p:notesMasterIdLst>
  <p:handoutMasterIdLst>
    <p:handoutMasterId r:id="rId16"/>
  </p:handoutMasterIdLst>
  <p:sldIdLst>
    <p:sldId id="476" r:id="rId2"/>
    <p:sldId id="491" r:id="rId3"/>
    <p:sldId id="495" r:id="rId4"/>
    <p:sldId id="492" r:id="rId5"/>
    <p:sldId id="503" r:id="rId6"/>
    <p:sldId id="504" r:id="rId7"/>
    <p:sldId id="498" r:id="rId8"/>
    <p:sldId id="499" r:id="rId9"/>
    <p:sldId id="500" r:id="rId10"/>
    <p:sldId id="501" r:id="rId11"/>
    <p:sldId id="506" r:id="rId12"/>
    <p:sldId id="505" r:id="rId13"/>
    <p:sldId id="370" r:id="rId14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990000"/>
    <a:srgbClr val="FF0000"/>
    <a:srgbClr val="FFF5CD"/>
    <a:srgbClr val="EBF9F2"/>
    <a:srgbClr val="2F8F5F"/>
    <a:srgbClr val="5F5F5F"/>
    <a:srgbClr val="CC00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0"/>
    <p:restoredTop sz="94626"/>
  </p:normalViewPr>
  <p:slideViewPr>
    <p:cSldViewPr showGuides="1">
      <p:cViewPr varScale="1">
        <p:scale>
          <a:sx n="116" d="100"/>
          <a:sy n="116" d="100"/>
        </p:scale>
        <p:origin x="760" y="192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342AD295-2CA7-B345-A977-D519A46F4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7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980B0EDF-2405-044B-8BEA-96578295F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7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B4E9CA-25BB-BC44-B92C-E26923A0C260}" type="slidenum">
              <a:rPr lang="en-US" sz="1200">
                <a:latin typeface="Tahoma" charset="0"/>
              </a:rPr>
              <a:pPr eaLnBrk="1" hangingPunct="1"/>
              <a:t>2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4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5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6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A75-FBE8-E245-8B91-5932EF39B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1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C57F6-D882-4B4B-A53A-375191EDE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041D-ED17-8640-9FE0-A9E09407E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2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2E73B-9F96-D54F-A0BF-A4394A715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4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D8DDB-806D-7348-A3D1-D3970D726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0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FF133-BF5C-9047-B5E6-603AF0D72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3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E63DF-3DD4-C74E-8CCD-A3CA2656C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2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D43D2-75FE-6743-8B15-C97C242DE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D031-B921-9B49-901C-8269AEDD0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1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2AE03-BE1C-C644-8AA6-CD3FDF0CE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3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88BA3-1CFE-DC4E-8CC3-CBC6C7628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6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latin typeface="Calibri"/>
              </a:defRPr>
            </a:lvl1pPr>
          </a:lstStyle>
          <a:p>
            <a:pPr>
              <a:defRPr/>
            </a:pPr>
            <a:fld id="{87DDC588-5C43-5A4C-A6D1-5063C42946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-128"/>
          <a:cs typeface="ＭＳ Ｐゴシック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09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pitchFamily="-109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pitchFamily="-109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pitchFamily="-109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z="72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HW: Planning</a:t>
            </a:r>
            <a:endParaRPr lang="en-US" sz="72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33800"/>
            <a:ext cx="64770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Problem p0.ppd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77200" cy="502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;; There is only one block, A, which is on the table.  There is a</a:t>
            </a: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;; brush B on the table that is loaded with red paint.  Our goal is to</a:t>
            </a: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;; have A be red and the arm empty.</a:t>
            </a:r>
          </a:p>
          <a:p>
            <a:pPr marL="0" indent="0">
              <a:buFontTx/>
              <a:buNone/>
            </a:pPr>
            <a:endParaRPr lang="en-US" sz="1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(define (problem p0)</a:t>
            </a: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  (:domain hw5_domain)</a:t>
            </a: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  (:objects a brush1)</a:t>
            </a: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  (:</a:t>
            </a:r>
            <a:r>
              <a:rPr lang="en-US" sz="2200" dirty="0" err="1">
                <a:ea typeface="ＭＳ Ｐゴシック" charset="0"/>
                <a:cs typeface="ＭＳ Ｐゴシック" charset="0"/>
              </a:rPr>
              <a:t>init</a:t>
            </a:r>
            <a:r>
              <a:rPr lang="en-US" sz="2200" dirty="0">
                <a:ea typeface="ＭＳ Ｐゴシック" charset="0"/>
                <a:cs typeface="ＭＳ Ｐゴシック" charset="0"/>
              </a:rPr>
              <a:t> (arm-empty)</a:t>
            </a: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           (block a) (on-table a) (clear a)</a:t>
            </a: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           (brush brush1) (on-table brush1)</a:t>
            </a:r>
            <a:br>
              <a:rPr lang="en-US" sz="2200" dirty="0">
                <a:ea typeface="ＭＳ Ｐゴシック" charset="0"/>
                <a:cs typeface="ＭＳ Ｐゴシック" charset="0"/>
              </a:rPr>
            </a:br>
            <a:r>
              <a:rPr lang="en-US" sz="2200" dirty="0">
                <a:ea typeface="ＭＳ Ｐゴシック" charset="0"/>
                <a:cs typeface="ＭＳ Ｐゴシック" charset="0"/>
              </a:rPr>
              <a:t>           (clear brush1) (loaded brush1 red))</a:t>
            </a:r>
          </a:p>
          <a:p>
            <a:pPr marL="0" indent="0">
              <a:buFontTx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  (:goal (and (color a red) (arm-empty))))</a:t>
            </a:r>
          </a:p>
          <a:p>
            <a:pPr marL="0" indent="0">
              <a:buFontTx/>
              <a:buNone/>
            </a:pPr>
            <a:endParaRPr lang="en-US" sz="2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2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2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2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2200" dirty="0"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2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A9B4E-BA4D-0446-A93A-2F2D139E6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152400"/>
            <a:ext cx="7772400" cy="1143000"/>
          </a:xfrm>
        </p:spPr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planning.domains</a:t>
            </a:r>
            <a:r>
              <a:rPr lang="en-US" dirty="0"/>
              <a:t>/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6AA57E-5593-224C-9223-E935C9453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94" y="1130300"/>
            <a:ext cx="7747692" cy="55753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5751201-1407-9146-BE36-905005B0F3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80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EE1B1-D50C-6B4D-A02F-21DE57B4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0" y="609600"/>
            <a:ext cx="1219200" cy="1143000"/>
          </a:xfrm>
        </p:spPr>
        <p:txBody>
          <a:bodyPr/>
          <a:lstStyle/>
          <a:p>
            <a:r>
              <a:rPr lang="en-US" dirty="0"/>
              <a:t>P4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D0ECA-56EA-DD49-BC0A-EE1716B79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76200"/>
            <a:ext cx="7772400" cy="65532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;; Block A is on the table, B is on A and C on B.  On the table are a water</a:t>
            </a:r>
          </a:p>
          <a:p>
            <a:pPr marL="0" indent="0">
              <a:buNone/>
            </a:pPr>
            <a:r>
              <a:rPr lang="en-US" sz="1600" dirty="0"/>
              <a:t>;; bucket, cans of red, green and blue paint stacked on each other and a clean</a:t>
            </a:r>
          </a:p>
          <a:p>
            <a:pPr marL="0" indent="0">
              <a:buNone/>
            </a:pPr>
            <a:r>
              <a:rPr lang="en-US" sz="1600" dirty="0"/>
              <a:t>;; brush.  The goal is to make A red, B green and C blue and to have A on B, B</a:t>
            </a:r>
          </a:p>
          <a:p>
            <a:pPr marL="0" indent="0">
              <a:buNone/>
            </a:pPr>
            <a:r>
              <a:rPr lang="en-US" sz="1600" dirty="0"/>
              <a:t>;; on C and C on the table, the cans closed and the brush clean and arm empty.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(define (problem p4)</a:t>
            </a:r>
          </a:p>
          <a:p>
            <a:pPr marL="0" indent="0">
              <a:buNone/>
            </a:pPr>
            <a:r>
              <a:rPr lang="en-US" sz="1600" dirty="0"/>
              <a:t>  (:domain hw5_domain)</a:t>
            </a:r>
          </a:p>
          <a:p>
            <a:pPr marL="0" indent="0">
              <a:buNone/>
            </a:pPr>
            <a:r>
              <a:rPr lang="en-US" sz="1600" dirty="0"/>
              <a:t>  (:objects A B C can1 can2 can3 brush1 wb1)</a:t>
            </a:r>
          </a:p>
          <a:p>
            <a:pPr marL="0" indent="0">
              <a:buNone/>
            </a:pPr>
            <a:r>
              <a:rPr lang="en-US" sz="1600" dirty="0"/>
              <a:t>  (:</a:t>
            </a:r>
            <a:r>
              <a:rPr lang="en-US" sz="1600" dirty="0" err="1"/>
              <a:t>init</a:t>
            </a:r>
            <a:r>
              <a:rPr lang="en-US" sz="1600" dirty="0"/>
              <a:t> (arm-empty)</a:t>
            </a:r>
          </a:p>
          <a:p>
            <a:pPr marL="0" indent="0">
              <a:buNone/>
            </a:pPr>
            <a:r>
              <a:rPr lang="en-US" sz="1600" dirty="0"/>
              <a:t>      (block a) (on-table a)</a:t>
            </a:r>
          </a:p>
          <a:p>
            <a:pPr marL="0" indent="0">
              <a:buNone/>
            </a:pPr>
            <a:r>
              <a:rPr lang="en-US" sz="1600" dirty="0"/>
              <a:t>      (block b) (on b a) </a:t>
            </a:r>
          </a:p>
          <a:p>
            <a:pPr marL="0" indent="0">
              <a:buNone/>
            </a:pPr>
            <a:r>
              <a:rPr lang="en-US" sz="1600" dirty="0"/>
              <a:t>      (block c) (on c b) (clear c) </a:t>
            </a:r>
          </a:p>
          <a:p>
            <a:pPr marL="0" indent="0">
              <a:buNone/>
            </a:pPr>
            <a:r>
              <a:rPr lang="en-US" sz="1600" dirty="0"/>
              <a:t>      (water-bucket wb1) (on-table wb1)(clear wb1)</a:t>
            </a:r>
          </a:p>
          <a:p>
            <a:pPr marL="0" indent="0">
              <a:buNone/>
            </a:pPr>
            <a:r>
              <a:rPr lang="en-US" sz="1600" dirty="0"/>
              <a:t>      (paint-can can1 red) (on-table can1) (not (open can1))</a:t>
            </a:r>
          </a:p>
          <a:p>
            <a:pPr marL="0" indent="0">
              <a:buNone/>
            </a:pPr>
            <a:r>
              <a:rPr lang="en-US" sz="1600" dirty="0"/>
              <a:t>      (paint-can can2 green) (on can2 can1) (not (open can2))</a:t>
            </a:r>
          </a:p>
          <a:p>
            <a:pPr marL="0" indent="0">
              <a:buNone/>
            </a:pPr>
            <a:r>
              <a:rPr lang="en-US" sz="1600" dirty="0"/>
              <a:t>      (paint-can can3 blue) (on can3 can2) (clear can3) (not (open can3))</a:t>
            </a:r>
          </a:p>
          <a:p>
            <a:pPr marL="0" indent="0">
              <a:buNone/>
            </a:pPr>
            <a:r>
              <a:rPr lang="en-US" sz="1600" dirty="0"/>
              <a:t>      (brush brush1)(clean brush1)(on-table brush1)(clear brush1))</a:t>
            </a:r>
          </a:p>
          <a:p>
            <a:pPr marL="0" indent="0">
              <a:buNone/>
            </a:pPr>
            <a:r>
              <a:rPr lang="en-US" sz="1600" dirty="0"/>
              <a:t>  (:goal (and (arm-empty)</a:t>
            </a:r>
          </a:p>
          <a:p>
            <a:pPr marL="0" indent="0">
              <a:buNone/>
            </a:pPr>
            <a:r>
              <a:rPr lang="en-US" sz="1600" dirty="0"/>
              <a:t> (on a b) (on b c) (on-table c) (clear a)</a:t>
            </a:r>
          </a:p>
          <a:p>
            <a:pPr marL="0" indent="0">
              <a:buNone/>
            </a:pPr>
            <a:r>
              <a:rPr lang="en-US" sz="1600" dirty="0"/>
              <a:t>           (color a red) (color b green) (color c blue)</a:t>
            </a:r>
          </a:p>
          <a:p>
            <a:pPr marL="0" indent="0">
              <a:buNone/>
            </a:pPr>
            <a:r>
              <a:rPr lang="en-US" sz="1600" dirty="0"/>
              <a:t>           (not (open can1)) (not (open can2))</a:t>
            </a:r>
          </a:p>
          <a:p>
            <a:pPr marL="0" indent="0">
              <a:buNone/>
            </a:pPr>
            <a:r>
              <a:rPr lang="en-US" sz="1600" dirty="0"/>
              <a:t>           (not (open can3)) (clean brush1))))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F9E3E6-F94A-C745-A472-B470DF26EEA9}"/>
              </a:ext>
            </a:extLst>
          </p:cNvPr>
          <p:cNvSpPr/>
          <p:nvPr/>
        </p:nvSpPr>
        <p:spPr>
          <a:xfrm>
            <a:off x="3254973" y="3244334"/>
            <a:ext cx="2634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planning.domains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185765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626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GB" dirty="0">
                <a:latin typeface="Calibri"/>
                <a:ea typeface="ＭＳ Ｐゴシック" charset="0"/>
                <a:cs typeface="Calibri"/>
              </a:rPr>
              <a:t>PDDL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Planning Domain Description Language</a:t>
            </a:r>
          </a:p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Based on STRIPS with various extensions</a:t>
            </a:r>
            <a:endParaRPr lang="en-US" sz="3200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Originally defined by Drew McDermott (Yale)  and others</a:t>
            </a:r>
          </a:p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Used in the biennial International Planning Competition </a:t>
            </a:r>
            <a:r>
              <a:rPr lang="en-US" sz="3200" dirty="0">
                <a:latin typeface="Calibri"/>
                <a:ea typeface="ＭＳ Ｐゴシック" charset="0"/>
                <a:cs typeface="Calibri"/>
              </a:rPr>
              <a:t>(IPC) series</a:t>
            </a:r>
          </a:p>
          <a:p>
            <a:r>
              <a:rPr lang="en-US" sz="3200" dirty="0">
                <a:latin typeface="Calibri"/>
                <a:ea typeface="ＭＳ Ｐゴシック" charset="0"/>
                <a:cs typeface="Calibri"/>
              </a:rPr>
              <a:t>Many planners use it as a standard input</a:t>
            </a:r>
          </a:p>
          <a:p>
            <a:endParaRPr lang="en-US" sz="3200" dirty="0">
              <a:latin typeface="Calibri"/>
              <a:ea typeface="ＭＳ Ｐゴシック" charset="0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PDDL Representation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77200" cy="5486400"/>
          </a:xfrm>
        </p:spPr>
        <p:txBody>
          <a:bodyPr/>
          <a:lstStyle/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A task specified via two files: </a:t>
            </a:r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domain file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and </a:t>
            </a:r>
            <a:r>
              <a:rPr lang="en-US" sz="3200" b="1" dirty="0">
                <a:latin typeface="Calibri"/>
                <a:ea typeface="ＭＳ Ｐゴシック" charset="0"/>
                <a:cs typeface="Calibri"/>
              </a:rPr>
              <a:t>problem file</a:t>
            </a:r>
          </a:p>
          <a:p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Problem file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gives objects, initial state, and </a:t>
            </a:r>
            <a:r>
              <a:rPr lang="en-US" sz="3200" dirty="0">
                <a:latin typeface="Calibri"/>
                <a:ea typeface="ＭＳ Ｐゴシック" charset="0"/>
                <a:cs typeface="Calibri"/>
              </a:rPr>
              <a:t>goal state</a:t>
            </a:r>
          </a:p>
          <a:p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Domain file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gives predicates and operators; these may be re-used for different problem files</a:t>
            </a:r>
          </a:p>
          <a:p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Domain file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corresponds to the transition system, the </a:t>
            </a:r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problem files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constitute instances in that system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0866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Domain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839200" cy="6400800"/>
          </a:xfrm>
        </p:spPr>
        <p:txBody>
          <a:bodyPr/>
          <a:lstStyle/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(define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domain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 hw5)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:requirements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:strips)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:constants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red green blue yellow)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:predicates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(on ?x ?y) (on-table ?x) (block ?x) </a:t>
            </a:r>
            <a:r>
              <a:rPr lang="is-IS" sz="2600" dirty="0">
                <a:latin typeface="Calibri"/>
                <a:ea typeface="ＭＳ Ｐゴシック" charset="0"/>
                <a:cs typeface="Calibri"/>
              </a:rPr>
              <a:t>… (clean ?x))</a:t>
            </a:r>
          </a:p>
          <a:p>
            <a:pPr>
              <a:buFontTx/>
              <a:buNone/>
            </a:pPr>
            <a:r>
              <a:rPr lang="is-IS" sz="2600" dirty="0">
                <a:latin typeface="Calibri"/>
                <a:ea typeface="ＭＳ Ｐゴシック" charset="0"/>
                <a:cs typeface="Calibri"/>
              </a:rPr>
              <a:t> 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:action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pick-up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:parameters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(?obj1)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:precondition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(and (clear ?obj1) (on-table ?obj1)</a:t>
            </a:r>
            <a:br>
              <a:rPr lang="en-US" sz="2600" dirty="0">
                <a:latin typeface="Calibri"/>
                <a:ea typeface="ＭＳ Ｐゴシック" charset="0"/>
                <a:cs typeface="Calibri"/>
              </a:rPr>
            </a:b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          (arm-empty))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:effect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 (and (not (on-table ?obj1))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(not (clear ?obj1))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(not (arm-empty))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(holding ?obj1)))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</a:t>
            </a:r>
            <a:r>
              <a:rPr lang="is-IS" sz="2600" dirty="0">
                <a:latin typeface="Calibri"/>
                <a:ea typeface="ＭＳ Ｐゴシック" charset="0"/>
                <a:cs typeface="Calibri"/>
              </a:rPr>
              <a:t>… more actions ...)</a:t>
            </a:r>
            <a:endParaRPr lang="en-US" sz="2600" dirty="0">
              <a:latin typeface="Calibri"/>
              <a:ea typeface="ＭＳ Ｐゴシック" charset="0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191000" y="152400"/>
            <a:ext cx="35814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Problem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1654" y="228600"/>
            <a:ext cx="8540692" cy="6248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(define (problem 00)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:domain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hw5)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:objects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A B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</a:t>
            </a:r>
            <a:r>
              <a:rPr lang="en-US" sz="2600" b="1" dirty="0" err="1">
                <a:latin typeface="Calibri"/>
                <a:ea typeface="ＭＳ Ｐゴシック" charset="0"/>
                <a:cs typeface="Calibri"/>
              </a:rPr>
              <a:t>init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(arm-empty)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(block A)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(color A red)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	           (on-table A)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(block B)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	           (on B A)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(block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	           (on C B)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	           (clear C))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:goal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(and (on A B) (on B C))))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5562600" y="4038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A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562600" y="29718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C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62600" y="35052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B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781800" y="4038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pitchFamily="-109" charset="0"/>
              </a:rPr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81800" y="29718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pitchFamily="-109" charset="0"/>
              </a:rPr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81800" y="35052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B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257800" y="4648200"/>
            <a:ext cx="2438400" cy="2286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6172200" y="3613773"/>
            <a:ext cx="533400" cy="484632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4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191000" y="152400"/>
            <a:ext cx="35814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Problem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1654" y="228600"/>
            <a:ext cx="8540692" cy="6248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(define (problem 00)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:domain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hw5)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:objects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A B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</a:t>
            </a:r>
            <a:r>
              <a:rPr lang="en-US" sz="2600" b="1" dirty="0" err="1">
                <a:latin typeface="Calibri"/>
                <a:ea typeface="ＭＳ Ｐゴシック" charset="0"/>
                <a:cs typeface="Calibri"/>
              </a:rPr>
              <a:t>init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(arm-empty)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(block A)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(color A red)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	           (on-table A)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(block B)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	           (on B A)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(block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	           (on C B)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	           (clear C))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:goal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(and (on A B) (on B C))))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5562600" y="26670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A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562600" y="16002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C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62600" y="2133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B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781800" y="26670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pitchFamily="-109" charset="0"/>
              </a:rPr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81800" y="16002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pitchFamily="-109" charset="0"/>
              </a:rPr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81800" y="2133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B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257800" y="3276600"/>
            <a:ext cx="2438400" cy="2286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6172200" y="2242173"/>
            <a:ext cx="533400" cy="484632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0" y="3657600"/>
            <a:ext cx="2362200" cy="3046988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/>
              <a:t>Begin plan</a:t>
            </a:r>
          </a:p>
          <a:p>
            <a:r>
              <a:rPr lang="en-US" sz="2400" dirty="0"/>
              <a:t>1 (</a:t>
            </a:r>
            <a:r>
              <a:rPr lang="en-US" sz="2400" dirty="0" err="1"/>
              <a:t>unstack</a:t>
            </a:r>
            <a:r>
              <a:rPr lang="en-US" sz="2400" dirty="0"/>
              <a:t> c b)</a:t>
            </a:r>
          </a:p>
          <a:p>
            <a:r>
              <a:rPr lang="en-US" sz="2400" dirty="0"/>
              <a:t>2 (put-down c)</a:t>
            </a:r>
          </a:p>
          <a:p>
            <a:r>
              <a:rPr lang="en-US" sz="2400" dirty="0"/>
              <a:t>3 (</a:t>
            </a:r>
            <a:r>
              <a:rPr lang="en-US" sz="2400" dirty="0" err="1"/>
              <a:t>unstack</a:t>
            </a:r>
            <a:r>
              <a:rPr lang="en-US" sz="2400" dirty="0"/>
              <a:t> b a)</a:t>
            </a:r>
          </a:p>
          <a:p>
            <a:r>
              <a:rPr lang="en-US" sz="2400" dirty="0"/>
              <a:t>4 (stack b c)</a:t>
            </a:r>
          </a:p>
          <a:p>
            <a:r>
              <a:rPr lang="en-US" sz="2400" dirty="0"/>
              <a:t>5 (pick-up a)</a:t>
            </a:r>
          </a:p>
          <a:p>
            <a:r>
              <a:rPr lang="en-US" sz="2400" dirty="0"/>
              <a:t>6 (stack a b)</a:t>
            </a:r>
          </a:p>
          <a:p>
            <a:r>
              <a:rPr lang="en-US" sz="2400" dirty="0"/>
              <a:t>End plan</a:t>
            </a:r>
          </a:p>
        </p:txBody>
      </p:sp>
    </p:spTree>
    <p:extLst>
      <p:ext uri="{BB962C8B-B14F-4D97-AF65-F5344CB8AC3E}">
        <p14:creationId xmlns:p14="http://schemas.microsoft.com/office/powerpoint/2010/main" val="69151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(1) Extend the domain: new objects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876800"/>
          </a:xfrm>
        </p:spPr>
        <p:txBody>
          <a:bodyPr/>
          <a:lstStyle/>
          <a:p>
            <a:r>
              <a:rPr lang="en-US" sz="3200" b="1" dirty="0">
                <a:ea typeface="ＭＳ Ｐゴシック" charset="0"/>
                <a:cs typeface="ＭＳ Ｐゴシック" charset="0"/>
              </a:rPr>
              <a:t>Paint cans: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 paint can holds only only color of paint.  It can also be open (i.e., no lid) or not open (i.e., it’s lid is on)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</a:rPr>
              <a:t>Brushes: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 brush can either be clean or loaded with paint of a particular color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</a:rPr>
              <a:t>Water bucket: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 water bucket is used to wash brushes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(2) Extend the domain: new actions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painting an object a given color with a brush and can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loading a brush with paint of a given color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washing a brush in a water bucket to make make it clean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Removing the lid of a paint can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Replacing the lid of a paint can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685800" y="157843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Action preconditions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410200"/>
          </a:xfrm>
        </p:spPr>
        <p:txBody>
          <a:bodyPr/>
          <a:lstStyle/>
          <a:p>
            <a:r>
              <a:rPr lang="en-US" sz="2500" dirty="0">
                <a:ea typeface="ＭＳ Ｐゴシック" charset="0"/>
                <a:cs typeface="ＭＳ Ｐゴシック" charset="0"/>
              </a:rPr>
              <a:t>To paint an object, it must be on the table and clear</a:t>
            </a:r>
          </a:p>
          <a:p>
            <a:r>
              <a:rPr lang="en-US" sz="2500" dirty="0">
                <a:ea typeface="ＭＳ Ｐゴシック" charset="0"/>
                <a:cs typeface="ＭＳ Ｐゴシック" charset="0"/>
              </a:rPr>
              <a:t>To paint something a color with a brush, it must be loaded with paint of that color</a:t>
            </a:r>
          </a:p>
          <a:p>
            <a:r>
              <a:rPr lang="en-US" sz="2500" dirty="0">
                <a:ea typeface="ＭＳ Ｐゴシック" charset="0"/>
                <a:cs typeface="ＭＳ Ｐゴシック" charset="0"/>
              </a:rPr>
              <a:t>To load paint bush with a color, you must be holding brush, it must be clean &amp; there must be a paint can with that color that is clear &amp; open. When a brush is loaded with a color it’s not clean.</a:t>
            </a:r>
          </a:p>
          <a:p>
            <a:r>
              <a:rPr lang="en-US" sz="2500" dirty="0">
                <a:ea typeface="ＭＳ Ｐゴシック" charset="0"/>
                <a:cs typeface="ＭＳ Ｐゴシック" charset="0"/>
              </a:rPr>
              <a:t>To wash brush, making it clean, you must have a water bucket with nothing on it (i.e., is clear) and you must be holding brush</a:t>
            </a:r>
          </a:p>
          <a:p>
            <a:r>
              <a:rPr lang="en-US" sz="2500" dirty="0">
                <a:ea typeface="ＭＳ Ｐゴシック" charset="0"/>
                <a:cs typeface="ＭＳ Ｐゴシック" charset="0"/>
              </a:rPr>
              <a:t>To make paint-can open, it has to be not open and clear and on the table</a:t>
            </a:r>
          </a:p>
          <a:p>
            <a:r>
              <a:rPr lang="en-US" sz="2500" dirty="0">
                <a:ea typeface="ＭＳ Ｐゴシック" charset="0"/>
                <a:cs typeface="ＭＳ Ｐゴシック" charset="0"/>
              </a:rPr>
              <a:t>To make paint-can not open, it has to be open and clear and on the table</a:t>
            </a:r>
          </a:p>
          <a:p>
            <a:pPr marL="0" indent="0">
              <a:buNone/>
            </a:pPr>
            <a:endParaRPr lang="en-US" sz="25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4080"/>
      </a:hlink>
      <a:folHlink>
        <a:srgbClr val="00408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12478</TotalTime>
  <Words>1159</Words>
  <Application>Microsoft Macintosh PowerPoint</Application>
  <PresentationFormat>On-screen Show (4:3)</PresentationFormat>
  <Paragraphs>139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Lucida Calligraphy</vt:lpstr>
      <vt:lpstr>Tahoma</vt:lpstr>
      <vt:lpstr>Times New Roman</vt:lpstr>
      <vt:lpstr>Blank Presentation</vt:lpstr>
      <vt:lpstr>HW: Planning</vt:lpstr>
      <vt:lpstr>PDDL</vt:lpstr>
      <vt:lpstr>PDDL Representation</vt:lpstr>
      <vt:lpstr>Blocks Word Domain File</vt:lpstr>
      <vt:lpstr>Blocks Word Problem File</vt:lpstr>
      <vt:lpstr>Blocks Word Problem File</vt:lpstr>
      <vt:lpstr>(1) Extend the domain: new objects</vt:lpstr>
      <vt:lpstr>(2) Extend the domain: new actions</vt:lpstr>
      <vt:lpstr>Action preconditions</vt:lpstr>
      <vt:lpstr>Problem p0.ppd</vt:lpstr>
      <vt:lpstr>http://planning.domains/</vt:lpstr>
      <vt:lpstr>P4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Graphplan/SATPlan</dc:title>
  <dc:creator>Marie desJardins</dc:creator>
  <cp:lastModifiedBy>Tim Finin</cp:lastModifiedBy>
  <cp:revision>315</cp:revision>
  <cp:lastPrinted>2018-04-18T19:32:31Z</cp:lastPrinted>
  <dcterms:created xsi:type="dcterms:W3CDTF">2009-11-18T21:57:46Z</dcterms:created>
  <dcterms:modified xsi:type="dcterms:W3CDTF">2020-03-25T01:54:13Z</dcterms:modified>
</cp:coreProperties>
</file>