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5" r:id="rId3"/>
    <p:sldId id="276" r:id="rId4"/>
    <p:sldId id="372" r:id="rId5"/>
    <p:sldId id="278" r:id="rId6"/>
    <p:sldId id="282" r:id="rId7"/>
    <p:sldId id="375" r:id="rId8"/>
    <p:sldId id="376" r:id="rId9"/>
    <p:sldId id="377" r:id="rId10"/>
    <p:sldId id="378" r:id="rId11"/>
    <p:sldId id="370" r:id="rId12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5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D60093"/>
    <a:srgbClr val="DDDDD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14" autoAdjust="0"/>
    <p:restoredTop sz="91429"/>
  </p:normalViewPr>
  <p:slideViewPr>
    <p:cSldViewPr showGuides="1">
      <p:cViewPr varScale="1">
        <p:scale>
          <a:sx n="124" d="100"/>
          <a:sy n="124" d="100"/>
        </p:scale>
        <p:origin x="1288" y="168"/>
      </p:cViewPr>
      <p:guideLst>
        <p:guide orient="horz" pos="2160"/>
        <p:guide pos="35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82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10" tIns="47805" rIns="95610" bIns="47805" numCol="1" anchor="t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pPr>
              <a:defRPr/>
            </a:pPr>
            <a:endParaRPr lang="en-US" dirty="0">
              <a:latin typeface="Calibri" charset="0"/>
            </a:endParaRP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7188" y="0"/>
            <a:ext cx="41624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10" tIns="47805" rIns="95610" bIns="47805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pPr>
              <a:defRPr/>
            </a:pPr>
            <a:endParaRPr lang="en-US" dirty="0">
              <a:latin typeface="Calibri" charset="0"/>
            </a:endParaRPr>
          </a:p>
        </p:txBody>
      </p:sp>
      <p:sp>
        <p:nvSpPr>
          <p:cNvPr id="269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10" tIns="47805" rIns="95610" bIns="47805" numCol="1" anchor="b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pPr>
              <a:defRPr/>
            </a:pPr>
            <a:endParaRPr lang="en-US" dirty="0">
              <a:latin typeface="Calibri" charset="0"/>
            </a:endParaRPr>
          </a:p>
        </p:txBody>
      </p:sp>
      <p:sp>
        <p:nvSpPr>
          <p:cNvPr id="269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7188" y="6948488"/>
            <a:ext cx="41624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10" tIns="47805" rIns="95610" bIns="47805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pPr>
              <a:defRPr/>
            </a:pPr>
            <a:fld id="{DCCE89E7-AEDE-334F-A466-906A348559B6}" type="slidenum">
              <a:rPr lang="en-US">
                <a:latin typeface="Calibri" charset="0"/>
              </a:rPr>
              <a:pPr>
                <a:defRPr/>
              </a:pPr>
              <a:t>‹#›</a:t>
            </a:fld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6473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10" tIns="47805" rIns="95610" bIns="47805" numCol="1" anchor="t" anchorCtr="0" compatLnSpc="1">
            <a:prstTxWarp prst="textNoShape">
              <a:avLst/>
            </a:prstTxWarp>
          </a:bodyPr>
          <a:lstStyle>
            <a:lvl1pPr defTabSz="955675">
              <a:defRPr sz="1300" b="0" i="0">
                <a:latin typeface="Calibri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1950" y="0"/>
            <a:ext cx="41862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10" tIns="47805" rIns="95610" bIns="47805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 b="0" i="0">
                <a:latin typeface="Calibri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21000" y="541338"/>
            <a:ext cx="3681413" cy="2760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12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55713" y="3482975"/>
            <a:ext cx="7115175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10" tIns="47805" rIns="95610" bIns="478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12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10" tIns="47805" rIns="95610" bIns="47805" numCol="1" anchor="b" anchorCtr="0" compatLnSpc="1">
            <a:prstTxWarp prst="textNoShape">
              <a:avLst/>
            </a:prstTxWarp>
          </a:bodyPr>
          <a:lstStyle>
            <a:lvl1pPr defTabSz="955675">
              <a:defRPr sz="1300" b="0" i="0">
                <a:latin typeface="Calibri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2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10" tIns="47805" rIns="95610" bIns="47805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b="0" i="0">
                <a:latin typeface="Calibri" charset="0"/>
              </a:defRPr>
            </a:lvl1pPr>
          </a:lstStyle>
          <a:p>
            <a:pPr>
              <a:defRPr/>
            </a:pPr>
            <a:fld id="{B4982A2B-807D-BF46-BBC5-3CC878266B9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6681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alibri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alibri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alibri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alibri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alibri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56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56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56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56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246424D-8099-B646-A3F8-666FB2D627FE}" type="slidenum">
              <a:rPr lang="en-US" sz="1300">
                <a:latin typeface="Calibri" charset="0"/>
              </a:rPr>
              <a:pPr/>
              <a:t>1</a:t>
            </a:fld>
            <a:endParaRPr lang="en-US" sz="1300" dirty="0">
              <a:latin typeface="Calibri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416D9-B5DF-B449-ACA0-D9C9DF8FE5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453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BD18F-49DF-E24A-927E-7414594013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14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B15EF-43CF-C547-8323-0FA41A606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705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DEEDB-512D-A340-B269-5E545E50AB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28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53BAE-BD64-EC47-99FD-C9DC83A36A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816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2C44C-BA7E-F74B-9A0E-4083A2A5C7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1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ACC56-77E3-BA4A-8B51-F7E5F181CB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1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69080-3B39-E04B-8316-0F49EF8573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624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B4950-22A9-8D44-9176-7EA2A61F69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80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89869-A51F-F445-9C16-2C6E0DEC4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40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48BB4-E1CB-3D46-A6C1-CD0AF7753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14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 i="0">
                <a:latin typeface="Calibri" charset="0"/>
              </a:defRPr>
            </a:lvl1pPr>
          </a:lstStyle>
          <a:p>
            <a:pPr>
              <a:defRPr/>
            </a:pPr>
            <a:fld id="{36BFB7CB-C26B-F04D-AF39-7603ED5286B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0" i="0">
          <a:solidFill>
            <a:schemeClr val="tx2"/>
          </a:solidFill>
          <a:latin typeface="Calibri" charset="0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  <a:ea typeface="ＭＳ Ｐゴシック" pitchFamily="-109" charset="-128"/>
          <a:cs typeface="ＭＳ Ｐゴシック" pitchFamily="-109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 b="0" i="0">
          <a:solidFill>
            <a:schemeClr val="tx1"/>
          </a:solidFill>
          <a:latin typeface="Calibri" charset="0"/>
          <a:ea typeface="ＭＳ Ｐゴシック" pitchFamily="-109" charset="-128"/>
          <a:cs typeface="ＭＳ Ｐゴシック" pitchFamily="-109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 b="0" i="0">
          <a:solidFill>
            <a:schemeClr val="tx1"/>
          </a:solidFill>
          <a:latin typeface="Calibri" charset="0"/>
          <a:ea typeface="ＭＳ Ｐゴシック" pitchFamily="-65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 b="0" i="0">
          <a:solidFill>
            <a:schemeClr val="tx1"/>
          </a:solidFill>
          <a:latin typeface="Calibri" charset="0"/>
          <a:ea typeface="ＭＳ Ｐゴシック" pitchFamily="-65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 b="0" i="0">
          <a:solidFill>
            <a:schemeClr val="tx1"/>
          </a:solidFill>
          <a:latin typeface="Calibri" charset="0"/>
          <a:ea typeface="ＭＳ Ｐゴシック" pitchFamily="-65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 b="0" i="0">
          <a:solidFill>
            <a:schemeClr val="tx1"/>
          </a:solidFill>
          <a:latin typeface="Calibri" charset="0"/>
          <a:ea typeface="ＭＳ Ｐゴシック" pitchFamily="-65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fai.cs.uni-saarland.de/hoffmann/ff.html" TargetMode="External"/><Relationship Id="rId2" Type="http://schemas.openxmlformats.org/officeDocument/2006/relationships/hyperlink" Target="https://www.nms.kcl.ac.uk/andrew.coles/PlanningCompetitionAAAISlides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Satpla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3886200"/>
          </a:xfrm>
        </p:spPr>
        <p:txBody>
          <a:bodyPr/>
          <a:lstStyle/>
          <a:p>
            <a:pPr>
              <a:defRPr/>
            </a:pPr>
            <a:r>
              <a:rPr lang="en-US" sz="10600" b="1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Planning 2</a:t>
            </a:r>
            <a:br>
              <a:rPr lang="en-US" sz="106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r>
              <a:rPr lang="en-US" sz="66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approaches</a:t>
            </a:r>
            <a:endParaRPr lang="en-US" sz="96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343400"/>
            <a:ext cx="6400800" cy="9906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Chapter 11.1-11.3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365760" y="6135113"/>
            <a:ext cx="876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/>
            <a:r>
              <a:rPr lang="en-US" sz="1600" dirty="0">
                <a:latin typeface="Calibri" charset="0"/>
              </a:rPr>
              <a:t>Some material adopted from notes by</a:t>
            </a:r>
            <a:br>
              <a:rPr lang="en-US" sz="1600" dirty="0">
                <a:latin typeface="Calibri" charset="0"/>
              </a:rPr>
            </a:br>
            <a:r>
              <a:rPr lang="en-US" sz="1600" dirty="0">
                <a:latin typeface="Calibri" charset="0"/>
              </a:rPr>
              <a:t>Andreas Geyer-Schulz and Chuck Dyer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D4B08F-640B-4047-93B5-62611377C721}"/>
              </a:ext>
            </a:extLst>
          </p:cNvPr>
          <p:cNvSpPr txBox="1"/>
          <p:nvPr/>
        </p:nvSpPr>
        <p:spPr>
          <a:xfrm>
            <a:off x="8096562" y="138112"/>
            <a:ext cx="723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13.2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70A41-4671-374D-BBDF-7A1323415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SOTA for Classical Planning?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F146A-4B40-0049-B1D6-BB21880AC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1524000"/>
            <a:ext cx="7772400" cy="5181600"/>
          </a:xfrm>
        </p:spPr>
        <p:txBody>
          <a:bodyPr/>
          <a:lstStyle/>
          <a:p>
            <a:r>
              <a:rPr lang="en-US" sz="2800" dirty="0"/>
              <a:t>See the 2019 AAAI </a:t>
            </a:r>
            <a:r>
              <a:rPr lang="en-US" sz="2800" dirty="0">
                <a:hlinkClick r:id="rId2"/>
              </a:rPr>
              <a:t>tutorial</a:t>
            </a:r>
            <a:r>
              <a:rPr lang="en-US" sz="2800" dirty="0"/>
              <a:t> on the 2018 International Planning Competition for details</a:t>
            </a:r>
          </a:p>
          <a:p>
            <a:r>
              <a:rPr lang="en-US" sz="2800" dirty="0"/>
              <a:t>A system using an approach inspired by </a:t>
            </a:r>
            <a:r>
              <a:rPr lang="en-US" sz="2800" dirty="0" err="1"/>
              <a:t>SATPlan</a:t>
            </a:r>
            <a:r>
              <a:rPr lang="en-US" sz="2800" dirty="0"/>
              <a:t> is good for finding an </a:t>
            </a:r>
            <a:r>
              <a:rPr lang="en-US" sz="2800" b="1" dirty="0"/>
              <a:t>optimal plan</a:t>
            </a:r>
          </a:p>
          <a:p>
            <a:r>
              <a:rPr lang="en-US" sz="2800" dirty="0"/>
              <a:t>The </a:t>
            </a:r>
            <a:r>
              <a:rPr lang="en-US" sz="2800" dirty="0">
                <a:hlinkClick r:id="rId3"/>
              </a:rPr>
              <a:t>Fast Forward </a:t>
            </a:r>
            <a:r>
              <a:rPr lang="en-US" sz="2800" dirty="0"/>
              <a:t>(FF) planner works well when </a:t>
            </a:r>
            <a:r>
              <a:rPr lang="en-US" sz="2800" i="1" dirty="0"/>
              <a:t>satisficing</a:t>
            </a:r>
            <a:r>
              <a:rPr lang="en-US" sz="2800" dirty="0"/>
              <a:t> is your goal</a:t>
            </a:r>
          </a:p>
          <a:p>
            <a:pPr lvl="1"/>
            <a:r>
              <a:rPr lang="en-US" sz="2400" dirty="0"/>
              <a:t>A forward chaining heuristic state space planner</a:t>
            </a:r>
          </a:p>
          <a:p>
            <a:pPr lvl="1"/>
            <a:r>
              <a:rPr lang="en-US" sz="2400" dirty="0"/>
              <a:t>It is the one used in </a:t>
            </a:r>
            <a:r>
              <a:rPr lang="en-US" sz="2400" dirty="0" err="1"/>
              <a:t>Planning.Domains</a:t>
            </a:r>
            <a:endParaRPr lang="en-US" sz="2400" dirty="0"/>
          </a:p>
          <a:p>
            <a:pPr lvl="1"/>
            <a:r>
              <a:rPr lang="en-US" sz="2400" dirty="0"/>
              <a:t>Open source (written in c)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3306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868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500854"/>
            <a:ext cx="7945119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400" dirty="0"/>
              <a:t>Planning as State-Space Search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551940"/>
            <a:ext cx="8042275" cy="2541721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4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40" dirty="0">
                <a:latin typeface="Calibri" panose="020F0502020204030204" pitchFamily="34" charset="0"/>
                <a:cs typeface="Calibri" panose="020F0502020204030204" pitchFamily="34" charset="0"/>
              </a:rPr>
              <a:t>Forward </a:t>
            </a:r>
            <a:r>
              <a:rPr sz="3200" spc="-135" dirty="0">
                <a:latin typeface="Calibri" panose="020F0502020204030204" pitchFamily="34" charset="0"/>
                <a:cs typeface="Calibri" panose="020F0502020204030204" pitchFamily="34" charset="0"/>
              </a:rPr>
              <a:t>(progression) </a:t>
            </a:r>
            <a:r>
              <a:rPr sz="3200" spc="-165" dirty="0">
                <a:latin typeface="Calibri" panose="020F0502020204030204" pitchFamily="34" charset="0"/>
                <a:cs typeface="Calibri" panose="020F0502020204030204" pitchFamily="34" charset="0"/>
              </a:rPr>
              <a:t>state-space</a:t>
            </a:r>
            <a:r>
              <a:rPr sz="3200" spc="-25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195" dirty="0">
                <a:latin typeface="Calibri" panose="020F0502020204030204" pitchFamily="34" charset="0"/>
                <a:cs typeface="Calibri" panose="020F0502020204030204" pitchFamily="34" charset="0"/>
              </a:rPr>
              <a:t>search</a:t>
            </a:r>
            <a:endParaRPr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55650" lvl="1" indent="-285750">
              <a:lnSpc>
                <a:spcPct val="100000"/>
              </a:lnSpc>
              <a:spcBef>
                <a:spcPts val="560"/>
              </a:spcBef>
              <a:buChar char="–"/>
              <a:tabLst>
                <a:tab pos="755650" algn="l"/>
              </a:tabLst>
            </a:pPr>
            <a:r>
              <a:rPr sz="2800" spc="-160" dirty="0">
                <a:latin typeface="Calibri" panose="020F0502020204030204" pitchFamily="34" charset="0"/>
                <a:cs typeface="Calibri" panose="020F0502020204030204" pitchFamily="34" charset="0"/>
              </a:rPr>
              <a:t>Prone </a:t>
            </a:r>
            <a:r>
              <a:rPr sz="2800" spc="20" dirty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sz="2800" spc="-100" dirty="0">
                <a:latin typeface="Calibri" panose="020F0502020204030204" pitchFamily="34" charset="0"/>
                <a:cs typeface="Calibri" panose="020F0502020204030204" pitchFamily="34" charset="0"/>
              </a:rPr>
              <a:t>exploring </a:t>
            </a:r>
            <a:r>
              <a:rPr sz="2800" spc="-65" dirty="0">
                <a:latin typeface="Calibri" panose="020F0502020204030204" pitchFamily="34" charset="0"/>
                <a:cs typeface="Calibri" panose="020F0502020204030204" pitchFamily="34" charset="0"/>
              </a:rPr>
              <a:t>irrelevant</a:t>
            </a:r>
            <a:r>
              <a:rPr sz="2800" spc="-34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spc="-110" dirty="0">
                <a:latin typeface="Calibri" panose="020F0502020204030204" pitchFamily="34" charset="0"/>
                <a:cs typeface="Calibri" panose="020F0502020204030204" pitchFamily="34" charset="0"/>
              </a:rPr>
              <a:t>actions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55650" marR="5080" lvl="1" indent="-285750">
              <a:lnSpc>
                <a:spcPct val="100000"/>
              </a:lnSpc>
              <a:spcBef>
                <a:spcPts val="550"/>
              </a:spcBef>
              <a:buChar char="–"/>
              <a:tabLst>
                <a:tab pos="755650" algn="l"/>
              </a:tabLst>
            </a:pPr>
            <a:r>
              <a:rPr sz="2800" spc="-85" dirty="0">
                <a:latin typeface="Calibri" panose="020F0502020204030204" pitchFamily="34" charset="0"/>
                <a:cs typeface="Calibri" panose="020F0502020204030204" pitchFamily="34" charset="0"/>
              </a:rPr>
              <a:t>Uninformed </a:t>
            </a:r>
            <a:r>
              <a:rPr sz="2800" spc="-105" dirty="0">
                <a:latin typeface="Calibri" panose="020F0502020204030204" pitchFamily="34" charset="0"/>
                <a:cs typeface="Calibri" panose="020F0502020204030204" pitchFamily="34" charset="0"/>
              </a:rPr>
              <a:t>forward-search </a:t>
            </a:r>
            <a:r>
              <a:rPr sz="2800" spc="-40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sz="2800" spc="-130" dirty="0">
                <a:latin typeface="Calibri" panose="020F0502020204030204" pitchFamily="34" charset="0"/>
                <a:cs typeface="Calibri" panose="020F0502020204030204" pitchFamily="34" charset="0"/>
              </a:rPr>
              <a:t>large </a:t>
            </a:r>
            <a:r>
              <a:rPr sz="2800" spc="-100" dirty="0">
                <a:latin typeface="Calibri" panose="020F0502020204030204" pitchFamily="34" charset="0"/>
                <a:cs typeface="Calibri" panose="020F0502020204030204" pitchFamily="34" charset="0"/>
              </a:rPr>
              <a:t>state </a:t>
            </a:r>
            <a:r>
              <a:rPr sz="2800" spc="-220" dirty="0">
                <a:latin typeface="Calibri" panose="020F0502020204030204" pitchFamily="34" charset="0"/>
                <a:cs typeface="Calibri" panose="020F0502020204030204" pitchFamily="34" charset="0"/>
              </a:rPr>
              <a:t>spaces</a:t>
            </a:r>
            <a:r>
              <a:rPr sz="2800" spc="-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spc="-150" dirty="0">
                <a:latin typeface="Calibri" panose="020F0502020204030204" pitchFamily="34" charset="0"/>
                <a:cs typeface="Calibri" panose="020F0502020204030204" pitchFamily="34" charset="0"/>
              </a:rPr>
              <a:t>is  </a:t>
            </a:r>
            <a:r>
              <a:rPr sz="2800" spc="-15" dirty="0">
                <a:latin typeface="Calibri" panose="020F0502020204030204" pitchFamily="34" charset="0"/>
                <a:cs typeface="Calibri" panose="020F0502020204030204" pitchFamily="34" charset="0"/>
              </a:rPr>
              <a:t>too </a:t>
            </a:r>
            <a:r>
              <a:rPr sz="2800" spc="-50" dirty="0">
                <a:latin typeface="Calibri" panose="020F0502020204030204" pitchFamily="34" charset="0"/>
                <a:cs typeface="Calibri" panose="020F0502020204030204" pitchFamily="34" charset="0"/>
              </a:rPr>
              <a:t>inefficient </a:t>
            </a:r>
            <a:r>
              <a:rPr sz="2800" spc="25" dirty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sz="2800" spc="-135" dirty="0"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sz="2800" spc="-56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6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spc="-95" dirty="0">
                <a:latin typeface="Calibri" panose="020F0502020204030204" pitchFamily="34" charset="0"/>
                <a:cs typeface="Calibri" panose="020F0502020204030204" pitchFamily="34" charset="0"/>
              </a:rPr>
              <a:t>practical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55650" lvl="1" indent="-285750">
              <a:lnSpc>
                <a:spcPct val="100000"/>
              </a:lnSpc>
              <a:spcBef>
                <a:spcPts val="550"/>
              </a:spcBef>
              <a:buChar char="–"/>
              <a:tabLst>
                <a:tab pos="755650" algn="l"/>
              </a:tabLst>
            </a:pPr>
            <a:r>
              <a:rPr sz="2800" spc="-165" dirty="0">
                <a:latin typeface="Calibri" panose="020F0502020204030204" pitchFamily="34" charset="0"/>
                <a:cs typeface="Calibri" panose="020F0502020204030204" pitchFamily="34" charset="0"/>
              </a:rPr>
              <a:t>Need </a:t>
            </a:r>
            <a:r>
              <a:rPr sz="2800" spc="-105" dirty="0">
                <a:latin typeface="Calibri" panose="020F0502020204030204" pitchFamily="34" charset="0"/>
                <a:cs typeface="Calibri" panose="020F0502020204030204" pitchFamily="34" charset="0"/>
              </a:rPr>
              <a:t>heuristics </a:t>
            </a:r>
            <a:r>
              <a:rPr sz="2800" spc="20" dirty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sz="2800" spc="-180" dirty="0">
                <a:latin typeface="Calibri" panose="020F0502020204030204" pitchFamily="34" charset="0"/>
                <a:cs typeface="Calibri" panose="020F0502020204030204" pitchFamily="34" charset="0"/>
              </a:rPr>
              <a:t>make </a:t>
            </a:r>
            <a:r>
              <a:rPr sz="2800" spc="-55" dirty="0">
                <a:latin typeface="Calibri" panose="020F0502020204030204" pitchFamily="34" charset="0"/>
                <a:cs typeface="Calibri" panose="020F0502020204030204" pitchFamily="34" charset="0"/>
              </a:rPr>
              <a:t>forward </a:t>
            </a:r>
            <a:r>
              <a:rPr sz="2800" spc="-170" dirty="0">
                <a:latin typeface="Calibri" panose="020F0502020204030204" pitchFamily="34" charset="0"/>
                <a:cs typeface="Calibri" panose="020F0502020204030204" pitchFamily="34" charset="0"/>
              </a:rPr>
              <a:t>search</a:t>
            </a:r>
            <a:r>
              <a:rPr lang="en-US" sz="2800" spc="-17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spc="-4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spc="-120" dirty="0">
                <a:latin typeface="Calibri" panose="020F0502020204030204" pitchFamily="34" charset="0"/>
                <a:cs typeface="Calibri" panose="020F0502020204030204" pitchFamily="34" charset="0"/>
              </a:rPr>
              <a:t>feasible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8402319" y="6473190"/>
            <a:ext cx="231140" cy="1547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0" i="0" kern="1200">
                <a:solidFill>
                  <a:srgbClr val="8A8A8A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US" spc="-60" smtClean="0">
                <a:latin typeface="Calibri" panose="020F0502020204030204" pitchFamily="34" charset="0"/>
                <a:cs typeface="Calibri" panose="020F0502020204030204" pitchFamily="34" charset="0"/>
              </a:rPr>
              <a:pPr marL="38100">
                <a:lnSpc>
                  <a:spcPts val="1240"/>
                </a:lnSpc>
              </a:pPr>
              <a:t>2</a:t>
            </a:fld>
            <a:endParaRPr spc="-6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58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3239" y="500854"/>
            <a:ext cx="8110219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400" dirty="0"/>
              <a:t>Example: Air Cargo Problem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474980" y="1206026"/>
            <a:ext cx="8440420" cy="5561651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342900" indent="-342900">
              <a:spcBef>
                <a:spcPts val="450"/>
              </a:spcBef>
              <a:buFont typeface="Arial" panose="020B0604020202020204" pitchFamily="34" charset="0"/>
              <a:buChar char="•"/>
              <a:tabLst>
                <a:tab pos="612140" algn="l"/>
              </a:tabLst>
            </a:pPr>
            <a:r>
              <a:rPr sz="3200" spc="-110" dirty="0">
                <a:latin typeface="Calibri" panose="020F0502020204030204" pitchFamily="34" charset="0"/>
                <a:cs typeface="Calibri" panose="020F0502020204030204" pitchFamily="34" charset="0"/>
              </a:rPr>
              <a:t>10 </a:t>
            </a:r>
            <a:r>
              <a:rPr sz="3200" spc="-40" dirty="0">
                <a:latin typeface="Calibri" panose="020F0502020204030204" pitchFamily="34" charset="0"/>
                <a:cs typeface="Calibri" panose="020F0502020204030204" pitchFamily="34" charset="0"/>
              </a:rPr>
              <a:t>airports: </a:t>
            </a:r>
            <a:r>
              <a:rPr sz="3200" spc="-135" dirty="0">
                <a:latin typeface="Calibri" panose="020F0502020204030204" pitchFamily="34" charset="0"/>
                <a:cs typeface="Calibri" panose="020F0502020204030204" pitchFamily="34" charset="0"/>
              </a:rPr>
              <a:t>each </a:t>
            </a:r>
            <a:r>
              <a:rPr sz="3200" spc="-160" dirty="0">
                <a:latin typeface="Calibri" panose="020F0502020204030204" pitchFamily="34" charset="0"/>
                <a:cs typeface="Calibri" panose="020F0502020204030204" pitchFamily="34" charset="0"/>
              </a:rPr>
              <a:t>has </a:t>
            </a:r>
            <a:r>
              <a:rPr sz="3200" spc="-105" dirty="0">
                <a:latin typeface="Calibri" panose="020F0502020204030204" pitchFamily="34" charset="0"/>
                <a:cs typeface="Calibri" panose="020F0502020204030204" pitchFamily="34" charset="0"/>
              </a:rPr>
              <a:t>5 </a:t>
            </a:r>
            <a:r>
              <a:rPr sz="3200" spc="-110" dirty="0">
                <a:latin typeface="Calibri" panose="020F0502020204030204" pitchFamily="34" charset="0"/>
                <a:cs typeface="Calibri" panose="020F0502020204030204" pitchFamily="34" charset="0"/>
              </a:rPr>
              <a:t>planes </a:t>
            </a:r>
            <a:r>
              <a:rPr sz="3200" spc="-1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sz="3200" spc="-110" dirty="0">
                <a:latin typeface="Calibri" panose="020F0502020204030204" pitchFamily="34" charset="0"/>
                <a:cs typeface="Calibri" panose="020F0502020204030204" pitchFamily="34" charset="0"/>
              </a:rPr>
              <a:t>20 </a:t>
            </a:r>
            <a:r>
              <a:rPr sz="3200" spc="-120" dirty="0">
                <a:latin typeface="Calibri" panose="020F0502020204030204" pitchFamily="34" charset="0"/>
                <a:cs typeface="Calibri" panose="020F0502020204030204" pitchFamily="34" charset="0"/>
              </a:rPr>
              <a:t>pieces </a:t>
            </a:r>
            <a:r>
              <a:rPr sz="3200" spc="-5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sz="3200" spc="-1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125" dirty="0">
                <a:latin typeface="Calibri" panose="020F0502020204030204" pitchFamily="34" charset="0"/>
                <a:cs typeface="Calibri" panose="020F0502020204030204" pitchFamily="34" charset="0"/>
              </a:rPr>
              <a:t>cargo</a:t>
            </a:r>
            <a:endParaRPr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450"/>
              </a:spcBef>
              <a:buFont typeface="Arial" panose="020B0604020202020204" pitchFamily="34" charset="0"/>
              <a:buChar char="•"/>
              <a:tabLst>
                <a:tab pos="612140" algn="l"/>
              </a:tabLst>
            </a:pPr>
            <a:r>
              <a:rPr sz="3200" spc="-114" dirty="0">
                <a:latin typeface="Calibri" panose="020F0502020204030204" pitchFamily="34" charset="0"/>
                <a:cs typeface="Calibri" panose="020F0502020204030204" pitchFamily="34" charset="0"/>
              </a:rPr>
              <a:t>Goal: </a:t>
            </a:r>
            <a:r>
              <a:rPr sz="3200" spc="-70" dirty="0">
                <a:latin typeface="Calibri" panose="020F0502020204030204" pitchFamily="34" charset="0"/>
                <a:cs typeface="Calibri" panose="020F0502020204030204" pitchFamily="34" charset="0"/>
              </a:rPr>
              <a:t>Move </a:t>
            </a:r>
            <a:r>
              <a:rPr sz="3200" spc="-45" dirty="0">
                <a:latin typeface="Calibri" panose="020F0502020204030204" pitchFamily="34" charset="0"/>
                <a:cs typeface="Calibri" panose="020F0502020204030204" pitchFamily="34" charset="0"/>
              </a:rPr>
              <a:t>all </a:t>
            </a:r>
            <a:r>
              <a:rPr sz="3200" spc="-125" dirty="0">
                <a:latin typeface="Calibri" panose="020F0502020204030204" pitchFamily="34" charset="0"/>
                <a:cs typeface="Calibri" panose="020F0502020204030204" pitchFamily="34" charset="0"/>
              </a:rPr>
              <a:t>cargo </a:t>
            </a:r>
            <a:r>
              <a:rPr sz="3200" spc="-35" dirty="0">
                <a:latin typeface="Calibri" panose="020F0502020204030204" pitchFamily="34" charset="0"/>
                <a:cs typeface="Calibri" panose="020F0502020204030204" pitchFamily="34" charset="0"/>
              </a:rPr>
              <a:t>at </a:t>
            </a:r>
            <a:r>
              <a:rPr sz="3200" spc="-15" dirty="0">
                <a:latin typeface="Calibri" panose="020F0502020204030204" pitchFamily="34" charset="0"/>
                <a:cs typeface="Calibri" panose="020F0502020204030204" pitchFamily="34" charset="0"/>
              </a:rPr>
              <a:t>airport </a:t>
            </a:r>
            <a:r>
              <a:rPr sz="3200" spc="-19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sz="3200" spc="25" dirty="0"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sz="3200" spc="-4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15" dirty="0">
                <a:latin typeface="Calibri" panose="020F0502020204030204" pitchFamily="34" charset="0"/>
                <a:cs typeface="Calibri" panose="020F0502020204030204" pitchFamily="34" charset="0"/>
              </a:rPr>
              <a:t>airport </a:t>
            </a:r>
            <a:r>
              <a:rPr sz="3200" spc="-270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endParaRPr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314325" indent="-342900">
              <a:lnSpc>
                <a:spcPct val="105300"/>
              </a:lnSpc>
              <a:spcBef>
                <a:spcPts val="300"/>
              </a:spcBef>
              <a:buFont typeface="Arial" panose="020B0604020202020204" pitchFamily="34" charset="0"/>
              <a:buChar char="•"/>
              <a:tabLst>
                <a:tab pos="612140" algn="l"/>
              </a:tabLst>
            </a:pPr>
            <a:r>
              <a:rPr sz="3200" spc="-114" dirty="0">
                <a:latin typeface="Calibri" panose="020F0502020204030204" pitchFamily="34" charset="0"/>
                <a:cs typeface="Calibri" panose="020F0502020204030204" pitchFamily="34" charset="0"/>
              </a:rPr>
              <a:t>Simple </a:t>
            </a:r>
            <a:r>
              <a:rPr sz="3200" spc="-45" dirty="0">
                <a:latin typeface="Calibri" panose="020F0502020204030204" pitchFamily="34" charset="0"/>
                <a:cs typeface="Calibri" panose="020F0502020204030204" pitchFamily="34" charset="0"/>
              </a:rPr>
              <a:t>solution: </a:t>
            </a:r>
            <a:r>
              <a:rPr sz="3200" spc="-150" dirty="0">
                <a:latin typeface="Calibri" panose="020F0502020204030204" pitchFamily="34" charset="0"/>
                <a:cs typeface="Calibri" panose="020F0502020204030204" pitchFamily="34" charset="0"/>
              </a:rPr>
              <a:t>Load </a:t>
            </a:r>
            <a:r>
              <a:rPr sz="3200" spc="-114" dirty="0">
                <a:latin typeface="Calibri" panose="020F0502020204030204" pitchFamily="34" charset="0"/>
                <a:cs typeface="Calibri" panose="020F0502020204030204" pitchFamily="34" charset="0"/>
              </a:rPr>
              <a:t>20 </a:t>
            </a:r>
            <a:r>
              <a:rPr sz="3200" spc="-125" dirty="0">
                <a:latin typeface="Calibri" panose="020F0502020204030204" pitchFamily="34" charset="0"/>
                <a:cs typeface="Calibri" panose="020F0502020204030204" pitchFamily="34" charset="0"/>
              </a:rPr>
              <a:t>cargo </a:t>
            </a:r>
            <a:r>
              <a:rPr sz="3200" spc="-30" dirty="0">
                <a:latin typeface="Calibri" panose="020F0502020204030204" pitchFamily="34" charset="0"/>
                <a:cs typeface="Calibri" panose="020F0502020204030204" pitchFamily="34" charset="0"/>
              </a:rPr>
              <a:t>onto </a:t>
            </a:r>
            <a:r>
              <a:rPr sz="3200" spc="-70" dirty="0">
                <a:latin typeface="Calibri" panose="020F0502020204030204" pitchFamily="34" charset="0"/>
                <a:cs typeface="Calibri" panose="020F0502020204030204" pitchFamily="34" charset="0"/>
              </a:rPr>
              <a:t>plane</a:t>
            </a:r>
            <a:r>
              <a:rPr sz="2800" spc="-104" baseline="-13333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sz="3200" spc="-35" dirty="0">
                <a:latin typeface="Calibri" panose="020F0502020204030204" pitchFamily="34" charset="0"/>
                <a:cs typeface="Calibri" panose="020F0502020204030204" pitchFamily="34" charset="0"/>
              </a:rPr>
              <a:t>at </a:t>
            </a:r>
            <a:r>
              <a:rPr sz="3200" spc="-15" dirty="0">
                <a:latin typeface="Calibri" panose="020F0502020204030204" pitchFamily="34" charset="0"/>
                <a:cs typeface="Calibri" panose="020F0502020204030204" pitchFamily="34" charset="0"/>
              </a:rPr>
              <a:t>airport </a:t>
            </a:r>
            <a:r>
              <a:rPr sz="3200" spc="-120" dirty="0">
                <a:latin typeface="Calibri" panose="020F0502020204030204" pitchFamily="34" charset="0"/>
                <a:cs typeface="Calibri" panose="020F0502020204030204" pitchFamily="34" charset="0"/>
              </a:rPr>
              <a:t>A, </a:t>
            </a:r>
            <a:r>
              <a:rPr sz="3200" spc="-15" dirty="0">
                <a:latin typeface="Calibri" panose="020F0502020204030204" pitchFamily="34" charset="0"/>
                <a:cs typeface="Calibri" panose="020F0502020204030204" pitchFamily="34" charset="0"/>
              </a:rPr>
              <a:t>fly </a:t>
            </a:r>
            <a:r>
              <a:rPr sz="3200" spc="25" dirty="0">
                <a:latin typeface="Calibri" panose="020F0502020204030204" pitchFamily="34" charset="0"/>
                <a:cs typeface="Calibri" panose="020F0502020204030204" pitchFamily="34" charset="0"/>
              </a:rPr>
              <a:t>to  </a:t>
            </a:r>
            <a:r>
              <a:rPr sz="3200" spc="-15" dirty="0">
                <a:latin typeface="Calibri" panose="020F0502020204030204" pitchFamily="34" charset="0"/>
                <a:cs typeface="Calibri" panose="020F0502020204030204" pitchFamily="34" charset="0"/>
              </a:rPr>
              <a:t>airport </a:t>
            </a:r>
            <a:r>
              <a:rPr sz="3200" spc="-175" dirty="0">
                <a:latin typeface="Calibri" panose="020F0502020204030204" pitchFamily="34" charset="0"/>
                <a:cs typeface="Calibri" panose="020F0502020204030204" pitchFamily="34" charset="0"/>
              </a:rPr>
              <a:t>B, </a:t>
            </a:r>
            <a:r>
              <a:rPr sz="3200" spc="-70" dirty="0">
                <a:latin typeface="Calibri" panose="020F0502020204030204" pitchFamily="34" charset="0"/>
                <a:cs typeface="Calibri" panose="020F0502020204030204" pitchFamily="34" charset="0"/>
              </a:rPr>
              <a:t>unload</a:t>
            </a:r>
            <a:r>
              <a:rPr sz="3200" spc="-14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125" dirty="0">
                <a:latin typeface="Calibri" panose="020F0502020204030204" pitchFamily="34" charset="0"/>
                <a:cs typeface="Calibri" panose="020F0502020204030204" pitchFamily="34" charset="0"/>
              </a:rPr>
              <a:t>cargo</a:t>
            </a:r>
            <a:endParaRPr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450"/>
              </a:spcBef>
              <a:buFont typeface="Arial" panose="020B0604020202020204" pitchFamily="34" charset="0"/>
              <a:buChar char="•"/>
              <a:tabLst>
                <a:tab pos="612140" algn="l"/>
              </a:tabLst>
            </a:pPr>
            <a:r>
              <a:rPr sz="3200" spc="-145" dirty="0">
                <a:latin typeface="Calibri" panose="020F0502020204030204" pitchFamily="34" charset="0"/>
                <a:cs typeface="Calibri" panose="020F0502020204030204" pitchFamily="34" charset="0"/>
              </a:rPr>
              <a:t>Average </a:t>
            </a:r>
            <a:r>
              <a:rPr sz="3200" spc="-90" dirty="0">
                <a:latin typeface="Calibri" panose="020F0502020204030204" pitchFamily="34" charset="0"/>
                <a:cs typeface="Calibri" panose="020F0502020204030204" pitchFamily="34" charset="0"/>
              </a:rPr>
              <a:t>branching </a:t>
            </a:r>
            <a:r>
              <a:rPr sz="3200" spc="-40" dirty="0">
                <a:latin typeface="Calibri" panose="020F0502020204030204" pitchFamily="34" charset="0"/>
                <a:cs typeface="Calibri" panose="020F0502020204030204" pitchFamily="34" charset="0"/>
              </a:rPr>
              <a:t>factor </a:t>
            </a:r>
            <a:r>
              <a:rPr sz="3200" spc="-114" dirty="0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sz="3200" spc="-17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95" dirty="0">
                <a:latin typeface="Calibri" panose="020F0502020204030204" pitchFamily="34" charset="0"/>
                <a:cs typeface="Calibri" panose="020F0502020204030204" pitchFamily="34" charset="0"/>
              </a:rPr>
              <a:t>huge:</a:t>
            </a:r>
            <a:endParaRPr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3094" lvl="1" indent="-342900">
              <a:spcBef>
                <a:spcPts val="370"/>
              </a:spcBef>
              <a:buFont typeface="Arial" panose="020B0604020202020204" pitchFamily="34" charset="0"/>
              <a:buChar char="•"/>
              <a:tabLst>
                <a:tab pos="928369" algn="l"/>
              </a:tabLst>
            </a:pPr>
            <a:r>
              <a:rPr sz="2500" spc="-180" dirty="0">
                <a:latin typeface="Calibri" panose="020F0502020204030204" pitchFamily="34" charset="0"/>
                <a:cs typeface="Calibri" panose="020F0502020204030204" pitchFamily="34" charset="0"/>
              </a:rPr>
              <a:t>Each </a:t>
            </a:r>
            <a:r>
              <a:rPr sz="2500" spc="-5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sz="2500" spc="-100" dirty="0">
                <a:latin typeface="Calibri" panose="020F0502020204030204" pitchFamily="34" charset="0"/>
                <a:cs typeface="Calibri" panose="020F0502020204030204" pitchFamily="34" charset="0"/>
              </a:rPr>
              <a:t>50 planes </a:t>
            </a:r>
            <a:r>
              <a:rPr sz="2500" spc="-130" dirty="0">
                <a:latin typeface="Calibri" panose="020F0502020204030204" pitchFamily="34" charset="0"/>
                <a:cs typeface="Calibri" panose="020F0502020204030204" pitchFamily="34" charset="0"/>
              </a:rPr>
              <a:t>can </a:t>
            </a:r>
            <a:r>
              <a:rPr sz="2500" spc="-15" dirty="0">
                <a:latin typeface="Calibri" panose="020F0502020204030204" pitchFamily="34" charset="0"/>
                <a:cs typeface="Calibri" panose="020F0502020204030204" pitchFamily="34" charset="0"/>
              </a:rPr>
              <a:t>fly </a:t>
            </a:r>
            <a:r>
              <a:rPr sz="2500" spc="15" dirty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sz="2500" spc="-95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r>
              <a:rPr sz="2500" spc="-3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500" spc="-3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500" spc="-45" dirty="0">
                <a:latin typeface="Calibri" panose="020F0502020204030204" pitchFamily="34" charset="0"/>
                <a:cs typeface="Calibri" panose="020F0502020204030204" pitchFamily="34" charset="0"/>
              </a:rPr>
              <a:t>airports</a:t>
            </a:r>
            <a:endParaRPr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3094" lvl="1" indent="-342900">
              <a:spcBef>
                <a:spcPts val="370"/>
              </a:spcBef>
              <a:buFont typeface="Arial" panose="020B0604020202020204" pitchFamily="34" charset="0"/>
              <a:buChar char="•"/>
              <a:tabLst>
                <a:tab pos="928369" algn="l"/>
              </a:tabLst>
            </a:pPr>
            <a:r>
              <a:rPr sz="2500" spc="-100" dirty="0">
                <a:latin typeface="Calibri" panose="020F0502020204030204" pitchFamily="34" charset="0"/>
                <a:cs typeface="Calibri" panose="020F0502020204030204" pitchFamily="34" charset="0"/>
              </a:rPr>
              <a:t>200 </a:t>
            </a:r>
            <a:r>
              <a:rPr sz="2500" spc="-110" dirty="0">
                <a:latin typeface="Calibri" panose="020F0502020204030204" pitchFamily="34" charset="0"/>
                <a:cs typeface="Calibri" panose="020F0502020204030204" pitchFamily="34" charset="0"/>
              </a:rPr>
              <a:t>cargo </a:t>
            </a:r>
            <a:r>
              <a:rPr sz="2500" spc="-130" dirty="0">
                <a:latin typeface="Calibri" panose="020F0502020204030204" pitchFamily="34" charset="0"/>
                <a:cs typeface="Calibri" panose="020F0502020204030204" pitchFamily="34" charset="0"/>
              </a:rPr>
              <a:t>can </a:t>
            </a:r>
            <a:r>
              <a:rPr sz="2500" spc="-90" dirty="0">
                <a:latin typeface="Calibri" panose="020F0502020204030204" pitchFamily="34" charset="0"/>
                <a:cs typeface="Calibri" panose="020F0502020204030204" pitchFamily="34" charset="0"/>
              </a:rPr>
              <a:t>be </a:t>
            </a:r>
            <a:r>
              <a:rPr sz="2500" spc="-55" dirty="0">
                <a:latin typeface="Calibri" panose="020F0502020204030204" pitchFamily="34" charset="0"/>
                <a:cs typeface="Calibri" panose="020F0502020204030204" pitchFamily="34" charset="0"/>
              </a:rPr>
              <a:t>unloaded/loaded </a:t>
            </a:r>
            <a:r>
              <a:rPr sz="2500" spc="-30" dirty="0">
                <a:latin typeface="Calibri" panose="020F0502020204030204" pitchFamily="34" charset="0"/>
                <a:cs typeface="Calibri" panose="020F0502020204030204" pitchFamily="34" charset="0"/>
              </a:rPr>
              <a:t>onto </a:t>
            </a:r>
            <a:r>
              <a:rPr sz="2500" spc="-110" dirty="0">
                <a:latin typeface="Calibri" panose="020F0502020204030204" pitchFamily="34" charset="0"/>
                <a:cs typeface="Calibri" panose="020F0502020204030204" pitchFamily="34" charset="0"/>
              </a:rPr>
              <a:t>any </a:t>
            </a:r>
            <a:r>
              <a:rPr sz="2500" spc="-80" dirty="0">
                <a:latin typeface="Calibri" panose="020F0502020204030204" pitchFamily="34" charset="0"/>
                <a:cs typeface="Calibri" panose="020F0502020204030204" pitchFamily="34" charset="0"/>
              </a:rPr>
              <a:t>plane </a:t>
            </a:r>
            <a:r>
              <a:rPr sz="2500" spc="-35" dirty="0">
                <a:latin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sz="2500" spc="-28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500" spc="-20" dirty="0">
                <a:latin typeface="Calibri" panose="020F0502020204030204" pitchFamily="34" charset="0"/>
                <a:cs typeface="Calibri" panose="020F0502020204030204" pitchFamily="34" charset="0"/>
              </a:rPr>
              <a:t>airport</a:t>
            </a:r>
            <a:endParaRPr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3094" lvl="1" indent="-342900">
              <a:spcBef>
                <a:spcPts val="370"/>
              </a:spcBef>
              <a:buFont typeface="Arial" panose="020B0604020202020204" pitchFamily="34" charset="0"/>
              <a:buChar char="•"/>
              <a:tabLst>
                <a:tab pos="928369" algn="l"/>
              </a:tabLst>
            </a:pPr>
            <a:r>
              <a:rPr sz="2500" spc="-55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sz="2500" spc="-114" dirty="0">
                <a:latin typeface="Calibri" panose="020F0502020204030204" pitchFamily="34" charset="0"/>
                <a:cs typeface="Calibri" panose="020F0502020204030204" pitchFamily="34" charset="0"/>
              </a:rPr>
              <a:t>any </a:t>
            </a:r>
            <a:r>
              <a:rPr sz="2500" spc="-75" dirty="0">
                <a:latin typeface="Calibri" panose="020F0502020204030204" pitchFamily="34" charset="0"/>
                <a:cs typeface="Calibri" panose="020F0502020204030204" pitchFamily="34" charset="0"/>
              </a:rPr>
              <a:t>state </a:t>
            </a:r>
            <a:r>
              <a:rPr sz="2500" spc="-50" dirty="0">
                <a:latin typeface="Calibri" panose="020F0502020204030204" pitchFamily="34" charset="0"/>
                <a:cs typeface="Calibri" panose="020F0502020204030204" pitchFamily="34" charset="0"/>
              </a:rPr>
              <a:t>min. </a:t>
            </a:r>
            <a:r>
              <a:rPr sz="2500" spc="-100" dirty="0">
                <a:latin typeface="Calibri" panose="020F0502020204030204" pitchFamily="34" charset="0"/>
                <a:cs typeface="Calibri" panose="020F0502020204030204" pitchFamily="34" charset="0"/>
              </a:rPr>
              <a:t>450 </a:t>
            </a:r>
            <a:r>
              <a:rPr sz="2500" spc="-75" dirty="0">
                <a:latin typeface="Calibri" panose="020F0502020204030204" pitchFamily="34" charset="0"/>
                <a:cs typeface="Calibri" panose="020F0502020204030204" pitchFamily="34" charset="0"/>
              </a:rPr>
              <a:t>actions, </a:t>
            </a:r>
            <a:r>
              <a:rPr sz="2500" spc="-110" dirty="0">
                <a:latin typeface="Calibri" panose="020F0502020204030204" pitchFamily="34" charset="0"/>
                <a:cs typeface="Calibri" panose="020F0502020204030204" pitchFamily="34" charset="0"/>
              </a:rPr>
              <a:t>max. </a:t>
            </a:r>
            <a:r>
              <a:rPr sz="2500" spc="-95" dirty="0">
                <a:latin typeface="Calibri" panose="020F0502020204030204" pitchFamily="34" charset="0"/>
                <a:cs typeface="Calibri" panose="020F0502020204030204" pitchFamily="34" charset="0"/>
              </a:rPr>
              <a:t>10,450</a:t>
            </a:r>
            <a:r>
              <a:rPr sz="2500" spc="-2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500" spc="-80" dirty="0">
                <a:latin typeface="Calibri" panose="020F0502020204030204" pitchFamily="34" charset="0"/>
                <a:cs typeface="Calibri" panose="020F0502020204030204" pitchFamily="34" charset="0"/>
              </a:rPr>
              <a:t>actions</a:t>
            </a:r>
            <a:endParaRPr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17780" indent="-342900">
              <a:spcBef>
                <a:spcPts val="450"/>
              </a:spcBef>
              <a:buFont typeface="Arial" panose="020B0604020202020204" pitchFamily="34" charset="0"/>
              <a:buChar char="•"/>
              <a:tabLst>
                <a:tab pos="612140" algn="l"/>
              </a:tabLst>
            </a:pPr>
            <a:r>
              <a:rPr sz="3200" spc="-5" dirty="0">
                <a:latin typeface="Calibri" panose="020F0502020204030204" pitchFamily="34" charset="0"/>
                <a:cs typeface="Calibri" panose="020F0502020204030204" pitchFamily="34" charset="0"/>
              </a:rPr>
              <a:t>If </a:t>
            </a:r>
            <a:r>
              <a:rPr sz="3200" spc="-80" dirty="0">
                <a:latin typeface="Calibri" panose="020F0502020204030204" pitchFamily="34" charset="0"/>
                <a:cs typeface="Calibri" panose="020F0502020204030204" pitchFamily="34" charset="0"/>
              </a:rPr>
              <a:t>we </a:t>
            </a:r>
            <a:r>
              <a:rPr sz="3200" spc="-90" dirty="0">
                <a:latin typeface="Calibri" panose="020F0502020204030204" pitchFamily="34" charset="0"/>
                <a:cs typeface="Calibri" panose="020F0502020204030204" pitchFamily="34" charset="0"/>
              </a:rPr>
              <a:t>take </a:t>
            </a:r>
            <a:r>
              <a:rPr sz="3200" spc="-140" dirty="0">
                <a:latin typeface="Calibri" panose="020F0502020204030204" pitchFamily="34" charset="0"/>
                <a:cs typeface="Calibri" panose="020F0502020204030204" pitchFamily="34" charset="0"/>
              </a:rPr>
              <a:t>average </a:t>
            </a:r>
            <a:r>
              <a:rPr sz="3200" spc="-114" dirty="0">
                <a:latin typeface="Calibri" panose="020F0502020204030204" pitchFamily="34" charset="0"/>
                <a:cs typeface="Calibri" panose="020F0502020204030204" pitchFamily="34" charset="0"/>
              </a:rPr>
              <a:t>2000 </a:t>
            </a:r>
            <a:r>
              <a:rPr sz="3200" spc="-100" dirty="0">
                <a:latin typeface="Calibri" panose="020F0502020204030204" pitchFamily="34" charset="0"/>
                <a:cs typeface="Calibri" panose="020F0502020204030204" pitchFamily="34" charset="0"/>
              </a:rPr>
              <a:t>possible </a:t>
            </a:r>
            <a:r>
              <a:rPr sz="3200" spc="-85" dirty="0">
                <a:latin typeface="Calibri" panose="020F0502020204030204" pitchFamily="34" charset="0"/>
                <a:cs typeface="Calibri" panose="020F0502020204030204" pitchFamily="34" charset="0"/>
              </a:rPr>
              <a:t>actions </a:t>
            </a:r>
            <a:r>
              <a:rPr sz="3200" spc="-50" dirty="0">
                <a:latin typeface="Calibri" panose="020F0502020204030204" pitchFamily="34" charset="0"/>
                <a:cs typeface="Calibri" panose="020F0502020204030204" pitchFamily="34" charset="0"/>
              </a:rPr>
              <a:t>per </a:t>
            </a:r>
            <a:r>
              <a:rPr sz="3200" spc="-75" dirty="0">
                <a:latin typeface="Calibri" panose="020F0502020204030204" pitchFamily="34" charset="0"/>
                <a:cs typeface="Calibri" panose="020F0502020204030204" pitchFamily="34" charset="0"/>
              </a:rPr>
              <a:t>state, </a:t>
            </a:r>
            <a:r>
              <a:rPr sz="3200" spc="-130" dirty="0">
                <a:latin typeface="Calibri" panose="020F0502020204030204" pitchFamily="34" charset="0"/>
                <a:cs typeface="Calibri" panose="020F0502020204030204" pitchFamily="34" charset="0"/>
              </a:rPr>
              <a:t>search</a:t>
            </a:r>
            <a:r>
              <a:rPr sz="3200" spc="-35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100" dirty="0">
                <a:latin typeface="Calibri" panose="020F0502020204030204" pitchFamily="34" charset="0"/>
                <a:cs typeface="Calibri" panose="020F0502020204030204" pitchFamily="34" charset="0"/>
              </a:rPr>
              <a:t>graph  </a:t>
            </a:r>
            <a:r>
              <a:rPr sz="3200" spc="-60" dirty="0">
                <a:latin typeface="Calibri" panose="020F0502020204030204" pitchFamily="34" charset="0"/>
                <a:cs typeface="Calibri" panose="020F0502020204030204" pitchFamily="34" charset="0"/>
              </a:rPr>
              <a:t>up </a:t>
            </a:r>
            <a:r>
              <a:rPr sz="3200" spc="25" dirty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sz="3200" spc="-90" dirty="0">
                <a:latin typeface="Calibri" panose="020F0502020204030204" pitchFamily="34" charset="0"/>
                <a:cs typeface="Calibri" panose="020F0502020204030204" pitchFamily="34" charset="0"/>
              </a:rPr>
              <a:t>obvious </a:t>
            </a:r>
            <a:r>
              <a:rPr sz="3200" spc="-45" dirty="0">
                <a:latin typeface="Calibri" panose="020F0502020204030204" pitchFamily="34" charset="0"/>
                <a:cs typeface="Calibri" panose="020F0502020204030204" pitchFamily="34" charset="0"/>
              </a:rPr>
              <a:t>solution </a:t>
            </a:r>
            <a:r>
              <a:rPr sz="3200" spc="-160" dirty="0">
                <a:latin typeface="Calibri" panose="020F0502020204030204" pitchFamily="34" charset="0"/>
                <a:cs typeface="Calibri" panose="020F0502020204030204" pitchFamily="34" charset="0"/>
              </a:rPr>
              <a:t>has </a:t>
            </a:r>
            <a:r>
              <a:rPr sz="3200" spc="-85" dirty="0">
                <a:latin typeface="Calibri" panose="020F0502020204030204" pitchFamily="34" charset="0"/>
                <a:cs typeface="Calibri" panose="020F0502020204030204" pitchFamily="34" charset="0"/>
              </a:rPr>
              <a:t>2000</a:t>
            </a:r>
            <a:r>
              <a:rPr sz="2800" spc="-127" baseline="17777" dirty="0">
                <a:latin typeface="Calibri" panose="020F0502020204030204" pitchFamily="34" charset="0"/>
                <a:cs typeface="Calibri" panose="020F0502020204030204" pitchFamily="34" charset="0"/>
              </a:rPr>
              <a:t>41</a:t>
            </a:r>
            <a:r>
              <a:rPr sz="2800" spc="-135" baseline="17777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114" dirty="0">
                <a:latin typeface="Calibri" panose="020F0502020204030204" pitchFamily="34" charset="0"/>
                <a:cs typeface="Calibri" panose="020F0502020204030204" pitchFamily="34" charset="0"/>
              </a:rPr>
              <a:t>nodes</a:t>
            </a:r>
            <a:endParaRPr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231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402319" y="6473190"/>
            <a:ext cx="231140" cy="1547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0" i="0" kern="1200">
                <a:solidFill>
                  <a:srgbClr val="8A8A8A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US" spc="-60" smtClean="0">
                <a:latin typeface="Calibri" panose="020F0502020204030204" pitchFamily="34" charset="0"/>
                <a:cs typeface="Calibri" panose="020F0502020204030204" pitchFamily="34" charset="0"/>
              </a:rPr>
              <a:pPr marL="38100">
                <a:lnSpc>
                  <a:spcPts val="1240"/>
                </a:lnSpc>
              </a:pPr>
              <a:t>4</a:t>
            </a:fld>
            <a:endParaRPr spc="-6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500" y="533400"/>
            <a:ext cx="8763000" cy="6132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666365" marR="5080" indent="-2654300">
              <a:lnSpc>
                <a:spcPct val="101000"/>
              </a:lnSpc>
              <a:spcBef>
                <a:spcPts val="90"/>
              </a:spcBef>
            </a:pPr>
            <a:r>
              <a:rPr lang="en-US" spc="-60" dirty="0"/>
              <a:t>Backward Relevant-States  Search</a:t>
            </a:r>
            <a:endParaRPr spc="-60" dirty="0"/>
          </a:p>
        </p:txBody>
      </p:sp>
      <p:sp>
        <p:nvSpPr>
          <p:cNvPr id="3" name="object 3"/>
          <p:cNvSpPr txBox="1"/>
          <p:nvPr/>
        </p:nvSpPr>
        <p:spPr>
          <a:xfrm>
            <a:off x="523240" y="1553464"/>
            <a:ext cx="7864475" cy="496988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09245" marR="347980" indent="-284480">
              <a:spcBef>
                <a:spcPts val="0"/>
              </a:spcBef>
              <a:buChar char="•"/>
              <a:tabLst>
                <a:tab pos="309245" algn="l"/>
                <a:tab pos="309880" algn="l"/>
              </a:tabLst>
            </a:pPr>
            <a:r>
              <a:rPr sz="3200" spc="-90" dirty="0">
                <a:latin typeface="Calibri" panose="020F0502020204030204" pitchFamily="34" charset="0"/>
                <a:cs typeface="Calibri" panose="020F0502020204030204" pitchFamily="34" charset="0"/>
              </a:rPr>
              <a:t>Start </a:t>
            </a:r>
            <a:r>
              <a:rPr sz="3200" spc="-35" dirty="0">
                <a:latin typeface="Calibri" panose="020F0502020204030204" pitchFamily="34" charset="0"/>
                <a:cs typeface="Calibri" panose="020F0502020204030204" pitchFamily="34" charset="0"/>
              </a:rPr>
              <a:t>at </a:t>
            </a:r>
            <a:r>
              <a:rPr sz="3200" spc="-30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sz="3200" spc="-120" dirty="0">
                <a:latin typeface="Calibri" panose="020F0502020204030204" pitchFamily="34" charset="0"/>
                <a:cs typeface="Calibri" panose="020F0502020204030204" pitchFamily="34" charset="0"/>
              </a:rPr>
              <a:t>goal, </a:t>
            </a:r>
            <a:r>
              <a:rPr sz="3200" spc="-100" dirty="0">
                <a:latin typeface="Calibri" panose="020F0502020204030204" pitchFamily="34" charset="0"/>
                <a:cs typeface="Calibri" panose="020F0502020204030204" pitchFamily="34" charset="0"/>
              </a:rPr>
              <a:t>apply </a:t>
            </a:r>
            <a:r>
              <a:rPr sz="3200" spc="-105" dirty="0">
                <a:latin typeface="Calibri" panose="020F0502020204030204" pitchFamily="34" charset="0"/>
                <a:cs typeface="Calibri" panose="020F0502020204030204" pitchFamily="34" charset="0"/>
              </a:rPr>
              <a:t>actions </a:t>
            </a:r>
            <a:r>
              <a:rPr sz="3200" spc="-140" dirty="0">
                <a:latin typeface="Calibri" panose="020F0502020204030204" pitchFamily="34" charset="0"/>
                <a:cs typeface="Calibri" panose="020F0502020204030204" pitchFamily="34" charset="0"/>
              </a:rPr>
              <a:t>backwards </a:t>
            </a:r>
            <a:r>
              <a:rPr sz="3200" spc="-5" dirty="0">
                <a:latin typeface="Calibri" panose="020F0502020204030204" pitchFamily="34" charset="0"/>
                <a:cs typeface="Calibri" panose="020F0502020204030204" pitchFamily="34" charset="0"/>
              </a:rPr>
              <a:t>until</a:t>
            </a:r>
            <a:r>
              <a:rPr sz="3200" spc="-56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130" dirty="0">
                <a:latin typeface="Calibri" panose="020F0502020204030204" pitchFamily="34" charset="0"/>
                <a:cs typeface="Calibri" panose="020F0502020204030204" pitchFamily="34" charset="0"/>
              </a:rPr>
              <a:t>reach  </a:t>
            </a:r>
            <a:r>
              <a:rPr sz="3200" spc="-15" dirty="0">
                <a:latin typeface="Calibri" panose="020F0502020204030204" pitchFamily="34" charset="0"/>
                <a:cs typeface="Calibri" panose="020F0502020204030204" pitchFamily="34" charset="0"/>
              </a:rPr>
              <a:t>initial</a:t>
            </a:r>
            <a:r>
              <a:rPr sz="3200" spc="-14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95" dirty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9245" marR="238760" indent="-284480">
              <a:spcBef>
                <a:spcPts val="935"/>
              </a:spcBef>
              <a:buChar char="•"/>
              <a:tabLst>
                <a:tab pos="309245" algn="l"/>
                <a:tab pos="309880" algn="l"/>
              </a:tabLst>
            </a:pPr>
            <a:r>
              <a:rPr sz="3200" spc="-125" dirty="0">
                <a:latin typeface="Calibri" panose="020F0502020204030204" pitchFamily="34" charset="0"/>
                <a:cs typeface="Calibri" panose="020F0502020204030204" pitchFamily="34" charset="0"/>
              </a:rPr>
              <a:t>Only </a:t>
            </a:r>
            <a:r>
              <a:rPr sz="3200" spc="-110" dirty="0">
                <a:latin typeface="Calibri" panose="020F0502020204030204" pitchFamily="34" charset="0"/>
                <a:cs typeface="Calibri" panose="020F0502020204030204" pitchFamily="34" charset="0"/>
              </a:rPr>
              <a:t>consider </a:t>
            </a:r>
            <a:r>
              <a:rPr sz="3200" spc="-105" dirty="0">
                <a:latin typeface="Calibri" panose="020F0502020204030204" pitchFamily="34" charset="0"/>
                <a:cs typeface="Calibri" panose="020F0502020204030204" pitchFamily="34" charset="0"/>
              </a:rPr>
              <a:t>actions </a:t>
            </a:r>
            <a:r>
              <a:rPr sz="3200" spc="-5" dirty="0">
                <a:latin typeface="Calibri" panose="020F0502020204030204" pitchFamily="34" charset="0"/>
                <a:cs typeface="Calibri" panose="020F0502020204030204" pitchFamily="34" charset="0"/>
              </a:rPr>
              <a:t>that </a:t>
            </a:r>
            <a:r>
              <a:rPr sz="3200" spc="-120" dirty="0">
                <a:latin typeface="Calibri" panose="020F0502020204030204" pitchFamily="34" charset="0"/>
                <a:cs typeface="Calibri" panose="020F0502020204030204" pitchFamily="34" charset="0"/>
              </a:rPr>
              <a:t>are </a:t>
            </a:r>
            <a:r>
              <a:rPr sz="3200" spc="-8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relevant </a:t>
            </a:r>
            <a:r>
              <a:rPr sz="3200" spc="20" dirty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sz="3200" spc="-30" dirty="0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sz="3200" spc="-5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125" dirty="0">
                <a:latin typeface="Calibri" panose="020F0502020204030204" pitchFamily="34" charset="0"/>
                <a:cs typeface="Calibri" panose="020F0502020204030204" pitchFamily="34" charset="0"/>
              </a:rPr>
              <a:t>goal </a:t>
            </a:r>
            <a:r>
              <a:rPr sz="3200" spc="-40" dirty="0">
                <a:latin typeface="Calibri" panose="020F0502020204030204" pitchFamily="34" charset="0"/>
                <a:cs typeface="Calibri" panose="020F0502020204030204" pitchFamily="34" charset="0"/>
              </a:rPr>
              <a:t>(or </a:t>
            </a:r>
            <a:r>
              <a:rPr sz="3200" spc="-55" dirty="0">
                <a:latin typeface="Calibri" panose="020F0502020204030204" pitchFamily="34" charset="0"/>
                <a:cs typeface="Calibri" panose="020F0502020204030204" pitchFamily="34" charset="0"/>
              </a:rPr>
              <a:t>current </a:t>
            </a:r>
            <a:r>
              <a:rPr sz="3200" spc="-90" dirty="0">
                <a:latin typeface="Calibri" panose="020F0502020204030204" pitchFamily="34" charset="0"/>
                <a:cs typeface="Calibri" panose="020F0502020204030204" pitchFamily="34" charset="0"/>
              </a:rPr>
              <a:t>state),</a:t>
            </a:r>
            <a:r>
              <a:rPr sz="3200" spc="-24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70" dirty="0">
                <a:latin typeface="Calibri" panose="020F0502020204030204" pitchFamily="34" charset="0"/>
                <a:cs typeface="Calibri" panose="020F0502020204030204" pitchFamily="34" charset="0"/>
              </a:rPr>
              <a:t>i.e.</a:t>
            </a:r>
            <a:endParaRPr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42620" lvl="1" indent="-238125">
              <a:lnSpc>
                <a:spcPct val="100000"/>
              </a:lnSpc>
              <a:spcBef>
                <a:spcPts val="1040"/>
              </a:spcBef>
              <a:buChar char="–"/>
              <a:tabLst>
                <a:tab pos="642620" algn="l"/>
              </a:tabLst>
            </a:pPr>
            <a:r>
              <a:rPr sz="2800" spc="-60" dirty="0">
                <a:latin typeface="Calibri" panose="020F0502020204030204" pitchFamily="34" charset="0"/>
                <a:cs typeface="Calibri" panose="020F0502020204030204" pitchFamily="34" charset="0"/>
              </a:rPr>
              <a:t>Action </a:t>
            </a:r>
            <a:r>
              <a:rPr sz="2800" spc="-70" dirty="0">
                <a:latin typeface="Calibri" panose="020F0502020204030204" pitchFamily="34" charset="0"/>
                <a:cs typeface="Calibri" panose="020F0502020204030204" pitchFamily="34" charset="0"/>
              </a:rPr>
              <a:t>must </a:t>
            </a:r>
            <a:r>
              <a:rPr sz="2800" spc="-35" dirty="0">
                <a:latin typeface="Calibri" panose="020F0502020204030204" pitchFamily="34" charset="0"/>
                <a:cs typeface="Calibri" panose="020F0502020204030204" pitchFamily="34" charset="0"/>
              </a:rPr>
              <a:t>contribute </a:t>
            </a:r>
            <a:r>
              <a:rPr sz="2800" spc="30" dirty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sz="2800" spc="-20" dirty="0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sz="2800" spc="-47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spc="-105" dirty="0">
                <a:latin typeface="Calibri" panose="020F0502020204030204" pitchFamily="34" charset="0"/>
                <a:cs typeface="Calibri" panose="020F0502020204030204" pitchFamily="34" charset="0"/>
              </a:rPr>
              <a:t>goal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41985" marR="291465" lvl="1" indent="-237490">
              <a:lnSpc>
                <a:spcPct val="121000"/>
              </a:lnSpc>
              <a:spcBef>
                <a:spcPts val="459"/>
              </a:spcBef>
              <a:buChar char="–"/>
              <a:tabLst>
                <a:tab pos="642620" algn="l"/>
              </a:tabLst>
            </a:pPr>
            <a:r>
              <a:rPr sz="2800" spc="-40" dirty="0">
                <a:latin typeface="Calibri" panose="020F0502020204030204" pitchFamily="34" charset="0"/>
                <a:cs typeface="Calibri" panose="020F0502020204030204" pitchFamily="34" charset="0"/>
              </a:rPr>
              <a:t>Must </a:t>
            </a:r>
            <a:r>
              <a:rPr sz="2800" dirty="0">
                <a:latin typeface="Calibri" panose="020F0502020204030204" pitchFamily="34" charset="0"/>
                <a:cs typeface="Calibri" panose="020F0502020204030204" pitchFamily="34" charset="0"/>
              </a:rPr>
              <a:t>not </a:t>
            </a:r>
            <a:r>
              <a:rPr sz="2800" spc="-135" dirty="0">
                <a:latin typeface="Calibri" panose="020F0502020204030204" pitchFamily="34" charset="0"/>
                <a:cs typeface="Calibri" panose="020F0502020204030204" pitchFamily="34" charset="0"/>
              </a:rPr>
              <a:t>have </a:t>
            </a:r>
            <a:r>
              <a:rPr sz="2800" spc="-130" dirty="0">
                <a:latin typeface="Calibri" panose="020F0502020204030204" pitchFamily="34" charset="0"/>
                <a:cs typeface="Calibri" panose="020F0502020204030204" pitchFamily="34" charset="0"/>
              </a:rPr>
              <a:t>any </a:t>
            </a:r>
            <a:r>
              <a:rPr sz="2800" spc="-50" dirty="0">
                <a:latin typeface="Calibri" panose="020F0502020204030204" pitchFamily="34" charset="0"/>
                <a:cs typeface="Calibri" panose="020F0502020204030204" pitchFamily="34" charset="0"/>
              </a:rPr>
              <a:t>effect </a:t>
            </a:r>
            <a:r>
              <a:rPr sz="2800" spc="-65" dirty="0">
                <a:latin typeface="Calibri" panose="020F0502020204030204" pitchFamily="34" charset="0"/>
                <a:cs typeface="Calibri" panose="020F0502020204030204" pitchFamily="34" charset="0"/>
              </a:rPr>
              <a:t>which </a:t>
            </a:r>
            <a:r>
              <a:rPr sz="2800" spc="-130" dirty="0">
                <a:latin typeface="Calibri" panose="020F0502020204030204" pitchFamily="34" charset="0"/>
                <a:cs typeface="Calibri" panose="020F0502020204030204" pitchFamily="34" charset="0"/>
              </a:rPr>
              <a:t>negates </a:t>
            </a:r>
            <a:r>
              <a:rPr sz="2800" spc="-120" dirty="0">
                <a:latin typeface="Calibri" panose="020F0502020204030204" pitchFamily="34" charset="0"/>
                <a:cs typeface="Calibri" panose="020F0502020204030204" pitchFamily="34" charset="0"/>
              </a:rPr>
              <a:t>an </a:t>
            </a:r>
            <a:r>
              <a:rPr sz="2800" spc="-55" dirty="0">
                <a:latin typeface="Calibri" panose="020F0502020204030204" pitchFamily="34" charset="0"/>
                <a:cs typeface="Calibri" panose="020F0502020204030204" pitchFamily="34" charset="0"/>
              </a:rPr>
              <a:t>element </a:t>
            </a:r>
            <a:r>
              <a:rPr sz="2800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sz="2800" spc="-46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spc="-20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sz="2800" spc="-110" dirty="0">
                <a:latin typeface="Calibri" panose="020F0502020204030204" pitchFamily="34" charset="0"/>
                <a:cs typeface="Calibri" panose="020F0502020204030204" pitchFamily="34" charset="0"/>
              </a:rPr>
              <a:t>goal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9245" marR="17780" indent="-284480">
              <a:spcBef>
                <a:spcPts val="530"/>
              </a:spcBef>
              <a:buChar char="•"/>
              <a:tabLst>
                <a:tab pos="309245" algn="l"/>
                <a:tab pos="309880" algn="l"/>
              </a:tabLst>
            </a:pPr>
            <a:r>
              <a:rPr sz="3200" spc="-145" dirty="0">
                <a:latin typeface="Calibri" panose="020F0502020204030204" pitchFamily="34" charset="0"/>
                <a:cs typeface="Calibri" panose="020F0502020204030204" pitchFamily="34" charset="0"/>
              </a:rPr>
              <a:t>Consider </a:t>
            </a:r>
            <a:r>
              <a:rPr sz="3200" spc="-2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3200" spc="-14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105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</a:t>
            </a:r>
            <a:r>
              <a:rPr sz="3200" spc="-15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sz="3200" spc="-15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80" dirty="0">
                <a:latin typeface="Calibri" panose="020F0502020204030204" pitchFamily="34" charset="0"/>
                <a:cs typeface="Calibri" panose="020F0502020204030204" pitchFamily="34" charset="0"/>
              </a:rPr>
              <a:t>relevant</a:t>
            </a:r>
            <a:r>
              <a:rPr sz="3200" spc="-14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125" dirty="0">
                <a:latin typeface="Calibri" panose="020F0502020204030204" pitchFamily="34" charset="0"/>
                <a:cs typeface="Calibri" panose="020F0502020204030204" pitchFamily="34" charset="0"/>
              </a:rPr>
              <a:t>states</a:t>
            </a:r>
            <a:r>
              <a:rPr sz="3200" spc="-15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35" dirty="0">
                <a:latin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sz="3200" spc="-14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165" dirty="0">
                <a:latin typeface="Calibri" panose="020F0502020204030204" pitchFamily="34" charset="0"/>
                <a:cs typeface="Calibri" panose="020F0502020204030204" pitchFamily="34" charset="0"/>
              </a:rPr>
              <a:t>each</a:t>
            </a:r>
            <a:r>
              <a:rPr sz="3200" spc="-14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105" dirty="0">
                <a:latin typeface="Calibri" panose="020F0502020204030204" pitchFamily="34" charset="0"/>
                <a:cs typeface="Calibri" panose="020F0502020204030204" pitchFamily="34" charset="0"/>
              </a:rPr>
              <a:t>step,</a:t>
            </a:r>
            <a:r>
              <a:rPr sz="3200" spc="-13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5" dirty="0"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sz="3200" spc="-14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55" dirty="0">
                <a:latin typeface="Calibri" panose="020F0502020204030204" pitchFamily="34" charset="0"/>
                <a:cs typeface="Calibri" panose="020F0502020204030204" pitchFamily="34" charset="0"/>
              </a:rPr>
              <a:t>just</a:t>
            </a:r>
            <a:r>
              <a:rPr sz="3200" spc="-14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200" dirty="0">
                <a:latin typeface="Calibri" panose="020F0502020204030204" pitchFamily="34" charset="0"/>
                <a:cs typeface="Calibri" panose="020F0502020204030204" pitchFamily="34" charset="0"/>
              </a:rPr>
              <a:t>a  </a:t>
            </a:r>
            <a:r>
              <a:rPr sz="3200" spc="-125" dirty="0">
                <a:latin typeface="Calibri" panose="020F0502020204030204" pitchFamily="34" charset="0"/>
                <a:cs typeface="Calibri" panose="020F0502020204030204" pitchFamily="34" charset="0"/>
              </a:rPr>
              <a:t>single </a:t>
            </a:r>
            <a:r>
              <a:rPr sz="3200" spc="-95" dirty="0">
                <a:latin typeface="Calibri" panose="020F0502020204030204" pitchFamily="34" charset="0"/>
                <a:cs typeface="Calibri" panose="020F0502020204030204" pitchFamily="34" charset="0"/>
              </a:rPr>
              <a:t>state </a:t>
            </a:r>
            <a:r>
              <a:rPr sz="3200" spc="-75" dirty="0">
                <a:latin typeface="Calibri" panose="020F0502020204030204" pitchFamily="34" charset="0"/>
                <a:cs typeface="Calibri" panose="020F0502020204030204" pitchFamily="34" charset="0"/>
              </a:rPr>
              <a:t>(cf. </a:t>
            </a:r>
            <a:r>
              <a:rPr sz="3200" spc="-55" dirty="0">
                <a:latin typeface="Calibri" panose="020F0502020204030204" pitchFamily="34" charset="0"/>
                <a:cs typeface="Calibri" panose="020F0502020204030204" pitchFamily="34" charset="0"/>
              </a:rPr>
              <a:t>belief </a:t>
            </a:r>
            <a:r>
              <a:rPr sz="3200" spc="-95" dirty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sz="3200" spc="-35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spc="-150" dirty="0">
                <a:latin typeface="Calibri" panose="020F0502020204030204" pitchFamily="34" charset="0"/>
                <a:cs typeface="Calibri" panose="020F0502020204030204" pitchFamily="34" charset="0"/>
              </a:rPr>
              <a:t>search)</a:t>
            </a:r>
            <a:endParaRPr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761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402319" y="6473190"/>
            <a:ext cx="231140" cy="1547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0" i="0" kern="1200">
                <a:solidFill>
                  <a:srgbClr val="8A8A8A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US" spc="-60" smtClean="0">
                <a:latin typeface="Calibri" panose="020F0502020204030204" pitchFamily="34" charset="0"/>
                <a:cs typeface="Calibri" panose="020F0502020204030204" pitchFamily="34" charset="0"/>
              </a:rPr>
              <a:pPr marL="38100">
                <a:lnSpc>
                  <a:spcPts val="1240"/>
                </a:lnSpc>
              </a:pPr>
              <a:t>5</a:t>
            </a:fld>
            <a:endParaRPr spc="-6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0541" y="1450404"/>
            <a:ext cx="8063230" cy="522399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73050" marR="378460" indent="-260350">
              <a:lnSpc>
                <a:spcPct val="101400"/>
              </a:lnSpc>
              <a:spcBef>
                <a:spcPts val="90"/>
              </a:spcBef>
              <a:buChar char="•"/>
              <a:tabLst>
                <a:tab pos="272415" algn="l"/>
                <a:tab pos="273050" algn="l"/>
              </a:tabLst>
            </a:pPr>
            <a:r>
              <a:rPr lang="en-US" sz="2800" spc="-160" dirty="0">
                <a:latin typeface="Calibri" panose="020F0502020204030204" pitchFamily="34" charset="0"/>
                <a:cs typeface="Calibri" panose="020F0502020204030204" pitchFamily="34" charset="0"/>
              </a:rPr>
              <a:t>Must know how to regress from a state description to a  predecessor state</a:t>
            </a:r>
          </a:p>
          <a:p>
            <a:pPr marL="273050" marR="378460" indent="-260350">
              <a:lnSpc>
                <a:spcPct val="101400"/>
              </a:lnSpc>
              <a:spcBef>
                <a:spcPts val="90"/>
              </a:spcBef>
              <a:buChar char="•"/>
              <a:tabLst>
                <a:tab pos="272415" algn="l"/>
                <a:tab pos="273050" algn="l"/>
              </a:tabLst>
            </a:pPr>
            <a:r>
              <a:rPr sz="2800" spc="-254" dirty="0">
                <a:latin typeface="Calibri" panose="020F0502020204030204" pitchFamily="34" charset="0"/>
                <a:cs typeface="Calibri" panose="020F0502020204030204" pitchFamily="34" charset="0"/>
              </a:rPr>
              <a:t>PDDL </a:t>
            </a:r>
            <a:r>
              <a:rPr sz="2800" spc="-50" dirty="0">
                <a:latin typeface="Calibri" panose="020F0502020204030204" pitchFamily="34" charset="0"/>
                <a:cs typeface="Calibri" panose="020F0502020204030204" pitchFamily="34" charset="0"/>
              </a:rPr>
              <a:t>description </a:t>
            </a:r>
            <a:r>
              <a:rPr sz="2800" spc="-140" dirty="0">
                <a:latin typeface="Calibri" panose="020F0502020204030204" pitchFamily="34" charset="0"/>
                <a:cs typeface="Calibri" panose="020F0502020204030204" pitchFamily="34" charset="0"/>
              </a:rPr>
              <a:t>makes </a:t>
            </a:r>
            <a:r>
              <a:rPr sz="2800" spc="70" dirty="0">
                <a:latin typeface="Calibri" panose="020F0502020204030204" pitchFamily="34" charset="0"/>
                <a:cs typeface="Calibri" panose="020F0502020204030204" pitchFamily="34" charset="0"/>
              </a:rPr>
              <a:t>it </a:t>
            </a:r>
            <a:r>
              <a:rPr sz="2800" spc="-155" dirty="0">
                <a:latin typeface="Calibri" panose="020F0502020204030204" pitchFamily="34" charset="0"/>
                <a:cs typeface="Calibri" panose="020F0502020204030204" pitchFamily="34" charset="0"/>
              </a:rPr>
              <a:t>easy </a:t>
            </a:r>
            <a:r>
              <a:rPr sz="2800" spc="30" dirty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sz="2800" spc="-120" dirty="0">
                <a:latin typeface="Calibri" panose="020F0502020204030204" pitchFamily="34" charset="0"/>
                <a:cs typeface="Calibri" panose="020F0502020204030204" pitchFamily="34" charset="0"/>
              </a:rPr>
              <a:t>regress</a:t>
            </a:r>
            <a:r>
              <a:rPr sz="2800" spc="-27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spc="-65" dirty="0">
                <a:latin typeface="Calibri" panose="020F0502020204030204" pitchFamily="34" charset="0"/>
                <a:cs typeface="Calibri" panose="020F0502020204030204" pitchFamily="34" charset="0"/>
              </a:rPr>
              <a:t>actions: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6725" marR="378460" lvl="1" indent="-173038">
              <a:lnSpc>
                <a:spcPct val="101400"/>
              </a:lnSpc>
              <a:spcBef>
                <a:spcPts val="90"/>
              </a:spcBef>
              <a:buFont typeface="Arial" panose="020B0604020202020204" pitchFamily="34" charset="0"/>
              <a:buChar char="•"/>
              <a:tabLst>
                <a:tab pos="271463" algn="l"/>
                <a:tab pos="273050" algn="l"/>
              </a:tabLst>
            </a:pPr>
            <a:r>
              <a:rPr spc="-100" dirty="0">
                <a:latin typeface="Calibri" panose="020F0502020204030204" pitchFamily="34" charset="0"/>
                <a:cs typeface="Calibri" panose="020F0502020204030204" pitchFamily="34" charset="0"/>
              </a:rPr>
              <a:t>Effects </a:t>
            </a:r>
            <a:r>
              <a:rPr spc="-75" dirty="0">
                <a:latin typeface="Calibri" panose="020F0502020204030204" pitchFamily="34" charset="0"/>
                <a:cs typeface="Calibri" panose="020F0502020204030204" pitchFamily="34" charset="0"/>
              </a:rPr>
              <a:t>added </a:t>
            </a:r>
            <a:r>
              <a:rPr spc="-70" dirty="0">
                <a:latin typeface="Calibri" panose="020F0502020204030204" pitchFamily="34" charset="0"/>
                <a:cs typeface="Calibri" panose="020F0502020204030204" pitchFamily="34" charset="0"/>
              </a:rPr>
              <a:t>by </a:t>
            </a:r>
            <a:r>
              <a:rPr spc="-45" dirty="0">
                <a:latin typeface="Calibri" panose="020F0502020204030204" pitchFamily="34" charset="0"/>
                <a:cs typeface="Calibri" panose="020F0502020204030204" pitchFamily="34" charset="0"/>
              </a:rPr>
              <a:t>action </a:t>
            </a:r>
            <a:r>
              <a:rPr spc="-75" dirty="0">
                <a:latin typeface="Calibri" panose="020F0502020204030204" pitchFamily="34" charset="0"/>
                <a:cs typeface="Calibri" panose="020F0502020204030204" pitchFamily="34" charset="0"/>
              </a:rPr>
              <a:t>need </a:t>
            </a:r>
            <a:r>
              <a:rPr spc="5" dirty="0">
                <a:latin typeface="Calibri" panose="020F0502020204030204" pitchFamily="34" charset="0"/>
                <a:cs typeface="Calibri" panose="020F0502020204030204" pitchFamily="34" charset="0"/>
              </a:rPr>
              <a:t>not </a:t>
            </a:r>
            <a:r>
              <a:rPr spc="-105" dirty="0">
                <a:latin typeface="Calibri" panose="020F0502020204030204" pitchFamily="34" charset="0"/>
                <a:cs typeface="Calibri" panose="020F0502020204030204" pitchFamily="34" charset="0"/>
              </a:rPr>
              <a:t>have </a:t>
            </a:r>
            <a:r>
              <a:rPr spc="-75" dirty="0">
                <a:latin typeface="Calibri" panose="020F0502020204030204" pitchFamily="34" charset="0"/>
                <a:cs typeface="Calibri" panose="020F0502020204030204" pitchFamily="34" charset="0"/>
              </a:rPr>
              <a:t>been </a:t>
            </a:r>
            <a:r>
              <a:rPr spc="-5" dirty="0"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  <a:r>
              <a:rPr spc="-24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45" dirty="0">
                <a:latin typeface="Calibri" panose="020F0502020204030204" pitchFamily="34" charset="0"/>
                <a:cs typeface="Calibri" panose="020F0502020204030204" pitchFamily="34" charset="0"/>
              </a:rPr>
              <a:t>before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6725" lvl="3" indent="-173038">
              <a:spcBef>
                <a:spcPts val="390"/>
              </a:spcBef>
              <a:buFont typeface="Arial" panose="020B0604020202020204" pitchFamily="34" charset="0"/>
              <a:buChar char="•"/>
              <a:tabLst>
                <a:tab pos="271463" algn="l"/>
                <a:tab pos="273050" algn="l"/>
              </a:tabLst>
            </a:pPr>
            <a:r>
              <a:rPr spc="-60" dirty="0">
                <a:latin typeface="Calibri" panose="020F0502020204030204" pitchFamily="34" charset="0"/>
                <a:cs typeface="Calibri" panose="020F0502020204030204" pitchFamily="34" charset="0"/>
              </a:rPr>
              <a:t>Preconditions </a:t>
            </a:r>
            <a:r>
              <a:rPr spc="-50" dirty="0">
                <a:latin typeface="Calibri" panose="020F0502020204030204" pitchFamily="34" charset="0"/>
                <a:cs typeface="Calibri" panose="020F0502020204030204" pitchFamily="34" charset="0"/>
              </a:rPr>
              <a:t>must </a:t>
            </a:r>
            <a:r>
              <a:rPr spc="-100" dirty="0">
                <a:latin typeface="Calibri" panose="020F0502020204030204" pitchFamily="34" charset="0"/>
                <a:cs typeface="Calibri" panose="020F0502020204030204" pitchFamily="34" charset="0"/>
              </a:rPr>
              <a:t>have </a:t>
            </a:r>
            <a:r>
              <a:rPr spc="-70" dirty="0">
                <a:latin typeface="Calibri" panose="020F0502020204030204" pitchFamily="34" charset="0"/>
                <a:cs typeface="Calibri" panose="020F0502020204030204" pitchFamily="34" charset="0"/>
              </a:rPr>
              <a:t>been </a:t>
            </a:r>
            <a:r>
              <a:rPr spc="-5" dirty="0"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  <a:r>
              <a:rPr spc="-204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50" dirty="0">
                <a:latin typeface="Calibri" panose="020F0502020204030204" pitchFamily="34" charset="0"/>
                <a:cs typeface="Calibri" panose="020F0502020204030204" pitchFamily="34" charset="0"/>
              </a:rPr>
              <a:t>before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6725" marR="5080" lvl="3" indent="-173038">
              <a:lnSpc>
                <a:spcPct val="100899"/>
              </a:lnSpc>
              <a:spcBef>
                <a:spcPts val="370"/>
              </a:spcBef>
              <a:buFont typeface="Arial" panose="020B0604020202020204" pitchFamily="34" charset="0"/>
              <a:buChar char="•"/>
              <a:tabLst>
                <a:tab pos="271463" algn="l"/>
                <a:tab pos="273050" algn="l"/>
              </a:tabLst>
            </a:pPr>
            <a:r>
              <a:rPr spc="-110" dirty="0">
                <a:latin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spc="-9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5" dirty="0"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spc="-9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7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35" dirty="0">
                <a:latin typeface="Calibri" panose="020F0502020204030204" pitchFamily="34" charset="0"/>
                <a:cs typeface="Calibri" panose="020F0502020204030204" pitchFamily="34" charset="0"/>
              </a:rPr>
              <a:t>Del(a)</a:t>
            </a:r>
            <a:r>
              <a:rPr lang="en-US" spc="-3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35" dirty="0">
                <a:latin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spc="-9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55" dirty="0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spc="-9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5" dirty="0">
                <a:latin typeface="Calibri" panose="020F0502020204030204" pitchFamily="34" charset="0"/>
                <a:cs typeface="Calibri" panose="020F0502020204030204" pitchFamily="34" charset="0"/>
              </a:rPr>
              <a:t>don’t</a:t>
            </a:r>
            <a:r>
              <a:rPr spc="-9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45" dirty="0">
                <a:latin typeface="Calibri" panose="020F0502020204030204" pitchFamily="34" charset="0"/>
                <a:cs typeface="Calibri" panose="020F0502020204030204" pitchFamily="34" charset="0"/>
              </a:rPr>
              <a:t>know</a:t>
            </a:r>
            <a:r>
              <a:rPr spc="-8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20" dirty="0">
                <a:latin typeface="Calibri" panose="020F0502020204030204" pitchFamily="34" charset="0"/>
                <a:cs typeface="Calibri" panose="020F0502020204030204" pitchFamily="34" charset="0"/>
              </a:rPr>
              <a:t>whether</a:t>
            </a:r>
            <a:r>
              <a:rPr spc="-9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10" dirty="0"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spc="-9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5" dirty="0"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spc="-9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35" dirty="0">
                <a:latin typeface="Calibri" panose="020F0502020204030204" pitchFamily="34" charset="0"/>
                <a:cs typeface="Calibri" panose="020F0502020204030204" pitchFamily="34" charset="0"/>
              </a:rPr>
              <a:t>fluents</a:t>
            </a:r>
            <a:r>
              <a:rPr spc="-9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50" dirty="0"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spc="-9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5" dirty="0">
                <a:latin typeface="Calibri" panose="020F0502020204030204" pitchFamily="34" charset="0"/>
                <a:cs typeface="Calibri" panose="020F0502020204030204" pitchFamily="34" charset="0"/>
              </a:rPr>
              <a:t>true </a:t>
            </a:r>
            <a:r>
              <a:rPr spc="-50" dirty="0">
                <a:latin typeface="Calibri" panose="020F0502020204030204" pitchFamily="34" charset="0"/>
                <a:cs typeface="Calibri" panose="020F0502020204030204" pitchFamily="34" charset="0"/>
              </a:rPr>
              <a:t>before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3050" marR="163830" indent="-260350">
              <a:lnSpc>
                <a:spcPct val="101400"/>
              </a:lnSpc>
              <a:spcBef>
                <a:spcPts val="480"/>
              </a:spcBef>
              <a:buChar char="•"/>
              <a:tabLst>
                <a:tab pos="273050" algn="l"/>
              </a:tabLst>
            </a:pPr>
            <a:r>
              <a:rPr sz="2800" spc="-120" dirty="0">
                <a:latin typeface="Calibri" panose="020F0502020204030204" pitchFamily="34" charset="0"/>
                <a:cs typeface="Calibri" panose="020F0502020204030204" pitchFamily="34" charset="0"/>
              </a:rPr>
              <a:t>Need </a:t>
            </a:r>
            <a:r>
              <a:rPr sz="2800" spc="35" dirty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sz="2800" spc="-85" dirty="0">
                <a:latin typeface="Calibri" panose="020F0502020204030204" pitchFamily="34" charset="0"/>
                <a:cs typeface="Calibri" panose="020F0502020204030204" pitchFamily="34" charset="0"/>
              </a:rPr>
              <a:t>deal </a:t>
            </a:r>
            <a:r>
              <a:rPr sz="2800" spc="25" dirty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sz="2800" spc="-3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partially </a:t>
            </a:r>
            <a:r>
              <a:rPr sz="2800" spc="-5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uninstantiated</a:t>
            </a:r>
            <a:r>
              <a:rPr sz="2800" spc="-484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spc="-80" dirty="0">
                <a:latin typeface="Calibri" panose="020F0502020204030204" pitchFamily="34" charset="0"/>
                <a:cs typeface="Calibri" panose="020F0502020204030204" pitchFamily="34" charset="0"/>
              </a:rPr>
              <a:t>actions </a:t>
            </a:r>
            <a:r>
              <a:rPr sz="2800" spc="-1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sz="2800" spc="-95" dirty="0">
                <a:latin typeface="Calibri" panose="020F0502020204030204" pitchFamily="34" charset="0"/>
                <a:cs typeface="Calibri" panose="020F0502020204030204" pitchFamily="34" charset="0"/>
              </a:rPr>
              <a:t>states, </a:t>
            </a:r>
            <a:r>
              <a:rPr sz="2800" spc="10" dirty="0">
                <a:latin typeface="Calibri" panose="020F0502020204030204" pitchFamily="34" charset="0"/>
                <a:cs typeface="Calibri" panose="020F0502020204030204" pitchFamily="34" charset="0"/>
              </a:rPr>
              <a:t>not </a:t>
            </a:r>
            <a:r>
              <a:rPr sz="2800" spc="-35" dirty="0">
                <a:latin typeface="Calibri" panose="020F0502020204030204" pitchFamily="34" charset="0"/>
                <a:cs typeface="Calibri" panose="020F0502020204030204" pitchFamily="34" charset="0"/>
              </a:rPr>
              <a:t>just </a:t>
            </a:r>
            <a:r>
              <a:rPr sz="2800" spc="-70" dirty="0">
                <a:latin typeface="Calibri" panose="020F0502020204030204" pitchFamily="34" charset="0"/>
                <a:cs typeface="Calibri" panose="020F0502020204030204" pitchFamily="34" charset="0"/>
              </a:rPr>
              <a:t>ground</a:t>
            </a:r>
            <a:r>
              <a:rPr sz="2800" spc="-3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spc="-125" dirty="0">
                <a:latin typeface="Calibri" panose="020F0502020204030204" pitchFamily="34" charset="0"/>
                <a:cs typeface="Calibri" panose="020F0502020204030204" pitchFamily="34" charset="0"/>
              </a:rPr>
              <a:t>ones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3050" marR="250190" indent="-260350">
              <a:lnSpc>
                <a:spcPct val="101200"/>
              </a:lnSpc>
              <a:spcBef>
                <a:spcPts val="484"/>
              </a:spcBef>
              <a:buChar char="•"/>
              <a:tabLst>
                <a:tab pos="273050" algn="l"/>
              </a:tabLst>
            </a:pPr>
            <a:r>
              <a:rPr lang="en-US" sz="2800" spc="-120" dirty="0">
                <a:latin typeface="Calibri" panose="020F0502020204030204" pitchFamily="34" charset="0"/>
                <a:cs typeface="Calibri" panose="020F0502020204030204" pitchFamily="34" charset="0"/>
              </a:rPr>
              <a:t>Backward search keeps branching factor lower than forward, but it’s harder to define good heuristics – so most current systems favor forward search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C616C451-BEAD-8F4F-A75F-8711F30259C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0500" y="533400"/>
            <a:ext cx="8763000" cy="6132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666365" marR="5080" indent="-2654300">
              <a:lnSpc>
                <a:spcPct val="101000"/>
              </a:lnSpc>
              <a:spcBef>
                <a:spcPts val="90"/>
              </a:spcBef>
            </a:pPr>
            <a:r>
              <a:rPr lang="en-US" spc="-60" dirty="0"/>
              <a:t>Backward Relevant-States  Search</a:t>
            </a:r>
            <a:endParaRPr spc="-60" dirty="0"/>
          </a:p>
        </p:txBody>
      </p:sp>
    </p:spTree>
    <p:extLst>
      <p:ext uri="{BB962C8B-B14F-4D97-AF65-F5344CB8AC3E}">
        <p14:creationId xmlns:p14="http://schemas.microsoft.com/office/powerpoint/2010/main" val="3630071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06F1AFE8-AFCD-784B-9057-ACA917743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/>
          <a:lstStyle/>
          <a:p>
            <a:r>
              <a:rPr lang="en-US" dirty="0"/>
              <a:t>Heuristics for Planning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33FF31-A718-0548-9114-1CD72FBF9E59}"/>
              </a:ext>
            </a:extLst>
          </p:cNvPr>
          <p:cNvSpPr txBox="1"/>
          <p:nvPr/>
        </p:nvSpPr>
        <p:spPr>
          <a:xfrm>
            <a:off x="457200" y="1066800"/>
            <a:ext cx="8229600" cy="5581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Planning complex state representation, rather than ones, so we can define good domain-independent heuristics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Admissible heuristics (i.e., not over-estimating) can be derived by defining a relaxed problem that’s easier to solve</a:t>
            </a:r>
          </a:p>
          <a:p>
            <a:pPr lvl="1">
              <a:spcAft>
                <a:spcPts val="800"/>
              </a:spcAft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=&gt; Can use A* search to find optimal solutions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Exact cost of a solution to easier relaxed problem becomes a heuristic for the original problem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Heuristic examples: ignore preconditions, state  abstraction, problem decomposition…</a:t>
            </a:r>
          </a:p>
        </p:txBody>
      </p:sp>
    </p:spTree>
    <p:extLst>
      <p:ext uri="{BB962C8B-B14F-4D97-AF65-F5344CB8AC3E}">
        <p14:creationId xmlns:p14="http://schemas.microsoft.com/office/powerpoint/2010/main" val="829043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E3B4A-E249-8744-B42D-5EA208A26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21563"/>
            <a:ext cx="7772400" cy="1143000"/>
          </a:xfrm>
        </p:spPr>
        <p:txBody>
          <a:bodyPr/>
          <a:lstStyle/>
          <a:p>
            <a:r>
              <a:rPr lang="en-US" dirty="0"/>
              <a:t>Planning as Boolean Satisfiability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E9A2F-D965-DB46-BCD0-1D1BE30B1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554" y="1676400"/>
            <a:ext cx="7983245" cy="5105400"/>
          </a:xfrm>
        </p:spPr>
        <p:txBody>
          <a:bodyPr/>
          <a:lstStyle/>
          <a:p>
            <a:r>
              <a:rPr lang="en-US" sz="3200" dirty="0"/>
              <a:t>Reduces planning problem to classical propositional SAT problem</a:t>
            </a:r>
          </a:p>
          <a:p>
            <a:r>
              <a:rPr lang="en-US" sz="3200" dirty="0"/>
              <a:t>SAT problem: is a propositional formula satisfiable? (</a:t>
            </a:r>
            <a:r>
              <a:rPr lang="en-US" sz="3200" dirty="0" err="1"/>
              <a:t>i.e.,is</a:t>
            </a:r>
            <a:r>
              <a:rPr lang="en-US" sz="3200" dirty="0"/>
              <a:t> there an assignment that makes it true?)</a:t>
            </a:r>
          </a:p>
          <a:p>
            <a:r>
              <a:rPr lang="en-US" sz="3200" dirty="0"/>
              <a:t>Making plans by logical inference</a:t>
            </a:r>
          </a:p>
          <a:p>
            <a:r>
              <a:rPr lang="en-US" sz="3200" dirty="0"/>
              <a:t>To use </a:t>
            </a:r>
            <a:r>
              <a:rPr lang="en-US" sz="3200" dirty="0" err="1"/>
              <a:t>SATPlan</a:t>
            </a:r>
            <a:r>
              <a:rPr lang="en-US" sz="3200" dirty="0"/>
              <a:t>, PDDL planning problem description needs first to be translated to propositional logic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14643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D0570-18EA-6246-862C-E86B52BC3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972" y="190500"/>
            <a:ext cx="7772400" cy="1143000"/>
          </a:xfrm>
        </p:spPr>
        <p:txBody>
          <a:bodyPr/>
          <a:lstStyle/>
          <a:p>
            <a:r>
              <a:rPr lang="en-US" dirty="0" err="1"/>
              <a:t>SATPlan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924CA-D867-E241-BCC9-FD16CC11D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333500"/>
            <a:ext cx="7772400" cy="5219700"/>
          </a:xfrm>
        </p:spPr>
        <p:txBody>
          <a:bodyPr/>
          <a:lstStyle/>
          <a:p>
            <a:r>
              <a:rPr lang="en-US" sz="3200" dirty="0" err="1"/>
              <a:t>SATPlan</a:t>
            </a:r>
            <a:r>
              <a:rPr lang="en-US" sz="3200" dirty="0"/>
              <a:t> asks whether there exists any plan solving a given planning problem</a:t>
            </a:r>
          </a:p>
          <a:p>
            <a:pPr lvl="1"/>
            <a:r>
              <a:rPr lang="en-US" sz="2800" dirty="0"/>
              <a:t>SATPLAN is about satisficing (want any solution, not necessarily the cheapest or the shortest)</a:t>
            </a:r>
          </a:p>
          <a:p>
            <a:r>
              <a:rPr lang="en-US" sz="3200" dirty="0"/>
              <a:t>Bounded </a:t>
            </a:r>
            <a:r>
              <a:rPr lang="en-US" sz="3200" dirty="0" err="1"/>
              <a:t>SATPlan</a:t>
            </a:r>
            <a:r>
              <a:rPr lang="en-US" sz="3200" dirty="0"/>
              <a:t> asks whether there exists a plan of length k or less</a:t>
            </a:r>
          </a:p>
          <a:p>
            <a:pPr lvl="1"/>
            <a:r>
              <a:rPr lang="en-US" sz="2800" dirty="0"/>
              <a:t>Can be used to ask for the optimal solution</a:t>
            </a:r>
          </a:p>
          <a:p>
            <a:r>
              <a:rPr lang="en-US" sz="3200" dirty="0"/>
              <a:t>If we don’t allow functional symbols in the PDDL, both problems are decidable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38036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AA796-EF72-7B48-8689-F9E913D5C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73336"/>
            <a:ext cx="7772400" cy="1143000"/>
          </a:xfrm>
        </p:spPr>
        <p:txBody>
          <a:bodyPr/>
          <a:lstStyle/>
          <a:p>
            <a:r>
              <a:rPr lang="en-US" dirty="0">
                <a:hlinkClick r:id="rId2"/>
              </a:rPr>
              <a:t>SATPlan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63E05-04B1-364B-A956-2DCECA2BD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648200"/>
          </a:xfrm>
        </p:spPr>
        <p:txBody>
          <a:bodyPr/>
          <a:lstStyle/>
          <a:p>
            <a:pPr marL="474980" indent="-411480">
              <a:lnSpc>
                <a:spcPct val="100000"/>
              </a:lnSpc>
              <a:spcBef>
                <a:spcPts val="610"/>
              </a:spcBef>
              <a:buAutoNum type="arabicPeriod"/>
              <a:tabLst>
                <a:tab pos="474345" algn="l"/>
                <a:tab pos="474980" algn="l"/>
              </a:tabLst>
            </a:pPr>
            <a:r>
              <a:rPr lang="en-US" sz="2800" spc="-100" dirty="0">
                <a:latin typeface="Calibri" panose="020F0502020204030204" pitchFamily="34" charset="0"/>
                <a:cs typeface="Calibri" panose="020F0502020204030204" pitchFamily="34" charset="0"/>
              </a:rPr>
              <a:t>Construct a propositional sentence that includes</a:t>
            </a:r>
          </a:p>
          <a:p>
            <a:pPr marL="522288" lvl="1" indent="-341313">
              <a:spcBef>
                <a:spcPts val="610"/>
              </a:spcBef>
              <a:buFont typeface="+mj-lt"/>
              <a:buAutoNum type="alphaLcParenR"/>
              <a:tabLst>
                <a:tab pos="473075" algn="l"/>
                <a:tab pos="474663" algn="l"/>
              </a:tabLst>
            </a:pPr>
            <a:r>
              <a:rPr lang="en-US" sz="2600" spc="-100" dirty="0">
                <a:latin typeface="Calibri" panose="020F0502020204030204" pitchFamily="34" charset="0"/>
                <a:cs typeface="Calibri" panose="020F0502020204030204" pitchFamily="34" charset="0"/>
              </a:rPr>
              <a:t>Description of initial state</a:t>
            </a:r>
          </a:p>
          <a:p>
            <a:pPr marL="522288" lvl="1" indent="-341313">
              <a:spcBef>
                <a:spcPts val="610"/>
              </a:spcBef>
              <a:buFont typeface="+mj-lt"/>
              <a:buAutoNum type="alphaLcParenR"/>
              <a:tabLst>
                <a:tab pos="473075" algn="l"/>
                <a:tab pos="474663" algn="l"/>
              </a:tabLst>
            </a:pPr>
            <a:r>
              <a:rPr lang="en-US" sz="2600" spc="-100" dirty="0">
                <a:latin typeface="Calibri" panose="020F0502020204030204" pitchFamily="34" charset="0"/>
                <a:cs typeface="Calibri" panose="020F0502020204030204" pitchFamily="34" charset="0"/>
              </a:rPr>
              <a:t>Description of the planning domain (precondition axioms,  successor state axioms, mutual exclusion of actions) up to some  maximum time N</a:t>
            </a:r>
          </a:p>
          <a:p>
            <a:pPr marL="522288" lvl="1" indent="-341313">
              <a:spcBef>
                <a:spcPts val="610"/>
              </a:spcBef>
              <a:buFont typeface="+mj-lt"/>
              <a:buAutoNum type="alphaLcParenR"/>
              <a:tabLst>
                <a:tab pos="473075" algn="l"/>
                <a:tab pos="474663" algn="l"/>
              </a:tabLst>
            </a:pPr>
            <a:r>
              <a:rPr lang="en-US" sz="2800" spc="-100" dirty="0">
                <a:latin typeface="Calibri" panose="020F0502020204030204" pitchFamily="34" charset="0"/>
                <a:cs typeface="Calibri" panose="020F0502020204030204" pitchFamily="34" charset="0"/>
              </a:rPr>
              <a:t>Assertion that the goal is achieved at time N</a:t>
            </a:r>
          </a:p>
          <a:p>
            <a:pPr marL="474980" indent="-411480">
              <a:lnSpc>
                <a:spcPct val="100000"/>
              </a:lnSpc>
              <a:spcBef>
                <a:spcPts val="610"/>
              </a:spcBef>
              <a:buAutoNum type="arabicPeriod"/>
              <a:tabLst>
                <a:tab pos="474345" algn="l"/>
                <a:tab pos="474980" algn="l"/>
              </a:tabLst>
            </a:pPr>
            <a:r>
              <a:rPr lang="en-US" sz="2800" spc="-100" dirty="0">
                <a:latin typeface="Calibri" panose="020F0502020204030204" pitchFamily="34" charset="0"/>
                <a:cs typeface="Calibri" panose="020F0502020204030204" pitchFamily="34" charset="0"/>
              </a:rPr>
              <a:t>Call SAT solver to return a model for this sentence </a:t>
            </a:r>
          </a:p>
          <a:p>
            <a:pPr marL="474980" indent="-411480">
              <a:lnSpc>
                <a:spcPct val="100000"/>
              </a:lnSpc>
              <a:spcBef>
                <a:spcPts val="610"/>
              </a:spcBef>
              <a:buAutoNum type="arabicPeriod"/>
              <a:tabLst>
                <a:tab pos="474345" algn="l"/>
                <a:tab pos="474980" algn="l"/>
              </a:tabLst>
            </a:pPr>
            <a:r>
              <a:rPr lang="en-US" sz="2800" spc="-100" dirty="0">
                <a:latin typeface="Calibri" panose="020F0502020204030204" pitchFamily="34" charset="0"/>
                <a:cs typeface="Calibri" panose="020F0502020204030204" pitchFamily="34" charset="0"/>
              </a:rPr>
              <a:t>If a model exists, extract variables representing  actions at each time from 0 to N and are assigned  true, and present them in order of times as a plan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9724772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4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80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65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23948</TotalTime>
  <Words>690</Words>
  <Application>Microsoft Macintosh PowerPoint</Application>
  <PresentationFormat>On-screen Show (4:3)</PresentationFormat>
  <Paragraphs>69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Lucida Calligraphy</vt:lpstr>
      <vt:lpstr>Times New Roman</vt:lpstr>
      <vt:lpstr>Blank Presentation</vt:lpstr>
      <vt:lpstr>Planning 2 approaches</vt:lpstr>
      <vt:lpstr>Planning as State-Space Search</vt:lpstr>
      <vt:lpstr>Example: Air Cargo Problem</vt:lpstr>
      <vt:lpstr>Backward Relevant-States  Search</vt:lpstr>
      <vt:lpstr>Backward Relevant-States  Search</vt:lpstr>
      <vt:lpstr>Heuristics for Planning</vt:lpstr>
      <vt:lpstr>Planning as Boolean Satisfiability</vt:lpstr>
      <vt:lpstr>SATPlan</vt:lpstr>
      <vt:lpstr>SATPlan Algorithm</vt:lpstr>
      <vt:lpstr>SOTA for Classical Planning?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</dc:title>
  <dc:creator>COGITO</dc:creator>
  <cp:lastModifiedBy>Tim Finin</cp:lastModifiedBy>
  <cp:revision>328</cp:revision>
  <cp:lastPrinted>2009-11-16T21:51:43Z</cp:lastPrinted>
  <dcterms:created xsi:type="dcterms:W3CDTF">2009-11-16T21:17:37Z</dcterms:created>
  <dcterms:modified xsi:type="dcterms:W3CDTF">2021-10-26T16:02:35Z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