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3" r:id="rId3"/>
    <p:sldId id="372" r:id="rId4"/>
    <p:sldId id="375" r:id="rId5"/>
    <p:sldId id="356" r:id="rId6"/>
    <p:sldId id="360" r:id="rId7"/>
    <p:sldId id="359" r:id="rId8"/>
    <p:sldId id="258" r:id="rId9"/>
    <p:sldId id="259" r:id="rId10"/>
    <p:sldId id="257" r:id="rId11"/>
    <p:sldId id="272" r:id="rId12"/>
    <p:sldId id="338" r:id="rId13"/>
    <p:sldId id="353" r:id="rId14"/>
    <p:sldId id="376" r:id="rId15"/>
    <p:sldId id="354" r:id="rId16"/>
    <p:sldId id="371" r:id="rId17"/>
    <p:sldId id="355" r:id="rId18"/>
    <p:sldId id="260" r:id="rId19"/>
    <p:sldId id="365" r:id="rId20"/>
    <p:sldId id="266" r:id="rId21"/>
    <p:sldId id="277" r:id="rId22"/>
    <p:sldId id="374" r:id="rId23"/>
    <p:sldId id="285" r:id="rId24"/>
    <p:sldId id="279" r:id="rId25"/>
    <p:sldId id="281" r:id="rId26"/>
    <p:sldId id="336" r:id="rId27"/>
    <p:sldId id="335" r:id="rId28"/>
    <p:sldId id="280" r:id="rId29"/>
    <p:sldId id="370" r:id="rId3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" autoAdjust="0"/>
    <p:restoredTop sz="91429"/>
  </p:normalViewPr>
  <p:slideViewPr>
    <p:cSldViewPr showGuides="1">
      <p:cViewPr>
        <p:scale>
          <a:sx n="128" d="100"/>
          <a:sy n="128" d="100"/>
        </p:scale>
        <p:origin x="816" y="144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fld id="{B4982A2B-807D-BF46-BBC5-3CC878266B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>
                <a:latin typeface="Calibri" charset="0"/>
              </a:rPr>
              <a:pPr/>
              <a:t>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>
                <a:latin typeface="Calibri" charset="0"/>
              </a:rPr>
              <a:pPr/>
              <a:t>13</a:t>
            </a:fld>
            <a:endParaRPr lang="en-US" sz="1300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>
                <a:latin typeface="Calibri" charset="0"/>
              </a:rPr>
              <a:pPr/>
              <a:t>14</a:t>
            </a:fld>
            <a:endParaRPr lang="en-US" sz="1300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7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15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16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3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>
                <a:latin typeface="Calibri" charset="0"/>
              </a:rPr>
              <a:pPr/>
              <a:t>17</a:t>
            </a:fld>
            <a:endParaRPr lang="en-US" sz="1300" dirty="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>
                <a:latin typeface="Calibri" charset="0"/>
              </a:rPr>
              <a:pPr/>
              <a:t>18</a:t>
            </a:fld>
            <a:endParaRPr lang="en-US" sz="1300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>
                <a:latin typeface="Calibri" charset="0"/>
              </a:rPr>
              <a:pPr/>
              <a:t>20</a:t>
            </a:fld>
            <a:endParaRPr lang="en-US" sz="1300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>
                <a:latin typeface="Calibri" charset="0"/>
              </a:rPr>
              <a:pPr/>
              <a:t>21</a:t>
            </a:fld>
            <a:endParaRPr lang="en-US" sz="1300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>
                <a:latin typeface="Calibri" charset="0"/>
              </a:rPr>
              <a:pPr/>
              <a:t>23</a:t>
            </a:fld>
            <a:endParaRPr lang="en-US" sz="1300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>
                <a:latin typeface="Calibri" charset="0"/>
              </a:rPr>
              <a:pPr/>
              <a:t>24</a:t>
            </a:fld>
            <a:endParaRPr lang="en-US" sz="1300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>
                <a:latin typeface="Calibri" charset="0"/>
              </a:rPr>
              <a:pPr/>
              <a:t>4</a:t>
            </a:fld>
            <a:endParaRPr lang="en-US" sz="13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9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>
                <a:latin typeface="Calibri" charset="0"/>
              </a:rPr>
              <a:pPr/>
              <a:t>25</a:t>
            </a:fld>
            <a:endParaRPr lang="en-US" sz="1300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>
                <a:latin typeface="Calibri" charset="0"/>
              </a:rPr>
              <a:pPr/>
              <a:t>26</a:t>
            </a:fld>
            <a:endParaRPr lang="en-US" sz="1300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>
                <a:latin typeface="Calibri" charset="0"/>
              </a:rPr>
              <a:pPr/>
              <a:t>27</a:t>
            </a:fld>
            <a:endParaRPr lang="en-US" sz="1300" dirty="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>
                <a:latin typeface="Calibri" charset="0"/>
              </a:rPr>
              <a:pPr/>
              <a:t>28</a:t>
            </a:fld>
            <a:endParaRPr lang="en-US" sz="1300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>
                <a:latin typeface="Calibri" charset="0"/>
              </a:rPr>
              <a:pPr/>
              <a:t>5</a:t>
            </a:fld>
            <a:endParaRPr lang="en-US" sz="13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>
                <a:latin typeface="Calibri" charset="0"/>
              </a:rPr>
              <a:pPr/>
              <a:t>6</a:t>
            </a:fld>
            <a:endParaRPr lang="en-US" sz="1300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>
                <a:latin typeface="Calibri" charset="0"/>
              </a:rPr>
              <a:pPr/>
              <a:t>7</a:t>
            </a:fld>
            <a:endParaRPr lang="en-US" sz="1300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>
                <a:latin typeface="Calibri" charset="0"/>
              </a:rPr>
              <a:pPr/>
              <a:t>8</a:t>
            </a:fld>
            <a:endParaRPr lang="en-US" sz="13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>
                <a:latin typeface="Calibri" charset="0"/>
              </a:rPr>
              <a:pPr/>
              <a:t>9</a:t>
            </a:fld>
            <a:endParaRPr lang="en-US" sz="1300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>
                <a:latin typeface="Calibri" charset="0"/>
              </a:rPr>
              <a:pPr/>
              <a:t>10</a:t>
            </a:fld>
            <a:endParaRPr lang="en-US" sz="1300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>
                <a:latin typeface="Calibri" charset="0"/>
              </a:rPr>
              <a:pPr/>
              <a:t>11</a:t>
            </a:fld>
            <a:endParaRPr lang="en-US" sz="1300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" charset="0"/>
              </a:defRPr>
            </a:lvl1pPr>
          </a:lstStyle>
          <a:p>
            <a:pPr>
              <a:defRPr/>
            </a:pPr>
            <a:fld id="{36BFB7CB-C26B-F04D-AF39-7603ED528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embed/7bsEN8mwU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7bsEN8mwUB8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embed/GmU7SimFkp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users.cecs.anu.edu.au/~patri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hakey_the_robot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sman_Anomal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s_worl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Planning 1</a:t>
            </a:r>
            <a:endParaRPr lang="en-US" sz="96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Chapter 11.1-11.3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" y="6135113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Calibri" charset="0"/>
              </a:rPr>
              <a:t>Some material adopted from notes by</a:t>
            </a:r>
            <a:br>
              <a:rPr lang="en-US" sz="1600" dirty="0">
                <a:latin typeface="Calibri" charset="0"/>
              </a:rPr>
            </a:br>
            <a:r>
              <a:rPr lang="en-US" sz="1600" dirty="0">
                <a:latin typeface="Calibri" charset="0"/>
              </a:rPr>
              <a:t>Andreas Geyer-Schulz and Chuck Dyer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4B08F-640B-4047-93B5-62611377C721}"/>
              </a:ext>
            </a:extLst>
          </p:cNvPr>
          <p:cNvSpPr txBox="1"/>
          <p:nvPr/>
        </p:nvSpPr>
        <p:spPr>
          <a:xfrm>
            <a:off x="8096562" y="13811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Typical simplifying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800" b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Atomic time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No concurrent actions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actions need not be ordered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each other in the plan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pPr>
              <a:spcBef>
                <a:spcPts val="4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b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of change in the world </a:t>
            </a:r>
          </a:p>
          <a:p>
            <a:pPr>
              <a:spcBef>
                <a:spcPts val="4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b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everything known to be true included in state description; anything not listed is false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Real AI planning systems can relax many of these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Simple 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blocks world consists of a table, a set of blocks and a robot hand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 dirty="0">
                <a:ea typeface="ＭＳ Ｐゴシック" charset="0"/>
              </a:rPr>
              <a:t>Any number of blocks can be 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table</a:t>
            </a:r>
          </a:p>
          <a:p>
            <a:pPr lvl="1"/>
            <a:r>
              <a:rPr lang="en-US" sz="24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6390861" y="1411357"/>
            <a:ext cx="2362195" cy="1789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Simple approach: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</a:rPr>
              <a:t>find a way to achieve each goal in order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6858000" y="36957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1" name="Rectangle 1046">
            <a:extLst>
              <a:ext uri="{FF2B5EF4-FFF2-40B4-BE49-F238E27FC236}">
                <a16:creationId xmlns:a16="http://schemas.microsoft.com/office/drawing/2014/main" id="{51200B9F-E07A-2246-9973-2C2F25F4D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861" y="1411357"/>
            <a:ext cx="2362195" cy="1789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Simple approach: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</a:rPr>
              <a:t>find a way to achieve each goal in order</a:t>
            </a:r>
          </a:p>
        </p:txBody>
      </p:sp>
    </p:spTree>
    <p:extLst>
      <p:ext uri="{BB962C8B-B14F-4D97-AF65-F5344CB8AC3E}">
        <p14:creationId xmlns:p14="http://schemas.microsoft.com/office/powerpoint/2010/main" val="356437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1" name="Rectangle 1046">
            <a:extLst>
              <a:ext uri="{FF2B5EF4-FFF2-40B4-BE49-F238E27FC236}">
                <a16:creationId xmlns:a16="http://schemas.microsoft.com/office/drawing/2014/main" id="{6A22950F-5764-0B43-B4AF-BB9ADDEA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944" y="1202635"/>
            <a:ext cx="2362195" cy="1789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Simple approach: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</a:rPr>
              <a:t>find a way to achieve each goal in order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E74C81-E5F4-FA42-BF28-001FEABF0039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Goals in a different order!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0D761-CCB6-2B49-8405-1B66E754C7B4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Goals in a different order!</a:t>
            </a:r>
          </a:p>
        </p:txBody>
      </p:sp>
    </p:spTree>
    <p:extLst>
      <p:ext uri="{BB962C8B-B14F-4D97-AF65-F5344CB8AC3E}">
        <p14:creationId xmlns:p14="http://schemas.microsoft.com/office/powerpoint/2010/main" val="39381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stack(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unstack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FBBB6-9EE9-D449-A752-F342B22E5696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very efficient!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72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 Forward planning with heuristics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with constraints (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SATplan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Graphplan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14A-A315-4F40-9017-3F715EA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381000"/>
            <a:ext cx="7772400" cy="1143000"/>
          </a:xfrm>
        </p:spPr>
        <p:txBody>
          <a:bodyPr/>
          <a:lstStyle/>
          <a:p>
            <a:r>
              <a:rPr lang="en-US" dirty="0"/>
              <a:t>History: </a:t>
            </a:r>
            <a:r>
              <a:rPr lang="en-US" dirty="0" err="1"/>
              <a:t>Shakey</a:t>
            </a:r>
            <a:r>
              <a:rPr lang="en-US" dirty="0"/>
              <a:t> the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C78C-372F-F34D-9018-663E374A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First general-purpose mobile robot to be able to reason about its own actions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768C654-9BAB-C44B-9224-6EB14868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" y="2895600"/>
            <a:ext cx="3253539" cy="18503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8710023-3108-694D-A7FD-D7642408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89" y="2819400"/>
            <a:ext cx="3956050" cy="289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92686-A10E-7046-AB15-A4FE77253EB3}"/>
              </a:ext>
            </a:extLst>
          </p:cNvPr>
          <p:cNvSpPr txBox="1"/>
          <p:nvPr/>
        </p:nvSpPr>
        <p:spPr>
          <a:xfrm>
            <a:off x="4374314" y="5769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Shakey: Experiments in Robot Planning and Learning (1972, 24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E8D79-CBB8-7142-8DD9-503378E65F93}"/>
              </a:ext>
            </a:extLst>
          </p:cNvPr>
          <p:cNvSpPr txBox="1"/>
          <p:nvPr/>
        </p:nvSpPr>
        <p:spPr>
          <a:xfrm>
            <a:off x="709862" y="4883951"/>
            <a:ext cx="3225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Shakey the Robot: 1st Robot to Embody Artificial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Intelli-gence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(2017, 6 min.)</a:t>
            </a:r>
          </a:p>
        </p:txBody>
      </p:sp>
    </p:spTree>
    <p:extLst>
      <p:ext uri="{BB962C8B-B14F-4D97-AF65-F5344CB8AC3E}">
        <p14:creationId xmlns:p14="http://schemas.microsoft.com/office/powerpoint/2010/main" val="414660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9169-2256-BB43-9F58-0AD2CD11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43947"/>
            <a:ext cx="66294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Planning is the art and practice of thinking before acting</a:t>
            </a:r>
            <a:endParaRPr lang="en-US" sz="4800" dirty="0"/>
          </a:p>
          <a:p>
            <a:pPr marL="0" indent="0" algn="r">
              <a:buNone/>
            </a:pPr>
            <a:r>
              <a:rPr lang="en-US" dirty="0"/>
              <a:t>— </a:t>
            </a:r>
            <a:r>
              <a:rPr lang="en-US" dirty="0" err="1">
                <a:hlinkClick r:id="rId2"/>
              </a:rPr>
              <a:t>Patrik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Haslum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2B165-ED3B-4642-885A-0AEDC56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276600"/>
            <a:ext cx="4064000" cy="3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96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STRIPS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200" dirty="0"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at(Home)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Goals are conjunctions of literals, but may have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at(?x)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only represent changes in state rather than entire situation 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Unlike theorem prover,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hlinkClick r:id="rId5"/>
              </a:rPr>
              <a:t>Shakey the robot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478" y="1524000"/>
            <a:ext cx="8153400" cy="5181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Classic basic operations for the Blocks World</a:t>
            </a:r>
          </a:p>
          <a:p>
            <a:pPr lvl="1"/>
            <a:r>
              <a:rPr lang="en-US" sz="2800" b="1" dirty="0">
                <a:ea typeface="ＭＳ Ｐゴシック" charset="0"/>
              </a:rPr>
              <a:t>stack(X,Y): </a:t>
            </a:r>
            <a:r>
              <a:rPr lang="en-US" sz="2800" dirty="0">
                <a:ea typeface="ＭＳ Ｐゴシック" charset="0"/>
              </a:rPr>
              <a:t>put block X on block Y</a:t>
            </a:r>
          </a:p>
          <a:p>
            <a:pPr lvl="1"/>
            <a:r>
              <a:rPr lang="en-US" sz="2800" b="1" dirty="0" err="1">
                <a:ea typeface="ＭＳ Ｐゴシック" charset="0"/>
              </a:rPr>
              <a:t>unstack</a:t>
            </a:r>
            <a:r>
              <a:rPr lang="en-US" sz="2800" b="1" dirty="0">
                <a:ea typeface="ＭＳ Ｐゴシック" charset="0"/>
              </a:rPr>
              <a:t>(X,Y): </a:t>
            </a:r>
            <a:r>
              <a:rPr lang="en-US" sz="2800" dirty="0">
                <a:ea typeface="ＭＳ Ｐゴシック" charset="0"/>
              </a:rPr>
              <a:t>remove block X from block Y</a:t>
            </a:r>
          </a:p>
          <a:p>
            <a:pPr lvl="1"/>
            <a:r>
              <a:rPr lang="en-US" sz="2800" b="1" dirty="0">
                <a:ea typeface="ＭＳ Ｐゴシック" charset="0"/>
              </a:rPr>
              <a:t>pickup(X): </a:t>
            </a:r>
            <a:r>
              <a:rPr lang="en-US" sz="2800" dirty="0">
                <a:ea typeface="ＭＳ Ｐゴシック" charset="0"/>
              </a:rPr>
              <a:t>pickup block X</a:t>
            </a:r>
          </a:p>
          <a:p>
            <a:pPr lvl="1"/>
            <a:r>
              <a:rPr lang="en-US" sz="2800" b="1" dirty="0">
                <a:ea typeface="ＭＳ Ｐゴシック" charset="0"/>
              </a:rPr>
              <a:t>putdown(X): </a:t>
            </a:r>
            <a:r>
              <a:rPr lang="en-US" sz="2800" dirty="0">
                <a:ea typeface="ＭＳ Ｐゴシック" charset="0"/>
              </a:rPr>
              <a:t>put block X on the table</a:t>
            </a:r>
            <a:endParaRPr lang="en-US" sz="24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list of </a:t>
            </a:r>
            <a:r>
              <a:rPr lang="en-US" sz="2800" b="1" dirty="0">
                <a:ea typeface="ＭＳ Ｐゴシック" charset="0"/>
              </a:rPr>
              <a:t>preconditions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list of new facts to be added (</a:t>
            </a:r>
            <a:r>
              <a:rPr lang="en-US" sz="2800" b="1" dirty="0">
                <a:ea typeface="ＭＳ Ｐゴシック" charset="0"/>
              </a:rPr>
              <a:t>add-effects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list of facts to be removed (</a:t>
            </a:r>
            <a:r>
              <a:rPr lang="en-US" sz="2800" b="1" dirty="0">
                <a:ea typeface="ＭＳ Ｐゴシック" charset="0"/>
              </a:rPr>
              <a:t>delete-effects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optionally, set of (simple) variable </a:t>
            </a:r>
            <a:r>
              <a:rPr lang="en-US" sz="2800" b="1" dirty="0">
                <a:ea typeface="ＭＳ Ｐゴシック" charset="0"/>
              </a:rPr>
              <a:t>constraints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EB7A-2F59-974E-B47E-06DBD6D5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 World Stack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A0C0-65D0-A045-B704-73E2E45A1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stack(X,Y): </a:t>
            </a:r>
          </a:p>
          <a:p>
            <a:pPr>
              <a:lnSpc>
                <a:spcPct val="140000"/>
              </a:lnSpc>
            </a:pPr>
            <a:r>
              <a:rPr lang="en-US" sz="2800" b="1" dirty="0">
                <a:ea typeface="ＭＳ Ｐゴシック" charset="0"/>
              </a:rPr>
              <a:t>preconditions</a:t>
            </a:r>
            <a:r>
              <a:rPr lang="en-US" sz="2800" dirty="0">
                <a:ea typeface="ＭＳ Ｐゴシック" charset="0"/>
              </a:rPr>
              <a:t>(stack(X,Y), [holding(X), clear(Y)])</a:t>
            </a:r>
          </a:p>
          <a:p>
            <a:pPr>
              <a:lnSpc>
                <a:spcPct val="140000"/>
              </a:lnSpc>
            </a:pPr>
            <a:r>
              <a:rPr lang="en-US" sz="2800" b="1" dirty="0">
                <a:ea typeface="ＭＳ Ｐゴシック" charset="0"/>
              </a:rPr>
              <a:t>deletes</a:t>
            </a:r>
            <a:r>
              <a:rPr lang="en-US" sz="2800" dirty="0">
                <a:ea typeface="ＭＳ Ｐゴシック" charset="0"/>
              </a:rPr>
              <a:t>(stack(X,Y), [holding(X), clear(Y)]).</a:t>
            </a:r>
          </a:p>
          <a:p>
            <a:pPr>
              <a:lnSpc>
                <a:spcPct val="140000"/>
              </a:lnSpc>
            </a:pPr>
            <a:r>
              <a:rPr lang="en-US" sz="2800" b="1" dirty="0">
                <a:ea typeface="ＭＳ Ｐゴシック" charset="0"/>
              </a:rPr>
              <a:t>adds</a:t>
            </a:r>
            <a:r>
              <a:rPr lang="en-US" sz="2800" dirty="0">
                <a:ea typeface="ＭＳ Ｐゴシック" charset="0"/>
              </a:rPr>
              <a:t>(stack(X,Y), [</a:t>
            </a:r>
            <a:r>
              <a:rPr lang="en-US" sz="2800" dirty="0" err="1">
                <a:ea typeface="ＭＳ Ｐゴシック" charset="0"/>
              </a:rPr>
              <a:t>handempty</a:t>
            </a:r>
            <a:r>
              <a:rPr lang="en-US" sz="2800" dirty="0">
                <a:ea typeface="ＭＳ Ｐゴシック" charset="0"/>
              </a:rPr>
              <a:t>, on(X,Y), clear(X)])</a:t>
            </a:r>
          </a:p>
          <a:p>
            <a:pPr>
              <a:lnSpc>
                <a:spcPct val="140000"/>
              </a:lnSpc>
            </a:pPr>
            <a:r>
              <a:rPr lang="en-US" sz="2800" b="1" dirty="0">
                <a:ea typeface="ＭＳ Ｐゴシック" charset="0"/>
              </a:rPr>
              <a:t>constraints</a:t>
            </a:r>
            <a:r>
              <a:rPr lang="en-US" sz="2800" dirty="0">
                <a:ea typeface="ＭＳ Ｐゴシック" charset="0"/>
              </a:rPr>
              <a:t>(stack(X,Y), [X</a:t>
            </a:r>
            <a:r>
              <a:rPr lang="en-US" sz="2800" dirty="0">
                <a:ea typeface="ＭＳ Ｐゴシック" charset="0"/>
                <a:sym typeface="Symbol" charset="0"/>
              </a:rPr>
              <a:t></a:t>
            </a:r>
            <a:r>
              <a:rPr lang="en-US" sz="2800" dirty="0">
                <a:ea typeface="ＭＳ Ｐゴシック" charset="0"/>
              </a:rPr>
              <a:t>Y, </a:t>
            </a:r>
            <a:r>
              <a:rPr lang="en-US" sz="2800" dirty="0" err="1">
                <a:ea typeface="ＭＳ Ｐゴシック" charset="0"/>
              </a:rPr>
              <a:t>Y</a:t>
            </a:r>
            <a:r>
              <a:rPr lang="en-US" sz="2800" dirty="0" err="1">
                <a:ea typeface="ＭＳ Ｐゴシック" charset="0"/>
                <a:sym typeface="Symbol" charset="0"/>
              </a:rPr>
              <a:t></a:t>
            </a:r>
            <a:r>
              <a:rPr lang="en-US" sz="2800" dirty="0" err="1">
                <a:ea typeface="ＭＳ Ｐゴシック" charset="0"/>
              </a:rPr>
              <a:t>table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X</a:t>
            </a:r>
            <a:r>
              <a:rPr lang="en-US" sz="2800" dirty="0" err="1">
                <a:ea typeface="ＭＳ Ｐゴシック" charset="0"/>
                <a:sym typeface="Symbol" charset="0"/>
              </a:rPr>
              <a:t></a:t>
            </a:r>
            <a:r>
              <a:rPr lang="en-US" sz="2800" dirty="0" err="1">
                <a:ea typeface="ＭＳ Ｐゴシック" charset="0"/>
              </a:rPr>
              <a:t>table</a:t>
            </a:r>
            <a:r>
              <a:rPr lang="en-US" sz="2800" dirty="0">
                <a:ea typeface="ＭＳ Ｐゴシック" charset="0"/>
              </a:rPr>
              <a:t>])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3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dirty="0">
                <a:ea typeface="ＭＳ Ｐゴシック" charset="0"/>
              </a:rPr>
              <a:t>State List - all currently true predicates</a:t>
            </a:r>
          </a:p>
          <a:p>
            <a:pPr lvl="1"/>
            <a:r>
              <a:rPr lang="en-US" sz="2400" dirty="0">
                <a:ea typeface="ＭＳ Ｐゴシック" charset="0"/>
              </a:rPr>
              <a:t>Goal Stack - push down stack of goals to be solved, with current goal on top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If current goal not satisfied by present state, find action that adds it and push action and its preconditions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on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an action is on top stack, record its application on plan sequence and use its add and delete lists to update  current state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26C8FA-BF81-5343-89C7-E69C9CE6C57A}"/>
              </a:ext>
            </a:extLst>
          </p:cNvPr>
          <p:cNvSpPr>
            <a:spLocks noChangeAspect="1"/>
          </p:cNvSpPr>
          <p:nvPr/>
        </p:nvSpPr>
        <p:spPr>
          <a:xfrm>
            <a:off x="7642067" y="5576423"/>
            <a:ext cx="48768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😃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43F64-1089-D546-8271-4FB9AD1C04FB}"/>
              </a:ext>
            </a:extLst>
          </p:cNvPr>
          <p:cNvSpPr/>
          <p:nvPr/>
        </p:nvSpPr>
        <p:spPr>
          <a:xfrm>
            <a:off x="7640478" y="59436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47344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5693-1F35-3448-B584-554F48E4B867}"/>
              </a:ext>
            </a:extLst>
          </p:cNvPr>
          <p:cNvSpPr/>
          <p:nvPr/>
        </p:nvSpPr>
        <p:spPr>
          <a:xfrm flipH="1">
            <a:off x="8276511" y="404506"/>
            <a:ext cx="591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😐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 dirty="0">
                <a:latin typeface="Calibri" charset="0"/>
              </a:rPr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5A0DE0-8A2C-FB4C-A9E9-701EDC95945C}"/>
              </a:ext>
            </a:extLst>
          </p:cNvPr>
          <p:cNvSpPr/>
          <p:nvPr/>
        </p:nvSpPr>
        <p:spPr>
          <a:xfrm>
            <a:off x="7640478" y="44913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😡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14400"/>
            <a:ext cx="8458197" cy="39624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 dirty="0">
                <a:ea typeface="ＭＳ Ｐゴシック" charset="0"/>
              </a:rPr>
              <a:t>Solve each separately and concatenate the solutions</a:t>
            </a:r>
          </a:p>
          <a:p>
            <a:r>
              <a:rPr lang="en-US" altLang="ja-JP" sz="2600" dirty="0">
                <a:ea typeface="ＭＳ Ｐゴシック" charset="0"/>
                <a:cs typeface="ＭＳ Ｐゴシック" charset="0"/>
                <a:hlinkClick r:id="rId3"/>
              </a:rPr>
              <a:t>Sussman Anomaly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: an example of goal interaction problem: </a:t>
            </a:r>
          </a:p>
          <a:p>
            <a:pPr lvl="1"/>
            <a:r>
              <a:rPr lang="en-US" sz="2500" dirty="0">
                <a:ea typeface="ＭＳ Ｐゴシック" charset="0"/>
              </a:rPr>
              <a:t>Solving on(A,B) first (via unstack(C,A),stack(A,B)) is undone when solving 2nd goal on(B,C) (via unstack(A,B), stack(B,C))</a:t>
            </a:r>
          </a:p>
          <a:p>
            <a:pPr lvl="1"/>
            <a:r>
              <a:rPr lang="en-US" sz="2500" dirty="0"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83106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472535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831060"/>
            <a:ext cx="3581400" cy="2061865"/>
            <a:chOff x="4876800" y="4724400"/>
            <a:chExt cx="3581400" cy="2061865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412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</a:rPr>
                <a:t>Goal state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F27B-066B-CD4A-BCB0-6B65D9A3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6233"/>
            <a:ext cx="7772400" cy="1143000"/>
          </a:xfrm>
        </p:spPr>
        <p:txBody>
          <a:bodyPr/>
          <a:lstStyle/>
          <a:p>
            <a:r>
              <a:rPr lang="en-US" sz="4400" dirty="0"/>
              <a:t>Classic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7DB7-3A6D-FF4A-9DE6-A9A73FEE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45" y="1143000"/>
            <a:ext cx="5901446" cy="488852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Find </a:t>
            </a:r>
            <a:r>
              <a:rPr lang="en-US" sz="2800" b="1" dirty="0"/>
              <a:t>sequence of actions </a:t>
            </a:r>
            <a:r>
              <a:rPr lang="en-US" sz="2800" dirty="0"/>
              <a:t>to reach a </a:t>
            </a:r>
            <a:r>
              <a:rPr lang="en-US" sz="2800" b="1" dirty="0"/>
              <a:t>goal</a:t>
            </a:r>
            <a:r>
              <a:rPr lang="en-US" sz="2800" dirty="0"/>
              <a:t> in a discrete, deterministic, static, fully-observable environment</a:t>
            </a:r>
          </a:p>
          <a:p>
            <a:r>
              <a:rPr lang="en-US" sz="2600" dirty="0"/>
              <a:t>State space search and logical</a:t>
            </a:r>
            <a:br>
              <a:rPr lang="en-US" sz="2600" dirty="0"/>
            </a:br>
            <a:r>
              <a:rPr lang="en-US" sz="2600" dirty="0"/>
              <a:t>reasoning could be used</a:t>
            </a:r>
          </a:p>
          <a:p>
            <a:r>
              <a:rPr lang="en-US" sz="2600" dirty="0"/>
              <a:t>But classic planning developed custom representations &amp; algorithms to do it more effectively</a:t>
            </a:r>
          </a:p>
          <a:p>
            <a:r>
              <a:rPr lang="en-US" sz="2600" dirty="0"/>
              <a:t>The approach uses a </a:t>
            </a:r>
            <a:r>
              <a:rPr lang="en-US" sz="2600" b="1" dirty="0"/>
              <a:t>knowledge base</a:t>
            </a:r>
            <a:r>
              <a:rPr lang="en-US" sz="2600" dirty="0"/>
              <a:t> and reasoning about the state</a:t>
            </a:r>
            <a:br>
              <a:rPr lang="en-US" sz="2600" dirty="0"/>
            </a:br>
            <a:r>
              <a:rPr lang="en-US" sz="2600" dirty="0"/>
              <a:t>of the world and possible actions</a:t>
            </a:r>
          </a:p>
          <a:p>
            <a:r>
              <a:rPr lang="en-US" sz="2600" dirty="0"/>
              <a:t>We’ll look first at doing this in the</a:t>
            </a:r>
            <a:br>
              <a:rPr lang="en-US" sz="2600" dirty="0"/>
            </a:br>
            <a:r>
              <a:rPr lang="en-US" sz="2600" dirty="0"/>
              <a:t>simple </a:t>
            </a:r>
            <a:r>
              <a:rPr lang="en-US" sz="2600" b="1" dirty="0"/>
              <a:t>blocks world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4" name="Group 1044">
            <a:extLst>
              <a:ext uri="{FF2B5EF4-FFF2-40B4-BE49-F238E27FC236}">
                <a16:creationId xmlns:a16="http://schemas.microsoft.com/office/drawing/2014/main" id="{3A9A51F3-81C9-D14D-9325-9342FFE5EB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3600" y="1588476"/>
            <a:ext cx="2743200" cy="1399592"/>
            <a:chOff x="3216" y="1344"/>
            <a:chExt cx="2256" cy="1152"/>
          </a:xfrm>
        </p:grpSpPr>
        <p:sp>
          <p:nvSpPr>
            <p:cNvPr id="5" name="Rectangle 1029">
              <a:extLst>
                <a:ext uri="{FF2B5EF4-FFF2-40B4-BE49-F238E27FC236}">
                  <a16:creationId xmlns:a16="http://schemas.microsoft.com/office/drawing/2014/main" id="{CA6C1423-7509-8D4C-8FB6-F55B03DC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6" name="Rectangle 1030">
              <a:extLst>
                <a:ext uri="{FF2B5EF4-FFF2-40B4-BE49-F238E27FC236}">
                  <a16:creationId xmlns:a16="http://schemas.microsoft.com/office/drawing/2014/main" id="{D324A003-27CD-8648-AC9A-B1787A953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" name="Rectangle 1031">
              <a:extLst>
                <a:ext uri="{FF2B5EF4-FFF2-40B4-BE49-F238E27FC236}">
                  <a16:creationId xmlns:a16="http://schemas.microsoft.com/office/drawing/2014/main" id="{19BB5865-6E5E-E84B-8060-A1FCA6338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" name="Rectangle 1032">
              <a:extLst>
                <a:ext uri="{FF2B5EF4-FFF2-40B4-BE49-F238E27FC236}">
                  <a16:creationId xmlns:a16="http://schemas.microsoft.com/office/drawing/2014/main" id="{06ADBF7D-44AA-124F-B1D3-1223DD82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9" name="Group 1033">
              <a:extLst>
                <a:ext uri="{FF2B5EF4-FFF2-40B4-BE49-F238E27FC236}">
                  <a16:creationId xmlns:a16="http://schemas.microsoft.com/office/drawing/2014/main" id="{A71C1F44-40A1-D746-88DE-A090DD102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0" name="AutoShape 1034">
                <a:extLst>
                  <a:ext uri="{FF2B5EF4-FFF2-40B4-BE49-F238E27FC236}">
                    <a16:creationId xmlns:a16="http://schemas.microsoft.com/office/drawing/2014/main" id="{9FC44ECD-8C8B-634B-92F7-C51C68A167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1" name="Line 1035">
                <a:extLst>
                  <a:ext uri="{FF2B5EF4-FFF2-40B4-BE49-F238E27FC236}">
                    <a16:creationId xmlns:a16="http://schemas.microsoft.com/office/drawing/2014/main" id="{55E811E3-2C79-4543-A7DB-512E0E168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12" name="Group 1045">
            <a:extLst>
              <a:ext uri="{FF2B5EF4-FFF2-40B4-BE49-F238E27FC236}">
                <a16:creationId xmlns:a16="http://schemas.microsoft.com/office/drawing/2014/main" id="{8552BAED-CC4C-F841-862B-EF7FC931DB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3600" y="4788876"/>
            <a:ext cx="2743200" cy="1166327"/>
            <a:chOff x="3168" y="3072"/>
            <a:chExt cx="2256" cy="960"/>
          </a:xfrm>
        </p:grpSpPr>
        <p:sp>
          <p:nvSpPr>
            <p:cNvPr id="13" name="Rectangle 1037">
              <a:extLst>
                <a:ext uri="{FF2B5EF4-FFF2-40B4-BE49-F238E27FC236}">
                  <a16:creationId xmlns:a16="http://schemas.microsoft.com/office/drawing/2014/main" id="{BB9B96E7-8F8F-104C-B777-28B78767F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4" name="Rectangle 1038">
              <a:extLst>
                <a:ext uri="{FF2B5EF4-FFF2-40B4-BE49-F238E27FC236}">
                  <a16:creationId xmlns:a16="http://schemas.microsoft.com/office/drawing/2014/main" id="{B1D0BF64-52E2-8049-8079-73EA41AFF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5" name="Rectangle 1039">
              <a:extLst>
                <a:ext uri="{FF2B5EF4-FFF2-40B4-BE49-F238E27FC236}">
                  <a16:creationId xmlns:a16="http://schemas.microsoft.com/office/drawing/2014/main" id="{FD5C6536-AC60-0943-9C43-DCB00211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6" name="Rectangle 1040">
              <a:extLst>
                <a:ext uri="{FF2B5EF4-FFF2-40B4-BE49-F238E27FC236}">
                  <a16:creationId xmlns:a16="http://schemas.microsoft.com/office/drawing/2014/main" id="{9D412A59-3996-714E-9BEF-A49DC751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" name="Group 1041">
              <a:extLst>
                <a:ext uri="{FF2B5EF4-FFF2-40B4-BE49-F238E27FC236}">
                  <a16:creationId xmlns:a16="http://schemas.microsoft.com/office/drawing/2014/main" id="{4A3AF582-C103-4540-A77C-4B17D9C2B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8" name="AutoShape 1042">
                <a:extLst>
                  <a:ext uri="{FF2B5EF4-FFF2-40B4-BE49-F238E27FC236}">
                    <a16:creationId xmlns:a16="http://schemas.microsoft.com/office/drawing/2014/main" id="{A551353B-342E-8D47-A3F6-F870748C422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9" name="Line 1043">
                <a:extLst>
                  <a:ext uri="{FF2B5EF4-FFF2-40B4-BE49-F238E27FC236}">
                    <a16:creationId xmlns:a16="http://schemas.microsoft.com/office/drawing/2014/main" id="{DA5D5575-9C94-6C4C-AF10-CFE423040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B427D4C-1A13-FE4C-950D-C478B441FDB2}"/>
              </a:ext>
            </a:extLst>
          </p:cNvPr>
          <p:cNvSpPr txBox="1"/>
          <p:nvPr/>
        </p:nvSpPr>
        <p:spPr>
          <a:xfrm>
            <a:off x="6079506" y="6002059"/>
            <a:ext cx="27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2F520-9AF2-D548-B3F4-76EBD4EC9563}"/>
              </a:ext>
            </a:extLst>
          </p:cNvPr>
          <p:cNvSpPr txBox="1"/>
          <p:nvPr/>
        </p:nvSpPr>
        <p:spPr>
          <a:xfrm>
            <a:off x="5943600" y="3093259"/>
            <a:ext cx="27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State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D9DE3168-262A-B24A-BE7F-7ADC7D64042A}"/>
              </a:ext>
            </a:extLst>
          </p:cNvPr>
          <p:cNvSpPr/>
          <p:nvPr/>
        </p:nvSpPr>
        <p:spPr bwMode="auto">
          <a:xfrm>
            <a:off x="6862560" y="3691638"/>
            <a:ext cx="992829" cy="7620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96B33C-B724-194D-920D-262F8245DD10}"/>
              </a:ext>
            </a:extLst>
          </p:cNvPr>
          <p:cNvSpPr txBox="1"/>
          <p:nvPr/>
        </p:nvSpPr>
        <p:spPr>
          <a:xfrm>
            <a:off x="7538833" y="1010938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robot arm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8523DD-C554-8446-BA4E-D240A7BE7EC3}"/>
              </a:ext>
            </a:extLst>
          </p:cNvPr>
          <p:cNvCxnSpPr>
            <a:cxnSpLocks/>
            <a:stCxn id="23" idx="1"/>
          </p:cNvCxnSpPr>
          <p:nvPr/>
        </p:nvCxnSpPr>
        <p:spPr bwMode="auto">
          <a:xfrm flipH="1">
            <a:off x="6585626" y="1241771"/>
            <a:ext cx="953207" cy="58702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8375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133600"/>
            <a:ext cx="8305800" cy="3657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blocks world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“micro-world” with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table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a set of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blocks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and a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robot hand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constraints for a simple model:</a:t>
            </a:r>
          </a:p>
          <a:p>
            <a:pPr lvl="1"/>
            <a:r>
              <a:rPr lang="en-US" sz="28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ea typeface="ＭＳ Ｐゴシック" charset="0"/>
              </a:rPr>
              <a:t>Any number of blocks can be on the table</a:t>
            </a:r>
          </a:p>
          <a:p>
            <a:pPr lvl="1"/>
            <a:r>
              <a:rPr lang="en-US" sz="2800" dirty="0">
                <a:ea typeface="ＭＳ Ｐゴシック" charset="0"/>
              </a:rPr>
              <a:t>The hand can only hold one block</a:t>
            </a: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CD84623-7AA2-154D-9929-583CDBC3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6200"/>
            <a:ext cx="1600200" cy="16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00200"/>
            <a:ext cx="83058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 representation uses a logic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notation to represent the state of the world:</a:t>
            </a:r>
          </a:p>
          <a:p>
            <a:pPr lvl="1">
              <a:spcBef>
                <a:spcPts val="200"/>
              </a:spcBef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(a) 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(c)</a:t>
            </a:r>
          </a:p>
          <a:p>
            <a:pPr lvl="1">
              <a:spcBef>
                <a:spcPts val="200"/>
              </a:spcBef>
              <a:buFontTx/>
              <a:buNone/>
            </a:pPr>
            <a:r>
              <a:rPr lang="en-US" sz="2800" dirty="0">
                <a:ea typeface="ＭＳ Ｐゴシック" charset="0"/>
              </a:rPr>
              <a:t>clear(a) clear(c)</a:t>
            </a:r>
          </a:p>
          <a:p>
            <a:pPr lvl="1">
              <a:spcBef>
                <a:spcPts val="200"/>
              </a:spcBef>
              <a:buFontTx/>
              <a:buNone/>
            </a:pPr>
            <a:r>
              <a:rPr lang="en-US" sz="2800" dirty="0" err="1">
                <a:ea typeface="ＭＳ Ｐゴシック" charset="0"/>
              </a:rPr>
              <a:t>handempty</a:t>
            </a:r>
            <a:r>
              <a:rPr lang="en-US" sz="2800" dirty="0">
                <a:ea typeface="ＭＳ Ｐゴシック" charset="0"/>
              </a:rPr>
              <a:t>  </a:t>
            </a:r>
          </a:p>
          <a:p>
            <a:pPr lvl="1">
              <a:spcBef>
                <a:spcPts val="200"/>
              </a:spcBef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>
              <a:spcBef>
                <a:spcPts val="200"/>
              </a:spcBef>
              <a:buNone/>
            </a:pPr>
            <a:r>
              <a:rPr lang="en-US" sz="3200" dirty="0">
                <a:ea typeface="ＭＳ Ｐゴシック" charset="0"/>
              </a:rPr>
              <a:t>And possible actions with their preconditions and effects:</a:t>
            </a:r>
          </a:p>
          <a:p>
            <a:pPr marL="339725" lvl="1" indent="0">
              <a:spcBef>
                <a:spcPts val="200"/>
              </a:spcBef>
              <a:buNone/>
            </a:pPr>
            <a:r>
              <a:rPr lang="en-US" sz="2800" dirty="0">
                <a:ea typeface="ＭＳ Ｐゴシック" charset="0"/>
              </a:rPr>
              <a:t>Pickup  Putdown</a:t>
            </a:r>
          </a:p>
          <a:p>
            <a:pPr marL="339725" lvl="1" indent="0">
              <a:spcBef>
                <a:spcPts val="200"/>
              </a:spcBef>
              <a:buNone/>
            </a:pPr>
            <a:r>
              <a:rPr lang="en-US" sz="2800" dirty="0">
                <a:ea typeface="ＭＳ Ｐゴシック" charset="0"/>
              </a:rPr>
              <a:t>Stack  Unstack</a:t>
            </a:r>
          </a:p>
          <a:p>
            <a:pPr marL="339725" lvl="1" indent="0">
              <a:spcBef>
                <a:spcPts val="200"/>
              </a:spcBef>
              <a:buNone/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CD84623-7AA2-154D-9929-583CDBC31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76200"/>
            <a:ext cx="1600200" cy="1650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Goal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105" y="1282521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Logical assertions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describing initial &amp; 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final states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1447800"/>
            <a:ext cx="1207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Sequence of robot actions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094897" y="1744186"/>
            <a:ext cx="1454208" cy="88076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cxnSpLocks/>
            <a:stCxn id="22" idx="2"/>
            <a:endCxn id="23557" idx="0"/>
          </p:cNvCxnSpPr>
          <p:nvPr/>
        </p:nvCxnSpPr>
        <p:spPr bwMode="auto">
          <a:xfrm>
            <a:off x="6928396" y="2371130"/>
            <a:ext cx="958304" cy="8292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Find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to achieve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 state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when executed from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initial state </a:t>
            </a:r>
            <a:r>
              <a:rPr lang="en-US" sz="32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set of possible </a:t>
            </a:r>
            <a:r>
              <a:rPr lang="en-US" sz="2800" b="1" dirty="0">
                <a:ea typeface="ＭＳ Ｐゴシック" charset="0"/>
              </a:rPr>
              <a:t>primitive actions</a:t>
            </a:r>
            <a:r>
              <a:rPr lang="en-US" sz="2800" dirty="0">
                <a:ea typeface="ＭＳ Ｐゴシック" charset="0"/>
              </a:rPr>
              <a:t>, including their </a:t>
            </a:r>
            <a:r>
              <a:rPr lang="en-US" sz="2800" i="1" dirty="0">
                <a:ea typeface="ＭＳ Ｐゴシック" charset="0"/>
              </a:rPr>
              <a:t>preconditions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i="1" dirty="0">
                <a:ea typeface="ＭＳ Ｐゴシック" charset="0"/>
              </a:rPr>
              <a:t>effects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initial state </a:t>
            </a:r>
            <a:r>
              <a:rPr lang="en-US" sz="2800" dirty="0">
                <a:ea typeface="ＭＳ Ｐゴシック" charset="0"/>
              </a:rPr>
              <a:t>description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goal state </a:t>
            </a:r>
            <a:r>
              <a:rPr lang="en-US" sz="2800" dirty="0">
                <a:ea typeface="ＭＳ Ｐゴシック" charset="0"/>
              </a:rPr>
              <a:t>description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Compute plan as</a:t>
            </a:r>
            <a:r>
              <a:rPr lang="en-US" sz="3200" dirty="0">
                <a:ea typeface="ＭＳ Ｐゴシック" charset="0"/>
              </a:rPr>
              <a:t> a </a:t>
            </a:r>
            <a:r>
              <a:rPr lang="en-US" sz="3200" b="1" dirty="0">
                <a:ea typeface="ＭＳ Ｐゴシック" charset="0"/>
              </a:rPr>
              <a:t>sequence of actions </a:t>
            </a:r>
            <a:r>
              <a:rPr lang="en-US" sz="3200" dirty="0">
                <a:ea typeface="ＭＳ Ｐゴシック" charset="0"/>
              </a:rPr>
              <a:t>that, when executed in initial state, achieves goal state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States specified as a KB , i.e. conjunction of conditions</a:t>
            </a:r>
          </a:p>
          <a:p>
            <a:pPr lvl="1">
              <a:spcBef>
                <a:spcPts val="168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(a) </a:t>
            </a:r>
            <a:r>
              <a:rPr lang="en-US" sz="3200" i="1" dirty="0">
                <a:ea typeface="ＭＳ Ｐゴシック" charset="0"/>
                <a:sym typeface="Symbol" charset="0"/>
              </a:rPr>
              <a:t></a:t>
            </a:r>
            <a:r>
              <a:rPr lang="en-US" sz="3200" i="1" dirty="0">
                <a:ea typeface="ＭＳ Ｐゴシック" charset="0"/>
              </a:rPr>
              <a:t> on(b, a) </a:t>
            </a: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Problem solving methods solve similar 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plan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rather than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state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(though there are also state-space planners)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Sub-goals can be planned independently, reducing the complexity of the planning problem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12971</TotalTime>
  <Words>2153</Words>
  <Application>Microsoft Macintosh PowerPoint</Application>
  <PresentationFormat>On-screen Show (4:3)</PresentationFormat>
  <Paragraphs>439</Paragraphs>
  <Slides>29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Lucida Calligraphy</vt:lpstr>
      <vt:lpstr>Times New Roman</vt:lpstr>
      <vt:lpstr>Blank Presentation</vt:lpstr>
      <vt:lpstr>Planning 1</vt:lpstr>
      <vt:lpstr>PowerPoint Presentation</vt:lpstr>
      <vt:lpstr>Classic Planning</vt:lpstr>
      <vt:lpstr>Blocks world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simplifying assumptions</vt:lpstr>
      <vt:lpstr>Simple Blocks world</vt:lpstr>
      <vt:lpstr>PowerPoint Presentation</vt:lpstr>
      <vt:lpstr>Typical BW planning problem</vt:lpstr>
      <vt:lpstr>Typical BW planning problem</vt:lpstr>
      <vt:lpstr>Another BW planning problem</vt:lpstr>
      <vt:lpstr>Another BW planning problem</vt:lpstr>
      <vt:lpstr>Yet Another BW planning problem</vt:lpstr>
      <vt:lpstr>Major approaches</vt:lpstr>
      <vt:lpstr>History: Shakey the robot</vt:lpstr>
      <vt:lpstr>  Strips planning representation</vt:lpstr>
      <vt:lpstr>Blocks World Operators</vt:lpstr>
      <vt:lpstr>Blocks World Stack Action</vt:lpstr>
      <vt:lpstr>STRIPS planning</vt:lpstr>
      <vt:lpstr>Typical BW planning problem</vt:lpstr>
      <vt:lpstr>Another BW planning problem</vt:lpstr>
      <vt:lpstr>Yet Another BW planning problem</vt:lpstr>
      <vt:lpstr>Yet Another BW planning problem</vt:lpstr>
      <vt:lpstr>Goal interaction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329</cp:revision>
  <cp:lastPrinted>2009-11-16T21:51:43Z</cp:lastPrinted>
  <dcterms:created xsi:type="dcterms:W3CDTF">2009-11-16T21:17:37Z</dcterms:created>
  <dcterms:modified xsi:type="dcterms:W3CDTF">2021-10-28T16:10:13Z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