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5" r:id="rId2"/>
    <p:sldId id="385" r:id="rId3"/>
    <p:sldId id="304" r:id="rId4"/>
    <p:sldId id="305" r:id="rId5"/>
    <p:sldId id="386" r:id="rId6"/>
    <p:sldId id="306" r:id="rId7"/>
    <p:sldId id="307" r:id="rId8"/>
    <p:sldId id="363" r:id="rId9"/>
    <p:sldId id="374" r:id="rId10"/>
    <p:sldId id="378" r:id="rId11"/>
    <p:sldId id="362" r:id="rId12"/>
    <p:sldId id="309" r:id="rId13"/>
    <p:sldId id="310" r:id="rId14"/>
    <p:sldId id="387" r:id="rId15"/>
    <p:sldId id="382" r:id="rId16"/>
    <p:sldId id="383" r:id="rId17"/>
    <p:sldId id="311" r:id="rId18"/>
    <p:sldId id="358" r:id="rId19"/>
    <p:sldId id="369" r:id="rId20"/>
    <p:sldId id="371" r:id="rId21"/>
    <p:sldId id="312" r:id="rId22"/>
    <p:sldId id="384" r:id="rId23"/>
    <p:sldId id="388" r:id="rId24"/>
    <p:sldId id="370" r:id="rId25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AEAEA"/>
    <a:srgbClr val="FF0000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10"/>
    <p:restoredTop sz="91429" autoAdjust="0"/>
  </p:normalViewPr>
  <p:slideViewPr>
    <p:cSldViewPr showGuides="1">
      <p:cViewPr varScale="1">
        <p:scale>
          <a:sx n="86" d="100"/>
          <a:sy n="86" d="100"/>
        </p:scale>
        <p:origin x="216" y="512"/>
      </p:cViewPr>
      <p:guideLst>
        <p:guide orient="horz" pos="240"/>
        <p:guide pos="15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ADFBF1-7EE7-5A4C-9C9D-3AEA4D6A8AD4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767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985665-4D4F-3148-9580-0D07CF568E9E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22ED8C-FCC9-E74F-AEAE-54E51813C52A}" type="slidenum">
              <a:rPr lang="en-US" sz="1200">
                <a:latin typeface="Calibri"/>
              </a:rPr>
              <a:pPr/>
              <a:t>11</a:t>
            </a:fld>
            <a:endParaRPr lang="en-US" sz="1200" dirty="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33F503-41ED-0745-9A8E-8FED895C39B7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51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92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44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19EF-443F-0E47-9BED-385FE1E47B82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8785BE-5086-9448-AAAA-734920DD174B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82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99DE7D-D7ED-F541-A5D1-C62F29C12BDC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43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ED8825-C3E1-D24B-84E7-ACEFE4C7290A}" type="slidenum">
              <a:rPr lang="en-US" sz="1200">
                <a:latin typeface="Calibri"/>
              </a:rPr>
              <a:pPr/>
              <a:t>22</a:t>
            </a:fld>
            <a:endParaRPr lang="en-US" sz="1200" dirty="0">
              <a:latin typeface="Calibri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88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ED8825-C3E1-D24B-84E7-ACEFE4C7290A}" type="slidenum">
              <a:rPr lang="en-US" sz="1200">
                <a:latin typeface="Calibri"/>
              </a:rPr>
              <a:pPr/>
              <a:t>23</a:t>
            </a:fld>
            <a:endParaRPr lang="en-US" sz="1200" dirty="0">
              <a:latin typeface="Calibri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5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9123E8-B0FA-6947-9DB9-66B66FF3B8C1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9B63A5-FF38-BB43-A685-E513B3476708}" type="slidenum">
              <a:rPr lang="en-US" sz="1200">
                <a:latin typeface="Calibri"/>
              </a:rPr>
              <a:pPr/>
              <a:t>4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9B63A5-FF38-BB43-A685-E513B3476708}" type="slidenum">
              <a:rPr lang="en-US" sz="1200">
                <a:latin typeface="Calibri"/>
              </a:rPr>
              <a:pPr/>
              <a:t>5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0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DD8287-B55F-AB4A-8CDC-CF19832D723C}" type="slidenum">
              <a:rPr lang="en-US" sz="1200">
                <a:latin typeface="Calibri"/>
              </a:rPr>
              <a:pPr/>
              <a:t>6</a:t>
            </a:fld>
            <a:endParaRPr lang="en-US" sz="1200" dirty="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780355-6A20-D84C-BDF4-F9D968FA9A74}" type="slidenum">
              <a:rPr lang="en-US" sz="1200">
                <a:latin typeface="Calibri"/>
              </a:rPr>
              <a:pPr/>
              <a:t>7</a:t>
            </a:fld>
            <a:endParaRPr lang="en-US" sz="12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2C4D2C-93FE-9745-97BF-3B993C946D86}" type="slidenum">
              <a:rPr lang="en-US" sz="1200">
                <a:latin typeface="Calibri"/>
              </a:rPr>
              <a:pPr/>
              <a:t>8</a:t>
            </a:fld>
            <a:endParaRPr lang="en-US" sz="1200" dirty="0">
              <a:latin typeface="Calibri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6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56B-A7B3-BB49-91E7-9DDA869A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602B-A723-1C4A-8B1C-A8454FEBD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0BA0-DDC1-674E-A17D-1C76B3E8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41CE-7E1B-9544-8A36-8E119479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BA0F-1491-C94B-B2AE-BEC0BE2CD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84DF-E424-9740-A721-251D2B99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CB9C-6528-4542-BA22-4727C151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B4EE-166F-7A4B-A691-DA253BC14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AD0E-98C0-6944-BF1B-F1B317D78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21A75-31C3-8840-AAFB-40E9DDB4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DBE53-BF44-5B45-93F2-FD146EAC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E5ED-937F-CF48-BE9F-A2C5C468A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14DB9C81-C453-EA43-9B17-E946022AF1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ntolog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hyperlink" Target="https://search.google.com/structured-data/testing-tool/u/0/#url=https%3A%2F%2Fwww.csee.umbc.edu%2Fcourses%2Fundergraduate%2F471%2Fspring21%2F02%2F" TargetMode="External"/><Relationship Id="rId4" Type="http://schemas.openxmlformats.org/officeDocument/2006/relationships/hyperlink" Target="http://schema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b_Ontology_Language" TargetMode="External"/><Relationship Id="rId7" Type="http://schemas.openxmlformats.org/officeDocument/2006/relationships/hyperlink" Target="https://en.wikipedia.org/wiki/Wikida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atalog" TargetMode="External"/><Relationship Id="rId5" Type="http://schemas.openxmlformats.org/officeDocument/2006/relationships/hyperlink" Target="https://en.wikipedia.org/wiki/Rule-based_system" TargetMode="External"/><Relationship Id="rId4" Type="http://schemas.openxmlformats.org/officeDocument/2006/relationships/hyperlink" Target="https://en.wikipedia.org/wiki/Prolo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_Morgan's_law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imacode/aima-python/blob/master/logic.ipynb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Q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schema.org/Pers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8A8777-FAFC-6C49-ADE2-E17CDD81362A}" type="slidenum">
              <a:rPr lang="en-US" sz="1000">
                <a:latin typeface="Calibri"/>
              </a:rPr>
              <a:pPr/>
              <a:t>1</a:t>
            </a:fld>
            <a:endParaRPr lang="en-US" sz="1000" dirty="0">
              <a:latin typeface="Calibri"/>
            </a:endParaRPr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99394"/>
            <a:ext cx="7772400" cy="3859212"/>
          </a:xfrm>
        </p:spPr>
        <p:txBody>
          <a:bodyPr/>
          <a:lstStyle/>
          <a:p>
            <a:r>
              <a:rPr lang="en-US" sz="8000" dirty="0">
                <a:ea typeface="ＭＳ Ｐゴシック" charset="0"/>
                <a:cs typeface="ＭＳ Ｐゴシック" charset="0"/>
              </a:rPr>
              <a:t>First-Order</a:t>
            </a:r>
            <a:br>
              <a:rPr lang="en-US" sz="8000" dirty="0">
                <a:ea typeface="ＭＳ Ｐゴシック" charset="0"/>
                <a:cs typeface="ＭＳ Ｐゴシック" charset="0"/>
              </a:rPr>
            </a:br>
            <a:r>
              <a:rPr lang="en-US" sz="8000" dirty="0">
                <a:ea typeface="ＭＳ Ｐゴシック" charset="0"/>
                <a:cs typeface="ＭＳ Ｐゴシック" charset="0"/>
              </a:rPr>
              <a:t>Logic (FOL)</a:t>
            </a:r>
            <a:br>
              <a:rPr lang="en-US" sz="8000" dirty="0">
                <a:ea typeface="ＭＳ Ｐゴシック" charset="0"/>
                <a:cs typeface="ＭＳ Ｐゴシック" charset="0"/>
              </a:rPr>
            </a:br>
            <a:r>
              <a:rPr lang="en-US" sz="8000" dirty="0">
                <a:ea typeface="ＭＳ Ｐゴシック" charset="0"/>
                <a:cs typeface="ＭＳ Ｐゴシック" charset="0"/>
              </a:rPr>
              <a:t>part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B3155-8CFA-CE4A-BCA8-89505786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76200"/>
            <a:ext cx="2330450" cy="1293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63B535-9363-CB43-9D54-D195674C449B}"/>
              </a:ext>
            </a:extLst>
          </p:cNvPr>
          <p:cNvSpPr txBox="1"/>
          <p:nvPr/>
        </p:nvSpPr>
        <p:spPr>
          <a:xfrm>
            <a:off x="285690" y="49205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9.3.1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13C6-E947-8247-AA73-C1AF15E8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>
                <a:hlinkClick r:id="rId3"/>
              </a:rPr>
              <a:t>Ontology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57544-13F4-5E44-AEC4-67161847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876800"/>
          </a:xfrm>
        </p:spPr>
        <p:txBody>
          <a:bodyPr/>
          <a:lstStyle/>
          <a:p>
            <a:r>
              <a:rPr lang="en-US" sz="3200" dirty="0"/>
              <a:t>Designing a logic representation is like design- </a:t>
            </a:r>
            <a:r>
              <a:rPr lang="en-US" sz="3200" dirty="0" err="1"/>
              <a:t>ing</a:t>
            </a:r>
            <a:r>
              <a:rPr lang="en-US" sz="3200" dirty="0"/>
              <a:t> a model in an object-oriented language</a:t>
            </a:r>
          </a:p>
          <a:p>
            <a:r>
              <a:rPr lang="en-US" sz="3200" b="1" dirty="0"/>
              <a:t>Ontology:</a:t>
            </a:r>
            <a:r>
              <a:rPr lang="en-US" sz="3200" dirty="0"/>
              <a:t> a “formal naming and definition of the types, properties, and relations of entities for a domain of discourse”</a:t>
            </a:r>
          </a:p>
          <a:p>
            <a:r>
              <a:rPr lang="en-US" sz="3200" dirty="0"/>
              <a:t>E.g.: </a:t>
            </a:r>
            <a:r>
              <a:rPr lang="en-US" sz="3200" dirty="0">
                <a:hlinkClick r:id="rId4"/>
              </a:rPr>
              <a:t>schema.org</a:t>
            </a:r>
            <a:r>
              <a:rPr lang="en-US" sz="3200" dirty="0"/>
              <a:t> ontology used to put semantic data on Web pages to help search engines</a:t>
            </a:r>
          </a:p>
          <a:p>
            <a:pPr lvl="1"/>
            <a:r>
              <a:rPr lang="en-US" sz="2800" dirty="0"/>
              <a:t>Here’s the </a:t>
            </a:r>
            <a:r>
              <a:rPr lang="en-US" sz="2800" dirty="0">
                <a:hlinkClick r:id="rId5"/>
              </a:rPr>
              <a:t>semantic markup </a:t>
            </a:r>
            <a:r>
              <a:rPr lang="en-US" sz="2800" dirty="0"/>
              <a:t> Google sees on our site</a:t>
            </a:r>
          </a:p>
          <a:p>
            <a:pPr lvl="1"/>
            <a:r>
              <a:rPr lang="en-US" sz="2800" dirty="0"/>
              <a:t>It’s encoded as JSON, but the model is logic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DDF0C-2B10-A044-9211-651E37F10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28600"/>
            <a:ext cx="23622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2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676400"/>
            <a:ext cx="8324850" cy="51816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quantified sentences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adds quantifiers </a:t>
            </a:r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and</a:t>
            </a:r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 </a:t>
            </a:r>
          </a:p>
          <a:p>
            <a:pPr marL="457200" lvl="1" indent="0"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x loves(x, mother(x))</a:t>
            </a:r>
          </a:p>
          <a:p>
            <a:pPr marL="457200" lvl="1" indent="0"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x number(x) </a:t>
            </a:r>
            <a:r>
              <a:rPr lang="en-US" sz="2800" dirty="0">
                <a:ea typeface="ＭＳ Ｐゴシック" charset="0"/>
                <a:sym typeface="Symbol" charset="0"/>
              </a:rPr>
              <a:t> greater(x, 100), prime(x)</a:t>
            </a:r>
          </a:p>
          <a:p>
            <a:pPr marL="457200" lvl="1" indent="0">
              <a:buNone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well-formed formula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(</a:t>
            </a:r>
            <a:r>
              <a:rPr lang="en-US" sz="3200" b="1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wff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):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 sentence with no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free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variables or where all variables are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bound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by a universal or existential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quantifier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457200" lvl="1" indent="0"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In </a:t>
            </a:r>
            <a:r>
              <a:rPr lang="en-US" sz="2800" b="1" dirty="0">
                <a:ea typeface="ＭＳ Ｐゴシック" charset="0"/>
              </a:rPr>
              <a:t>(</a:t>
            </a:r>
            <a:r>
              <a:rPr lang="en-US" sz="2800" b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dirty="0">
                <a:ea typeface="ＭＳ Ｐゴシック" charset="0"/>
              </a:rPr>
              <a:t>x)P(x, y) </a:t>
            </a:r>
            <a:r>
              <a:rPr lang="en-US" sz="2800" dirty="0">
                <a:ea typeface="ＭＳ Ｐゴシック" charset="0"/>
              </a:rPr>
              <a:t> x is bound &amp; y is free so it’s not a </a:t>
            </a:r>
            <a:r>
              <a:rPr lang="en-US" sz="2800" dirty="0" err="1">
                <a:ea typeface="ＭＳ Ｐゴシック" charset="0"/>
              </a:rPr>
              <a:t>wff</a:t>
            </a:r>
            <a:r>
              <a:rPr lang="en-US" sz="2800" dirty="0">
                <a:ea typeface="ＭＳ Ｐゴシック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Quantifiers: </a:t>
            </a:r>
            <a:r>
              <a:rPr lang="en-US" dirty="0">
                <a:ea typeface="ＭＳ Ｐゴシック" charset="0"/>
                <a:sym typeface="Symbol" charset="0"/>
              </a:rPr>
              <a:t> and 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924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Universal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quantification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(</a:t>
            </a:r>
            <a:r>
              <a:rPr lang="en-US" sz="3200" b="1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x)P(X) means P holds for </a:t>
            </a:r>
            <a:r>
              <a:rPr lang="en-US" sz="3200" b="1" dirty="0">
                <a:ea typeface="ＭＳ Ｐゴシック" charset="0"/>
              </a:rPr>
              <a:t>all</a:t>
            </a:r>
            <a:r>
              <a:rPr lang="en-US" sz="3200" dirty="0">
                <a:ea typeface="ＭＳ Ｐゴシック" charset="0"/>
              </a:rPr>
              <a:t> values of X in the domain associated with variable</a:t>
            </a:r>
            <a:r>
              <a:rPr lang="en-US" sz="3200" baseline="30000" dirty="0">
                <a:solidFill>
                  <a:srgbClr val="FF0000"/>
                </a:solidFill>
                <a:ea typeface="ＭＳ Ｐゴシック" charset="0"/>
              </a:rPr>
              <a:t>1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E.g., (</a:t>
            </a:r>
            <a:r>
              <a:rPr lang="en-US" sz="3200" b="1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  <a:sym typeface="Symbol" charset="0"/>
              </a:rPr>
              <a:t>X</a:t>
            </a:r>
            <a:r>
              <a:rPr lang="en-US" sz="3200" dirty="0">
                <a:ea typeface="ＭＳ Ｐゴシック" charset="0"/>
              </a:rPr>
              <a:t>) dolphin(X)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mammal(X)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Existential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quantification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(</a:t>
            </a:r>
            <a:r>
              <a:rPr lang="en-US" sz="3200" b="1" dirty="0">
                <a:ea typeface="ＭＳ Ｐゴシック" charset="0"/>
                <a:sym typeface="Symbol" charset="0"/>
              </a:rPr>
              <a:t></a:t>
            </a:r>
            <a:r>
              <a:rPr lang="en-US" sz="3200" dirty="0">
                <a:ea typeface="ＭＳ Ｐゴシック" charset="0"/>
              </a:rPr>
              <a:t>x)P(X) means P holds for </a:t>
            </a:r>
            <a:r>
              <a:rPr lang="en-US" sz="3200" b="1" dirty="0">
                <a:ea typeface="ＭＳ Ｐゴシック" charset="0"/>
              </a:rPr>
              <a:t>some</a:t>
            </a:r>
            <a:r>
              <a:rPr lang="en-US" sz="3200" dirty="0">
                <a:ea typeface="ＭＳ Ｐゴシック" charset="0"/>
              </a:rPr>
              <a:t> value of X in domain associated with variable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E.g., (</a:t>
            </a:r>
            <a:r>
              <a:rPr lang="en-US" sz="3200" b="1" dirty="0">
                <a:ea typeface="ＭＳ Ｐゴシック" charset="0"/>
                <a:sym typeface="Symbol" charset="0"/>
              </a:rPr>
              <a:t>X</a:t>
            </a:r>
            <a:r>
              <a:rPr lang="en-US" sz="3200" dirty="0">
                <a:ea typeface="ＭＳ Ｐゴシック" charset="0"/>
              </a:rPr>
              <a:t>) mammal(X)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 err="1">
                <a:ea typeface="ＭＳ Ｐゴシック" charset="0"/>
              </a:rPr>
              <a:t>lays_eggs</a:t>
            </a:r>
            <a:r>
              <a:rPr lang="en-US" sz="3200" dirty="0">
                <a:ea typeface="ＭＳ Ｐゴシック" charset="0"/>
              </a:rPr>
              <a:t>(X)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This lets us make statements about an object without identifying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08665-7EDF-B348-AD7B-2FCCAA4D8961}"/>
              </a:ext>
            </a:extLst>
          </p:cNvPr>
          <p:cNvSpPr txBox="1"/>
          <p:nvPr/>
        </p:nvSpPr>
        <p:spPr>
          <a:xfrm>
            <a:off x="304800" y="6336268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aseline="30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variable’s domain is often not explicitly stated and is assumed by the context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Universal Quantifier: </a:t>
            </a:r>
            <a:r>
              <a:rPr lang="en-US" dirty="0">
                <a:ea typeface="ＭＳ Ｐゴシック" charset="0"/>
                <a:sym typeface="Symbol" charset="0"/>
              </a:rPr>
              <a:t>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7912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Universal quantifiers typically used with</a:t>
            </a:r>
            <a:r>
              <a:rPr lang="en-US" sz="3200" b="1" i="1" dirty="0">
                <a:ea typeface="ＭＳ Ｐゴシック" charset="0"/>
                <a:cs typeface="ＭＳ Ｐゴシック" charset="0"/>
              </a:rPr>
              <a:t> implies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to form </a:t>
            </a:r>
            <a:r>
              <a:rPr lang="en-US" sz="3200" b="1" i="1" dirty="0">
                <a:ea typeface="ＭＳ Ｐゴシック" charset="0"/>
                <a:cs typeface="ＭＳ Ｐゴシック" charset="0"/>
              </a:rPr>
              <a:t>rules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2936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</a:t>
            </a:r>
          </a:p>
          <a:p>
            <a:pPr marL="293688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Means: </a:t>
            </a:r>
            <a:r>
              <a:rPr lang="en-US" altLang="ja-JP" sz="2800" dirty="0">
                <a:ea typeface="ＭＳ Ｐゴシック" charset="0"/>
              </a:rPr>
              <a:t>All students are smart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Universal quantification </a:t>
            </a:r>
            <a:r>
              <a:rPr lang="en-US" sz="3200" b="1" i="1" dirty="0">
                <a:ea typeface="ＭＳ Ｐゴシック" charset="0"/>
                <a:cs typeface="ＭＳ Ｐゴシック" charset="0"/>
              </a:rPr>
              <a:t>rarely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used without implies: </a:t>
            </a:r>
          </a:p>
          <a:p>
            <a:pPr marL="296863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 </a:t>
            </a:r>
            <a:r>
              <a:rPr lang="en-US" sz="2800" i="1" dirty="0">
                <a:ea typeface="ＭＳ Ｐゴシック" charset="0"/>
              </a:rPr>
              <a:t>smart(X)</a:t>
            </a:r>
          </a:p>
          <a:p>
            <a:pPr marL="296863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Means: </a:t>
            </a:r>
            <a:r>
              <a:rPr lang="en-US" altLang="ja-JP" sz="2800" dirty="0">
                <a:ea typeface="ＭＳ Ｐゴシック" charset="0"/>
              </a:rPr>
              <a:t>Everything is a student and is smart</a:t>
            </a:r>
          </a:p>
          <a:p>
            <a:pPr marL="228600" indent="-215900"/>
            <a:r>
              <a:rPr lang="en-US" altLang="ja-JP" sz="3200" b="1" dirty="0">
                <a:ea typeface="ＭＳ Ｐゴシック" charset="0"/>
              </a:rPr>
              <a:t>What about this, though:</a:t>
            </a:r>
          </a:p>
          <a:p>
            <a:pPr marL="569913" lvl="1" indent="-215900"/>
            <a:r>
              <a:rPr lang="en-US" sz="2800" i="1" dirty="0">
                <a:ea typeface="ＭＳ Ｐゴシック" charset="0"/>
              </a:rPr>
              <a:t>Logic: 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alive(X) </a:t>
            </a:r>
            <a:r>
              <a:rPr lang="en-US" sz="2800" dirty="0">
                <a:ea typeface="ＭＳ Ｐゴシック" charset="0"/>
                <a:sym typeface="Symbol" charset="0"/>
              </a:rPr>
              <a:t></a:t>
            </a:r>
            <a:r>
              <a:rPr lang="en-US" sz="2800" i="1" dirty="0">
                <a:ea typeface="ＭＳ Ｐゴシック" charset="0"/>
                <a:sym typeface="Symbol" charset="0"/>
              </a:rPr>
              <a:t> dead</a:t>
            </a:r>
            <a:r>
              <a:rPr lang="en-US" sz="2800" i="1" dirty="0">
                <a:ea typeface="ＭＳ Ｐゴシック" charset="0"/>
              </a:rPr>
              <a:t>(X)</a:t>
            </a:r>
          </a:p>
          <a:p>
            <a:pPr marL="569913" lvl="1" indent="-215900"/>
            <a:r>
              <a:rPr lang="en-US" sz="2800" dirty="0">
                <a:ea typeface="ＭＳ Ｐゴシック" charset="0"/>
              </a:rPr>
              <a:t>Means: everything is either alive or dead</a:t>
            </a:r>
          </a:p>
          <a:p>
            <a:pPr marL="228600" indent="-215900"/>
            <a:endParaRPr lang="en-US" altLang="ja-JP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Universal Quantifier: </a:t>
            </a:r>
            <a:r>
              <a:rPr lang="en-US" dirty="0">
                <a:ea typeface="ＭＳ Ｐゴシック" charset="0"/>
                <a:sym typeface="Symbol" charset="0"/>
              </a:rPr>
              <a:t>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pPr marL="228600" indent="-215900"/>
            <a:r>
              <a:rPr lang="en-US" altLang="ja-JP" sz="3200" b="1" dirty="0">
                <a:ea typeface="ＭＳ Ｐゴシック" charset="0"/>
              </a:rPr>
              <a:t>What about this, though:</a:t>
            </a:r>
          </a:p>
          <a:p>
            <a:pPr marL="569913" lvl="1" indent="-215900"/>
            <a:r>
              <a:rPr lang="en-US" sz="2800" i="1" dirty="0">
                <a:ea typeface="ＭＳ Ｐゴシック" charset="0"/>
              </a:rPr>
              <a:t>Logic: 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alive(X) </a:t>
            </a:r>
            <a:r>
              <a:rPr lang="en-US" sz="2800" dirty="0">
                <a:ea typeface="ＭＳ Ｐゴシック" charset="0"/>
                <a:sym typeface="Symbol" charset="0"/>
              </a:rPr>
              <a:t></a:t>
            </a:r>
            <a:r>
              <a:rPr lang="en-US" sz="2800" i="1" dirty="0">
                <a:ea typeface="ＭＳ Ｐゴシック" charset="0"/>
                <a:sym typeface="Symbol" charset="0"/>
              </a:rPr>
              <a:t> dead</a:t>
            </a:r>
            <a:r>
              <a:rPr lang="en-US" sz="2800" i="1" dirty="0">
                <a:ea typeface="ＭＳ Ｐゴシック" charset="0"/>
              </a:rPr>
              <a:t>(X)</a:t>
            </a:r>
          </a:p>
          <a:p>
            <a:pPr marL="569913" lvl="1" indent="-215900"/>
            <a:r>
              <a:rPr lang="en-US" sz="2800" dirty="0">
                <a:ea typeface="ＭＳ Ｐゴシック" charset="0"/>
              </a:rPr>
              <a:t>Means: everything is either alive or dead</a:t>
            </a:r>
          </a:p>
          <a:p>
            <a:pPr marL="228600" indent="-215900"/>
            <a:r>
              <a:rPr lang="en-US" altLang="ja-JP" sz="3200" b="1" dirty="0">
                <a:ea typeface="ＭＳ Ｐゴシック" charset="0"/>
              </a:rPr>
              <a:t>Can be rewritten using a standard tautology </a:t>
            </a:r>
          </a:p>
          <a:p>
            <a:pPr marL="569913" lvl="1" indent="-215900"/>
            <a:r>
              <a:rPr lang="en-US" altLang="ja-JP" sz="2800" dirty="0">
                <a:ea typeface="ＭＳ Ｐゴシック" charset="0"/>
              </a:rPr>
              <a:t>A </a:t>
            </a:r>
            <a:r>
              <a:rPr lang="en-US" sz="2800" dirty="0">
                <a:ea typeface="ＭＳ Ｐゴシック" charset="0"/>
                <a:sym typeface="Symbol" charset="0"/>
              </a:rPr>
              <a:t> B </a:t>
            </a:r>
            <a:r>
              <a:rPr lang="en-US" sz="2800" dirty="0"/>
              <a:t>≡ ~A </a:t>
            </a:r>
            <a:r>
              <a:rPr lang="en-US" sz="2800" i="1" dirty="0">
                <a:ea typeface="ＭＳ Ｐゴシック" charset="0"/>
                <a:sym typeface="Symbol" charset="0"/>
              </a:rPr>
              <a:t> B</a:t>
            </a:r>
          </a:p>
          <a:p>
            <a:pPr marL="228600" indent="-215900"/>
            <a:r>
              <a:rPr lang="en-US" sz="3200" b="1" dirty="0">
                <a:ea typeface="ＭＳ Ｐゴシック" charset="0"/>
                <a:sym typeface="Symbol" charset="0"/>
              </a:rPr>
              <a:t>Giving both of these</a:t>
            </a:r>
            <a:r>
              <a:rPr lang="en-US" sz="3200" b="1" dirty="0">
                <a:ea typeface="ＭＳ Ｐゴシック" charset="0"/>
                <a:sym typeface="Wingdings" pitchFamily="2" charset="2"/>
              </a:rPr>
              <a:t> </a:t>
            </a:r>
            <a:r>
              <a:rPr lang="en-US" sz="3200" dirty="0">
                <a:ea typeface="ＭＳ Ｐゴシック" charset="0"/>
                <a:sym typeface="Wingdings" pitchFamily="2" charset="2"/>
              </a:rPr>
              <a:t>(</a:t>
            </a:r>
            <a:r>
              <a:rPr lang="en-US" sz="3200" dirty="0">
                <a:ea typeface="ＭＳ Ｐゴシック" charset="0"/>
                <a:sym typeface="Symbol" charset="0"/>
              </a:rPr>
              <a:t>since </a:t>
            </a:r>
            <a:r>
              <a:rPr lang="en-US" altLang="ja-JP" sz="3200" dirty="0">
                <a:ea typeface="ＭＳ Ｐゴシック" charset="0"/>
              </a:rPr>
              <a:t>A</a:t>
            </a:r>
            <a:r>
              <a:rPr lang="en-US" sz="3200" dirty="0">
                <a:ea typeface="ＭＳ Ｐゴシック" charset="0"/>
                <a:sym typeface="Symbol" charset="0"/>
              </a:rPr>
              <a:t>B </a:t>
            </a:r>
            <a:r>
              <a:rPr lang="en-US" sz="3200" dirty="0"/>
              <a:t>≡ </a:t>
            </a:r>
            <a:r>
              <a:rPr lang="en-US" sz="3200" dirty="0">
                <a:ea typeface="ＭＳ Ｐゴシック" charset="0"/>
              </a:rPr>
              <a:t>B</a:t>
            </a:r>
            <a:r>
              <a:rPr lang="en-US" sz="3200" dirty="0">
                <a:ea typeface="ＭＳ Ｐゴシック" charset="0"/>
                <a:sym typeface="Symbol" charset="0"/>
              </a:rPr>
              <a:t>A) </a:t>
            </a:r>
          </a:p>
          <a:p>
            <a:pPr marL="569913" lvl="1" indent="-215900"/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</a:t>
            </a:r>
            <a:r>
              <a:rPr lang="en-US" sz="2800" dirty="0"/>
              <a:t>~</a:t>
            </a:r>
            <a:r>
              <a:rPr lang="en-US" sz="2800" i="1" dirty="0">
                <a:ea typeface="ＭＳ Ｐゴシック" charset="0"/>
              </a:rPr>
              <a:t>alive(X) </a:t>
            </a:r>
            <a:r>
              <a:rPr lang="en-US" sz="2800" i="1" dirty="0">
                <a:ea typeface="ＭＳ Ｐゴシック" charset="0"/>
                <a:sym typeface="Symbol" charset="0"/>
              </a:rPr>
              <a:t>  dead</a:t>
            </a:r>
            <a:r>
              <a:rPr lang="en-US" sz="2800" i="1" dirty="0">
                <a:ea typeface="ＭＳ Ｐゴシック" charset="0"/>
              </a:rPr>
              <a:t>(X)</a:t>
            </a:r>
          </a:p>
          <a:p>
            <a:pPr marL="569913" lvl="1" indent="-215900"/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 alive(X) </a:t>
            </a:r>
            <a:r>
              <a:rPr lang="en-US" sz="2800" i="1" dirty="0">
                <a:ea typeface="ＭＳ Ｐゴシック" charset="0"/>
                <a:sym typeface="Symbol" charset="0"/>
              </a:rPr>
              <a:t>  ~dead</a:t>
            </a:r>
            <a:r>
              <a:rPr lang="en-US" sz="2800" i="1" dirty="0">
                <a:ea typeface="ＭＳ Ｐゴシック" charset="0"/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308645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Existential Quantifier: </a:t>
            </a:r>
            <a:r>
              <a:rPr lang="en-US" dirty="0"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Existential quantifiers usually used with </a:t>
            </a:r>
            <a:r>
              <a:rPr lang="en-US" altLang="ja-JP" sz="3200" b="1" dirty="0">
                <a:ea typeface="ＭＳ Ｐゴシック" charset="0"/>
                <a:cs typeface="ＭＳ Ｐゴシック" charset="0"/>
              </a:rPr>
              <a:t>and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to specify a list of properties about an individual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</a:t>
            </a:r>
            <a:r>
              <a:rPr lang="en-US" sz="2800" i="1" dirty="0">
                <a:ea typeface="ＭＳ Ｐゴシック" charset="0"/>
              </a:rPr>
              <a:t> smart(X)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Meaning: </a:t>
            </a:r>
            <a:r>
              <a:rPr lang="en-US" altLang="ja-JP" sz="2800" dirty="0">
                <a:ea typeface="ＭＳ Ｐゴシック" charset="0"/>
              </a:rPr>
              <a:t>There is a student who is smart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Common mistake: represent this in FOL as: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 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Meaning: ?</a:t>
            </a:r>
          </a:p>
        </p:txBody>
      </p:sp>
    </p:spTree>
    <p:extLst>
      <p:ext uri="{BB962C8B-B14F-4D97-AF65-F5344CB8AC3E}">
        <p14:creationId xmlns:p14="http://schemas.microsoft.com/office/powerpoint/2010/main" val="47806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Existential Quantifier: </a:t>
            </a:r>
            <a:r>
              <a:rPr lang="en-US" dirty="0"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10600" cy="5410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Existential quantifiers usually used with </a:t>
            </a:r>
            <a:r>
              <a:rPr lang="en-US" altLang="ja-JP" sz="3200" b="1" dirty="0">
                <a:ea typeface="ＭＳ Ｐゴシック" charset="0"/>
                <a:cs typeface="ＭＳ Ｐゴシック" charset="0"/>
              </a:rPr>
              <a:t>and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to specify a list of properties about an individual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</a:t>
            </a:r>
            <a:r>
              <a:rPr lang="en-US" sz="2800" i="1" dirty="0">
                <a:ea typeface="ＭＳ Ｐゴシック" charset="0"/>
              </a:rPr>
              <a:t> smart(X)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Meaning: </a:t>
            </a:r>
            <a:r>
              <a:rPr lang="en-US" altLang="ja-JP" sz="2800" dirty="0">
                <a:ea typeface="ＭＳ Ｐゴシック" charset="0"/>
              </a:rPr>
              <a:t>There is a student who is smart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Common mistake: represent this in FOL as: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 </a:t>
            </a:r>
          </a:p>
          <a:p>
            <a:pPr marL="460375" lvl="1" indent="0">
              <a:buNone/>
            </a:pP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Q = ~P v Q</a:t>
            </a:r>
          </a:p>
          <a:p>
            <a:pPr marL="460375" lvl="1" indent="0">
              <a:buNone/>
            </a:pP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student(X)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smart(X) =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~student(X) v smart(X)</a:t>
            </a:r>
          </a:p>
          <a:p>
            <a:pPr marL="460375" lvl="1" indent="0">
              <a:buNone/>
            </a:pP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Meaning: There’s something that is either not a student or is smart</a:t>
            </a:r>
          </a:p>
          <a:p>
            <a:pPr marL="458788" lvl="1" indent="0">
              <a:buFontTx/>
              <a:buNone/>
            </a:pPr>
            <a:endParaRPr lang="en-US" sz="2800" i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94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 Scope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3200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FOL sentences have structure, like programs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In particular, variables in a sentence have a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scope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Suppose we want to say “</a:t>
            </a:r>
            <a:r>
              <a:rPr lang="en-US" altLang="ja-JP" sz="2800" dirty="0">
                <a:ea typeface="ＭＳ Ｐゴシック" charset="0"/>
              </a:rPr>
              <a:t>everyone who is alive loves someone”</a:t>
            </a:r>
          </a:p>
          <a:p>
            <a:pPr marL="339725" lvl="1" indent="0">
              <a:buNone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X</a:t>
            </a:r>
            <a:r>
              <a:rPr lang="en-US" sz="2800" dirty="0">
                <a:ea typeface="ＭＳ Ｐゴシック" charset="0"/>
              </a:rPr>
              <a:t>) alive(X) </a:t>
            </a:r>
            <a:r>
              <a:rPr lang="en-US" sz="2800" dirty="0">
                <a:ea typeface="ＭＳ Ｐゴシック" charset="0"/>
                <a:sym typeface="Symbol" charset="0"/>
              </a:rPr>
              <a:t> 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 Y</a:t>
            </a:r>
            <a:r>
              <a:rPr lang="en-US" sz="2800" dirty="0">
                <a:ea typeface="ＭＳ Ｐゴシック" charset="0"/>
              </a:rPr>
              <a:t>) loves(X, Y)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Here’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s how we scope the variables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905000" y="4648200"/>
            <a:ext cx="5344476" cy="5847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Calibri"/>
              </a:rPr>
              <a:t>(</a:t>
            </a:r>
            <a:r>
              <a:rPr lang="en-US" sz="3200" dirty="0">
                <a:latin typeface="Calibri"/>
                <a:sym typeface="Symbol" charset="0"/>
              </a:rPr>
              <a:t>X</a:t>
            </a:r>
            <a:r>
              <a:rPr lang="en-US" sz="3200" dirty="0">
                <a:latin typeface="Calibri"/>
              </a:rPr>
              <a:t>) alive(X) </a:t>
            </a:r>
            <a:r>
              <a:rPr lang="en-US" sz="3200" dirty="0">
                <a:latin typeface="Calibri"/>
                <a:sym typeface="Symbol" charset="0"/>
              </a:rPr>
              <a:t> </a:t>
            </a:r>
            <a:r>
              <a:rPr lang="en-US" sz="3200" dirty="0">
                <a:latin typeface="Calibri"/>
              </a:rPr>
              <a:t>(</a:t>
            </a:r>
            <a:r>
              <a:rPr lang="en-US" sz="3200" dirty="0">
                <a:latin typeface="Calibri"/>
                <a:sym typeface="Symbol" charset="0"/>
              </a:rPr>
              <a:t>Y</a:t>
            </a:r>
            <a:r>
              <a:rPr lang="en-US" sz="3200" dirty="0">
                <a:latin typeface="Calibri"/>
              </a:rPr>
              <a:t>) loves(X, Y)</a:t>
            </a: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4800600" y="5334000"/>
            <a:ext cx="2362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1981200" y="5562600"/>
            <a:ext cx="51816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1066800" y="5978525"/>
            <a:ext cx="533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>
            <a:off x="1066800" y="6283325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1660525" y="571500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Scope of x</a:t>
            </a:r>
          </a:p>
        </p:txBody>
      </p:sp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1676400" y="5978525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Scope of 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 Scope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410200"/>
          </a:xfrm>
        </p:spPr>
        <p:txBody>
          <a:bodyPr/>
          <a:lstStyle/>
          <a:p>
            <a:r>
              <a:rPr lang="en-US" sz="2800" b="1" dirty="0">
                <a:ea typeface="ＭＳ Ｐゴシック" charset="0"/>
                <a:cs typeface="ＭＳ Ｐゴシック" charset="0"/>
              </a:rPr>
              <a:t>Switching order of two universal quantifiers </a:t>
            </a:r>
            <a:r>
              <a:rPr lang="en-US" sz="2800" b="1" i="1" dirty="0">
                <a:ea typeface="ＭＳ Ｐゴシック" charset="0"/>
                <a:cs typeface="ＭＳ Ｐゴシック" charset="0"/>
              </a:rPr>
              <a:t>does not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change the meaning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Y</a:t>
            </a:r>
            <a:r>
              <a:rPr lang="en-US" sz="2600" dirty="0">
                <a:ea typeface="ＭＳ Ｐゴシック" charset="0"/>
              </a:rPr>
              <a:t>)P(X,Y)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Y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 P(X,Y)</a:t>
            </a:r>
          </a:p>
          <a:p>
            <a:pPr lvl="1"/>
            <a:r>
              <a:rPr lang="en-US" altLang="ja-JP" sz="2600" dirty="0">
                <a:ea typeface="ＭＳ Ｐゴシック" charset="0"/>
              </a:rPr>
              <a:t>Dogs hate cats (i.e., all dogs hate all cats)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You can switch order of existential quantifiers</a:t>
            </a:r>
          </a:p>
          <a:p>
            <a:pPr lvl="1"/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X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)P(X,Y)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X</a:t>
            </a:r>
            <a:r>
              <a:rPr lang="en-US" sz="2600" dirty="0">
                <a:ea typeface="ＭＳ Ｐゴシック" charset="0"/>
              </a:rPr>
              <a:t>) P(X,Y) </a:t>
            </a:r>
          </a:p>
          <a:p>
            <a:pPr lvl="1"/>
            <a:r>
              <a:rPr lang="en-US" altLang="ja-JP" sz="2600" dirty="0">
                <a:ea typeface="ＭＳ Ｐゴシック" charset="0"/>
              </a:rPr>
              <a:t>A cat killed a dog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Switching order of universal and existential quantifiers </a:t>
            </a:r>
            <a:r>
              <a:rPr lang="en-US" sz="2800" b="1" i="1" dirty="0">
                <a:ea typeface="ＭＳ Ｐゴシック" charset="0"/>
                <a:cs typeface="ＭＳ Ｐゴシック" charset="0"/>
              </a:rPr>
              <a:t>does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change meaning: </a:t>
            </a:r>
          </a:p>
          <a:p>
            <a:pPr lvl="1"/>
            <a:r>
              <a:rPr lang="en-US" sz="2600" dirty="0">
                <a:ea typeface="ＭＳ Ｐゴシック" charset="0"/>
              </a:rPr>
              <a:t>Everyone likes someone: 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 likes(X,Y) </a:t>
            </a:r>
          </a:p>
          <a:p>
            <a:pPr lvl="1"/>
            <a:r>
              <a:rPr lang="en-US" sz="2600" dirty="0">
                <a:ea typeface="ＭＳ Ｐゴシック" charset="0"/>
              </a:rPr>
              <a:t>Someone is liked by everyone: 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 likes(X,Y)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700" y="5715000"/>
            <a:ext cx="5562600" cy="1143000"/>
          </a:xfrm>
        </p:spPr>
        <p:txBody>
          <a:bodyPr/>
          <a:lstStyle/>
          <a:p>
            <a:pPr algn="r"/>
            <a:r>
              <a:rPr lang="en-US" sz="4400" dirty="0"/>
              <a:t>Procedural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"/>
            <a:ext cx="7772400" cy="6477000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dirty="0"/>
              <a:t>def verify1():</a:t>
            </a:r>
          </a:p>
          <a:p>
            <a:pPr marL="0" lvl="1" indent="0">
              <a:buNone/>
            </a:pPr>
            <a:r>
              <a:rPr lang="en-US" sz="2800" i="1" dirty="0"/>
              <a:t>    </a:t>
            </a:r>
            <a:r>
              <a:rPr lang="en-US" sz="2800" b="1" i="1" dirty="0"/>
              <a:t># </a:t>
            </a:r>
            <a:r>
              <a:rPr lang="en-US" sz="2800" b="1" i="1" dirty="0">
                <a:ea typeface="ＭＳ Ｐゴシック" charset="0"/>
              </a:rPr>
              <a:t>Everyone likes someone: 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>
                <a:ea typeface="ＭＳ Ｐゴシック" charset="0"/>
              </a:rPr>
              <a:t>x)(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>
                <a:ea typeface="ＭＳ Ｐゴシック" charset="0"/>
              </a:rPr>
              <a:t>y) likes(</a:t>
            </a:r>
            <a:r>
              <a:rPr lang="en-US" sz="2800" b="1" i="1" dirty="0" err="1">
                <a:ea typeface="ＭＳ Ｐゴシック" charset="0"/>
              </a:rPr>
              <a:t>x,y</a:t>
            </a:r>
            <a:r>
              <a:rPr lang="en-US" sz="2800" b="1" i="1" dirty="0">
                <a:ea typeface="ＭＳ Ｐゴシック" charset="0"/>
              </a:rPr>
              <a:t>) </a:t>
            </a:r>
          </a:p>
          <a:p>
            <a:pPr marL="0" indent="0">
              <a:buNone/>
            </a:pPr>
            <a:r>
              <a:rPr lang="en-US" sz="2800" dirty="0"/>
              <a:t>    for p1 in people():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  <a:r>
              <a:rPr lang="en-US" sz="2800" dirty="0" err="1"/>
              <a:t>foundLike</a:t>
            </a:r>
            <a:r>
              <a:rPr lang="en-US" sz="2800" dirty="0"/>
              <a:t> = False</a:t>
            </a:r>
          </a:p>
          <a:p>
            <a:pPr marL="0" indent="0">
              <a:buNone/>
            </a:pPr>
            <a:r>
              <a:rPr lang="en-US" sz="2800" dirty="0"/>
              <a:t>        for p2 in people():</a:t>
            </a:r>
          </a:p>
          <a:p>
            <a:pPr marL="0" indent="0">
              <a:buNone/>
            </a:pPr>
            <a:r>
              <a:rPr lang="en-US" sz="2800" dirty="0"/>
              <a:t>            if likes(p1, p2):</a:t>
            </a:r>
          </a:p>
          <a:p>
            <a:pPr marL="0" indent="0">
              <a:buNone/>
            </a:pPr>
            <a:r>
              <a:rPr lang="en-US" sz="2800" dirty="0"/>
              <a:t>                 </a:t>
            </a:r>
            <a:r>
              <a:rPr lang="en-US" sz="2800" dirty="0" err="1"/>
              <a:t>foundLike</a:t>
            </a:r>
            <a:r>
              <a:rPr lang="en-US" sz="2800" dirty="0"/>
              <a:t> = True</a:t>
            </a:r>
          </a:p>
          <a:p>
            <a:pPr marL="0" indent="0">
              <a:buNone/>
            </a:pPr>
            <a:r>
              <a:rPr lang="en-US" sz="2800" dirty="0"/>
              <a:t>                 break</a:t>
            </a:r>
          </a:p>
          <a:p>
            <a:pPr marL="0" indent="0">
              <a:buNone/>
            </a:pPr>
            <a:r>
              <a:rPr lang="en-US" sz="2800" dirty="0"/>
              <a:t>        if not </a:t>
            </a:r>
            <a:r>
              <a:rPr lang="en-US" sz="2800" dirty="0" err="1"/>
              <a:t>foundLike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            print(p1, ‘does not like anyone </a:t>
            </a:r>
            <a:r>
              <a:rPr lang="en-US" sz="2800" dirty="0">
                <a:sym typeface="Wingdings" pitchFamily="2" charset="2"/>
              </a:rPr>
              <a:t>’)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return False</a:t>
            </a:r>
          </a:p>
          <a:p>
            <a:pPr marL="0" indent="0">
              <a:buNone/>
            </a:pPr>
            <a:r>
              <a:rPr lang="en-US" sz="2800" dirty="0"/>
              <a:t>    return True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</a:p>
          <a:p>
            <a:pPr marL="0" indent="0">
              <a:buNone/>
            </a:pPr>
            <a:r>
              <a:rPr lang="en-US" sz="28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1431" y="1524000"/>
            <a:ext cx="4193969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libri"/>
              </a:rPr>
              <a:t>Every person has at</a:t>
            </a:r>
          </a:p>
          <a:p>
            <a:r>
              <a:rPr lang="en-US" sz="3200" i="1" dirty="0">
                <a:latin typeface="Calibri"/>
              </a:rPr>
              <a:t>least one individual that</a:t>
            </a:r>
          </a:p>
          <a:p>
            <a:r>
              <a:rPr lang="en-US" sz="3200" i="1" dirty="0">
                <a:latin typeface="Calibri"/>
              </a:rPr>
              <a:t>they like.</a:t>
            </a:r>
          </a:p>
        </p:txBody>
      </p:sp>
    </p:spTree>
    <p:extLst>
      <p:ext uri="{BB962C8B-B14F-4D97-AF65-F5344CB8AC3E}">
        <p14:creationId xmlns:p14="http://schemas.microsoft.com/office/powerpoint/2010/main" val="369937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2DD0-4BA5-E741-90C8-B7850EAB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FOL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F320-5D27-F549-9D76-2C4E390F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95400"/>
            <a:ext cx="8267700" cy="5562600"/>
          </a:xfrm>
        </p:spPr>
        <p:txBody>
          <a:bodyPr/>
          <a:lstStyle/>
          <a:p>
            <a:r>
              <a:rPr lang="en-US" sz="3200" dirty="0"/>
              <a:t>First Order logic (FOL) is a powerful knowledge representation (KR) system</a:t>
            </a:r>
          </a:p>
          <a:p>
            <a:r>
              <a:rPr lang="en-US" sz="3200" dirty="0"/>
              <a:t>Used in AI systems in various ways, e.g., to</a:t>
            </a:r>
          </a:p>
          <a:p>
            <a:pPr marL="296863" lvl="1" indent="-230188"/>
            <a:r>
              <a:rPr lang="en-US" sz="2800" dirty="0"/>
              <a:t>Directly represent &amp; reason about concepts &amp; objects</a:t>
            </a:r>
          </a:p>
          <a:p>
            <a:pPr marL="296863" lvl="1" indent="-230188"/>
            <a:r>
              <a:rPr lang="en-US" sz="2800" dirty="0"/>
              <a:t>Formally specify meaning of KR systems (e.g., </a:t>
            </a:r>
            <a:r>
              <a:rPr lang="en-US" sz="2800" dirty="0">
                <a:hlinkClick r:id="rId3"/>
              </a:rPr>
              <a:t>OWL</a:t>
            </a:r>
            <a:r>
              <a:rPr lang="en-US" sz="2800" dirty="0"/>
              <a:t>)</a:t>
            </a:r>
          </a:p>
          <a:p>
            <a:pPr marL="296863" lvl="1" indent="-230188"/>
            <a:r>
              <a:rPr lang="en-US" sz="2800" dirty="0"/>
              <a:t>For programming languages (e.g., </a:t>
            </a:r>
            <a:r>
              <a:rPr lang="en-US" sz="2800" dirty="0">
                <a:hlinkClick r:id="rId4"/>
              </a:rPr>
              <a:t>Prolog</a:t>
            </a:r>
            <a:r>
              <a:rPr lang="en-US" sz="2800" dirty="0"/>
              <a:t>) and </a:t>
            </a:r>
            <a:r>
              <a:rPr lang="en-US" sz="2800" dirty="0">
                <a:hlinkClick r:id="rId5"/>
              </a:rPr>
              <a:t>rule-based systems</a:t>
            </a:r>
            <a:endParaRPr lang="en-US" sz="2800" dirty="0"/>
          </a:p>
          <a:p>
            <a:pPr marL="296863" lvl="1" indent="-230188"/>
            <a:r>
              <a:rPr lang="en-US" sz="2800" dirty="0"/>
              <a:t>Make semantic database systems (</a:t>
            </a:r>
            <a:r>
              <a:rPr lang="en-US" sz="2800" dirty="0" err="1">
                <a:hlinkClick r:id="rId6"/>
              </a:rPr>
              <a:t>Datalog</a:t>
            </a:r>
            <a:r>
              <a:rPr lang="en-US" sz="2800" dirty="0"/>
              <a:t>) and Knowledge graphs (</a:t>
            </a:r>
            <a:r>
              <a:rPr lang="en-US" sz="2800" dirty="0" err="1">
                <a:hlinkClick r:id="rId7"/>
              </a:rPr>
              <a:t>Wikidata</a:t>
            </a:r>
            <a:r>
              <a:rPr lang="en-US" sz="2800" dirty="0"/>
              <a:t>)</a:t>
            </a:r>
          </a:p>
          <a:p>
            <a:pPr marL="296863" lvl="1" indent="-230188"/>
            <a:r>
              <a:rPr lang="en-US" sz="2800" dirty="0"/>
              <a:t>Provide features useful in neural network deep learning systems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166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100" y="5715000"/>
            <a:ext cx="5562600" cy="1143000"/>
          </a:xfrm>
        </p:spPr>
        <p:txBody>
          <a:bodyPr/>
          <a:lstStyle/>
          <a:p>
            <a:pPr algn="r"/>
            <a:r>
              <a:rPr lang="en-US" sz="4400" dirty="0"/>
              <a:t>Procedural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"/>
            <a:ext cx="8077200" cy="6477000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dirty="0"/>
              <a:t>def verify2():</a:t>
            </a:r>
          </a:p>
          <a:p>
            <a:pPr marL="0" lvl="1" indent="0">
              <a:buNone/>
            </a:pPr>
            <a:r>
              <a:rPr lang="en-US" sz="2800" i="1" dirty="0"/>
              <a:t>    </a:t>
            </a:r>
            <a:r>
              <a:rPr lang="en-US" sz="2800" b="1" i="1" dirty="0"/>
              <a:t># </a:t>
            </a:r>
            <a:r>
              <a:rPr lang="en-US" sz="2800" b="1" i="1" dirty="0">
                <a:ea typeface="ＭＳ Ｐゴシック" charset="0"/>
              </a:rPr>
              <a:t>Someone is liked by everyone: 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>
                <a:ea typeface="ＭＳ Ｐゴシック" charset="0"/>
              </a:rPr>
              <a:t>y)(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>
                <a:ea typeface="ＭＳ Ｐゴシック" charset="0"/>
              </a:rPr>
              <a:t>x) likes(</a:t>
            </a:r>
            <a:r>
              <a:rPr lang="en-US" sz="2800" b="1" i="1" dirty="0" err="1">
                <a:ea typeface="ＭＳ Ｐゴシック" charset="0"/>
              </a:rPr>
              <a:t>x,y</a:t>
            </a:r>
            <a:r>
              <a:rPr lang="en-US" sz="2800" b="1" i="1" dirty="0">
                <a:ea typeface="ＭＳ Ｐゴシック" charset="0"/>
              </a:rPr>
              <a:t>) </a:t>
            </a:r>
          </a:p>
          <a:p>
            <a:pPr marL="0" indent="0">
              <a:buNone/>
            </a:pPr>
            <a:r>
              <a:rPr lang="en-US" sz="2800" dirty="0"/>
              <a:t>    for p2 in people():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  <a:r>
              <a:rPr lang="en-US" sz="2800" dirty="0" err="1"/>
              <a:t>foundHater</a:t>
            </a:r>
            <a:r>
              <a:rPr lang="en-US" sz="2800" dirty="0"/>
              <a:t> = False</a:t>
            </a:r>
          </a:p>
          <a:p>
            <a:pPr marL="0" indent="0">
              <a:buNone/>
            </a:pPr>
            <a:r>
              <a:rPr lang="en-US" sz="2800" dirty="0"/>
              <a:t>        for p1 in people():</a:t>
            </a:r>
          </a:p>
          <a:p>
            <a:pPr marL="0" indent="0">
              <a:buNone/>
            </a:pPr>
            <a:r>
              <a:rPr lang="en-US" sz="2800" dirty="0"/>
              <a:t>            if not likes(p1, p2):</a:t>
            </a:r>
          </a:p>
          <a:p>
            <a:pPr marL="0" indent="0">
              <a:buNone/>
            </a:pPr>
            <a:r>
              <a:rPr lang="en-US" sz="2800" dirty="0"/>
              <a:t>                </a:t>
            </a:r>
            <a:r>
              <a:rPr lang="en-US" sz="2800" dirty="0" err="1"/>
              <a:t>foundHater</a:t>
            </a:r>
            <a:r>
              <a:rPr lang="en-US" sz="2800" dirty="0"/>
              <a:t> = True</a:t>
            </a:r>
          </a:p>
          <a:p>
            <a:pPr marL="0" indent="0">
              <a:buNone/>
            </a:pPr>
            <a:r>
              <a:rPr lang="en-US" sz="2800" dirty="0"/>
              <a:t>                break</a:t>
            </a:r>
          </a:p>
          <a:p>
            <a:pPr marL="0" indent="0">
              <a:buNone/>
            </a:pPr>
            <a:r>
              <a:rPr lang="en-US" sz="2800" dirty="0"/>
              <a:t>        if not </a:t>
            </a:r>
            <a:r>
              <a:rPr lang="en-US" sz="2800" dirty="0" err="1"/>
              <a:t>foundHater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print(p2, ‘is liked by everyone </a:t>
            </a:r>
            <a:r>
              <a:rPr lang="en-US" sz="2800" dirty="0">
                <a:sym typeface="Wingdings" pitchFamily="2" charset="2"/>
              </a:rPr>
              <a:t>’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            return True</a:t>
            </a:r>
          </a:p>
          <a:p>
            <a:pPr marL="0" indent="0">
              <a:buNone/>
            </a:pPr>
            <a:r>
              <a:rPr lang="en-US" sz="2800" dirty="0"/>
              <a:t>    return False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</a:p>
          <a:p>
            <a:pPr marL="0" indent="0">
              <a:buNone/>
            </a:pPr>
            <a:r>
              <a:rPr lang="en-US" sz="28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3537" y="1859340"/>
            <a:ext cx="4160113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libri"/>
              </a:rPr>
              <a:t>There is a person who is</a:t>
            </a:r>
          </a:p>
          <a:p>
            <a:r>
              <a:rPr lang="en-US" sz="3200" i="1" dirty="0">
                <a:latin typeface="Calibri"/>
              </a:rPr>
              <a:t>liked by every person in</a:t>
            </a:r>
            <a:br>
              <a:rPr lang="en-US" sz="3200" i="1" dirty="0">
                <a:latin typeface="Calibri"/>
              </a:rPr>
            </a:br>
            <a:r>
              <a:rPr lang="en-US" sz="3200" i="1" dirty="0">
                <a:latin typeface="Calibri"/>
              </a:rPr>
              <a:t>the universe.</a:t>
            </a:r>
          </a:p>
        </p:txBody>
      </p:sp>
    </p:spTree>
    <p:extLst>
      <p:ext uri="{BB962C8B-B14F-4D97-AF65-F5344CB8AC3E}">
        <p14:creationId xmlns:p14="http://schemas.microsoft.com/office/powerpoint/2010/main" val="3628977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Connections between </a:t>
            </a:r>
            <a:r>
              <a:rPr lang="en-US" sz="4400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44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4400" dirty="0"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endParaRPr lang="en-US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04900"/>
            <a:ext cx="8305800" cy="5410200"/>
          </a:xfrm>
        </p:spPr>
        <p:txBody>
          <a:bodyPr/>
          <a:lstStyle/>
          <a:p>
            <a:pPr marL="231775" indent="-231775"/>
            <a:r>
              <a:rPr lang="en-US" sz="3200" dirty="0">
                <a:ea typeface="ＭＳ Ｐゴシック" charset="0"/>
                <a:cs typeface="ＭＳ Ｐゴシック" charset="0"/>
              </a:rPr>
              <a:t>We can relate sentences involving 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using extensions to  </a:t>
            </a:r>
            <a:r>
              <a:rPr lang="en-US" sz="3200" b="1" dirty="0">
                <a:ea typeface="ＭＳ Ｐゴシック" charset="0"/>
                <a:cs typeface="ＭＳ Ｐゴシック" charset="0"/>
                <a:hlinkClick r:id="rId3"/>
              </a:rPr>
              <a:t>De Morgan’s laws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850900" lvl="1" indent="-342900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 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850900" lvl="1" indent="-342900">
              <a:buFontTx/>
              <a:buAutoNum type="arabicPeriod"/>
            </a:pP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850900" lvl="1" indent="-342900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 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 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850900" lvl="1" indent="-342900">
              <a:buFontTx/>
              <a:buAutoNum type="arabicPeriod"/>
            </a:pPr>
            <a:r>
              <a:rPr lang="en-US" sz="260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>
                <a:ea typeface="ＭＳ Ｐゴシック" charset="0"/>
                <a:cs typeface="Calibri"/>
              </a:rPr>
              <a:t>↔</a:t>
            </a:r>
            <a:r>
              <a:rPr lang="en-US" sz="2600">
                <a:ea typeface="ＭＳ Ｐゴシック" charset="0"/>
              </a:rPr>
              <a:t> </a:t>
            </a:r>
            <a:r>
              <a:rPr lang="en-US" sz="2600">
                <a:ea typeface="ＭＳ Ｐゴシック" charset="0"/>
                <a:sym typeface="Symbol" charset="0"/>
              </a:rPr>
              <a:t></a:t>
            </a:r>
            <a:r>
              <a:rPr lang="en-US" sz="260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231775" indent="-231775"/>
            <a:r>
              <a:rPr lang="en-US" sz="3200" dirty="0">
                <a:ea typeface="ＭＳ Ｐゴシック" charset="0"/>
                <a:cs typeface="ＭＳ Ｐゴシック" charset="0"/>
              </a:rPr>
              <a:t>Examples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All dogs don’t like cats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No dog likes cats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Not all dogs bark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There is a dog that doesn’t bark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All dogs sleep </a:t>
            </a:r>
            <a:r>
              <a:rPr lang="en-US" sz="2600" dirty="0">
                <a:ea typeface="ＭＳ Ｐゴシック" charset="0"/>
                <a:cs typeface="Calibri"/>
              </a:rPr>
              <a:t>↔ There is no dog that doesn’t sleep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  <a:cs typeface="Calibri"/>
              </a:rPr>
              <a:t> There is a dog that talks ↔ Not all dogs can’t talk</a:t>
            </a:r>
            <a:endParaRPr lang="en-US" sz="26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Notational differences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39624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Different symbols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for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and, or, not, implies, ...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800" b="1" dirty="0">
                <a:ea typeface="ＭＳ Ｐゴシック" charset="0"/>
                <a:sym typeface="Symbol" charset="0"/>
              </a:rPr>
              <a:t>                </a:t>
            </a:r>
            <a:endParaRPr lang="en-US" sz="28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p v (q ^ r)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p + (q * r)</a:t>
            </a:r>
          </a:p>
          <a:p>
            <a:pPr lvl="1">
              <a:lnSpc>
                <a:spcPct val="90000"/>
              </a:lnSpc>
            </a:pPr>
            <a:endParaRPr lang="en-US" sz="2800" dirty="0">
              <a:ea typeface="ＭＳ Ｐゴシック" charset="0"/>
            </a:endParaRPr>
          </a:p>
          <a:p>
            <a:pPr marL="455612" indent="-457200">
              <a:lnSpc>
                <a:spcPct val="90000"/>
              </a:lnSpc>
            </a:pPr>
            <a:r>
              <a:rPr lang="en-US" sz="3200" b="1" dirty="0">
                <a:ea typeface="ＭＳ Ｐゴシック" charset="0"/>
              </a:rPr>
              <a:t>Different syntax </a:t>
            </a:r>
            <a:r>
              <a:rPr lang="en-US" sz="3200" dirty="0">
                <a:ea typeface="ＭＳ Ｐゴシック" charset="0"/>
              </a:rPr>
              <a:t>for variables vs. constants, predicates vs. functions, etc.</a:t>
            </a:r>
          </a:p>
        </p:txBody>
      </p:sp>
    </p:spTree>
    <p:extLst>
      <p:ext uri="{BB962C8B-B14F-4D97-AF65-F5344CB8AC3E}">
        <p14:creationId xmlns:p14="http://schemas.microsoft.com/office/powerpoint/2010/main" val="256696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Notational differences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r>
              <a:rPr lang="en-US" sz="2800" b="1" dirty="0">
                <a:ea typeface="ＭＳ Ｐゴシック" charset="0"/>
                <a:cs typeface="ＭＳ Ｐゴシック" charset="0"/>
              </a:rPr>
              <a:t>Typical logic notation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339725" lvl="1" indent="0">
              <a:buNone/>
            </a:pPr>
            <a:r>
              <a:rPr lang="en-US" sz="2400" dirty="0">
                <a:ea typeface="ＭＳ Ｐゴシック" charset="0"/>
                <a:sym typeface="Symbol" charset="0"/>
              </a:rPr>
              <a:t></a:t>
            </a:r>
            <a:r>
              <a:rPr lang="en-US" sz="2400" dirty="0">
                <a:ea typeface="ＭＳ Ｐゴシック" charset="0"/>
              </a:rPr>
              <a:t>x </a:t>
            </a:r>
            <a:r>
              <a:rPr lang="en-US" sz="2400" b="1" dirty="0">
                <a:ea typeface="ＭＳ Ｐゴシック" charset="0"/>
                <a:sym typeface="Symbol" charset="0"/>
              </a:rPr>
              <a:t></a:t>
            </a:r>
            <a:r>
              <a:rPr lang="en-US" sz="2400" dirty="0">
                <a:ea typeface="ＭＳ Ｐゴシック" charset="0"/>
                <a:sym typeface="Symbol" charset="0"/>
              </a:rPr>
              <a:t>y </a:t>
            </a:r>
            <a:r>
              <a:rPr lang="en-US" sz="2400" dirty="0">
                <a:ea typeface="ＭＳ Ｐゴシック" charset="0"/>
              </a:rPr>
              <a:t>furry(x) </a:t>
            </a:r>
            <a:r>
              <a:rPr lang="en-US" sz="2400" dirty="0">
                <a:ea typeface="ＭＳ Ｐゴシック" charset="0"/>
                <a:sym typeface="Symbol" charset="0"/>
              </a:rPr>
              <a:t> meows(x)  has(x, y), claw(y) </a:t>
            </a:r>
            <a:r>
              <a:rPr lang="en-US" sz="2400" b="1" dirty="0">
                <a:ea typeface="ＭＳ Ｐゴシック" charset="0"/>
                <a:sym typeface="Symbol" charset="0"/>
              </a:rPr>
              <a:t> </a:t>
            </a:r>
            <a:r>
              <a:rPr lang="en-US" sz="2400" dirty="0">
                <a:ea typeface="ＭＳ Ｐゴシック" charset="0"/>
                <a:sym typeface="Symbol" charset="0"/>
              </a:rPr>
              <a:t>cat(x) 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Prolog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cat(X) :- furry(X), meows (X), has(X, Y), claw(Y).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Lisp notations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ea typeface="ＭＳ Ｐゴシック" charset="0"/>
              </a:rPr>
              <a:t>(</a:t>
            </a:r>
            <a:r>
              <a:rPr lang="en-US" sz="2400" dirty="0" err="1">
                <a:ea typeface="ＭＳ Ｐゴシック" charset="0"/>
              </a:rPr>
              <a:t>forall</a:t>
            </a:r>
            <a:r>
              <a:rPr lang="en-US" sz="2400" dirty="0">
                <a:ea typeface="ＭＳ Ｐゴシック" charset="0"/>
              </a:rPr>
              <a:t> ?x (implies (and (furry ?x) (meows ?x)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ea typeface="ＭＳ Ｐゴシック" charset="0"/>
              </a:rPr>
              <a:t>                                         (has ?x ?y) (claw ?y))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ea typeface="ＭＳ Ｐゴシック" charset="0"/>
              </a:rPr>
              <a:t>                                (cat ?x)))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ea typeface="ＭＳ Ｐゴシック" charset="0"/>
              </a:rPr>
              <a:t>Python code</a:t>
            </a:r>
          </a:p>
          <a:p>
            <a:pPr marL="339725" lvl="1" indent="0">
              <a:lnSpc>
                <a:spcPct val="90000"/>
              </a:lnSpc>
              <a:buNone/>
            </a:pPr>
            <a:r>
              <a:rPr lang="en-US" sz="2400" dirty="0">
                <a:ea typeface="ＭＳ Ｐゴシック" charset="0"/>
              </a:rPr>
              <a:t>e.g., AIMA python, </a:t>
            </a:r>
            <a:r>
              <a:rPr lang="en-US" sz="2400" dirty="0">
                <a:ea typeface="ＭＳ Ｐゴシック" charset="0"/>
                <a:hlinkClick r:id="rId3"/>
              </a:rPr>
              <a:t>logic.ipynb</a:t>
            </a:r>
            <a:endParaRPr lang="en-US" sz="2400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ea typeface="ＭＳ Ｐゴシック" charset="0"/>
              </a:rPr>
              <a:t>Knowledge graph triples </a:t>
            </a:r>
          </a:p>
          <a:p>
            <a:pPr marL="339725" lvl="1" indent="0">
              <a:lnSpc>
                <a:spcPct val="90000"/>
              </a:lnSpc>
              <a:buNone/>
            </a:pPr>
            <a:r>
              <a:rPr lang="en-US" sz="2400" dirty="0">
                <a:ea typeface="ＭＳ Ｐゴシック" charset="0"/>
              </a:rPr>
              <a:t>e.g., in RDF/OWL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4D6B350-67AC-EC43-999A-D291CC98E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824804"/>
            <a:ext cx="3377974" cy="1780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9CE7B5B3-CC69-3D41-82CB-086E9E973DAF}"/>
              </a:ext>
            </a:extLst>
          </p:cNvPr>
          <p:cNvSpPr/>
          <p:nvPr/>
        </p:nvSpPr>
        <p:spPr bwMode="auto">
          <a:xfrm>
            <a:off x="3048000" y="6172200"/>
            <a:ext cx="2438400" cy="304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4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0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First-order logic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334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First-order logic (FOL) models the world in terms of 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Objects,</a:t>
            </a:r>
            <a:r>
              <a:rPr lang="en-US" sz="2400" dirty="0">
                <a:ea typeface="ＭＳ Ｐゴシック" charset="0"/>
              </a:rPr>
              <a:t> which are things with individual identities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Properties</a:t>
            </a:r>
            <a:r>
              <a:rPr lang="en-US" sz="2400" dirty="0">
                <a:ea typeface="ＭＳ Ｐゴシック" charset="0"/>
              </a:rPr>
              <a:t> of objects that distinguish them from others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Relations</a:t>
            </a:r>
            <a:r>
              <a:rPr lang="en-US" sz="2400" dirty="0">
                <a:ea typeface="ＭＳ Ｐゴシック" charset="0"/>
              </a:rPr>
              <a:t> that hold among sets of objects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Functions,</a:t>
            </a:r>
            <a:r>
              <a:rPr lang="en-US" sz="2400" dirty="0">
                <a:ea typeface="ＭＳ Ｐゴシック" charset="0"/>
              </a:rPr>
              <a:t> a subset of relations where there is only one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value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 for any given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input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altLang="ja-JP" sz="2400" dirty="0">
              <a:ea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Examples: </a:t>
            </a:r>
          </a:p>
          <a:p>
            <a:pPr lvl="1"/>
            <a:r>
              <a:rPr lang="en-US" sz="2400" dirty="0">
                <a:ea typeface="ＭＳ Ｐゴシック" charset="0"/>
              </a:rPr>
              <a:t>Objects: students, lectures, companies, cars ... </a:t>
            </a:r>
          </a:p>
          <a:p>
            <a:pPr lvl="1"/>
            <a:r>
              <a:rPr lang="en-US" sz="2400" dirty="0">
                <a:ea typeface="ＭＳ Ｐゴシック" charset="0"/>
              </a:rPr>
              <a:t>Relations: </a:t>
            </a:r>
            <a:r>
              <a:rPr lang="en-US" sz="2400" dirty="0" err="1">
                <a:ea typeface="ＭＳ Ｐゴシック" charset="0"/>
              </a:rPr>
              <a:t>isa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hasBrother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biggerThan</a:t>
            </a:r>
            <a:r>
              <a:rPr lang="en-US" sz="2400" dirty="0">
                <a:ea typeface="ＭＳ Ｐゴシック" charset="0"/>
              </a:rPr>
              <a:t>, outside, </a:t>
            </a:r>
            <a:r>
              <a:rPr lang="en-US" sz="2400" dirty="0" err="1">
                <a:ea typeface="ＭＳ Ｐゴシック" charset="0"/>
              </a:rPr>
              <a:t>hasPart</a:t>
            </a:r>
            <a:r>
              <a:rPr lang="en-US" sz="2400" dirty="0">
                <a:ea typeface="ＭＳ Ｐゴシック" charset="0"/>
              </a:rPr>
              <a:t>, color, </a:t>
            </a:r>
            <a:r>
              <a:rPr lang="en-US" sz="2400" dirty="0" err="1">
                <a:ea typeface="ＭＳ Ｐゴシック" charset="0"/>
              </a:rPr>
              <a:t>occursAfter</a:t>
            </a:r>
            <a:r>
              <a:rPr lang="en-US" sz="2400" dirty="0">
                <a:ea typeface="ＭＳ Ｐゴシック" charset="0"/>
              </a:rPr>
              <a:t>, owns, visits, precedes, ... </a:t>
            </a:r>
          </a:p>
          <a:p>
            <a:pPr lvl="1"/>
            <a:r>
              <a:rPr lang="en-US" sz="2400" dirty="0">
                <a:ea typeface="ＭＳ Ｐゴシック" charset="0"/>
              </a:rPr>
              <a:t>Properties: blue, oval, even, large, ... </a:t>
            </a:r>
          </a:p>
          <a:p>
            <a:pPr lvl="1"/>
            <a:r>
              <a:rPr lang="en-US" sz="2400" dirty="0">
                <a:ea typeface="ＭＳ Ｐゴシック" charset="0"/>
              </a:rPr>
              <a:t>Functions: </a:t>
            </a:r>
            <a:r>
              <a:rPr lang="en-US" sz="2400" dirty="0" err="1">
                <a:ea typeface="ＭＳ Ｐゴシック" charset="0"/>
              </a:rPr>
              <a:t>hasFather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hasSSN</a:t>
            </a:r>
            <a:r>
              <a:rPr lang="en-US" sz="2400" dirty="0">
                <a:ea typeface="ＭＳ Ｐゴシック" charset="0"/>
              </a:rPr>
              <a:t>,  ...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User provides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5257800"/>
          </a:xfrm>
        </p:spPr>
        <p:txBody>
          <a:bodyPr/>
          <a:lstStyle/>
          <a:p>
            <a:r>
              <a:rPr lang="en-US" sz="2800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Constant symbols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representing individuals in world</a:t>
            </a:r>
          </a:p>
          <a:p>
            <a:pPr lvl="1">
              <a:spcBef>
                <a:spcPct val="0"/>
              </a:spcBef>
            </a:pPr>
            <a:r>
              <a:rPr lang="en-US" sz="2800" dirty="0" err="1">
                <a:ea typeface="ＭＳ Ｐゴシック" charset="0"/>
              </a:rPr>
              <a:t>BarackObama</a:t>
            </a:r>
            <a:r>
              <a:rPr lang="en-US" sz="2800" dirty="0">
                <a:ea typeface="ＭＳ Ｐゴシック" charset="0"/>
              </a:rPr>
              <a:t>, Green, John, 3, “John Smith”</a:t>
            </a:r>
            <a:endParaRPr lang="en-US" sz="2400" dirty="0">
              <a:ea typeface="ＭＳ Ｐゴシック" charset="0"/>
            </a:endParaRPr>
          </a:p>
          <a:p>
            <a:r>
              <a:rPr lang="en-US" sz="2800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Predicate symbols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map individuals to truth values</a:t>
            </a:r>
          </a:p>
          <a:p>
            <a:pPr lvl="1"/>
            <a:r>
              <a:rPr lang="en-US" sz="2800" dirty="0">
                <a:ea typeface="ＭＳ Ｐゴシック" charset="0"/>
              </a:rPr>
              <a:t>greater(5,3)</a:t>
            </a:r>
          </a:p>
          <a:p>
            <a:pPr lvl="1"/>
            <a:r>
              <a:rPr lang="en-US" sz="2800" dirty="0">
                <a:ea typeface="ＭＳ Ｐゴシック" charset="0"/>
              </a:rPr>
              <a:t>green(Grass) </a:t>
            </a:r>
          </a:p>
          <a:p>
            <a:pPr lvl="1"/>
            <a:r>
              <a:rPr lang="en-US" sz="2800" dirty="0">
                <a:ea typeface="ＭＳ Ｐゴシック" charset="0"/>
              </a:rPr>
              <a:t>color(Grass, Green)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pPr lvl="1"/>
            <a:r>
              <a:rPr lang="en-US" sz="2800" dirty="0" err="1">
                <a:ea typeface="ＭＳ Ｐゴシック" charset="0"/>
              </a:rPr>
              <a:t>hasProperty</a:t>
            </a:r>
            <a:r>
              <a:rPr lang="en-US" sz="2800" dirty="0">
                <a:ea typeface="ＭＳ Ｐゴシック" charset="0"/>
              </a:rPr>
              <a:t>(Grass, Color, Green)</a:t>
            </a:r>
          </a:p>
          <a:p>
            <a:r>
              <a:rPr lang="en-US" sz="2800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Function symbols</a:t>
            </a:r>
            <a:r>
              <a:rPr lang="en-US" sz="2800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map individuals to individuals</a:t>
            </a:r>
          </a:p>
          <a:p>
            <a:pPr lvl="1"/>
            <a:r>
              <a:rPr lang="en-US" sz="2800" dirty="0" err="1">
                <a:ea typeface="ＭＳ Ｐゴシック" charset="0"/>
              </a:rPr>
              <a:t>hasFather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SashaObama</a:t>
            </a:r>
            <a:r>
              <a:rPr lang="en-US" sz="2800" dirty="0">
                <a:ea typeface="ＭＳ Ｐゴシック" charset="0"/>
              </a:rPr>
              <a:t>) = </a:t>
            </a:r>
            <a:r>
              <a:rPr lang="en-US" sz="2800" dirty="0" err="1">
                <a:ea typeface="ＭＳ Ｐゴシック" charset="0"/>
              </a:rPr>
              <a:t>BarackObama</a:t>
            </a:r>
            <a:endParaRPr lang="en-US" sz="2800" dirty="0">
              <a:ea typeface="ＭＳ Ｐゴシック" charset="0"/>
            </a:endParaRPr>
          </a:p>
          <a:p>
            <a:pPr lvl="1"/>
            <a:r>
              <a:rPr lang="en-US" sz="2800" dirty="0" err="1">
                <a:ea typeface="ＭＳ Ｐゴシック" charset="0"/>
              </a:rPr>
              <a:t>colorOf</a:t>
            </a:r>
            <a:r>
              <a:rPr lang="en-US" sz="2800" dirty="0">
                <a:ea typeface="ＭＳ Ｐゴシック" charset="0"/>
              </a:rPr>
              <a:t>(Sky) = Blue</a:t>
            </a:r>
            <a:r>
              <a:rPr lang="en-US" sz="2400" dirty="0">
                <a:ea typeface="ＭＳ Ｐゴシック" charset="0"/>
              </a:rPr>
              <a:t> 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EDA95E85-2B9F-9B44-9308-499971AAF8D8}"/>
              </a:ext>
            </a:extLst>
          </p:cNvPr>
          <p:cNvSpPr/>
          <p:nvPr/>
        </p:nvSpPr>
        <p:spPr bwMode="auto">
          <a:xfrm>
            <a:off x="6705600" y="3082834"/>
            <a:ext cx="2286000" cy="1641566"/>
          </a:xfrm>
          <a:prstGeom prst="wedgeRoundRectCallout">
            <a:avLst>
              <a:gd name="adj1" fmla="val -71462"/>
              <a:gd name="adj2" fmla="val 1335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ow to represent properties and relations depends on our goals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B01523-4BBB-D045-B241-CAD93205CF39}"/>
              </a:ext>
            </a:extLst>
          </p:cNvPr>
          <p:cNvSpPr/>
          <p:nvPr/>
        </p:nvSpPr>
        <p:spPr bwMode="auto">
          <a:xfrm>
            <a:off x="1066800" y="3429000"/>
            <a:ext cx="5105400" cy="1524000"/>
          </a:xfrm>
          <a:prstGeom prst="rect">
            <a:avLst/>
          </a:prstGeom>
          <a:noFill/>
          <a:ln w="508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do these mean?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486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We must indicate what these mean in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ways humans will understand 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i.e., map to their own internal representations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May be done via a combination of</a:t>
            </a:r>
          </a:p>
          <a:p>
            <a:pPr marL="354013" lvl="1" indent="-231775"/>
            <a:r>
              <a:rPr lang="en-US" sz="2600" dirty="0">
                <a:ea typeface="ＭＳ Ｐゴシック" charset="0"/>
                <a:cs typeface="ＭＳ Ｐゴシック" charset="0"/>
              </a:rPr>
              <a:t>Choosing good names for formal terms, e.g., calling a concept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HumanBeing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instead of </a:t>
            </a:r>
            <a:r>
              <a:rPr lang="en-US" sz="2600" dirty="0">
                <a:ea typeface="ＭＳ Ｐゴシック" charset="0"/>
                <a:cs typeface="ＭＳ Ｐゴシック" charset="0"/>
                <a:hlinkClick r:id="rId3"/>
              </a:rPr>
              <a:t>Q5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 marL="354013" lvl="1" indent="-231775"/>
            <a:r>
              <a:rPr lang="en-US" sz="2600" dirty="0">
                <a:ea typeface="ＭＳ Ｐゴシック" charset="0"/>
                <a:cs typeface="ＭＳ Ｐゴシック" charset="0"/>
              </a:rPr>
              <a:t>Comments in the definition  </a:t>
            </a:r>
            <a:r>
              <a:rPr lang="en-US" sz="2600" dirty="0">
                <a:latin typeface="Courier" pitchFamily="2" charset="0"/>
                <a:ea typeface="ＭＳ Ｐゴシック" charset="0"/>
                <a:cs typeface="ＭＳ Ｐゴシック" charset="0"/>
              </a:rPr>
              <a:t>#human being</a:t>
            </a:r>
          </a:p>
          <a:p>
            <a:pPr marL="354013" lvl="1" indent="-231775"/>
            <a:r>
              <a:rPr lang="en-US" sz="2600" dirty="0">
                <a:ea typeface="ＭＳ Ｐゴシック" charset="0"/>
                <a:cs typeface="ＭＳ Ｐゴシック" charset="0"/>
              </a:rPr>
              <a:t>Descriptions and examples in documentation</a:t>
            </a:r>
          </a:p>
          <a:p>
            <a:pPr marL="354013" lvl="1" indent="-231775"/>
            <a:r>
              <a:rPr lang="en-US" sz="2600" dirty="0">
                <a:ea typeface="ＭＳ Ｐゴシック" charset="0"/>
                <a:cs typeface="ＭＳ Ｐゴシック" charset="0"/>
              </a:rPr>
              <a:t>Reference to other representations , e.g.,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sameAs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cs typeface="ＭＳ Ｐゴシック" charset="0"/>
                <a:hlinkClick r:id="rId3"/>
              </a:rPr>
              <a:t>Q5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  in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Wikidata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2600" dirty="0">
                <a:ea typeface="ＭＳ Ｐゴシック" charset="0"/>
                <a:cs typeface="ＭＳ Ｐゴシック" charset="0"/>
                <a:hlinkClick r:id="rId4"/>
              </a:rPr>
              <a:t>Person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in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schema.org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 marL="354013" lvl="1" indent="-231775"/>
            <a:r>
              <a:rPr lang="en-US" sz="2600" dirty="0">
                <a:ea typeface="ＭＳ Ｐゴシック" charset="0"/>
                <a:cs typeface="ＭＳ Ｐゴシック" charset="0"/>
              </a:rPr>
              <a:t>Give examples like </a:t>
            </a:r>
            <a:r>
              <a:rPr lang="en-US" sz="2600" i="1" dirty="0">
                <a:ea typeface="ＭＳ Ｐゴシック" charset="0"/>
                <a:cs typeface="ＭＳ Ｐゴシック" charset="0"/>
              </a:rPr>
              <a:t>Donald Trump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and </a:t>
            </a:r>
            <a:r>
              <a:rPr lang="en-US" sz="2600" i="1" dirty="0">
                <a:ea typeface="ＭＳ Ｐゴシック" charset="0"/>
                <a:cs typeface="ＭＳ Ｐゴシック" charset="0"/>
              </a:rPr>
              <a:t>Luke Skywalker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to</a:t>
            </a:r>
            <a:r>
              <a:rPr lang="en-US" sz="2600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help distinguish concepts of real and fictional person</a:t>
            </a:r>
          </a:p>
        </p:txBody>
      </p:sp>
      <p:pic>
        <p:nvPicPr>
          <p:cNvPr id="1026" name="Picture 2" descr="🤔 Thinking Face Emoji">
            <a:extLst>
              <a:ext uri="{FF2B5EF4-FFF2-40B4-BE49-F238E27FC236}">
                <a16:creationId xmlns:a16="http://schemas.microsoft.com/office/drawing/2014/main" id="{2382F236-8E60-2748-AF9F-D05C27060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7971"/>
            <a:ext cx="1524000" cy="144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7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FOL Provides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816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Variable symbols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e.g., X, Y</a:t>
            </a:r>
            <a:r>
              <a:rPr lang="en-US" sz="2800" dirty="0">
                <a:ea typeface="ＭＳ Ｐゴシック" charset="0"/>
              </a:rPr>
              <a:t>, ?x, ?foo, ?number</a:t>
            </a:r>
          </a:p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Connectives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Same as propositional logic: not (</a:t>
            </a:r>
            <a:r>
              <a:rPr lang="en-US" sz="3200" dirty="0">
                <a:ea typeface="ＭＳ Ｐゴシック" charset="0"/>
                <a:sym typeface="Symbol" charset="0"/>
              </a:rPr>
              <a:t></a:t>
            </a:r>
            <a:r>
              <a:rPr lang="en-US" sz="3200" dirty="0">
                <a:ea typeface="ＭＳ Ｐゴシック" charset="0"/>
              </a:rPr>
              <a:t>), and (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), or (</a:t>
            </a:r>
            <a:r>
              <a:rPr lang="en-US" sz="3200" dirty="0">
                <a:ea typeface="ＭＳ Ｐゴシック" charset="0"/>
                <a:sym typeface="Symbol" charset="0"/>
              </a:rPr>
              <a:t></a:t>
            </a:r>
            <a:r>
              <a:rPr lang="en-US" sz="3200" dirty="0">
                <a:ea typeface="ＭＳ Ｐゴシック" charset="0"/>
              </a:rPr>
              <a:t>), implies (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), </a:t>
            </a:r>
            <a:r>
              <a:rPr lang="en-US" sz="3200" dirty="0" err="1">
                <a:ea typeface="ＭＳ Ｐゴシック" charset="0"/>
              </a:rPr>
              <a:t>iff</a:t>
            </a:r>
            <a:r>
              <a:rPr lang="en-US" sz="32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), equivalence (</a:t>
            </a:r>
            <a:r>
              <a:rPr lang="en-US" sz="3200" dirty="0"/>
              <a:t>≡), …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Quantifiers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Universal </a:t>
            </a:r>
            <a:r>
              <a:rPr lang="en-US" sz="3200" b="1" dirty="0">
                <a:ea typeface="ＭＳ Ｐゴシック" charset="0"/>
                <a:sym typeface="Symbol" charset="0"/>
              </a:rPr>
              <a:t>x</a:t>
            </a:r>
            <a:r>
              <a:rPr lang="en-US" sz="3200" dirty="0">
                <a:ea typeface="ＭＳ Ｐゴシック" charset="0"/>
                <a:sym typeface="Symbol" charset="0"/>
              </a:rPr>
              <a:t> or  </a:t>
            </a:r>
            <a:r>
              <a:rPr lang="en-US" sz="3200" b="1" dirty="0">
                <a:ea typeface="ＭＳ Ｐゴシック" charset="0"/>
              </a:rPr>
              <a:t>(Ax)</a:t>
            </a:r>
            <a:endParaRPr lang="en-US" sz="3200" dirty="0">
              <a:ea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Existential </a:t>
            </a:r>
            <a:r>
              <a:rPr lang="en-US" sz="3200" b="1" dirty="0">
                <a:ea typeface="ＭＳ Ｐゴシック" charset="0"/>
                <a:sym typeface="Symbol" charset="0"/>
              </a:rPr>
              <a:t></a:t>
            </a:r>
            <a:r>
              <a:rPr lang="en-US" sz="3200" b="1" dirty="0">
                <a:ea typeface="ＭＳ Ｐゴシック" charset="0"/>
              </a:rPr>
              <a:t>x</a:t>
            </a:r>
            <a:r>
              <a:rPr lang="en-US" sz="3200" dirty="0">
                <a:ea typeface="ＭＳ Ｐゴシック" charset="0"/>
              </a:rPr>
              <a:t> or </a:t>
            </a:r>
            <a:r>
              <a:rPr lang="en-US" sz="3200" b="1" dirty="0">
                <a:ea typeface="ＭＳ Ｐゴシック" charset="0"/>
              </a:rPr>
              <a:t>(Ex)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5062E3-1933-4C43-A973-9FBA5114731B}"/>
              </a:ext>
            </a:extLst>
          </p:cNvPr>
          <p:cNvSpPr txBox="1"/>
          <p:nvPr/>
        </p:nvSpPr>
        <p:spPr>
          <a:xfrm>
            <a:off x="7162801" y="609600"/>
            <a:ext cx="1752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Notations</a:t>
            </a:r>
          </a:p>
          <a:p>
            <a:pPr algn="ctr"/>
            <a:r>
              <a:rPr lang="en-US" dirty="0"/>
              <a:t>differ, of course!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5626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term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(denoting an individual): constant or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vari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-able symbol, or n-place function of n terms, e.g.:</a:t>
            </a:r>
          </a:p>
          <a:p>
            <a:pPr lvl="1"/>
            <a:r>
              <a:rPr lang="en-US" sz="2800" dirty="0">
                <a:ea typeface="ＭＳ Ｐゴシック" charset="0"/>
              </a:rPr>
              <a:t>Constants: john, </a:t>
            </a:r>
            <a:r>
              <a:rPr lang="en-US" sz="2800" dirty="0" err="1">
                <a:ea typeface="ＭＳ Ｐゴシック" charset="0"/>
              </a:rPr>
              <a:t>umbc</a:t>
            </a:r>
            <a:endParaRPr lang="en-US" sz="2800" dirty="0">
              <a:ea typeface="ＭＳ Ｐゴシック" charset="0"/>
            </a:endParaRPr>
          </a:p>
          <a:p>
            <a:pPr lvl="1"/>
            <a:r>
              <a:rPr lang="en-US" sz="2800" dirty="0">
                <a:ea typeface="ＭＳ Ｐゴシック" charset="0"/>
              </a:rPr>
              <a:t>Variables: X, Y, Z</a:t>
            </a:r>
          </a:p>
          <a:p>
            <a:pPr lvl="1"/>
            <a:r>
              <a:rPr lang="en-US" sz="2800" dirty="0">
                <a:ea typeface="ＭＳ Ｐゴシック" charset="0"/>
              </a:rPr>
              <a:t>Functions: </a:t>
            </a:r>
            <a:r>
              <a:rPr lang="en-US" sz="2800" dirty="0" err="1">
                <a:ea typeface="ＭＳ Ｐゴシック" charset="0"/>
              </a:rPr>
              <a:t>mother_of</a:t>
            </a:r>
            <a:r>
              <a:rPr lang="en-US" sz="2800" dirty="0">
                <a:ea typeface="ＭＳ Ｐゴシック" charset="0"/>
              </a:rPr>
              <a:t>(john), phone(mother(x))</a:t>
            </a:r>
          </a:p>
          <a:p>
            <a:r>
              <a:rPr lang="en-US" sz="3200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Ground terms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have no variables in them</a:t>
            </a:r>
          </a:p>
          <a:p>
            <a:pPr lvl="1"/>
            <a:r>
              <a:rPr lang="en-US" sz="2800" b="1" dirty="0">
                <a:solidFill>
                  <a:schemeClr val="accent2"/>
                </a:solidFill>
                <a:ea typeface="ＭＳ Ｐゴシック" charset="0"/>
              </a:rPr>
              <a:t>Ground:</a:t>
            </a:r>
            <a:r>
              <a:rPr lang="en-US" sz="2800" dirty="0">
                <a:ea typeface="ＭＳ Ｐゴシック" charset="0"/>
              </a:rPr>
              <a:t> john,  </a:t>
            </a:r>
            <a:r>
              <a:rPr lang="en-US" sz="2800" dirty="0" err="1">
                <a:ea typeface="ＭＳ Ｐゴシック" charset="0"/>
              </a:rPr>
              <a:t>father_of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father_of</a:t>
            </a:r>
            <a:r>
              <a:rPr lang="en-US" sz="2800" dirty="0">
                <a:ea typeface="ＭＳ Ｐゴシック" charset="0"/>
              </a:rPr>
              <a:t>(john))</a:t>
            </a:r>
          </a:p>
          <a:p>
            <a:pPr lvl="1"/>
            <a:r>
              <a:rPr lang="en-US" sz="2800" b="1" dirty="0">
                <a:solidFill>
                  <a:srgbClr val="0000FF"/>
                </a:solidFill>
                <a:ea typeface="ＭＳ Ｐゴシック" charset="0"/>
              </a:rPr>
              <a:t>Not Ground: </a:t>
            </a:r>
            <a:r>
              <a:rPr lang="en-US" sz="2800" dirty="0" err="1">
                <a:ea typeface="ＭＳ Ｐゴシック" charset="0"/>
              </a:rPr>
              <a:t>father_of</a:t>
            </a:r>
            <a:r>
              <a:rPr lang="en-US" sz="2800" dirty="0">
                <a:ea typeface="ＭＳ Ｐゴシック" charset="0"/>
              </a:rPr>
              <a:t>(X)</a:t>
            </a:r>
          </a:p>
          <a:p>
            <a:r>
              <a:rPr lang="en-US" sz="3200" dirty="0">
                <a:ea typeface="ＭＳ Ｐゴシック" charset="0"/>
              </a:rPr>
              <a:t>Syntax varies, e.g., variables start with a “?” or a capital letter, or are identified by quantifiers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715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atomic sentences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(which are either true or false) are n-place predicates of n terms, e.g.: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green(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kermit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between(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philadelphia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baltimore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dc)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loves(X, mother(X))</a:t>
            </a:r>
          </a:p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complex sentences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formed from atomic ones connected by the standard logical connectives with quantifiers if there are variables, e.g.: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loves(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mary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john) </a:t>
            </a:r>
            <a:r>
              <a:rPr lang="en-US" sz="2800" b="1" dirty="0">
                <a:ea typeface="ＭＳ Ｐゴシック" charset="0"/>
                <a:sym typeface="Symbol" charset="0"/>
              </a:rPr>
              <a:t> </a:t>
            </a:r>
            <a:r>
              <a:rPr lang="en-US" sz="2800" dirty="0">
                <a:ea typeface="ＭＳ Ｐゴシック" charset="0"/>
                <a:sym typeface="Symbol" charset="0"/>
              </a:rPr>
              <a:t>loves(</a:t>
            </a:r>
            <a:r>
              <a:rPr lang="en-US" sz="2800" dirty="0" err="1">
                <a:ea typeface="ＭＳ Ｐゴシック" charset="0"/>
                <a:sym typeface="Symbol" charset="0"/>
              </a:rPr>
              <a:t>mary</a:t>
            </a:r>
            <a:r>
              <a:rPr lang="en-US" sz="2800" dirty="0">
                <a:ea typeface="ＭＳ Ｐゴシック" charset="0"/>
                <a:sym typeface="Symbol" charset="0"/>
              </a:rPr>
              <a:t>, bill)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loves(</a:t>
            </a:r>
            <a:r>
              <a:rPr lang="en-US" sz="2800" dirty="0" err="1">
                <a:ea typeface="ＭＳ Ｐゴシック" charset="0"/>
              </a:rPr>
              <a:t>mary</a:t>
            </a:r>
            <a:r>
              <a:rPr lang="en-US" sz="2800" dirty="0">
                <a:ea typeface="ＭＳ Ｐゴシック" charset="0"/>
              </a:rPr>
              <a:t>, x)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lvl="1"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What do atomic sentences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153400" cy="5410200"/>
          </a:xfrm>
        </p:spPr>
        <p:txBody>
          <a:bodyPr/>
          <a:lstStyle/>
          <a:p>
            <a:r>
              <a:rPr lang="en-US" sz="3200" dirty="0"/>
              <a:t>Unary predicates often used to encode a </a:t>
            </a:r>
            <a:r>
              <a:rPr lang="en-US" sz="3200" b="1" dirty="0"/>
              <a:t>type</a:t>
            </a:r>
            <a:endParaRPr lang="en-US" sz="3200" dirty="0"/>
          </a:p>
          <a:p>
            <a:pPr lvl="1"/>
            <a:r>
              <a:rPr lang="en-US" sz="2800" dirty="0" err="1"/>
              <a:t>muppet</a:t>
            </a:r>
            <a:r>
              <a:rPr lang="en-US" sz="2800" dirty="0"/>
              <a:t>(Kermit): </a:t>
            </a:r>
            <a:r>
              <a:rPr lang="en-US" sz="2800" dirty="0" err="1"/>
              <a:t>kermit</a:t>
            </a:r>
            <a:r>
              <a:rPr lang="en-US" sz="2800" dirty="0"/>
              <a:t> is a kind of </a:t>
            </a:r>
            <a:r>
              <a:rPr lang="en-US" sz="2800" dirty="0" err="1"/>
              <a:t>muppet</a:t>
            </a:r>
            <a:endParaRPr lang="en-US" sz="2800" dirty="0"/>
          </a:p>
          <a:p>
            <a:pPr lvl="1"/>
            <a:r>
              <a:rPr lang="en-US" sz="2800" dirty="0"/>
              <a:t>green(</a:t>
            </a:r>
            <a:r>
              <a:rPr lang="en-US" sz="2800" dirty="0" err="1"/>
              <a:t>kermit</a:t>
            </a:r>
            <a:r>
              <a:rPr lang="en-US" sz="2800" dirty="0"/>
              <a:t>): </a:t>
            </a:r>
            <a:r>
              <a:rPr lang="en-US" sz="2800" dirty="0" err="1"/>
              <a:t>kermit</a:t>
            </a:r>
            <a:r>
              <a:rPr lang="en-US" sz="2800" dirty="0"/>
              <a:t> is a kind of green thing</a:t>
            </a:r>
          </a:p>
          <a:p>
            <a:pPr lvl="1"/>
            <a:r>
              <a:rPr lang="en-US" sz="2800" dirty="0"/>
              <a:t>integer(X): x is a kind of integer</a:t>
            </a:r>
          </a:p>
          <a:p>
            <a:r>
              <a:rPr lang="en-US" sz="3000" dirty="0"/>
              <a:t>Non-unary predicates typically encode </a:t>
            </a:r>
            <a:r>
              <a:rPr lang="en-US" sz="3000" b="1" dirty="0"/>
              <a:t>relations</a:t>
            </a:r>
            <a:r>
              <a:rPr lang="en-US" sz="3000" dirty="0"/>
              <a:t> or </a:t>
            </a:r>
            <a:r>
              <a:rPr lang="en-US" sz="3000" b="1" dirty="0"/>
              <a:t>properties</a:t>
            </a:r>
          </a:p>
          <a:p>
            <a:pPr lvl="1"/>
            <a:r>
              <a:rPr lang="en-US" sz="2800" dirty="0"/>
              <a:t>Loves(john, </a:t>
            </a:r>
            <a:r>
              <a:rPr lang="en-US" sz="2800" dirty="0" err="1"/>
              <a:t>mary</a:t>
            </a:r>
            <a:r>
              <a:rPr lang="en-US" sz="2800" dirty="0"/>
              <a:t>)</a:t>
            </a:r>
          </a:p>
          <a:p>
            <a:pPr lvl="1"/>
            <a:r>
              <a:rPr lang="en-US" sz="2800" dirty="0" err="1"/>
              <a:t>Greater_than</a:t>
            </a:r>
            <a:r>
              <a:rPr lang="en-US" sz="2800" dirty="0"/>
              <a:t>(2, 1)</a:t>
            </a:r>
          </a:p>
          <a:p>
            <a:pPr lvl="1"/>
            <a:r>
              <a:rPr lang="en-US" sz="2800" dirty="0"/>
              <a:t>Between(</a:t>
            </a:r>
            <a:r>
              <a:rPr lang="en-US" sz="2800" dirty="0" err="1"/>
              <a:t>newYork</a:t>
            </a:r>
            <a:r>
              <a:rPr lang="en-US" sz="2800" dirty="0"/>
              <a:t>, </a:t>
            </a:r>
            <a:r>
              <a:rPr lang="en-US" sz="2800" dirty="0" err="1"/>
              <a:t>philadelphia</a:t>
            </a:r>
            <a:r>
              <a:rPr lang="en-US" sz="2800" dirty="0"/>
              <a:t>, </a:t>
            </a:r>
            <a:r>
              <a:rPr lang="en-US" sz="2800" dirty="0" err="1"/>
              <a:t>baltimore</a:t>
            </a:r>
            <a:r>
              <a:rPr lang="en-US" sz="2800" dirty="0"/>
              <a:t>)</a:t>
            </a:r>
          </a:p>
          <a:p>
            <a:pPr lvl="1"/>
            <a:r>
              <a:rPr lang="en-US" sz="2800" dirty="0" err="1"/>
              <a:t>hasName</a:t>
            </a:r>
            <a:r>
              <a:rPr lang="en-US" sz="2800" dirty="0"/>
              <a:t>(john, “John Smith”)</a:t>
            </a:r>
          </a:p>
        </p:txBody>
      </p:sp>
    </p:spTree>
    <p:extLst>
      <p:ext uri="{BB962C8B-B14F-4D97-AF65-F5344CB8AC3E}">
        <p14:creationId xmlns:p14="http://schemas.microsoft.com/office/powerpoint/2010/main" val="11722317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18006</TotalTime>
  <Words>2289</Words>
  <Application>Microsoft Macintosh PowerPoint</Application>
  <PresentationFormat>On-screen Show (4:3)</PresentationFormat>
  <Paragraphs>257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Courier</vt:lpstr>
      <vt:lpstr>Lucida Calligraphy</vt:lpstr>
      <vt:lpstr>Times New Roman</vt:lpstr>
      <vt:lpstr>Blank Presentation</vt:lpstr>
      <vt:lpstr>First-Order Logic (FOL) part 1</vt:lpstr>
      <vt:lpstr>FOL Overview</vt:lpstr>
      <vt:lpstr>First-order logic</vt:lpstr>
      <vt:lpstr>User provides</vt:lpstr>
      <vt:lpstr>What do these mean?</vt:lpstr>
      <vt:lpstr>FOL Provides</vt:lpstr>
      <vt:lpstr>Sentences: built from terms and atoms</vt:lpstr>
      <vt:lpstr>Sentences: built from terms and atoms</vt:lpstr>
      <vt:lpstr>What do atomic sentences mean?</vt:lpstr>
      <vt:lpstr>Ontology</vt:lpstr>
      <vt:lpstr>Sentences: built from terms and atoms</vt:lpstr>
      <vt:lpstr>Quantifiers:  and </vt:lpstr>
      <vt:lpstr>Universal Quantifier: </vt:lpstr>
      <vt:lpstr>Universal Quantifier: </vt:lpstr>
      <vt:lpstr>Existential Quantifier:  </vt:lpstr>
      <vt:lpstr>Existential Quantifier:  </vt:lpstr>
      <vt:lpstr>Quantifier Scope</vt:lpstr>
      <vt:lpstr>Quantifier Scope</vt:lpstr>
      <vt:lpstr>Procedural example 1</vt:lpstr>
      <vt:lpstr>Procedural example 2</vt:lpstr>
      <vt:lpstr>Connections between  and </vt:lpstr>
      <vt:lpstr>Notational differences</vt:lpstr>
      <vt:lpstr>Notational differences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Propositional/First-Order Logic</dc:title>
  <dc:creator>COGITO</dc:creator>
  <cp:lastModifiedBy>Tim Finin</cp:lastModifiedBy>
  <cp:revision>312</cp:revision>
  <cp:lastPrinted>2019-04-10T15:17:04Z</cp:lastPrinted>
  <dcterms:created xsi:type="dcterms:W3CDTF">2009-10-28T18:03:00Z</dcterms:created>
  <dcterms:modified xsi:type="dcterms:W3CDTF">2021-10-14T11:30:35Z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