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4" r:id="rId2"/>
    <p:sldId id="361" r:id="rId3"/>
    <p:sldId id="279" r:id="rId4"/>
    <p:sldId id="291" r:id="rId5"/>
    <p:sldId id="372" r:id="rId6"/>
    <p:sldId id="292" r:id="rId7"/>
    <p:sldId id="297" r:id="rId8"/>
    <p:sldId id="293" r:id="rId9"/>
    <p:sldId id="373" r:id="rId10"/>
    <p:sldId id="278" r:id="rId11"/>
    <p:sldId id="370" r:id="rId12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59"/>
    <p:restoredTop sz="95794"/>
  </p:normalViewPr>
  <p:slideViewPr>
    <p:cSldViewPr showGuides="1">
      <p:cViewPr>
        <p:scale>
          <a:sx n="106" d="100"/>
          <a:sy n="106" d="100"/>
        </p:scale>
        <p:origin x="1400" y="14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F7CA66-0C5F-1648-AE21-BBE88C335A1C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3FF83C-A3D5-D946-AE55-94CFB9EEC6F2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E2EB3D-9D9F-984C-A8C2-4531D5C1B048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434C76-9AF0-8C4C-AE38-7D83B32BA7ED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6AF293-A729-4344-81FB-66731456E221}" type="slidenum">
              <a:rPr lang="en-US" sz="1200">
                <a:latin typeface="Calibri"/>
              </a:rPr>
              <a:pPr/>
              <a:t>6</a:t>
            </a:fld>
            <a:endParaRPr lang="en-US" sz="1200" dirty="0">
              <a:latin typeface="Calibri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15E16F-00AD-4146-9091-800F06D34D47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C0C50ED-88BA-8A4F-B81A-F2B38481C1DA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C0C50ED-88BA-8A4F-B81A-F2B38481C1DA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988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D62B2B-E047-8741-A3F6-7FA9F3321533}" type="slidenum">
              <a:rPr lang="en-US" sz="1200">
                <a:latin typeface="Calibri"/>
              </a:rPr>
              <a:pPr/>
              <a:t>10</a:t>
            </a:fld>
            <a:endParaRPr lang="en-US" sz="1200" dirty="0">
              <a:latin typeface="Calibri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4038599"/>
          </a:xfrm>
        </p:spPr>
        <p:txBody>
          <a:bodyPr/>
          <a:lstStyle/>
          <a:p>
            <a:r>
              <a:rPr lang="en-US" sz="8000" dirty="0">
                <a:ea typeface="ＭＳ Ｐゴシック" charset="0"/>
                <a:cs typeface="ＭＳ Ｐゴシック" charset="0"/>
              </a:rPr>
              <a:t>Propositional Logic: Pro &amp; Con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63823A-0170-6F4F-B2CA-C46C047BF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2400"/>
            <a:ext cx="1524000" cy="15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75A449-C542-2B41-BC8A-26673E6DA518}"/>
              </a:ext>
            </a:extLst>
          </p:cNvPr>
          <p:cNvSpPr txBox="1"/>
          <p:nvPr/>
        </p:nvSpPr>
        <p:spPr>
          <a:xfrm>
            <a:off x="7848600" y="2622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9.2.4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Propositional logic summary</a:t>
            </a:r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48700" cy="55626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</a:rPr>
              <a:t>Inference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: deriving new sentences from old</a:t>
            </a:r>
          </a:p>
          <a:p>
            <a:pPr marL="460375" lvl="1" indent="-225425">
              <a:tabLst>
                <a:tab pos="623888" algn="l"/>
              </a:tabLst>
            </a:pPr>
            <a:r>
              <a:rPr lang="en-US" sz="2600" b="1" dirty="0">
                <a:ea typeface="ＭＳ Ｐゴシック" charset="0"/>
              </a:rPr>
              <a:t>Sound</a:t>
            </a:r>
            <a:r>
              <a:rPr lang="en-US" sz="2600" dirty="0">
                <a:ea typeface="ＭＳ Ｐゴシック" charset="0"/>
              </a:rPr>
              <a:t> inference derives true conclusions given true premises</a:t>
            </a:r>
          </a:p>
          <a:p>
            <a:pPr marL="460375" lvl="1" indent="-225425">
              <a:tabLst>
                <a:tab pos="623888" algn="l"/>
              </a:tabLst>
            </a:pPr>
            <a:r>
              <a:rPr lang="en-US" sz="2600" b="1" dirty="0">
                <a:ea typeface="ＭＳ Ｐゴシック" charset="0"/>
              </a:rPr>
              <a:t>Complete</a:t>
            </a:r>
            <a:r>
              <a:rPr lang="en-US" sz="2600" dirty="0">
                <a:ea typeface="ＭＳ Ｐゴシック" charset="0"/>
              </a:rPr>
              <a:t> inference derives all true conclusions from premises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Different logics make different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commitments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about what world is made of and kinds of beliefs we can have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Propositional logic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commits only to existence of facts that may or may not be the case 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Simple syntax &amp; semantics illustrates inference process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Sound, complete and fast proof procedures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It can be impractical</a:t>
            </a:r>
            <a:r>
              <a:rPr lang="en-US" sz="2800" dirty="0">
                <a:ea typeface="ＭＳ Ｐゴシック" charset="0"/>
              </a:rPr>
              <a:t> or cumbersome for many worlds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0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Propositional logic: pro and con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457200" y="1376680"/>
            <a:ext cx="8229600" cy="5029200"/>
          </a:xfrm>
        </p:spPr>
        <p:txBody>
          <a:bodyPr/>
          <a:lstStyle/>
          <a:p>
            <a:r>
              <a:rPr lang="en-US" sz="3600" b="1" dirty="0">
                <a:ea typeface="ＭＳ Ｐゴシック" charset="0"/>
                <a:cs typeface="ＭＳ Ｐゴシック" charset="0"/>
              </a:rPr>
              <a:t>Advantages</a:t>
            </a:r>
          </a:p>
          <a:p>
            <a:pPr lvl="1"/>
            <a:r>
              <a:rPr lang="en-US" sz="3200" dirty="0">
                <a:ea typeface="ＭＳ Ｐゴシック" charset="0"/>
              </a:rPr>
              <a:t>Simple KR language good for many problems</a:t>
            </a:r>
          </a:p>
          <a:p>
            <a:pPr lvl="1"/>
            <a:r>
              <a:rPr lang="en-US" sz="3200" dirty="0">
                <a:ea typeface="ＭＳ Ｐゴシック" charset="0"/>
              </a:rPr>
              <a:t>Lays foundation for higher logics (e.g., FOL)</a:t>
            </a:r>
          </a:p>
          <a:p>
            <a:pPr lvl="1"/>
            <a:r>
              <a:rPr lang="en-US" sz="3200" dirty="0">
                <a:ea typeface="ＭＳ Ｐゴシック" charset="0"/>
              </a:rPr>
              <a:t>Reasoning is decidable, though NP complete; efficient techniques exist for many problems</a:t>
            </a:r>
          </a:p>
          <a:p>
            <a:r>
              <a:rPr lang="en-US" sz="3600" b="1" dirty="0">
                <a:ea typeface="ＭＳ Ｐゴシック" charset="0"/>
                <a:cs typeface="ＭＳ Ｐゴシック" charset="0"/>
              </a:rPr>
              <a:t>Disadvantages</a:t>
            </a:r>
          </a:p>
          <a:p>
            <a:pPr lvl="1"/>
            <a:r>
              <a:rPr lang="en-US" sz="3200" dirty="0">
                <a:ea typeface="ＭＳ Ｐゴシック" charset="0"/>
              </a:rPr>
              <a:t>Not expressive enough for many problems</a:t>
            </a:r>
          </a:p>
          <a:p>
            <a:pPr lvl="1"/>
            <a:r>
              <a:rPr lang="en-US" sz="3200" dirty="0">
                <a:ea typeface="ＭＳ Ｐゴシック" charset="0"/>
              </a:rPr>
              <a:t>Even when it is, it can very </a:t>
            </a:r>
            <a:r>
              <a:rPr lang="ja-JP" altLang="en-US" sz="3200" dirty="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un-concise</a:t>
            </a:r>
            <a:r>
              <a:rPr lang="ja-JP" altLang="en-US" sz="3200" dirty="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 lvl="1"/>
            <a:endParaRPr lang="en-US" sz="3200" dirty="0">
              <a:ea typeface="ＭＳ Ｐゴシック" charset="0"/>
            </a:endParaRPr>
          </a:p>
          <a:p>
            <a:endParaRPr lang="en-US" sz="36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5939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"/>
            <a:ext cx="12319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PL is a weak KR language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120" y="1143000"/>
            <a:ext cx="8229600" cy="5562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Hard to identify </a:t>
            </a:r>
            <a:r>
              <a:rPr lang="en-US" altLang="ja-JP" sz="3000" i="1" dirty="0">
                <a:ea typeface="ＭＳ Ｐゴシック" charset="0"/>
                <a:cs typeface="ＭＳ Ｐゴシック" charset="0"/>
              </a:rPr>
              <a:t>individuals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 (e.g., Mary, 3)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Can’t directly represent properties of individuals or relations between them (e.g., 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Bill age 24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Generalizations, patterns, regularities hard to represent (e.g., 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all triangles have 3 sides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First-Order Logic (FOL) represents this </a:t>
            </a:r>
            <a:r>
              <a:rPr lang="en-US" sz="3000" dirty="0" err="1">
                <a:ea typeface="ＭＳ Ｐゴシック" charset="0"/>
                <a:cs typeface="ＭＳ Ｐゴシック" charset="0"/>
              </a:rPr>
              <a:t>informa-tion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via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 relations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,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variables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&amp;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quantifier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s, e.g.,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John loves Mary: </a:t>
            </a:r>
            <a:r>
              <a:rPr lang="en-US" sz="2600" dirty="0">
                <a:ea typeface="ＭＳ Ｐゴシック" charset="0"/>
              </a:rPr>
              <a:t>loves(John, Mary)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Every elephant is gray:</a:t>
            </a:r>
            <a:r>
              <a:rPr lang="en-US" sz="2600" dirty="0">
                <a:ea typeface="ＭＳ Ｐゴシック" charset="0"/>
              </a:rPr>
              <a:t> </a:t>
            </a:r>
            <a:r>
              <a:rPr lang="en-US" sz="2600" dirty="0">
                <a:ea typeface="ＭＳ Ｐゴシック" charset="0"/>
                <a:sym typeface="Symbol" charset="0"/>
              </a:rPr>
              <a:t></a:t>
            </a:r>
            <a:r>
              <a:rPr lang="en-US" sz="2600" dirty="0">
                <a:ea typeface="ＭＳ Ｐゴシック" charset="0"/>
              </a:rPr>
              <a:t> x (elephant(x) </a:t>
            </a:r>
            <a:r>
              <a:rPr lang="en-US" sz="2600" dirty="0">
                <a:ea typeface="ＭＳ Ｐゴシック" charset="0"/>
                <a:cs typeface="Calibri"/>
              </a:rPr>
              <a:t>→</a:t>
            </a:r>
            <a:r>
              <a:rPr lang="en-US" sz="2600" dirty="0">
                <a:ea typeface="ＭＳ Ｐゴシック" charset="0"/>
              </a:rPr>
              <a:t> gray(x))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There is a black swan:</a:t>
            </a:r>
            <a:r>
              <a:rPr lang="en-US" sz="2600" dirty="0">
                <a:ea typeface="ＭＳ Ｐゴシック" charset="0"/>
              </a:rPr>
              <a:t> </a:t>
            </a:r>
            <a:r>
              <a:rPr lang="en-US" sz="2600" dirty="0">
                <a:ea typeface="ＭＳ Ｐゴシック" charset="0"/>
                <a:sym typeface="Symbol" charset="0"/>
              </a:rPr>
              <a:t></a:t>
            </a:r>
            <a:r>
              <a:rPr lang="en-US" sz="2600" dirty="0">
                <a:ea typeface="ＭＳ Ｐゴシック" charset="0"/>
              </a:rPr>
              <a:t> x (swan(X) ^ black(X))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Hunt the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dirty="0">
                <a:ea typeface="ＭＳ Ｐゴシック" charset="0"/>
                <a:cs typeface="ＭＳ Ｐゴシック" charset="0"/>
              </a:rPr>
              <a:t> domain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77724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Some atomic propositions: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A12 = agent is in call (1,2)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S12 = There’s a stench in cell (1,2)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B34 = There’s a breeze in cell (3,4)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W22 = </a:t>
            </a:r>
            <a:r>
              <a:rPr lang="en-US" dirty="0" err="1">
                <a:ea typeface="ＭＳ Ｐゴシック" charset="0"/>
              </a:rPr>
              <a:t>Wumpus</a:t>
            </a:r>
            <a:r>
              <a:rPr lang="en-US" dirty="0">
                <a:ea typeface="ＭＳ Ｐゴシック" charset="0"/>
              </a:rPr>
              <a:t> is in cell (2,2)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V11 = We’</a:t>
            </a:r>
            <a:r>
              <a:rPr lang="en-US" altLang="ja-JP" dirty="0">
                <a:ea typeface="ＭＳ Ｐゴシック" charset="0"/>
              </a:rPr>
              <a:t>ve visited cell (1,1)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OK11 = cell (1,1) is safe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ea typeface="ＭＳ Ｐゴシック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Some rules: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S22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W12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W23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W32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S22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 </a:t>
            </a:r>
            <a:r>
              <a:rPr lang="en-US" dirty="0">
                <a:ea typeface="ＭＳ Ｐゴシック" charset="0"/>
              </a:rPr>
              <a:t>W23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W32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B22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23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P32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W22 </a:t>
            </a:r>
            <a:r>
              <a:rPr lang="en-US" dirty="0">
                <a:ea typeface="ＭＳ Ｐゴシック" charset="0"/>
                <a:sym typeface="Symbol" charset="0"/>
              </a:rPr>
              <a:t> S12  S23  S32  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W22  W11  W21  … W44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A22  V22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A22 W11  W21  … W44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V22  OK22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endParaRPr lang="en-US" sz="2200" dirty="0">
              <a:ea typeface="ＭＳ Ｐゴシック" charset="0"/>
            </a:endParaRPr>
          </a:p>
        </p:txBody>
      </p:sp>
      <p:pic>
        <p:nvPicPr>
          <p:cNvPr id="66563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14400"/>
            <a:ext cx="41338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F247B0C7-A6B9-424A-81E4-33C9ADF5152A}"/>
              </a:ext>
            </a:extLst>
          </p:cNvPr>
          <p:cNvSpPr/>
          <p:nvPr/>
        </p:nvSpPr>
        <p:spPr bwMode="auto">
          <a:xfrm>
            <a:off x="5109681" y="5029200"/>
            <a:ext cx="3577120" cy="1219200"/>
          </a:xfrm>
          <a:prstGeom prst="wedgeRoundRectCallout">
            <a:avLst>
              <a:gd name="adj1" fmla="val -53315"/>
              <a:gd name="adj2" fmla="val -113680"/>
              <a:gd name="adj3" fmla="val 16667"/>
            </a:avLst>
          </a:prstGeom>
          <a:solidFill>
            <a:srgbClr val="FF0000">
              <a:alpha val="1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If there’s no stench in cell 2,2 then the Wumpus isn’t in cell 21, 23 32 or 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Hunt the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dirty="0">
                <a:ea typeface="ＭＳ Ｐゴシック" charset="0"/>
                <a:cs typeface="ＭＳ Ｐゴシック" charset="0"/>
              </a:rPr>
              <a:t> domain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4572000" cy="5791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Eight symbols for each cell, i.e.: A11, B11, G11, OK11, P11, S11, V11, W11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Lack of variables requires giving similar rules for each cell!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Ten rules (I think) for each</a:t>
            </a: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V11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P11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P11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398463" lvl="1" indent="-169863">
              <a:lnSpc>
                <a:spcPct val="90000"/>
              </a:lnSpc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60000"/>
              </a:lnSpc>
              <a:spcAft>
                <a:spcPts val="600"/>
              </a:spcAft>
              <a:defRPr/>
            </a:pPr>
            <a:endParaRPr lang="en-US" sz="2600" dirty="0">
              <a:ea typeface="ＭＳ Ｐゴシック" charset="0"/>
            </a:endParaRPr>
          </a:p>
        </p:txBody>
      </p:sp>
      <p:pic>
        <p:nvPicPr>
          <p:cNvPr id="68611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14400"/>
            <a:ext cx="41338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TextBox 1"/>
          <p:cNvSpPr txBox="1">
            <a:spLocks noChangeArrowheads="1"/>
          </p:cNvSpPr>
          <p:nvPr/>
        </p:nvSpPr>
        <p:spPr bwMode="auto">
          <a:xfrm>
            <a:off x="2286000" y="3886200"/>
            <a:ext cx="1671101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>
                <a:latin typeface="Calibri"/>
              </a:rPr>
              <a:t>W11 </a:t>
            </a:r>
            <a:r>
              <a:rPr lang="en-US" dirty="0">
                <a:latin typeface="Calibri"/>
                <a:sym typeface="Symbol" charset="0"/>
              </a:rPr>
              <a:t> …</a:t>
            </a:r>
            <a:endParaRPr lang="en-US" dirty="0">
              <a:latin typeface="Calibri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</a:t>
            </a:r>
            <a:r>
              <a:rPr lang="en-US" dirty="0">
                <a:latin typeface="Calibri"/>
              </a:rPr>
              <a:t>W11 </a:t>
            </a:r>
            <a:r>
              <a:rPr lang="en-US" dirty="0">
                <a:latin typeface="Calibri"/>
                <a:sym typeface="Symbol" charset="0"/>
              </a:rPr>
              <a:t> …</a:t>
            </a:r>
            <a:endParaRPr lang="en-US" dirty="0">
              <a:latin typeface="Calibri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</a:rPr>
              <a:t>S11 </a:t>
            </a:r>
            <a:r>
              <a:rPr lang="en-US" dirty="0">
                <a:latin typeface="Calibri"/>
                <a:sym typeface="Symbol" charset="0"/>
              </a:rPr>
              <a:t>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</a:t>
            </a:r>
            <a:r>
              <a:rPr lang="en-US" dirty="0">
                <a:latin typeface="Calibri"/>
              </a:rPr>
              <a:t>S11 </a:t>
            </a:r>
            <a:r>
              <a:rPr lang="en-US" dirty="0">
                <a:latin typeface="Calibri"/>
                <a:sym typeface="Symbol" charset="0"/>
              </a:rPr>
              <a:t>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B11 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B11  …</a:t>
            </a:r>
            <a:endParaRPr lang="en-US" dirty="0">
              <a:latin typeface="Calibri"/>
            </a:endParaRPr>
          </a:p>
          <a:p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36CF27-C31C-E246-AD2D-E55BF72585CB}"/>
              </a:ext>
            </a:extLst>
          </p:cNvPr>
          <p:cNvSpPr txBox="1"/>
          <p:nvPr/>
        </p:nvSpPr>
        <p:spPr>
          <a:xfrm>
            <a:off x="4974771" y="4414151"/>
            <a:ext cx="3886200" cy="19389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/>
              <a:t>8 symbols for 16 cells =&gt; 128 symbols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/>
              <a:t>2</a:t>
            </a:r>
            <a:r>
              <a:rPr lang="en-US" baseline="30000" dirty="0"/>
              <a:t>128</a:t>
            </a:r>
            <a:r>
              <a:rPr lang="en-US" dirty="0"/>
              <a:t> possible models  </a:t>
            </a:r>
            <a:r>
              <a:rPr lang="en-US" dirty="0">
                <a:sym typeface="Wingdings" pitchFamily="2" charset="2"/>
              </a:rPr>
              <a:t>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Must do better than brute force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After third move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12913"/>
            <a:ext cx="8153400" cy="4535487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We can prove that the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in (1,3) using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these four rules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See R&amp;N section 7.5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(R1)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S11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W21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(R2)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S21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W31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(R3)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S12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W13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(R4)</a:t>
            </a:r>
            <a:r>
              <a:rPr lang="en-US" sz="2800" dirty="0">
                <a:ea typeface="ＭＳ Ｐゴシック" charset="0"/>
              </a:rPr>
              <a:t>    S12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W13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W11</a:t>
            </a:r>
          </a:p>
          <a:p>
            <a:pPr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70659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663" y="381000"/>
            <a:ext cx="43497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Proving W13: Wumpus is in cell 1,3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6248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with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S11  and  R1: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W11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AE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, yielding three sentences: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W11,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W12,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to ~S21 and R2, then 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AE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W22,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W31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to S12 and  R4 to obtain: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W11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on 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W22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W11)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W11: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W22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with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W22)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W22: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with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W12: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QED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24400" y="1268413"/>
            <a:ext cx="4343400" cy="124618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/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(R1)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S11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W21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(R2)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S21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W31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(R3)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S12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W13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(R4)</a:t>
            </a:r>
            <a:r>
              <a:rPr lang="en-US" sz="1500" b="1" dirty="0">
                <a:latin typeface="Calibri"/>
              </a:rPr>
              <a:t>    </a:t>
            </a:r>
            <a:r>
              <a:rPr lang="en-US" sz="1500" dirty="0">
                <a:latin typeface="Calibri"/>
              </a:rPr>
              <a:t>S12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W13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F2D588-195C-EC43-B89D-452E1F834ECE}"/>
              </a:ext>
            </a:extLst>
          </p:cNvPr>
          <p:cNvSpPr txBox="1"/>
          <p:nvPr/>
        </p:nvSpPr>
        <p:spPr>
          <a:xfrm>
            <a:off x="6172200" y="5010527"/>
            <a:ext cx="2675732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Rule Abbreviation</a:t>
            </a:r>
          </a:p>
          <a:p>
            <a:r>
              <a:rPr lang="en-US" dirty="0"/>
              <a:t>MP: modes ponens</a:t>
            </a:r>
          </a:p>
          <a:p>
            <a:r>
              <a:rPr lang="en-US" dirty="0"/>
              <a:t>AE: and elimination</a:t>
            </a:r>
          </a:p>
          <a:p>
            <a:r>
              <a:rPr lang="en-US" dirty="0"/>
              <a:t>R: unit resolution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Propositional Wumpus problems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5334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#1 Lack of variables prevents general rules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Encoding that any cell we’ve visited is safe just requires one FOL sentence:</a:t>
            </a:r>
          </a:p>
          <a:p>
            <a:pPr marL="1028700" lvl="3" indent="-457200">
              <a:buFont typeface="Symbol" pitchFamily="2" charset="2"/>
              <a:buChar char="&quot;"/>
              <a:defRPr/>
            </a:pPr>
            <a:r>
              <a:rPr lang="en-US" sz="3200" dirty="0">
                <a:ea typeface="ＭＳ Ｐゴシック" charset="0"/>
              </a:rPr>
              <a:t>x, y V(</a:t>
            </a:r>
            <a:r>
              <a:rPr lang="en-US" sz="3200" dirty="0" err="1">
                <a:ea typeface="ＭＳ Ｐゴシック" charset="0"/>
              </a:rPr>
              <a:t>x,y</a:t>
            </a:r>
            <a:r>
              <a:rPr lang="en-US" sz="3200" dirty="0">
                <a:ea typeface="ＭＳ Ｐゴシック" charset="0"/>
              </a:rPr>
              <a:t>) </a:t>
            </a:r>
            <a:r>
              <a:rPr lang="en-US" sz="3200" dirty="0">
                <a:ea typeface="ＭＳ Ｐゴシック" charset="0"/>
                <a:cs typeface="Calibri"/>
              </a:rPr>
              <a:t>→</a:t>
            </a:r>
            <a:r>
              <a:rPr lang="en-US" sz="3200" dirty="0">
                <a:ea typeface="ＭＳ Ｐゴシック" charset="0"/>
              </a:rPr>
              <a:t> OK(</a:t>
            </a:r>
            <a:r>
              <a:rPr lang="en-US" sz="3200" dirty="0" err="1">
                <a:ea typeface="ＭＳ Ｐゴシック" charset="0"/>
              </a:rPr>
              <a:t>x,y</a:t>
            </a:r>
            <a:r>
              <a:rPr lang="en-US" sz="3200" dirty="0">
                <a:ea typeface="ＭＳ Ｐゴシック" charset="0"/>
              </a:rPr>
              <a:t>)</a:t>
            </a:r>
          </a:p>
          <a:p>
            <a:pPr marL="228600" indent="-217488">
              <a:defRPr/>
            </a:pPr>
            <a:r>
              <a:rPr lang="en-US" sz="3200" dirty="0">
                <a:ea typeface="ＭＳ Ｐゴシック" charset="0"/>
              </a:rPr>
              <a:t>Encoding that a stench implies the Wumpus is nearby is also simple</a:t>
            </a:r>
          </a:p>
          <a:p>
            <a:pPr marL="1031875" lvl="2" indent="-457200">
              <a:buFont typeface="Symbol" pitchFamily="2" charset="2"/>
              <a:buChar char="&quot;"/>
              <a:defRPr/>
            </a:pPr>
            <a:r>
              <a:rPr lang="en-US" sz="3200" dirty="0">
                <a:ea typeface="ＭＳ Ｐゴシック" charset="0"/>
              </a:rPr>
              <a:t>x, y S(</a:t>
            </a:r>
            <a:r>
              <a:rPr lang="en-US" sz="3200" dirty="0" err="1">
                <a:ea typeface="ＭＳ Ｐゴシック" charset="0"/>
              </a:rPr>
              <a:t>x,y</a:t>
            </a:r>
            <a:r>
              <a:rPr lang="en-US" sz="3200" dirty="0">
                <a:ea typeface="ＭＳ Ｐゴシック" charset="0"/>
              </a:rPr>
              <a:t>) </a:t>
            </a:r>
            <a:r>
              <a:rPr lang="en-US" sz="3200" dirty="0">
                <a:ea typeface="ＭＳ Ｐゴシック" charset="0"/>
                <a:cs typeface="Calibri"/>
              </a:rPr>
              <a:t>→</a:t>
            </a:r>
            <a:r>
              <a:rPr lang="en-US" sz="3200" dirty="0">
                <a:ea typeface="ＭＳ Ｐゴシック" charset="0"/>
              </a:rPr>
              <a:t> W(x-1,y) </a:t>
            </a:r>
            <a:r>
              <a:rPr lang="en-US" sz="3200" dirty="0">
                <a:ea typeface="ＭＳ Ｐゴシック" charset="0"/>
                <a:sym typeface="Symbol" charset="0"/>
              </a:rPr>
              <a:t> </a:t>
            </a:r>
            <a:r>
              <a:rPr lang="en-US" sz="3200" dirty="0">
                <a:ea typeface="ＭＳ Ｐゴシック" charset="0"/>
              </a:rPr>
              <a:t>W(x+1,y) </a:t>
            </a:r>
            <a:r>
              <a:rPr lang="en-US" sz="3200" dirty="0">
                <a:ea typeface="ＭＳ Ｐゴシック" charset="0"/>
                <a:sym typeface="Symbol" charset="0"/>
              </a:rPr>
              <a:t> </a:t>
            </a:r>
            <a:r>
              <a:rPr lang="en-US" sz="3200" dirty="0">
                <a:ea typeface="ＭＳ Ｐゴシック" charset="0"/>
              </a:rPr>
              <a:t>…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</a:rPr>
              <a:t>Though adjusting for the world edges complicates it, but that’s easy to fix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Propositional Wumpus problems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5334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#2 Change of KB over time hard to represent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</a:rPr>
              <a:t>In classic logic; a fact is true or false for all time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</a:rPr>
              <a:t>A standard technique is to index dynamic facts with the time when they’re true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</a:rPr>
              <a:t>A(1, 1, 0)   </a:t>
            </a:r>
            <a:r>
              <a:rPr lang="en-US" sz="2800" i="1" dirty="0">
                <a:ea typeface="ＭＳ Ｐゴシック" charset="0"/>
              </a:rPr>
              <a:t># agent was in cell 1,1 at time 0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</a:rPr>
              <a:t>A(2, 1, 1)  </a:t>
            </a:r>
            <a:r>
              <a:rPr lang="en-US" sz="2800" i="1" dirty="0">
                <a:ea typeface="ＭＳ Ｐゴシック" charset="0"/>
              </a:rPr>
              <a:t># agent was in cell 2,1 at time 1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</a:rPr>
              <a:t>Thus, we have a separate KB for every time point</a:t>
            </a:r>
            <a:endParaRPr lang="en-US" sz="2800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870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20900</TotalTime>
  <Words>1003</Words>
  <Application>Microsoft Macintosh PowerPoint</Application>
  <PresentationFormat>On-screen Show (4:3)</PresentationFormat>
  <Paragraphs>122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Lucida Calligraphy</vt:lpstr>
      <vt:lpstr>Symbol</vt:lpstr>
      <vt:lpstr>Times New Roman</vt:lpstr>
      <vt:lpstr>Blank Presentation</vt:lpstr>
      <vt:lpstr>Propositional Logic: Pro &amp; Con</vt:lpstr>
      <vt:lpstr>Propositional logic: pro and con</vt:lpstr>
      <vt:lpstr>PL is a weak KR language</vt:lpstr>
      <vt:lpstr>Hunt the Wumpus domain</vt:lpstr>
      <vt:lpstr>Hunt the Wumpus domain</vt:lpstr>
      <vt:lpstr>After third move</vt:lpstr>
      <vt:lpstr>Proving W13: Wumpus is in cell 1,3</vt:lpstr>
      <vt:lpstr>Propositional Wumpus problems</vt:lpstr>
      <vt:lpstr>Propositional Wumpus problems</vt:lpstr>
      <vt:lpstr>Propositional logic summary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306</cp:revision>
  <cp:lastPrinted>2019-03-27T18:18:31Z</cp:lastPrinted>
  <dcterms:created xsi:type="dcterms:W3CDTF">2009-10-25T14:57:13Z</dcterms:created>
  <dcterms:modified xsi:type="dcterms:W3CDTF">2021-10-13T21:08:14Z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