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03" r:id="rId3"/>
    <p:sldId id="368" r:id="rId4"/>
    <p:sldId id="367" r:id="rId5"/>
    <p:sldId id="371" r:id="rId6"/>
    <p:sldId id="370" r:id="rId7"/>
  </p:sldIdLst>
  <p:sldSz cx="9144000" cy="6858000" type="screen4x3"/>
  <p:notesSz cx="9296400" cy="6881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pos="20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ECFF"/>
    <a:srgbClr val="00FF00"/>
    <a:srgbClr val="EAEAEA"/>
    <a:srgbClr val="CCCC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14"/>
    <p:restoredTop sz="95794"/>
  </p:normalViewPr>
  <p:slideViewPr>
    <p:cSldViewPr showGuides="1">
      <p:cViewPr varScale="1">
        <p:scale>
          <a:sx n="55" d="100"/>
          <a:sy n="55" d="100"/>
        </p:scale>
        <p:origin x="192" y="1784"/>
      </p:cViewPr>
      <p:guideLst>
        <p:guide orient="horz" pos="1344"/>
        <p:guide pos="20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83057B-A3E2-2A45-AE6E-E1632947D285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3727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79725" y="509588"/>
            <a:ext cx="3462338" cy="2597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6025" y="3276600"/>
            <a:ext cx="688975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fld id="{D44D993B-772C-7143-8E23-3CF6A56E97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752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A019267-411D-944E-9D17-C7322712A073}" type="slidenum">
              <a:rPr lang="en-US" sz="1200">
                <a:latin typeface="Calibri"/>
              </a:rPr>
              <a:pPr/>
              <a:t>1</a:t>
            </a:fld>
            <a:endParaRPr lang="en-US" sz="1200" dirty="0">
              <a:latin typeface="Calibri"/>
            </a:endParaRPr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E216DBD-A759-7F46-84F6-AD2649DD0D33}" type="slidenum">
              <a:rPr lang="en-US" sz="1200">
                <a:latin typeface="Calibri"/>
              </a:rPr>
              <a:pPr/>
              <a:t>2</a:t>
            </a:fld>
            <a:endParaRPr lang="en-US" sz="1200" dirty="0">
              <a:latin typeface="Calibri"/>
            </a:endParaRPr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0637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685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2858D7D8-2CDA-6547-8643-184C62553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966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92562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7657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CBFD7EAF-B730-EA45-AD67-FB2F59E6DAB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04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263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6A96773C-4A1E-6B49-9C10-0D92EDE2AAF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45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81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9684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0C9637A9-AA72-734B-B29D-A161A9E241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0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B10916AA-D880-D242-9CAC-1197DB3C643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5" r:id="rId3"/>
    <p:sldLayoutId id="2147483831" r:id="rId4"/>
    <p:sldLayoutId id="2147483836" r:id="rId5"/>
    <p:sldLayoutId id="2147483837" r:id="rId6"/>
    <p:sldLayoutId id="2147483832" r:id="rId7"/>
    <p:sldLayoutId id="2147483838" r:id="rId8"/>
    <p:sldLayoutId id="2147483839" r:id="rId9"/>
    <p:sldLayoutId id="2147483833" r:id="rId10"/>
    <p:sldLayoutId id="2147483840" r:id="rId11"/>
    <p:sldLayoutId id="214748383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en.wikipedia.org/wiki/Edward_Plunkett,_18th_Baron_of_Dunsan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Knowledge_representation_and_reasoning" TargetMode="External"/><Relationship Id="rId2" Type="http://schemas.openxmlformats.org/officeDocument/2006/relationships/hyperlink" Target="https://en.wikipedia.org/wiki/Logic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First-order_logic" TargetMode="External"/><Relationship Id="rId4" Type="http://schemas.openxmlformats.org/officeDocument/2006/relationships/hyperlink" Target="https://en.wikipedia.org/wiki/Propositional_calculu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kidata.org/wiki/Wikidata:Main_Page" TargetMode="External"/><Relationship Id="rId2" Type="http://schemas.openxmlformats.org/officeDocument/2006/relationships/hyperlink" Target="https://en.wikipedia.org/wiki/Schema.or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3276600"/>
          </a:xfrm>
        </p:spPr>
        <p:txBody>
          <a:bodyPr/>
          <a:lstStyle/>
          <a:p>
            <a:r>
              <a:rPr lang="en-US" sz="6600" dirty="0">
                <a:ea typeface="ＭＳ Ｐゴシック" charset="0"/>
                <a:cs typeface="ＭＳ Ｐゴシック" charset="0"/>
              </a:rPr>
              <a:t>Logic as a Knowledge Representation Language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4743450"/>
            <a:ext cx="7086600" cy="9906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Chapter 7.4</a:t>
            </a:r>
            <a:r>
              <a:rPr lang="en-US" sz="4400" dirty="0">
                <a:ea typeface="ＭＳ Ｐゴシック" charset="0"/>
                <a:cs typeface="Calibri"/>
                <a:sym typeface="Symbol" charset="0"/>
              </a:rPr>
              <a:t>─</a:t>
            </a:r>
            <a:r>
              <a:rPr lang="en-US" sz="4400" dirty="0">
                <a:ea typeface="ＭＳ Ｐゴシック" charset="0"/>
                <a:cs typeface="ＭＳ Ｐゴシック" charset="0"/>
                <a:sym typeface="Symbol" charset="0"/>
              </a:rPr>
              <a:t>7.8, 8.1</a:t>
            </a:r>
            <a:r>
              <a:rPr lang="en-US" sz="4400" dirty="0">
                <a:ea typeface="ＭＳ Ｐゴシック" charset="0"/>
                <a:cs typeface="Calibri"/>
                <a:sym typeface="Symbol" charset="0"/>
              </a:rPr>
              <a:t>─8.3, 8.5</a:t>
            </a:r>
            <a:endParaRPr lang="en-US" dirty="0">
              <a:ea typeface="ＭＳ Ｐゴシック" charset="0"/>
              <a:cs typeface="Calibri"/>
              <a:sym typeface="Symbol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0" y="6457950"/>
            <a:ext cx="899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latin typeface="Calibri"/>
              </a:rPr>
              <a:t>Some material adopted from notes by </a:t>
            </a:r>
            <a:r>
              <a:rPr lang="en-US" sz="2000" dirty="0">
                <a:latin typeface="Calibri"/>
              </a:rPr>
              <a:t>Andreas Geyer-Schulz and Chuck Dyer</a:t>
            </a:r>
            <a:endParaRPr lang="en-US" dirty="0">
              <a:latin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AF1187-782A-D543-AB01-3FAA1E352C4A}"/>
              </a:ext>
            </a:extLst>
          </p:cNvPr>
          <p:cNvSpPr txBox="1"/>
          <p:nvPr/>
        </p:nvSpPr>
        <p:spPr>
          <a:xfrm>
            <a:off x="8058090" y="264467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9.2.1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Logic roadmap overview</a:t>
            </a:r>
          </a:p>
        </p:txBody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410200"/>
          </a:xfrm>
        </p:spPr>
        <p:txBody>
          <a:bodyPr/>
          <a:lstStyle/>
          <a:p>
            <a:r>
              <a:rPr lang="en-US" sz="2800" b="1" dirty="0">
                <a:ea typeface="ＭＳ Ｐゴシック" charset="0"/>
                <a:cs typeface="ＭＳ Ｐゴシック" charset="0"/>
              </a:rPr>
              <a:t>Propositional logic</a:t>
            </a:r>
          </a:p>
          <a:p>
            <a:pPr lvl="1"/>
            <a:r>
              <a:rPr lang="en-US" sz="2400" dirty="0">
                <a:ea typeface="ＭＳ Ｐゴシック" charset="0"/>
                <a:cs typeface="ＭＳ Ｐゴシック" charset="0"/>
              </a:rPr>
              <a:t>Problems with propositional logic</a:t>
            </a:r>
          </a:p>
          <a:p>
            <a:r>
              <a:rPr lang="en-US" sz="2800" b="1" dirty="0">
                <a:ea typeface="ＭＳ Ｐゴシック" charset="0"/>
                <a:cs typeface="ＭＳ Ｐゴシック" charset="0"/>
              </a:rPr>
              <a:t>First-order logic</a:t>
            </a:r>
          </a:p>
          <a:p>
            <a:pPr lvl="1"/>
            <a:r>
              <a:rPr lang="en-US" sz="2400" dirty="0">
                <a:ea typeface="ＭＳ Ｐゴシック" charset="0"/>
              </a:rPr>
              <a:t>Properties, relations, functions, quantifiers, …</a:t>
            </a:r>
          </a:p>
          <a:p>
            <a:pPr lvl="1"/>
            <a:r>
              <a:rPr lang="en-US" sz="2400" dirty="0">
                <a:ea typeface="ＭＳ Ｐゴシック" charset="0"/>
              </a:rPr>
              <a:t>Terms, sentences, </a:t>
            </a:r>
            <a:r>
              <a:rPr lang="en-US" sz="2400" dirty="0" err="1">
                <a:ea typeface="ＭＳ Ｐゴシック" charset="0"/>
              </a:rPr>
              <a:t>wffs</a:t>
            </a:r>
            <a:r>
              <a:rPr lang="en-US" sz="2400" dirty="0">
                <a:ea typeface="ＭＳ Ｐゴシック" charset="0"/>
              </a:rPr>
              <a:t>, axioms, theories, proofs, …</a:t>
            </a:r>
          </a:p>
          <a:p>
            <a:pPr lvl="1"/>
            <a:r>
              <a:rPr lang="en-US" sz="2400" dirty="0">
                <a:ea typeface="ＭＳ Ｐゴシック" charset="0"/>
                <a:cs typeface="ＭＳ Ｐゴシック" charset="0"/>
              </a:rPr>
              <a:t>Variations and extensions to first-order logic</a:t>
            </a:r>
          </a:p>
          <a:p>
            <a:r>
              <a:rPr lang="en-US" sz="2800" b="1" dirty="0">
                <a:ea typeface="ＭＳ Ｐゴシック" charset="0"/>
                <a:cs typeface="ＭＳ Ｐゴシック" charset="0"/>
              </a:rPr>
              <a:t>Logical agents</a:t>
            </a:r>
          </a:p>
          <a:p>
            <a:pPr lvl="1"/>
            <a:r>
              <a:rPr lang="en-US" sz="2400" dirty="0">
                <a:ea typeface="ＭＳ Ｐゴシック" charset="0"/>
              </a:rPr>
              <a:t>Reflex agents</a:t>
            </a:r>
          </a:p>
          <a:p>
            <a:pPr lvl="1"/>
            <a:r>
              <a:rPr lang="en-US" sz="2400" dirty="0">
                <a:ea typeface="ＭＳ Ｐゴシック" charset="0"/>
              </a:rPr>
              <a:t>Representing change: situation calculus, frame problem</a:t>
            </a:r>
          </a:p>
          <a:p>
            <a:pPr lvl="1"/>
            <a:r>
              <a:rPr lang="en-US" sz="2400" dirty="0">
                <a:ea typeface="ＭＳ Ｐゴシック" charset="0"/>
              </a:rPr>
              <a:t>Preferences on actions</a:t>
            </a:r>
          </a:p>
          <a:p>
            <a:pPr lvl="1"/>
            <a:r>
              <a:rPr lang="en-US" sz="2400" dirty="0">
                <a:ea typeface="ＭＳ Ｐゴシック" charset="0"/>
              </a:rPr>
              <a:t>Goal-based agents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ea typeface="ＭＳ Ｐゴシック" charset="0"/>
                <a:cs typeface="ＭＳ Ｐゴシック" charset="0"/>
              </a:rPr>
              <a:t>Disclaimer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7162800" cy="3505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4400" dirty="0"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4400" dirty="0">
                <a:ea typeface="ＭＳ Ｐゴシック" charset="0"/>
                <a:cs typeface="ＭＳ Ｐゴシック" charset="0"/>
              </a:rPr>
              <a:t>Logic, like whiskey, loses its beneficial effect when taken in too large quantities.</a:t>
            </a:r>
            <a:r>
              <a:rPr lang="ja-JP" altLang="en-US" sz="4400" dirty="0">
                <a:ea typeface="ＭＳ Ｐゴシック" charset="0"/>
                <a:cs typeface="ＭＳ Ｐゴシック" charset="0"/>
              </a:rPr>
              <a:t>”</a:t>
            </a:r>
            <a:endParaRPr lang="en-US" altLang="ja-JP" sz="1100" dirty="0">
              <a:ea typeface="ＭＳ Ｐゴシック" charset="0"/>
              <a:cs typeface="ＭＳ Ｐゴシック" charset="0"/>
            </a:endParaRPr>
          </a:p>
          <a:p>
            <a:pPr marL="0" indent="0" algn="r">
              <a:buFontTx/>
              <a:buNone/>
            </a:pPr>
            <a:br>
              <a:rPr lang="en-US" sz="1100" dirty="0">
                <a:ea typeface="ＭＳ Ｐゴシック" charset="0"/>
                <a:cs typeface="ＭＳ Ｐゴシック" charset="0"/>
              </a:rPr>
            </a:br>
            <a:r>
              <a:rPr lang="en-US" sz="4400" i="1" dirty="0">
                <a:ea typeface="ＭＳ Ｐゴシック" charset="0"/>
                <a:cs typeface="ＭＳ Ｐゴシック" charset="0"/>
              </a:rPr>
              <a:t>- </a:t>
            </a:r>
            <a:r>
              <a:rPr lang="en-US" sz="4400" i="1" dirty="0">
                <a:ea typeface="ＭＳ Ｐゴシック" charset="0"/>
                <a:cs typeface="ＭＳ Ｐゴシック" charset="0"/>
                <a:hlinkClick r:id="rId2"/>
              </a:rPr>
              <a:t>Lord Dunsany</a:t>
            </a:r>
            <a:endParaRPr lang="en-US" sz="44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41514E-0959-E943-969F-9F58FF05D8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4200" y="240030"/>
            <a:ext cx="1981200" cy="14363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Big Ideas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229600" cy="5410200"/>
          </a:xfrm>
        </p:spPr>
        <p:txBody>
          <a:bodyPr/>
          <a:lstStyle/>
          <a:p>
            <a:r>
              <a:rPr lang="en-US" sz="3200" b="1" dirty="0">
                <a:ea typeface="ＭＳ Ｐゴシック" charset="0"/>
                <a:cs typeface="ＭＳ Ｐゴシック" charset="0"/>
                <a:hlinkClick r:id="rId2"/>
              </a:rPr>
              <a:t>Logic</a:t>
            </a:r>
            <a:r>
              <a:rPr lang="en-US" sz="3200" b="1" dirty="0">
                <a:ea typeface="ＭＳ Ｐゴシック" charset="0"/>
                <a:cs typeface="ＭＳ Ｐゴシック" charset="0"/>
              </a:rPr>
              <a:t>: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great </a:t>
            </a:r>
            <a:r>
              <a:rPr lang="en-US" sz="3200" dirty="0">
                <a:ea typeface="ＭＳ Ｐゴシック" charset="0"/>
                <a:cs typeface="ＭＳ Ｐゴシック" charset="0"/>
                <a:hlinkClick r:id="rId3"/>
              </a:rPr>
              <a:t>knowledge representation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(KR) language for many AI problems</a:t>
            </a:r>
          </a:p>
          <a:p>
            <a:r>
              <a:rPr lang="en-US" sz="3200" b="1" dirty="0">
                <a:ea typeface="ＭＳ Ｐゴシック" charset="0"/>
                <a:cs typeface="ＭＳ Ｐゴシック" charset="0"/>
                <a:hlinkClick r:id="rId4"/>
              </a:rPr>
              <a:t>Propositional logic</a:t>
            </a:r>
            <a:r>
              <a:rPr lang="en-US" sz="3200" b="1" dirty="0">
                <a:ea typeface="ＭＳ Ｐゴシック" charset="0"/>
                <a:cs typeface="ＭＳ Ｐゴシック" charset="0"/>
              </a:rPr>
              <a:t>: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simple foundation and fine for many AI problems</a:t>
            </a:r>
          </a:p>
          <a:p>
            <a:r>
              <a:rPr lang="en-US" sz="3200" b="1" dirty="0">
                <a:ea typeface="ＭＳ Ｐゴシック" charset="0"/>
                <a:cs typeface="ＭＳ Ｐゴシック" charset="0"/>
                <a:hlinkClick r:id="rId5"/>
              </a:rPr>
              <a:t>First order logic</a:t>
            </a:r>
            <a:r>
              <a:rPr lang="en-US" sz="3200" b="1" dirty="0">
                <a:ea typeface="ＭＳ Ｐゴシック" charset="0"/>
                <a:cs typeface="ＭＳ Ｐゴシック" charset="0"/>
              </a:rPr>
              <a:t> (FOL):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more expressive as a KR language; needed for many AI problems</a:t>
            </a:r>
          </a:p>
          <a:p>
            <a:r>
              <a:rPr lang="en-US" sz="3200" b="1" dirty="0">
                <a:ea typeface="ＭＳ Ｐゴシック" charset="0"/>
                <a:cs typeface="ＭＳ Ｐゴシック" charset="0"/>
              </a:rPr>
              <a:t>Variations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on classical FOL are common: horn logic, higher-order logic, modal logic, three-valued logic, probabilistic logic, fuzzy logic, etc.</a:t>
            </a:r>
          </a:p>
        </p:txBody>
      </p:sp>
    </p:spTree>
    <p:extLst>
      <p:ext uri="{BB962C8B-B14F-4D97-AF65-F5344CB8AC3E}">
        <p14:creationId xmlns:p14="http://schemas.microsoft.com/office/powerpoint/2010/main" val="1060099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4BFB6-64E0-AF43-A19B-F1C5A585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 Use Cases for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6314C-2DD2-574A-832D-BD336AC9B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Logic has many </a:t>
            </a:r>
            <a:r>
              <a:rPr lang="en-US" sz="2800" dirty="0" err="1"/>
              <a:t>usecases</a:t>
            </a:r>
            <a:r>
              <a:rPr lang="en-US" sz="2800" dirty="0"/>
              <a:t> even in a time dominated by deep learning, including these examples:</a:t>
            </a:r>
          </a:p>
          <a:p>
            <a:r>
              <a:rPr lang="en-US" sz="2800" dirty="0"/>
              <a:t>Modeling and using knowledge in the Hunt the Wumpus game</a:t>
            </a:r>
          </a:p>
          <a:p>
            <a:r>
              <a:rPr lang="en-US" sz="2800" dirty="0"/>
              <a:t>Allowing agents to develop complex plans to achieve a goal and create optimal plans</a:t>
            </a:r>
          </a:p>
          <a:p>
            <a:r>
              <a:rPr lang="en-US" sz="2800" dirty="0"/>
              <a:t>Defining and using semantic knowledge graphs such as </a:t>
            </a:r>
            <a:r>
              <a:rPr lang="en-US" sz="2800" dirty="0">
                <a:hlinkClick r:id="rId2"/>
              </a:rPr>
              <a:t>schema.org</a:t>
            </a:r>
            <a:r>
              <a:rPr lang="en-US" sz="2800" dirty="0"/>
              <a:t> and </a:t>
            </a:r>
            <a:r>
              <a:rPr lang="en-US" sz="2800" dirty="0">
                <a:hlinkClick r:id="rId3"/>
              </a:rPr>
              <a:t>Wikidata</a:t>
            </a:r>
            <a:r>
              <a:rPr lang="en-US" sz="2800" dirty="0"/>
              <a:t> </a:t>
            </a:r>
          </a:p>
          <a:p>
            <a:r>
              <a:rPr lang="en-US" sz="2800" dirty="0"/>
              <a:t>Adding features to neural network systems</a:t>
            </a:r>
          </a:p>
        </p:txBody>
      </p:sp>
    </p:spTree>
    <p:extLst>
      <p:ext uri="{BB962C8B-B14F-4D97-AF65-F5344CB8AC3E}">
        <p14:creationId xmlns:p14="http://schemas.microsoft.com/office/powerpoint/2010/main" val="2528072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3933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.pot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18365</TotalTime>
  <Words>247</Words>
  <Application>Microsoft Macintosh PowerPoint</Application>
  <PresentationFormat>On-screen Show (4:3)</PresentationFormat>
  <Paragraphs>34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Lucida Calligraphy</vt:lpstr>
      <vt:lpstr>Times New Roman</vt:lpstr>
      <vt:lpstr>Blank Presentation</vt:lpstr>
      <vt:lpstr>Logic as a Knowledge Representation Language</vt:lpstr>
      <vt:lpstr>Logic roadmap overview</vt:lpstr>
      <vt:lpstr>Disclaimer</vt:lpstr>
      <vt:lpstr>Big Ideas</vt:lpstr>
      <vt:lpstr>AI Use Cases for Logic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Propositional/First-Order Logic</dc:title>
  <dc:creator>COGITO</dc:creator>
  <cp:lastModifiedBy>Tim Finin</cp:lastModifiedBy>
  <cp:revision>308</cp:revision>
  <cp:lastPrinted>2019-03-27T18:18:31Z</cp:lastPrinted>
  <dcterms:created xsi:type="dcterms:W3CDTF">2009-10-25T14:57:13Z</dcterms:created>
  <dcterms:modified xsi:type="dcterms:W3CDTF">2020-10-08T03:15:00Z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