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25" r:id="rId3"/>
    <p:sldId id="303" r:id="rId4"/>
    <p:sldId id="272" r:id="rId5"/>
    <p:sldId id="277" r:id="rId6"/>
    <p:sldId id="370" r:id="rId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CC00"/>
    <a:srgbClr val="CCFF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97"/>
    <p:restoredTop sz="91788"/>
  </p:normalViewPr>
  <p:slideViewPr>
    <p:cSldViewPr showGuides="1">
      <p:cViewPr varScale="1">
        <p:scale>
          <a:sx n="69" d="100"/>
          <a:sy n="69" d="100"/>
        </p:scale>
        <p:origin x="2720" y="192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3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CFE296-EFE7-924F-87F1-C286A72FD04B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133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1A52968B-CC05-6E4F-B3D8-1C9244BF77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39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165460B-4D44-0A45-A772-DED54E52136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6F491C-E2B7-144B-AC2A-61DB81B8F2F3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C2526B-927E-0844-991F-3C858E78344D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B59050-4723-354F-8683-CFEE8D3F4E5D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143D78C-7697-934F-B344-A54C0F0EC0EF}" type="slidenum">
              <a:rPr lang="en-US" sz="1200">
                <a:latin typeface="Calibri"/>
              </a:rPr>
              <a:pPr/>
              <a:t>5</a:t>
            </a:fld>
            <a:endParaRPr lang="en-US" sz="1200" dirty="0">
              <a:latin typeface="Calibri"/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7318097-5945-0D41-9A60-0567A5F7F17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8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E5695-69DB-6C40-AAB1-BD54837BA6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34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A41B719-B3DA-6046-AC22-B26D4445E4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5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E9585E0-9AED-DE42-AF01-02582070E24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1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12E41AB2-7C07-FD43-8B5E-86BB8FCB1E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45E83DED-DEB9-8547-9C43-9040886C2C7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7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A4BC533F-D71F-F441-AE86-345BA8AD25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3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D9749243-9F34-8142-8FB7-475A1799D8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1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781560A-CCD4-654D-87BF-E7E8F43119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EA145C08-35E7-E941-9AA4-739DBA1E82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2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EE76014E-C0EC-0846-B4D1-793837FE31E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2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charset="0"/>
          <a:cs typeface="ＭＳ Ｐゴシック" charset="0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3200400"/>
          </a:xfrm>
        </p:spPr>
        <p:txBody>
          <a:bodyPr/>
          <a:lstStyle/>
          <a:p>
            <a:r>
              <a:rPr lang="en-US" sz="6600" dirty="0"/>
              <a:t>Knowledge-Based Agents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/>
              <a:t>Wrap up</a:t>
            </a:r>
            <a:endParaRPr lang="en-US" dirty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-990600" y="6457890"/>
            <a:ext cx="10134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3600" dirty="0"/>
              <a:t>Inference, Soundness, Completeness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5486400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 = sentence α can be derived from </a:t>
            </a:r>
            <a:r>
              <a:rPr lang="en-US" sz="3200" i="1" dirty="0"/>
              <a:t>KB </a:t>
            </a:r>
            <a:r>
              <a:rPr lang="en-US" sz="3200" dirty="0"/>
              <a:t>by procedure </a:t>
            </a:r>
            <a:r>
              <a:rPr lang="en-US" sz="3200" i="1" dirty="0"/>
              <a:t>i</a:t>
            </a:r>
            <a:endParaRPr lang="en-US" sz="3200" dirty="0"/>
          </a:p>
          <a:p>
            <a:pPr marL="342900" indent="-342900">
              <a:lnSpc>
                <a:spcPct val="90000"/>
              </a:lnSpc>
            </a:pPr>
            <a:r>
              <a:rPr lang="en-US" sz="3200" b="1" dirty="0"/>
              <a:t>Soundness: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  <a:r>
              <a:rPr lang="en-US" sz="3200" dirty="0"/>
              <a:t> is sound if whenever </a:t>
            </a: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α, it is also true that </a:t>
            </a:r>
            <a:r>
              <a:rPr lang="en-US" sz="3200" i="1" dirty="0"/>
              <a:t>KB</a:t>
            </a:r>
            <a:r>
              <a:rPr lang="en-US" sz="3200" dirty="0"/>
              <a:t>╞ α</a:t>
            </a:r>
          </a:p>
          <a:p>
            <a:pPr marL="342900" indent="-342900">
              <a:lnSpc>
                <a:spcPct val="90000"/>
              </a:lnSpc>
            </a:pPr>
            <a:r>
              <a:rPr lang="en-US" sz="3200" b="1" dirty="0"/>
              <a:t>Completeness:</a:t>
            </a:r>
            <a:r>
              <a:rPr lang="en-US" sz="3200" dirty="0"/>
              <a:t> </a:t>
            </a:r>
            <a:r>
              <a:rPr lang="en-US" sz="3200" i="1" dirty="0"/>
              <a:t>i</a:t>
            </a:r>
            <a:r>
              <a:rPr lang="en-US" sz="3200" dirty="0"/>
              <a:t> is complete if whenever </a:t>
            </a:r>
            <a:r>
              <a:rPr lang="en-US" sz="3200" i="1" dirty="0"/>
              <a:t>KB</a:t>
            </a:r>
            <a:r>
              <a:rPr lang="en-US" sz="3200" dirty="0"/>
              <a:t>╞ α, it is also true that </a:t>
            </a:r>
            <a:r>
              <a:rPr lang="en-US" sz="3200" i="1" dirty="0"/>
              <a:t>KB </a:t>
            </a:r>
            <a:r>
              <a:rPr lang="en-US" sz="3200" dirty="0">
                <a:cs typeface="Arial" charset="0"/>
              </a:rPr>
              <a:t>├</a:t>
            </a:r>
            <a:r>
              <a:rPr lang="en-US" sz="3200" baseline="-25000" dirty="0"/>
              <a:t>i </a:t>
            </a:r>
            <a:r>
              <a:rPr lang="en-US" sz="3200" dirty="0"/>
              <a:t>α </a:t>
            </a:r>
          </a:p>
          <a:p>
            <a:pPr marL="342900" indent="-342900">
              <a:lnSpc>
                <a:spcPct val="90000"/>
              </a:lnSpc>
            </a:pPr>
            <a:endParaRPr lang="en-US" sz="1400" dirty="0"/>
          </a:p>
          <a:p>
            <a:pPr marL="342900" indent="-342900">
              <a:lnSpc>
                <a:spcPct val="90000"/>
              </a:lnSpc>
            </a:pPr>
            <a:r>
              <a:rPr lang="en-US" sz="3200" dirty="0"/>
              <a:t>Preview: </a:t>
            </a:r>
            <a:r>
              <a:rPr lang="en-US" sz="3200" b="1" dirty="0"/>
              <a:t>first-order logic </a:t>
            </a:r>
            <a:r>
              <a:rPr lang="en-US" sz="3200" dirty="0"/>
              <a:t>is expressive enough to say almost anything of interest and has a </a:t>
            </a:r>
            <a:r>
              <a:rPr lang="en-US" sz="3200" b="1" dirty="0"/>
              <a:t>sound</a:t>
            </a:r>
            <a:r>
              <a:rPr lang="en-US" sz="3200" dirty="0"/>
              <a:t> and </a:t>
            </a:r>
            <a:r>
              <a:rPr lang="en-US" sz="3200" b="1" dirty="0"/>
              <a:t>complete</a:t>
            </a:r>
            <a:r>
              <a:rPr lang="en-US" sz="3200" dirty="0"/>
              <a:t> inference procedure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Soundness and completeness</a:t>
            </a: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A </a:t>
            </a:r>
            <a:r>
              <a:rPr lang="en-US" sz="3200" i="1" dirty="0"/>
              <a:t>sound</a:t>
            </a:r>
            <a:r>
              <a:rPr lang="en-US" sz="3200" dirty="0"/>
              <a:t> inference method derives only entailed sentences</a:t>
            </a:r>
          </a:p>
          <a:p>
            <a:r>
              <a:rPr lang="en-US" sz="3200" dirty="0"/>
              <a:t>Analogous to the property of </a:t>
            </a:r>
            <a:r>
              <a:rPr lang="en-US" sz="3200" i="1" dirty="0"/>
              <a:t>completeness</a:t>
            </a:r>
            <a:r>
              <a:rPr lang="en-US" sz="3200" dirty="0"/>
              <a:t> in search, a </a:t>
            </a:r>
            <a:r>
              <a:rPr lang="en-US" sz="3200" i="1" dirty="0"/>
              <a:t>complete</a:t>
            </a:r>
            <a:r>
              <a:rPr lang="en-US" sz="3200" dirty="0"/>
              <a:t> inference method can derive any sentence that is entailed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3600" dirty="0"/>
              <a:t>No independent access to the world </a:t>
            </a:r>
          </a:p>
        </p:txBody>
      </p:sp>
      <p:pic>
        <p:nvPicPr>
          <p:cNvPr id="107522" name="Picture 4" descr="img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059237"/>
            <a:ext cx="5562600" cy="279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3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8077200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Reasoning agents often gets knowledge about facts of the world as a sequence of logical sentences and must draw conclusions only from them w/o independent access to world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dirty="0">
                <a:latin typeface="Calibri"/>
              </a:rPr>
              <a:t>Thus, it is very important that the agents’</a:t>
            </a:r>
            <a:r>
              <a:rPr lang="en-US" altLang="ja-JP" sz="2800" dirty="0">
                <a:latin typeface="Calibri"/>
              </a:rPr>
              <a:t> reasoning is sound!</a:t>
            </a:r>
            <a:endParaRPr lang="en-US" sz="2800" dirty="0"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01000" cy="5562600"/>
          </a:xfrm>
        </p:spPr>
        <p:txBody>
          <a:bodyPr/>
          <a:lstStyle/>
          <a:p>
            <a:r>
              <a:rPr lang="en-US" sz="2600" dirty="0"/>
              <a:t>Intelligent agents need knowledge about world for good decisions</a:t>
            </a:r>
          </a:p>
          <a:p>
            <a:r>
              <a:rPr lang="en-US" sz="2600" dirty="0"/>
              <a:t>Agent’s knowledge stored in a knowledge base (KB) as </a:t>
            </a:r>
            <a:r>
              <a:rPr lang="en-US" sz="2600" b="1" dirty="0"/>
              <a:t>sentences</a:t>
            </a:r>
            <a:r>
              <a:rPr lang="en-US" sz="2600" dirty="0"/>
              <a:t> in a knowledge representation (KR) language</a:t>
            </a:r>
          </a:p>
          <a:p>
            <a:r>
              <a:rPr lang="en-US" sz="2600" dirty="0"/>
              <a:t> Knowledge-based agents needs a </a:t>
            </a:r>
            <a:r>
              <a:rPr lang="en-US" sz="2600" b="1" dirty="0"/>
              <a:t>KB</a:t>
            </a:r>
            <a:r>
              <a:rPr lang="en-US" sz="2600" dirty="0"/>
              <a:t> &amp; </a:t>
            </a:r>
            <a:r>
              <a:rPr lang="en-US" sz="2600" b="1" dirty="0"/>
              <a:t>inference mechanism</a:t>
            </a:r>
            <a:r>
              <a:rPr lang="en-US" sz="2600" dirty="0"/>
              <a:t>. They store sentences in KB, infer new sentences &amp; use them to </a:t>
            </a:r>
            <a:r>
              <a:rPr lang="en-US" sz="2600" b="1" dirty="0"/>
              <a:t>deduce</a:t>
            </a:r>
            <a:r>
              <a:rPr lang="en-US" sz="2600" dirty="0"/>
              <a:t> which actions to take</a:t>
            </a:r>
          </a:p>
          <a:p>
            <a:r>
              <a:rPr lang="en-US" sz="2600" dirty="0"/>
              <a:t>A </a:t>
            </a:r>
            <a:r>
              <a:rPr lang="en-US" sz="2600" b="1" dirty="0"/>
              <a:t>representation language</a:t>
            </a:r>
            <a:r>
              <a:rPr lang="en-US" sz="2600" dirty="0"/>
              <a:t> defined by its syntax &amp; semantics, which specify structure of sentences &amp; how they relate to facts of the world</a:t>
            </a:r>
          </a:p>
          <a:p>
            <a:r>
              <a:rPr lang="en-US" sz="2600" b="1" dirty="0"/>
              <a:t>Interpretation</a:t>
            </a:r>
            <a:r>
              <a:rPr lang="en-US" sz="2600" dirty="0"/>
              <a:t> of a sentence is fact to which it refers. If fact is part of the actual world, then the sentence is true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446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15604</TotalTime>
  <Words>291</Words>
  <Application>Microsoft Macintosh PowerPoint</Application>
  <PresentationFormat>On-screen Show (4:3)</PresentationFormat>
  <Paragraphs>28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Lucida Calligraphy</vt:lpstr>
      <vt:lpstr>Times New Roman</vt:lpstr>
      <vt:lpstr>Blank Presentation</vt:lpstr>
      <vt:lpstr>Knowledge-Based Agents</vt:lpstr>
      <vt:lpstr>Inference, Soundness, Completeness</vt:lpstr>
      <vt:lpstr>Soundness and completeness</vt:lpstr>
      <vt:lpstr>No independent access to the world </vt:lpstr>
      <vt:lpstr>Summary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Knowledge-Based Agents</dc:title>
  <dc:creator>COGITO</dc:creator>
  <cp:lastModifiedBy>Tim Finin</cp:lastModifiedBy>
  <cp:revision>227</cp:revision>
  <cp:lastPrinted>2018-03-26T18:22:47Z</cp:lastPrinted>
  <dcterms:created xsi:type="dcterms:W3CDTF">2009-10-21T17:51:15Z</dcterms:created>
  <dcterms:modified xsi:type="dcterms:W3CDTF">2021-10-07T14:03:37Z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