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74" r:id="rId2"/>
    <p:sldId id="313" r:id="rId3"/>
    <p:sldId id="319" r:id="rId4"/>
    <p:sldId id="314" r:id="rId5"/>
    <p:sldId id="315" r:id="rId6"/>
    <p:sldId id="316" r:id="rId7"/>
    <p:sldId id="317" r:id="rId8"/>
    <p:sldId id="318" r:id="rId9"/>
  </p:sldIdLst>
  <p:sldSz cx="9144000" cy="6858000" type="screen4x3"/>
  <p:notesSz cx="9601200" cy="7315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624">
          <p15:clr>
            <a:srgbClr val="A4A3A4"/>
          </p15:clr>
        </p15:guide>
        <p15:guide id="2" pos="16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im Finin" initials="TF" lastIdx="2" clrIdx="0">
    <p:extLst>
      <p:ext uri="{19B8F6BF-5375-455C-9EA6-DF929625EA0E}">
        <p15:presenceInfo xmlns:p15="http://schemas.microsoft.com/office/powerpoint/2012/main" userId="S::finin@umbc.edu::62e4ad34-d645-4b1e-b23a-107bee7ab30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EAEA"/>
    <a:srgbClr val="CCCCFF"/>
    <a:srgbClr val="0000FF"/>
    <a:srgbClr val="6699FF"/>
    <a:srgbClr val="DDDDDD"/>
    <a:srgbClr val="FF0000"/>
    <a:srgbClr val="FF9999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31" autoAdjust="0"/>
    <p:restoredTop sz="92893"/>
  </p:normalViewPr>
  <p:slideViewPr>
    <p:cSldViewPr showGuides="1">
      <p:cViewPr varScale="1">
        <p:scale>
          <a:sx n="92" d="100"/>
          <a:sy n="92" d="100"/>
        </p:scale>
        <p:origin x="568" y="176"/>
      </p:cViewPr>
      <p:guideLst>
        <p:guide orient="horz" pos="624"/>
        <p:guide pos="16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84650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44" tIns="47521" rIns="95044" bIns="47521" numCol="1" anchor="t" anchorCtr="0" compatLnSpc="1">
            <a:prstTxWarp prst="textNoShape">
              <a:avLst/>
            </a:prstTxWarp>
          </a:bodyPr>
          <a:lstStyle>
            <a:lvl1pPr defTabSz="949325">
              <a:defRPr sz="1200"/>
            </a:lvl1pPr>
          </a:lstStyle>
          <a:p>
            <a:pPr>
              <a:defRPr/>
            </a:pPr>
            <a:endParaRPr lang="en-US" dirty="0">
              <a:latin typeface="Calibri Regular" panose="020F0502020204030204" pitchFamily="34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38775" y="0"/>
            <a:ext cx="4189413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44" tIns="47521" rIns="95044" bIns="47521" numCol="1" anchor="t" anchorCtr="0" compatLnSpc="1">
            <a:prstTxWarp prst="textNoShape">
              <a:avLst/>
            </a:prstTxWarp>
          </a:bodyPr>
          <a:lstStyle>
            <a:lvl1pPr algn="r" defTabSz="949325">
              <a:defRPr sz="1200"/>
            </a:lvl1pPr>
          </a:lstStyle>
          <a:p>
            <a:pPr>
              <a:defRPr/>
            </a:pPr>
            <a:endParaRPr lang="en-US" dirty="0">
              <a:latin typeface="Calibri Regular" panose="020F0502020204030204" pitchFamily="34" charset="0"/>
            </a:endParaRP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65950"/>
            <a:ext cx="4184650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44" tIns="47521" rIns="95044" bIns="47521" numCol="1" anchor="b" anchorCtr="0" compatLnSpc="1">
            <a:prstTxWarp prst="textNoShape">
              <a:avLst/>
            </a:prstTxWarp>
          </a:bodyPr>
          <a:lstStyle>
            <a:lvl1pPr defTabSz="949325">
              <a:defRPr sz="1200"/>
            </a:lvl1pPr>
          </a:lstStyle>
          <a:p>
            <a:pPr>
              <a:defRPr/>
            </a:pPr>
            <a:endParaRPr lang="en-US" dirty="0">
              <a:latin typeface="Calibri Regular" panose="020F0502020204030204" pitchFamily="34" charset="0"/>
            </a:endParaRPr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38775" y="6965950"/>
            <a:ext cx="4189413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44" tIns="47521" rIns="95044" bIns="47521" numCol="1" anchor="b" anchorCtr="0" compatLnSpc="1">
            <a:prstTxWarp prst="textNoShape">
              <a:avLst/>
            </a:prstTxWarp>
          </a:bodyPr>
          <a:lstStyle>
            <a:lvl1pPr algn="r" defTabSz="949325">
              <a:defRPr sz="1200"/>
            </a:lvl1pPr>
          </a:lstStyle>
          <a:p>
            <a:pPr>
              <a:defRPr/>
            </a:pPr>
            <a:fld id="{1906D6CE-BF53-4C4F-94BB-3EA74B9D7152}" type="slidenum">
              <a:rPr lang="en-US">
                <a:latin typeface="Calibri Regular" panose="020F0502020204030204" pitchFamily="34" charset="0"/>
              </a:rPr>
              <a:pPr>
                <a:defRPr/>
              </a:pPr>
              <a:t>‹#›</a:t>
            </a:fld>
            <a:endParaRPr lang="en-US" dirty="0">
              <a:latin typeface="Calibri Regular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29484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79" tIns="47540" rIns="95079" bIns="47540" numCol="1" anchor="t" anchorCtr="0" compatLnSpc="1">
            <a:prstTxWarp prst="textNoShape">
              <a:avLst/>
            </a:prstTxWarp>
          </a:bodyPr>
          <a:lstStyle>
            <a:lvl1pPr defTabSz="950913">
              <a:defRPr sz="1200" b="0" i="0">
                <a:latin typeface="Calibri Regular" panose="020F050202020403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775" y="0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79" tIns="47540" rIns="95079" bIns="47540" numCol="1" anchor="t" anchorCtr="0" compatLnSpc="1">
            <a:prstTxWarp prst="textNoShape">
              <a:avLst/>
            </a:prstTxWarp>
          </a:bodyPr>
          <a:lstStyle>
            <a:lvl1pPr algn="r" defTabSz="950913">
              <a:defRPr sz="1200" b="0" i="0">
                <a:latin typeface="Calibri Regular" panose="020F050202020403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880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438" y="3475038"/>
            <a:ext cx="7680325" cy="329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79" tIns="47540" rIns="95079" bIns="475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880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488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79" tIns="47540" rIns="95079" bIns="47540" numCol="1" anchor="b" anchorCtr="0" compatLnSpc="1">
            <a:prstTxWarp prst="textNoShape">
              <a:avLst/>
            </a:prstTxWarp>
          </a:bodyPr>
          <a:lstStyle>
            <a:lvl1pPr defTabSz="950913">
              <a:defRPr sz="1200" b="0" i="0">
                <a:latin typeface="Calibri Regular" panose="020F050202020403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80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775" y="6948488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79" tIns="47540" rIns="95079" bIns="47540" numCol="1" anchor="b" anchorCtr="0" compatLnSpc="1">
            <a:prstTxWarp prst="textNoShape">
              <a:avLst/>
            </a:prstTxWarp>
          </a:bodyPr>
          <a:lstStyle>
            <a:lvl1pPr algn="r" defTabSz="950913">
              <a:defRPr sz="1200" b="0" i="0">
                <a:latin typeface="Calibri Regular" panose="020F0502020204030204" pitchFamily="34" charset="0"/>
              </a:defRPr>
            </a:lvl1pPr>
          </a:lstStyle>
          <a:p>
            <a:pPr>
              <a:defRPr/>
            </a:pPr>
            <a:fld id="{E948F649-63C9-FB4D-AE42-15976CD4FD9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46468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b="0" i="0" kern="1200">
        <a:solidFill>
          <a:schemeClr val="tx1"/>
        </a:solidFill>
        <a:latin typeface="Calibri Regular" panose="020F0502020204030204" pitchFamily="34" charset="0"/>
        <a:ea typeface="ＭＳ Ｐゴシック" pitchFamily="-65" charset="-128"/>
        <a:cs typeface="ＭＳ Ｐゴシック" pitchFamily="-6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b="0" i="0" kern="1200">
        <a:solidFill>
          <a:schemeClr val="tx1"/>
        </a:solidFill>
        <a:latin typeface="Calibri Regular" panose="020F0502020204030204" pitchFamily="34" charset="0"/>
        <a:ea typeface="ＭＳ Ｐゴシック" pitchFamily="-65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b="0" i="0" kern="1200">
        <a:solidFill>
          <a:schemeClr val="tx1"/>
        </a:solidFill>
        <a:latin typeface="Calibri Regular" panose="020F0502020204030204" pitchFamily="34" charset="0"/>
        <a:ea typeface="ＭＳ Ｐゴシック" pitchFamily="-65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b="0" i="0" kern="1200">
        <a:solidFill>
          <a:schemeClr val="tx1"/>
        </a:solidFill>
        <a:latin typeface="Calibri Regular" panose="020F0502020204030204" pitchFamily="34" charset="0"/>
        <a:ea typeface="ＭＳ Ｐゴシック" pitchFamily="-65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b="0" i="0" kern="1200">
        <a:solidFill>
          <a:schemeClr val="tx1"/>
        </a:solidFill>
        <a:latin typeface="Calibri Regular" panose="020F0502020204030204" pitchFamily="34" charset="0"/>
        <a:ea typeface="ＭＳ Ｐゴシック" pitchFamily="-6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7903BB6-FCB1-8F42-BE15-D5EAD82952BD}" type="slidenum">
              <a:rPr lang="en-US" sz="1200">
                <a:latin typeface="Calibri Regular" panose="020F0502020204030204" pitchFamily="34" charset="0"/>
              </a:rPr>
              <a:pPr/>
              <a:t>1</a:t>
            </a:fld>
            <a:endParaRPr lang="en-US" sz="1200" dirty="0">
              <a:latin typeface="Calibri Regular" panose="020F0502020204030204" pitchFamily="34" charset="0"/>
            </a:endParaRPr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5440363" y="0"/>
            <a:ext cx="416083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>
              <a:latin typeface="Calibri Regular" panose="020F0502020204030204" pitchFamily="34" charset="0"/>
            </a:endParaRPr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5440363" y="6950075"/>
            <a:ext cx="416083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0137" tIns="0" rIns="20137" bIns="0" anchor="b"/>
          <a:lstStyle/>
          <a:p>
            <a:pPr algn="r" defTabSz="966788"/>
            <a:r>
              <a:rPr lang="en-US" sz="1000" dirty="0">
                <a:latin typeface="Calibri Regular" panose="020F0502020204030204" pitchFamily="34" charset="0"/>
              </a:rPr>
              <a:t>1</a:t>
            </a: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0" y="6950075"/>
            <a:ext cx="4160838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>
              <a:latin typeface="Calibri Regular" panose="020F0502020204030204" pitchFamily="34" charset="0"/>
            </a:endParaRP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0" y="0"/>
            <a:ext cx="4160838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>
              <a:latin typeface="Calibri Regular" panose="020F0502020204030204" pitchFamily="34" charset="0"/>
            </a:endParaRPr>
          </a:p>
        </p:txBody>
      </p:sp>
      <p:sp>
        <p:nvSpPr>
          <p:cNvPr id="17414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979738" y="554038"/>
            <a:ext cx="3643312" cy="2732087"/>
          </a:xfrm>
          <a:ln w="12700" cap="flat">
            <a:solidFill>
              <a:schemeClr val="tx1"/>
            </a:solidFill>
          </a:ln>
        </p:spPr>
      </p:sp>
      <p:sp>
        <p:nvSpPr>
          <p:cNvPr id="17415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1281113" y="3475038"/>
            <a:ext cx="7038975" cy="329088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lIns="95651" tIns="46986" rIns="95651" bIns="46986"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948F649-63C9-FB4D-AE42-15976CD4FD94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62114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948F649-63C9-FB4D-AE42-15976CD4FD94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32628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948F649-63C9-FB4D-AE42-15976CD4FD94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70479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948F649-63C9-FB4D-AE42-15976CD4FD94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99956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948F649-63C9-FB4D-AE42-15976CD4FD94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16180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B08D64-72D7-B04A-A66E-E54C498F71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603075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292E66-7F04-2A44-BE05-268E47D13C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347801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FF810E-2338-8B4A-8B80-993736C8CB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382719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FC5347-A45C-4741-AAE5-0C5E1136CA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392482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4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464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85659284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F8CD5-3BD2-F74A-B34D-36818A67B2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054322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2A8071-9604-C249-A83C-268ED18527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16641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787B6A-CC44-474C-9DE6-6375B5C106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248825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F71229-AF29-0641-9EB5-56601E1A93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426186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F47AD8-7AE7-9646-A1B0-8C678A2C8D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791550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B6EC21-2329-FF4C-97E0-E2FCCA4839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711877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4283B2-653B-B24A-899A-8BFDBAF8B1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593336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0" i="0">
                <a:latin typeface="Calibri Regular" panose="020F0502020204030204" pitchFamily="34" charset="0"/>
              </a:defRPr>
            </a:lvl1pPr>
          </a:lstStyle>
          <a:p>
            <a:pPr>
              <a:defRPr/>
            </a:pPr>
            <a:fld id="{EC2B72B8-D7D0-1B49-8415-2A9DE0265E4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0" i="0">
          <a:solidFill>
            <a:schemeClr val="tx2"/>
          </a:solidFill>
          <a:latin typeface="Calibri Regular" panose="020F0502020204030204" pitchFamily="34" charset="0"/>
          <a:ea typeface="ＭＳ Ｐゴシック" pitchFamily="-65" charset="-128"/>
          <a:cs typeface="ＭＳ Ｐゴシック" pitchFamily="-65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65" charset="0"/>
          <a:ea typeface="ＭＳ Ｐゴシック" pitchFamily="-65" charset="-128"/>
          <a:cs typeface="ＭＳ Ｐゴシック" pitchFamily="-65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65" charset="0"/>
          <a:ea typeface="ＭＳ Ｐゴシック" pitchFamily="-65" charset="-128"/>
          <a:cs typeface="ＭＳ Ｐゴシック" pitchFamily="-65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65" charset="0"/>
          <a:ea typeface="ＭＳ Ｐゴシック" pitchFamily="-65" charset="-128"/>
          <a:cs typeface="ＭＳ Ｐゴシック" pitchFamily="-65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65" charset="0"/>
          <a:ea typeface="ＭＳ Ｐゴシック" pitchFamily="-65" charset="-128"/>
          <a:cs typeface="ＭＳ Ｐゴシック" pitchFamily="-65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65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65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65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65" charset="0"/>
        </a:defRPr>
      </a:lvl9pPr>
    </p:titleStyle>
    <p:bodyStyle>
      <a:lvl1pPr marL="225425" indent="-225425" algn="l" rtl="0" eaLnBrk="0" fontAlgn="base" hangingPunct="0">
        <a:spcBef>
          <a:spcPct val="20000"/>
        </a:spcBef>
        <a:spcAft>
          <a:spcPct val="0"/>
        </a:spcAft>
        <a:buChar char="•"/>
        <a:defRPr sz="2400" b="0" i="0">
          <a:solidFill>
            <a:schemeClr val="tx1"/>
          </a:solidFill>
          <a:latin typeface="Calibri Regular" panose="020F0502020204030204" pitchFamily="34" charset="0"/>
          <a:ea typeface="ＭＳ Ｐゴシック" pitchFamily="-65" charset="-128"/>
          <a:cs typeface="ＭＳ Ｐゴシック" pitchFamily="-65" charset="-128"/>
        </a:defRPr>
      </a:lvl1pPr>
      <a:lvl2pPr marL="566738" indent="-227013" algn="l" rtl="0" eaLnBrk="0" fontAlgn="base" hangingPunct="0">
        <a:spcBef>
          <a:spcPct val="20000"/>
        </a:spcBef>
        <a:spcAft>
          <a:spcPct val="0"/>
        </a:spcAft>
        <a:buChar char="–"/>
        <a:defRPr sz="2000" b="0" i="0">
          <a:solidFill>
            <a:schemeClr val="tx1"/>
          </a:solidFill>
          <a:latin typeface="Calibri Regular" panose="020F0502020204030204" pitchFamily="34" charset="0"/>
          <a:ea typeface="ＭＳ Ｐゴシック" pitchFamily="-65" charset="-128"/>
        </a:defRPr>
      </a:lvl2pPr>
      <a:lvl3pPr marL="914400" indent="-233363" algn="l" rtl="0" eaLnBrk="0" fontAlgn="base" hangingPunct="0">
        <a:spcBef>
          <a:spcPct val="20000"/>
        </a:spcBef>
        <a:spcAft>
          <a:spcPct val="0"/>
        </a:spcAft>
        <a:buChar char="•"/>
        <a:defRPr b="0" i="0">
          <a:solidFill>
            <a:schemeClr val="tx1"/>
          </a:solidFill>
          <a:latin typeface="Calibri Regular" panose="020F0502020204030204" pitchFamily="34" charset="0"/>
          <a:ea typeface="ＭＳ Ｐゴシック" pitchFamily="-65" charset="-128"/>
        </a:defRPr>
      </a:lvl3pPr>
      <a:lvl4pPr marL="1254125" indent="-225425" algn="l" rtl="0" eaLnBrk="0" fontAlgn="base" hangingPunct="0">
        <a:spcBef>
          <a:spcPct val="20000"/>
        </a:spcBef>
        <a:spcAft>
          <a:spcPct val="0"/>
        </a:spcAft>
        <a:buChar char="–"/>
        <a:defRPr sz="1600" b="0" i="0">
          <a:solidFill>
            <a:schemeClr val="tx1"/>
          </a:solidFill>
          <a:latin typeface="Calibri Regular" panose="020F0502020204030204" pitchFamily="34" charset="0"/>
          <a:ea typeface="ＭＳ Ｐゴシック" pitchFamily="-65" charset="-128"/>
        </a:defRPr>
      </a:lvl4pPr>
      <a:lvl5pPr marL="16017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 b="0" i="0">
          <a:solidFill>
            <a:schemeClr val="tx1"/>
          </a:solidFill>
          <a:latin typeface="Calibri Regular" panose="020F0502020204030204" pitchFamily="34" charset="0"/>
          <a:ea typeface="ＭＳ Ｐゴシック" pitchFamily="-65" charset="-128"/>
        </a:defRPr>
      </a:lvl5pPr>
      <a:lvl6pPr marL="20589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pitchFamily="-65" charset="-128"/>
        </a:defRPr>
      </a:lvl6pPr>
      <a:lvl7pPr marL="25161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pitchFamily="-65" charset="-128"/>
        </a:defRPr>
      </a:lvl7pPr>
      <a:lvl8pPr marL="29733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pitchFamily="-65" charset="-128"/>
        </a:defRPr>
      </a:lvl8pPr>
      <a:lvl9pPr marL="34305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pitchFamily="-65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axelrod.readthedocs.io/en/stable/" TargetMode="External"/><Relationship Id="rId2" Type="http://schemas.openxmlformats.org/officeDocument/2006/relationships/hyperlink" Target="https://github.com/Axelrod-Python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Axelrod-Python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axelrod.readthedocs.io/en/stable/reference/all_strategies.html#strategies-index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>
              <a:latin typeface="Calibri Regular" panose="020F0502020204030204" pitchFamily="34" charset="0"/>
            </a:endParaRP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>
              <a:latin typeface="Calibri Regular" panose="020F0502020204030204" pitchFamily="34" charset="0"/>
            </a:endParaRPr>
          </a:p>
        </p:txBody>
      </p:sp>
      <p:sp>
        <p:nvSpPr>
          <p:cNvPr id="9626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1219200"/>
            <a:ext cx="7772400" cy="3200400"/>
          </a:xfrm>
        </p:spPr>
        <p:txBody>
          <a:bodyPr lIns="90488" tIns="44450" rIns="90488" bIns="44450"/>
          <a:lstStyle/>
          <a:p>
            <a:pPr>
              <a:defRPr/>
            </a:pPr>
            <a:r>
              <a:rPr lang="en-US" sz="9600" dirty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  <a:cs typeface="ＭＳ Ｐゴシック" charset="0"/>
              </a:rPr>
              <a:t>Axelrod</a:t>
            </a:r>
            <a:br>
              <a:rPr lang="en-US" sz="9600" dirty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  <a:cs typeface="ＭＳ Ｐゴシック" charset="0"/>
              </a:rPr>
            </a:br>
            <a:r>
              <a:rPr lang="en-US" sz="4800" dirty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  <a:cs typeface="ＭＳ Ｐゴシック" charset="0"/>
              </a:rPr>
              <a:t>exploring the iterated prisoner’s dilemma</a:t>
            </a:r>
            <a:endParaRPr lang="en-US" sz="9600" dirty="0">
              <a:effectLst>
                <a:outerShdw blurRad="38100" dist="38100" dir="2700000" algn="tl">
                  <a:srgbClr val="DDDDDD"/>
                </a:outerShdw>
              </a:effectLst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B1BD4F-71DE-5548-9B27-41C93357EE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9654" y="478403"/>
            <a:ext cx="7772400" cy="1143000"/>
          </a:xfrm>
        </p:spPr>
        <p:txBody>
          <a:bodyPr/>
          <a:lstStyle/>
          <a:p>
            <a:r>
              <a:rPr lang="en-US" dirty="0">
                <a:hlinkClick r:id="rId2"/>
              </a:rPr>
              <a:t>Axelrod-Python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59B3F8-2098-FB46-ACF4-7D877DAB0E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211" y="1752600"/>
            <a:ext cx="7772400" cy="4267200"/>
          </a:xfrm>
        </p:spPr>
        <p:txBody>
          <a:bodyPr/>
          <a:lstStyle/>
          <a:p>
            <a:pPr marL="455612" indent="-457200"/>
            <a:r>
              <a:rPr lang="en-US" sz="2800" dirty="0">
                <a:hlinkClick r:id="rId2"/>
              </a:rPr>
              <a:t>https://github.com/Axelrod-Python</a:t>
            </a:r>
            <a:endParaRPr lang="en-US" sz="2800" dirty="0"/>
          </a:p>
          <a:p>
            <a:pPr lvl="1"/>
            <a:r>
              <a:rPr lang="en-US" sz="2400" dirty="0"/>
              <a:t>Explore strategies for the Prisoners dilemma game</a:t>
            </a:r>
          </a:p>
          <a:p>
            <a:pPr lvl="1"/>
            <a:r>
              <a:rPr lang="en-US" sz="2400" dirty="0"/>
              <a:t>Over 100 strategies from literature and original ones</a:t>
            </a:r>
          </a:p>
          <a:p>
            <a:pPr lvl="1"/>
            <a:r>
              <a:rPr lang="en-US" sz="2400" dirty="0"/>
              <a:t>Run round robin tournaments with options</a:t>
            </a:r>
          </a:p>
          <a:p>
            <a:pPr lvl="1"/>
            <a:r>
              <a:rPr lang="en-US" sz="2400" dirty="0"/>
              <a:t>Population dynamics (i.e., evolution)</a:t>
            </a:r>
          </a:p>
          <a:p>
            <a:r>
              <a:rPr lang="en-US" sz="2800" dirty="0"/>
              <a:t>Easy to install </a:t>
            </a:r>
          </a:p>
          <a:p>
            <a:pPr lvl="1"/>
            <a:r>
              <a:rPr lang="en-US" sz="2400" dirty="0"/>
              <a:t>pip install </a:t>
            </a:r>
            <a:r>
              <a:rPr lang="en-US" sz="2400" dirty="0" err="1"/>
              <a:t>axelrod</a:t>
            </a:r>
            <a:endParaRPr lang="en-US" sz="2400" dirty="0"/>
          </a:p>
          <a:p>
            <a:r>
              <a:rPr lang="en-US" sz="2800" dirty="0"/>
              <a:t>Also includes notebooks </a:t>
            </a:r>
          </a:p>
          <a:p>
            <a:r>
              <a:rPr lang="en-US" sz="2800" dirty="0">
                <a:hlinkClick r:id="rId3"/>
              </a:rPr>
              <a:t>Documentation</a:t>
            </a: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384621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screenshot of a computer&#10;&#10;Description automatically generated">
            <a:extLst>
              <a:ext uri="{FF2B5EF4-FFF2-40B4-BE49-F238E27FC236}">
                <a16:creationId xmlns:a16="http://schemas.microsoft.com/office/drawing/2014/main" id="{08F700EC-B71C-6B4D-B8EC-D7F6DEA6BA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1" y="101048"/>
            <a:ext cx="6200192" cy="6604552"/>
          </a:xfrm>
          <a:prstGeom prst="rect">
            <a:avLst/>
          </a:prstGeom>
          <a:ln w="317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35F81FF-61F9-C541-8C5F-105A50759757}"/>
              </a:ext>
            </a:extLst>
          </p:cNvPr>
          <p:cNvSpPr txBox="1"/>
          <p:nvPr/>
        </p:nvSpPr>
        <p:spPr>
          <a:xfrm>
            <a:off x="4114800" y="990600"/>
            <a:ext cx="4496744" cy="4616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>
                <a:hlinkClick r:id="rId3"/>
              </a:rPr>
              <a:t>https://github.com/Axelrod-Python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6279304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3CA2B6-A42C-3D4D-82FA-991CE6CED3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Axelrod Players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349B73-AA26-DA46-989A-887A425BC3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760621"/>
            <a:ext cx="8305800" cy="4648200"/>
          </a:xfrm>
        </p:spPr>
        <p:txBody>
          <a:bodyPr/>
          <a:lstStyle/>
          <a:p>
            <a:r>
              <a:rPr lang="en-US" sz="2800" dirty="0"/>
              <a:t>A player like </a:t>
            </a:r>
            <a:r>
              <a:rPr lang="en-US" sz="2800" dirty="0" err="1"/>
              <a:t>TitForTat</a:t>
            </a:r>
            <a:r>
              <a:rPr lang="en-US" sz="2800" dirty="0"/>
              <a:t> is a subclass of a Player class</a:t>
            </a:r>
          </a:p>
          <a:p>
            <a:r>
              <a:rPr lang="en-US" sz="2800" dirty="0"/>
              <a:t>Every player subclass has a set of fixed properties (e.g., how many interactions it remembers)</a:t>
            </a:r>
          </a:p>
          <a:p>
            <a:r>
              <a:rPr lang="en-US" sz="2800" dirty="0"/>
              <a:t>A subclass has instances with unique IDs</a:t>
            </a:r>
          </a:p>
          <a:p>
            <a:r>
              <a:rPr lang="en-US" sz="2800" dirty="0"/>
              <a:t>Instances interact with “opponents”, who are instances of a player subtype</a:t>
            </a:r>
          </a:p>
          <a:p>
            <a:r>
              <a:rPr lang="en-US" sz="2800" dirty="0"/>
              <a:t>Each instance maintains a history of its interactions with each opponent it encounters</a:t>
            </a:r>
          </a:p>
          <a:p>
            <a:r>
              <a:rPr lang="en-US" sz="2800" dirty="0"/>
              <a:t>Its strategy for an encounter may depend on this</a:t>
            </a:r>
          </a:p>
          <a:p>
            <a:pPr marL="0" indent="0">
              <a:buNone/>
            </a:pPr>
            <a:r>
              <a:rPr lang="en-US" sz="2800" dirty="0"/>
              <a:t> 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76822619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3CA2B6-A42C-3D4D-82FA-991CE6CED3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0" y="304800"/>
            <a:ext cx="2971800" cy="1143000"/>
          </a:xfrm>
        </p:spPr>
        <p:txBody>
          <a:bodyPr/>
          <a:lstStyle/>
          <a:p>
            <a:r>
              <a:rPr lang="en-US" dirty="0" err="1"/>
              <a:t>TitForTat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349B73-AA26-DA46-989A-887A425BC3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3894" y="762000"/>
            <a:ext cx="8305800" cy="59436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class </a:t>
            </a:r>
            <a:r>
              <a:rPr lang="en-US" sz="2000" dirty="0" err="1"/>
              <a:t>TitForTat</a:t>
            </a:r>
            <a:r>
              <a:rPr lang="en-US" sz="2000" dirty="0"/>
              <a:t>(Player):</a:t>
            </a:r>
          </a:p>
          <a:p>
            <a:pPr marL="0" indent="0">
              <a:buNone/>
            </a:pPr>
            <a:r>
              <a:rPr lang="en-US" sz="2000" dirty="0"/>
              <a:t>    name = "Tit For Tat"</a:t>
            </a:r>
          </a:p>
          <a:p>
            <a:pPr marL="0" indent="0">
              <a:buNone/>
            </a:pPr>
            <a:r>
              <a:rPr lang="en-US" sz="2000" dirty="0"/>
              <a:t>    classifier = {</a:t>
            </a:r>
          </a:p>
          <a:p>
            <a:pPr marL="0" indent="0">
              <a:buNone/>
            </a:pPr>
            <a:r>
              <a:rPr lang="en-US" sz="2000" dirty="0"/>
              <a:t>       "</a:t>
            </a:r>
            <a:r>
              <a:rPr lang="en-US" sz="2000" dirty="0" err="1"/>
              <a:t>memory_depth</a:t>
            </a:r>
            <a:r>
              <a:rPr lang="en-US" sz="2000" dirty="0"/>
              <a:t>": 1,</a:t>
            </a:r>
          </a:p>
          <a:p>
            <a:pPr marL="0" indent="0">
              <a:buNone/>
            </a:pPr>
            <a:r>
              <a:rPr lang="en-US" sz="2000" dirty="0"/>
              <a:t>       "stochastic": False,</a:t>
            </a:r>
          </a:p>
          <a:p>
            <a:pPr marL="0" indent="0">
              <a:buNone/>
            </a:pPr>
            <a:r>
              <a:rPr lang="en-US" sz="2000" dirty="0"/>
              <a:t>       "</a:t>
            </a:r>
            <a:r>
              <a:rPr lang="en-US" sz="2000" dirty="0" err="1"/>
              <a:t>inspects_source</a:t>
            </a:r>
            <a:r>
              <a:rPr lang="en-US" sz="2000" dirty="0"/>
              <a:t>": False,</a:t>
            </a:r>
          </a:p>
          <a:p>
            <a:pPr marL="0" indent="0">
              <a:buNone/>
            </a:pPr>
            <a:r>
              <a:rPr lang="en-US" sz="2000" dirty="0"/>
              <a:t>       "</a:t>
            </a:r>
            <a:r>
              <a:rPr lang="en-US" sz="2000" dirty="0" err="1"/>
              <a:t>manipulates_source</a:t>
            </a:r>
            <a:r>
              <a:rPr lang="en-US" sz="2000" dirty="0"/>
              <a:t>": False,</a:t>
            </a:r>
          </a:p>
          <a:p>
            <a:pPr marL="0" indent="0">
              <a:buNone/>
            </a:pPr>
            <a:r>
              <a:rPr lang="en-US" sz="2000" dirty="0"/>
              <a:t>        …}</a:t>
            </a:r>
          </a:p>
          <a:p>
            <a:pPr marL="0" indent="0">
              <a:buNone/>
            </a:pPr>
            <a:endParaRPr lang="en-US" sz="600" dirty="0"/>
          </a:p>
          <a:p>
            <a:pPr marL="0" indent="0">
              <a:buNone/>
            </a:pPr>
            <a:r>
              <a:rPr lang="en-US" sz="2000" dirty="0"/>
              <a:t>     def strategy(self, opponent: Player) -&gt; Action:</a:t>
            </a:r>
          </a:p>
          <a:p>
            <a:pPr marL="0" indent="0">
              <a:buNone/>
            </a:pPr>
            <a:r>
              <a:rPr lang="en-US" sz="2000" dirty="0"/>
              <a:t>          # First move</a:t>
            </a:r>
          </a:p>
          <a:p>
            <a:pPr marL="0" indent="0">
              <a:buNone/>
            </a:pPr>
            <a:r>
              <a:rPr lang="en-US" sz="2000" dirty="0"/>
              <a:t>          if not </a:t>
            </a:r>
            <a:r>
              <a:rPr lang="en-US" sz="2000" dirty="0" err="1"/>
              <a:t>self.history</a:t>
            </a:r>
            <a:r>
              <a:rPr lang="en-US" sz="2000" dirty="0"/>
              <a:t>:</a:t>
            </a:r>
          </a:p>
          <a:p>
            <a:pPr marL="0" indent="0">
              <a:buNone/>
            </a:pPr>
            <a:r>
              <a:rPr lang="en-US" sz="2000" dirty="0"/>
              <a:t>              return C</a:t>
            </a:r>
          </a:p>
          <a:p>
            <a:pPr marL="0" indent="0">
              <a:buNone/>
            </a:pPr>
            <a:r>
              <a:rPr lang="en-US" sz="2000" dirty="0"/>
              <a:t>          # React to the opponent's last move</a:t>
            </a:r>
          </a:p>
          <a:p>
            <a:pPr marL="0" indent="0">
              <a:buNone/>
            </a:pPr>
            <a:r>
              <a:rPr lang="en-US" sz="2000" dirty="0"/>
              <a:t>          if </a:t>
            </a:r>
            <a:r>
              <a:rPr lang="en-US" sz="2000" dirty="0" err="1"/>
              <a:t>opponent.history</a:t>
            </a:r>
            <a:r>
              <a:rPr lang="en-US" sz="2000" dirty="0"/>
              <a:t>[-1] == D:</a:t>
            </a:r>
          </a:p>
          <a:p>
            <a:pPr marL="0" indent="0">
              <a:buNone/>
            </a:pPr>
            <a:r>
              <a:rPr lang="en-US" sz="2000" dirty="0"/>
              <a:t>              return D</a:t>
            </a:r>
          </a:p>
          <a:p>
            <a:pPr marL="0" indent="0">
              <a:buNone/>
            </a:pPr>
            <a:r>
              <a:rPr lang="en-US" sz="2000" dirty="0"/>
              <a:t>          return C</a:t>
            </a:r>
          </a:p>
        </p:txBody>
      </p:sp>
      <p:sp>
        <p:nvSpPr>
          <p:cNvPr id="6" name="Rectangular Callout 5">
            <a:extLst>
              <a:ext uri="{FF2B5EF4-FFF2-40B4-BE49-F238E27FC236}">
                <a16:creationId xmlns:a16="http://schemas.microsoft.com/office/drawing/2014/main" id="{093CD3AF-A518-C844-8BA0-6CE27547563B}"/>
              </a:ext>
            </a:extLst>
          </p:cNvPr>
          <p:cNvSpPr/>
          <p:nvPr/>
        </p:nvSpPr>
        <p:spPr bwMode="auto">
          <a:xfrm>
            <a:off x="6134100" y="5105400"/>
            <a:ext cx="2590800" cy="838200"/>
          </a:xfrm>
          <a:prstGeom prst="wedgeRectCallout">
            <a:avLst>
              <a:gd name="adj1" fmla="val -86850"/>
              <a:gd name="adj2" fmla="val -160555"/>
            </a:avLst>
          </a:prstGeom>
          <a:solidFill>
            <a:srgbClr val="EAEAEA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65" charset="0"/>
              </a:rPr>
              <a:t>Note use of type hints, added in 3.5</a:t>
            </a:r>
          </a:p>
        </p:txBody>
      </p:sp>
      <p:sp>
        <p:nvSpPr>
          <p:cNvPr id="7" name="Rectangular Callout 6">
            <a:extLst>
              <a:ext uri="{FF2B5EF4-FFF2-40B4-BE49-F238E27FC236}">
                <a16:creationId xmlns:a16="http://schemas.microsoft.com/office/drawing/2014/main" id="{DE45B8FC-FF31-D142-B8D6-E59A59CA523D}"/>
              </a:ext>
            </a:extLst>
          </p:cNvPr>
          <p:cNvSpPr/>
          <p:nvPr/>
        </p:nvSpPr>
        <p:spPr bwMode="auto">
          <a:xfrm>
            <a:off x="6209306" y="1752600"/>
            <a:ext cx="2590800" cy="1295400"/>
          </a:xfrm>
          <a:prstGeom prst="wedgeRectCallout">
            <a:avLst>
              <a:gd name="adj1" fmla="val -173393"/>
              <a:gd name="adj2" fmla="val -26158"/>
            </a:avLst>
          </a:prstGeom>
          <a:solidFill>
            <a:srgbClr val="EAEAEA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65" charset="0"/>
              </a:rPr>
              <a:t>Remembers only last interaction with a given player</a:t>
            </a:r>
          </a:p>
        </p:txBody>
      </p:sp>
    </p:spTree>
    <p:extLst>
      <p:ext uri="{BB962C8B-B14F-4D97-AF65-F5344CB8AC3E}">
        <p14:creationId xmlns:p14="http://schemas.microsoft.com/office/powerpoint/2010/main" val="1973399980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3CA2B6-A42C-3D4D-82FA-991CE6CED3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0" y="304800"/>
            <a:ext cx="2971800" cy="1143000"/>
          </a:xfrm>
        </p:spPr>
        <p:txBody>
          <a:bodyPr/>
          <a:lstStyle/>
          <a:p>
            <a:r>
              <a:rPr lang="en-US" dirty="0"/>
              <a:t>TitFor2Tats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349B73-AA26-DA46-989A-887A425BC3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3894" y="762000"/>
            <a:ext cx="8305800" cy="59436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class TitFor2Tats(Player):</a:t>
            </a:r>
          </a:p>
          <a:p>
            <a:pPr marL="0" indent="0">
              <a:buNone/>
            </a:pPr>
            <a:r>
              <a:rPr lang="en-US" sz="1800" i="1" dirty="0"/>
              <a:t>     """player starts by cooperating and then defects only after 2defects by</a:t>
            </a:r>
            <a:r>
              <a:rPr lang="en-US" sz="1800" dirty="0"/>
              <a:t> </a:t>
            </a:r>
            <a:r>
              <a:rPr lang="en-US" sz="1800" i="1" dirty="0"/>
              <a:t>opponent”””</a:t>
            </a:r>
            <a:endParaRPr lang="en-US" sz="1800" dirty="0"/>
          </a:p>
          <a:p>
            <a:pPr marL="0" indent="0">
              <a:buNone/>
            </a:pPr>
            <a:r>
              <a:rPr lang="en-US" sz="2000" dirty="0"/>
              <a:t>    name = "Tit For 2 Tats"</a:t>
            </a:r>
          </a:p>
          <a:p>
            <a:pPr marL="0" indent="0">
              <a:buNone/>
            </a:pPr>
            <a:r>
              <a:rPr lang="en-US" sz="2000" dirty="0"/>
              <a:t>    classifier = {</a:t>
            </a:r>
          </a:p>
          <a:p>
            <a:pPr marL="0" indent="0">
              <a:buNone/>
            </a:pPr>
            <a:r>
              <a:rPr lang="en-US" sz="2000" dirty="0"/>
              <a:t>       "</a:t>
            </a:r>
            <a:r>
              <a:rPr lang="en-US" sz="2000" dirty="0" err="1"/>
              <a:t>memory_depth</a:t>
            </a:r>
            <a:r>
              <a:rPr lang="en-US" sz="2000" dirty="0"/>
              <a:t>": 2,</a:t>
            </a:r>
          </a:p>
          <a:p>
            <a:pPr marL="0" indent="0">
              <a:buNone/>
            </a:pPr>
            <a:r>
              <a:rPr lang="en-US" sz="2000" dirty="0"/>
              <a:t>       "stochastic": False,</a:t>
            </a:r>
          </a:p>
          <a:p>
            <a:pPr marL="0" indent="0">
              <a:buNone/>
            </a:pPr>
            <a:r>
              <a:rPr lang="en-US" sz="2000" dirty="0"/>
              <a:t>       "</a:t>
            </a:r>
            <a:r>
              <a:rPr lang="en-US" sz="2000" dirty="0" err="1"/>
              <a:t>inspects_source</a:t>
            </a:r>
            <a:r>
              <a:rPr lang="en-US" sz="2000" dirty="0"/>
              <a:t>": False,</a:t>
            </a:r>
          </a:p>
          <a:p>
            <a:pPr marL="0" indent="0">
              <a:buNone/>
            </a:pPr>
            <a:r>
              <a:rPr lang="en-US" sz="2000" dirty="0"/>
              <a:t>       "</a:t>
            </a:r>
            <a:r>
              <a:rPr lang="en-US" sz="2000" dirty="0" err="1"/>
              <a:t>manipulates_source</a:t>
            </a:r>
            <a:r>
              <a:rPr lang="en-US" sz="2000" dirty="0"/>
              <a:t>": False,</a:t>
            </a:r>
          </a:p>
          <a:p>
            <a:pPr marL="0" indent="0">
              <a:buNone/>
            </a:pPr>
            <a:r>
              <a:rPr lang="en-US" sz="2000" dirty="0"/>
              <a:t>        …}</a:t>
            </a:r>
          </a:p>
          <a:p>
            <a:pPr marL="0" indent="0">
              <a:buNone/>
            </a:pPr>
            <a:endParaRPr lang="en-US" sz="600" dirty="0"/>
          </a:p>
          <a:p>
            <a:pPr marL="0" indent="0">
              <a:buNone/>
            </a:pPr>
            <a:r>
              <a:rPr lang="en-US" sz="2000" b="1" dirty="0"/>
              <a:t>    </a:t>
            </a:r>
          </a:p>
          <a:p>
            <a:pPr marL="0" indent="0">
              <a:buNone/>
            </a:pPr>
            <a:r>
              <a:rPr lang="en-US" sz="2000" b="1" dirty="0"/>
              <a:t>    </a:t>
            </a:r>
            <a:r>
              <a:rPr lang="en-US" sz="2000" dirty="0"/>
              <a:t>@</a:t>
            </a:r>
            <a:r>
              <a:rPr lang="en-US" sz="2000" dirty="0" err="1"/>
              <a:t>staticmethod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    def strategy(opponent: Player) -&gt; Action:</a:t>
            </a:r>
          </a:p>
          <a:p>
            <a:pPr marL="0" indent="0">
              <a:buNone/>
            </a:pPr>
            <a:r>
              <a:rPr lang="en-US" sz="2000" dirty="0"/>
              <a:t>        return D if </a:t>
            </a:r>
            <a:r>
              <a:rPr lang="en-US" sz="2000" dirty="0" err="1"/>
              <a:t>opponent.history</a:t>
            </a:r>
            <a:r>
              <a:rPr lang="en-US" sz="2000" dirty="0"/>
              <a:t>[-2:] == [D, D] else C</a:t>
            </a:r>
          </a:p>
        </p:txBody>
      </p:sp>
      <p:sp>
        <p:nvSpPr>
          <p:cNvPr id="7" name="Rectangular Callout 6">
            <a:extLst>
              <a:ext uri="{FF2B5EF4-FFF2-40B4-BE49-F238E27FC236}">
                <a16:creationId xmlns:a16="http://schemas.microsoft.com/office/drawing/2014/main" id="{DE45B8FC-FF31-D142-B8D6-E59A59CA523D}"/>
              </a:ext>
            </a:extLst>
          </p:cNvPr>
          <p:cNvSpPr/>
          <p:nvPr/>
        </p:nvSpPr>
        <p:spPr bwMode="auto">
          <a:xfrm>
            <a:off x="6134100" y="1905000"/>
            <a:ext cx="2590800" cy="1295400"/>
          </a:xfrm>
          <a:prstGeom prst="wedgeRectCallout">
            <a:avLst>
              <a:gd name="adj1" fmla="val -171158"/>
              <a:gd name="adj2" fmla="val -12827"/>
            </a:avLst>
          </a:prstGeom>
          <a:solidFill>
            <a:srgbClr val="EAEAEA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65" charset="0"/>
              </a:rPr>
              <a:t>Remembers last2 interactions with a given player</a:t>
            </a:r>
          </a:p>
        </p:txBody>
      </p:sp>
      <p:sp>
        <p:nvSpPr>
          <p:cNvPr id="8" name="Rectangular Callout 7">
            <a:extLst>
              <a:ext uri="{FF2B5EF4-FFF2-40B4-BE49-F238E27FC236}">
                <a16:creationId xmlns:a16="http://schemas.microsoft.com/office/drawing/2014/main" id="{D8E7321B-2D7D-DB4D-8AA9-6C08C1F0C8A0}"/>
              </a:ext>
            </a:extLst>
          </p:cNvPr>
          <p:cNvSpPr/>
          <p:nvPr/>
        </p:nvSpPr>
        <p:spPr bwMode="auto">
          <a:xfrm>
            <a:off x="6400800" y="3810000"/>
            <a:ext cx="2590800" cy="1600200"/>
          </a:xfrm>
          <a:prstGeom prst="wedgeRectCallout">
            <a:avLst>
              <a:gd name="adj1" fmla="val -80707"/>
              <a:gd name="adj2" fmla="val 45038"/>
            </a:avLst>
          </a:prstGeom>
          <a:solidFill>
            <a:srgbClr val="EAEAEA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65" charset="0"/>
              </a:rPr>
              <a:t>Cooperates unless this opponent defected last two times</a:t>
            </a:r>
          </a:p>
        </p:txBody>
      </p:sp>
    </p:spTree>
    <p:extLst>
      <p:ext uri="{BB962C8B-B14F-4D97-AF65-F5344CB8AC3E}">
        <p14:creationId xmlns:p14="http://schemas.microsoft.com/office/powerpoint/2010/main" val="1160658843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3CA2B6-A42C-3D4D-82FA-991CE6CED3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0" y="304800"/>
            <a:ext cx="2971800" cy="1143000"/>
          </a:xfrm>
        </p:spPr>
        <p:txBody>
          <a:bodyPr/>
          <a:lstStyle/>
          <a:p>
            <a:r>
              <a:rPr lang="en-US" dirty="0"/>
              <a:t>Bulley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349B73-AA26-DA46-989A-887A425BC3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3894" y="762000"/>
            <a:ext cx="8305800" cy="59436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class TitFor2Tats(Player):</a:t>
            </a:r>
          </a:p>
          <a:p>
            <a:pPr marL="0" indent="0">
              <a:buNone/>
            </a:pPr>
            <a:r>
              <a:rPr lang="en-US" sz="1800" dirty="0"/>
              <a:t>     </a:t>
            </a:r>
            <a:r>
              <a:rPr lang="en-US" sz="1800" i="1" dirty="0"/>
              <a:t>""" player that behaves opposite to Tit For Tat, including first move”””</a:t>
            </a:r>
            <a:endParaRPr lang="en-US" sz="1800" dirty="0"/>
          </a:p>
          <a:p>
            <a:pPr marL="0" indent="0">
              <a:buNone/>
            </a:pPr>
            <a:r>
              <a:rPr lang="en-US" sz="2000" dirty="0"/>
              <a:t>    name = "Tit For 2 Tats"</a:t>
            </a:r>
          </a:p>
          <a:p>
            <a:pPr marL="0" indent="0">
              <a:buNone/>
            </a:pPr>
            <a:r>
              <a:rPr lang="en-US" sz="2000" dirty="0"/>
              <a:t>    classifier = {</a:t>
            </a:r>
          </a:p>
          <a:p>
            <a:pPr marL="0" indent="0">
              <a:buNone/>
            </a:pPr>
            <a:r>
              <a:rPr lang="en-US" sz="2000" dirty="0"/>
              <a:t>       "</a:t>
            </a:r>
            <a:r>
              <a:rPr lang="en-US" sz="2000" dirty="0" err="1"/>
              <a:t>memory_depth</a:t>
            </a:r>
            <a:r>
              <a:rPr lang="en-US" sz="2000" dirty="0"/>
              <a:t>": 2,</a:t>
            </a:r>
          </a:p>
          <a:p>
            <a:pPr marL="0" indent="0">
              <a:buNone/>
            </a:pPr>
            <a:r>
              <a:rPr lang="en-US" sz="2000" dirty="0"/>
              <a:t>       "stochastic": False,</a:t>
            </a:r>
          </a:p>
          <a:p>
            <a:pPr marL="0" indent="0">
              <a:buNone/>
            </a:pPr>
            <a:r>
              <a:rPr lang="en-US" sz="2000" dirty="0"/>
              <a:t>       "</a:t>
            </a:r>
            <a:r>
              <a:rPr lang="en-US" sz="2000" dirty="0" err="1"/>
              <a:t>inspects_source</a:t>
            </a:r>
            <a:r>
              <a:rPr lang="en-US" sz="2000" dirty="0"/>
              <a:t>": False,</a:t>
            </a:r>
          </a:p>
          <a:p>
            <a:pPr marL="0" indent="0">
              <a:buNone/>
            </a:pPr>
            <a:r>
              <a:rPr lang="en-US" sz="2000" dirty="0"/>
              <a:t>       "</a:t>
            </a:r>
            <a:r>
              <a:rPr lang="en-US" sz="2000" dirty="0" err="1"/>
              <a:t>manipulates_source</a:t>
            </a:r>
            <a:r>
              <a:rPr lang="en-US" sz="2000" dirty="0"/>
              <a:t>": False,</a:t>
            </a:r>
          </a:p>
          <a:p>
            <a:pPr marL="0" indent="0">
              <a:buNone/>
            </a:pPr>
            <a:r>
              <a:rPr lang="en-US" sz="2000" dirty="0"/>
              <a:t>        …}</a:t>
            </a:r>
          </a:p>
          <a:p>
            <a:pPr marL="0" indent="0">
              <a:buNone/>
            </a:pPr>
            <a:endParaRPr lang="en-US" sz="600" dirty="0"/>
          </a:p>
          <a:p>
            <a:pPr marL="0" indent="0">
              <a:buNone/>
            </a:pPr>
            <a:r>
              <a:rPr lang="en-US" sz="2000" b="1" dirty="0"/>
              <a:t>    </a:t>
            </a:r>
          </a:p>
          <a:p>
            <a:pPr marL="0" indent="0">
              <a:buNone/>
            </a:pPr>
            <a:r>
              <a:rPr lang="en-US" sz="2000" b="1" dirty="0"/>
              <a:t>    </a:t>
            </a:r>
            <a:r>
              <a:rPr lang="en-US" sz="2000" dirty="0"/>
              <a:t>@</a:t>
            </a:r>
            <a:r>
              <a:rPr lang="en-US" sz="2000" dirty="0" err="1"/>
              <a:t>staticmethod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b="1" dirty="0"/>
              <a:t>   </a:t>
            </a:r>
            <a:r>
              <a:rPr lang="en-US" sz="2000" dirty="0"/>
              <a:t>def strategy(opponent: Player) -&gt; Action: </a:t>
            </a:r>
          </a:p>
          <a:p>
            <a:pPr marL="0" indent="0">
              <a:buNone/>
            </a:pPr>
            <a:r>
              <a:rPr lang="en-US" sz="2000" dirty="0"/>
              <a:t>        return C if </a:t>
            </a:r>
            <a:r>
              <a:rPr lang="en-US" sz="2000" dirty="0" err="1"/>
              <a:t>opponent.history</a:t>
            </a:r>
            <a:r>
              <a:rPr lang="en-US" sz="2000" dirty="0"/>
              <a:t>[-1:] == [D] else D</a:t>
            </a:r>
          </a:p>
        </p:txBody>
      </p:sp>
    </p:spTree>
    <p:extLst>
      <p:ext uri="{BB962C8B-B14F-4D97-AF65-F5344CB8AC3E}">
        <p14:creationId xmlns:p14="http://schemas.microsoft.com/office/powerpoint/2010/main" val="895730618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D0DC55-0A9F-D449-B25D-BC8478934B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Predefined Player Strategies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D32EFF-324A-4149-A0F1-8C118B5E3D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There are 24 variations on the basic </a:t>
            </a:r>
            <a:r>
              <a:rPr lang="en-US" sz="3200" i="1" dirty="0"/>
              <a:t>Tit For Tat</a:t>
            </a:r>
            <a:r>
              <a:rPr lang="en-US" sz="3200" dirty="0"/>
              <a:t> strategy</a:t>
            </a:r>
          </a:p>
          <a:p>
            <a:r>
              <a:rPr lang="en-US" sz="3200" dirty="0"/>
              <a:t>And more than 100 other player strategies</a:t>
            </a:r>
          </a:p>
          <a:p>
            <a:r>
              <a:rPr lang="en-US" sz="3200" dirty="0"/>
              <a:t>See an index </a:t>
            </a:r>
            <a:r>
              <a:rPr lang="en-US" sz="3200" dirty="0">
                <a:hlinkClick r:id="rId3"/>
              </a:rPr>
              <a:t>here</a:t>
            </a:r>
            <a:r>
              <a:rPr lang="en-US" sz="3200" dirty="0"/>
              <a:t> with brief descriptions and links to the Python source code</a:t>
            </a:r>
          </a:p>
          <a:p>
            <a:endParaRPr lang="en-US" sz="3200" dirty="0"/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208343896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Blank Presentation">
  <a:themeElements>
    <a:clrScheme name="Blank Presentation 8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CC"/>
      </a:hlink>
      <a:folHlink>
        <a:srgbClr val="0000CC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pitchFamily="-65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pitchFamily="-65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CC"/>
        </a:hlink>
        <a:folHlink>
          <a:srgbClr val="00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8673</TotalTime>
  <Words>510</Words>
  <Application>Microsoft Macintosh PowerPoint</Application>
  <PresentationFormat>On-screen Show (4:3)</PresentationFormat>
  <Paragraphs>83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Calibri Regular</vt:lpstr>
      <vt:lpstr>Times New Roman</vt:lpstr>
      <vt:lpstr>Blank Presentation</vt:lpstr>
      <vt:lpstr>Axelrod exploring the iterated prisoner’s dilemma</vt:lpstr>
      <vt:lpstr>Axelrod-Python</vt:lpstr>
      <vt:lpstr>PowerPoint Presentation</vt:lpstr>
      <vt:lpstr>Axelrod Players</vt:lpstr>
      <vt:lpstr>TitForTat</vt:lpstr>
      <vt:lpstr>TitFor2Tats</vt:lpstr>
      <vt:lpstr>Bulley</vt:lpstr>
      <vt:lpstr>Predefined Player Strategies</vt:lpstr>
    </vt:vector>
  </TitlesOfParts>
  <Company>UMBC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Intelligent Agents</dc:title>
  <dc:creator>tim finin</dc:creator>
  <cp:lastModifiedBy>Tim Finin</cp:lastModifiedBy>
  <cp:revision>105</cp:revision>
  <cp:lastPrinted>2018-03-07T20:42:45Z</cp:lastPrinted>
  <dcterms:created xsi:type="dcterms:W3CDTF">2009-10-14T21:02:24Z</dcterms:created>
  <dcterms:modified xsi:type="dcterms:W3CDTF">2020-10-01T15:06:49Z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2</vt:i4>
  </property>
  <property fmtid="{D5CDD505-2E9C-101B-9397-08002B2CF9AE}" pid="7" name="MailAddress">
    <vt:lpwstr>finin@umbc.edu</vt:lpwstr>
  </property>
  <property fmtid="{D5CDD505-2E9C-101B-9397-08002B2CF9AE}" pid="8" name="HomePage">
    <vt:lpwstr>http://umbc.edu/~finin</vt:lpwstr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C:\Users\finin\teaching\AI\RN</vt:lpwstr>
  </property>
</Properties>
</file>