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4" r:id="rId2"/>
    <p:sldId id="295" r:id="rId3"/>
    <p:sldId id="275" r:id="rId4"/>
    <p:sldId id="298" r:id="rId5"/>
    <p:sldId id="276" r:id="rId6"/>
    <p:sldId id="296" r:id="rId7"/>
    <p:sldId id="278" r:id="rId8"/>
    <p:sldId id="279" r:id="rId9"/>
    <p:sldId id="300" r:id="rId10"/>
    <p:sldId id="299" r:id="rId11"/>
    <p:sldId id="281" r:id="rId12"/>
    <p:sldId id="303" r:id="rId13"/>
    <p:sldId id="282" r:id="rId14"/>
    <p:sldId id="283" r:id="rId15"/>
    <p:sldId id="308" r:id="rId16"/>
    <p:sldId id="307" r:id="rId17"/>
    <p:sldId id="288" r:id="rId18"/>
    <p:sldId id="290" r:id="rId19"/>
    <p:sldId id="311" r:id="rId20"/>
    <p:sldId id="302" r:id="rId21"/>
    <p:sldId id="291" r:id="rId22"/>
    <p:sldId id="268" r:id="rId23"/>
    <p:sldId id="257" r:id="rId24"/>
    <p:sldId id="258" r:id="rId25"/>
    <p:sldId id="261" r:id="rId26"/>
    <p:sldId id="262" r:id="rId27"/>
    <p:sldId id="273" r:id="rId28"/>
    <p:sldId id="259" r:id="rId29"/>
    <p:sldId id="263" r:id="rId30"/>
    <p:sldId id="264" r:id="rId31"/>
    <p:sldId id="269" r:id="rId32"/>
    <p:sldId id="270" r:id="rId33"/>
    <p:sldId id="309" r:id="rId34"/>
    <p:sldId id="310" r:id="rId35"/>
    <p:sldId id="271" r:id="rId36"/>
    <p:sldId id="265" r:id="rId37"/>
    <p:sldId id="266" r:id="rId38"/>
    <p:sldId id="260" r:id="rId39"/>
    <p:sldId id="313" r:id="rId40"/>
    <p:sldId id="306" r:id="rId41"/>
    <p:sldId id="314" r:id="rId42"/>
    <p:sldId id="267" r:id="rId43"/>
    <p:sldId id="312" r:id="rId4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AEA"/>
    <a:srgbClr val="6699FF"/>
    <a:srgbClr val="CCCCFF"/>
    <a:srgbClr val="DDDDDD"/>
    <a:srgbClr val="FF0000"/>
    <a:srgbClr val="FF99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9" autoAdjust="0"/>
    <p:restoredTop sz="91444"/>
  </p:normalViewPr>
  <p:slideViewPr>
    <p:cSldViewPr showGuides="1">
      <p:cViewPr varScale="1">
        <p:scale>
          <a:sx n="114" d="100"/>
          <a:sy n="114" d="100"/>
        </p:scale>
        <p:origin x="1344" y="184"/>
      </p:cViewPr>
      <p:guideLst>
        <p:guide orient="horz" pos="624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6595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1906D6CE-BF53-4C4F-94BB-3EA74B9D7152}" type="slidenum">
              <a:rPr lang="en-US">
                <a:latin typeface="Calibri Regular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4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948F649-63C9-FB4D-AE42-15976CD4FD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4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03BB6-FCB1-8F42-BE15-D5EAD82952BD}" type="slidenum">
              <a:rPr lang="en-US" sz="1200">
                <a:latin typeface="Calibri Regular" panose="020F0502020204030204" pitchFamily="34" charset="0"/>
              </a:rPr>
              <a:pPr/>
              <a:t>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AC6B0-5DBA-7F4A-8328-59ADB0A0D680}" type="slidenum">
              <a:rPr lang="en-US" sz="1200">
                <a:latin typeface="Calibri Regular" panose="020F0502020204030204" pitchFamily="34" charset="0"/>
              </a:rPr>
              <a:pPr/>
              <a:t>10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B2D162-7DD2-B74F-9435-A38860233745}" type="slidenum">
              <a:rPr lang="en-US" sz="1200">
                <a:latin typeface="Calibri Regular" panose="020F0502020204030204" pitchFamily="34" charset="0"/>
              </a:rPr>
              <a:pPr/>
              <a:t>11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5FAC44-A0BB-5145-B83C-C95F82B26CAB}" type="slidenum">
              <a:rPr lang="en-US" sz="1200">
                <a:latin typeface="Calibri Regular" panose="020F0502020204030204" pitchFamily="34" charset="0"/>
              </a:rPr>
              <a:pPr/>
              <a:t>13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9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8C1D55-5DDC-1E45-804E-BC0637EB8A83}" type="slidenum">
              <a:rPr lang="en-US" sz="1200">
                <a:latin typeface="Calibri Regular" panose="020F0502020204030204" pitchFamily="34" charset="0"/>
              </a:rPr>
              <a:pPr/>
              <a:t>14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0DBA6-F6DE-DD4B-A844-EFF654BCED48}" type="slidenum">
              <a:rPr lang="en-US" sz="1200">
                <a:latin typeface="Calibri Regular" panose="020F0502020204030204" pitchFamily="34" charset="0"/>
              </a:rPr>
              <a:pPr/>
              <a:t>15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40EC02-C568-F543-AB9C-469CF4233063}" type="slidenum">
              <a:rPr lang="en-US" sz="1200">
                <a:latin typeface="Calibri Regular" panose="020F0502020204030204" pitchFamily="34" charset="0"/>
              </a:rPr>
              <a:pPr/>
              <a:t>16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E342F2-8FD6-964C-B252-E28EB460E51D}" type="slidenum">
              <a:rPr lang="en-US" sz="1200">
                <a:latin typeface="Calibri Regular" panose="020F0502020204030204" pitchFamily="34" charset="0"/>
              </a:rPr>
              <a:pPr/>
              <a:t>17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>
                <a:latin typeface="Calibri Regular" panose="020F0502020204030204" pitchFamily="34" charset="0"/>
              </a:rPr>
              <a:pPr/>
              <a:t>18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 confesses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>
                <a:latin typeface="Calibri Regular" panose="020F0502020204030204" pitchFamily="34" charset="0"/>
              </a:rPr>
              <a:pPr/>
              <a:t>19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 confesses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9CB7FB-7882-AE45-AA55-45C2FDE81DE4}" type="slidenum">
              <a:rPr lang="en-US" sz="1200">
                <a:latin typeface="Calibri Regular" panose="020F0502020204030204" pitchFamily="34" charset="0"/>
              </a:rPr>
              <a:pPr/>
              <a:t>20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D7100D-6B85-DB46-9DF1-C983A08B5403}" type="slidenum">
              <a:rPr lang="en-US" sz="1200">
                <a:latin typeface="Calibri Regular" panose="020F0502020204030204" pitchFamily="34" charset="0"/>
              </a:rPr>
              <a:pPr/>
              <a:t>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EC46FD-ED86-C84D-905C-706564622041}" type="slidenum">
              <a:rPr lang="en-US" sz="1200">
                <a:latin typeface="Calibri Regular" panose="020F0502020204030204" pitchFamily="34" charset="0"/>
              </a:rPr>
              <a:pPr/>
              <a:t>21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41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4484CE-7E74-1443-9667-95DD9B365AC1}" type="slidenum">
              <a:rPr lang="en-US" sz="1200">
                <a:latin typeface="Calibri Regular" panose="020F0502020204030204" pitchFamily="34" charset="0"/>
              </a:rPr>
              <a:pPr/>
              <a:t>22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FB080F-2088-D546-AECF-85D889FE94D8}" type="slidenum">
              <a:rPr lang="en-US" sz="1200">
                <a:latin typeface="Calibri Regular" panose="020F0502020204030204" pitchFamily="34" charset="0"/>
              </a:rPr>
              <a:pPr/>
              <a:t>23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F8DB11-14E3-EC4C-9C19-055742E2A2E8}" type="slidenum">
              <a:rPr lang="en-US" sz="1200">
                <a:latin typeface="Calibri Regular" panose="020F0502020204030204" pitchFamily="34" charset="0"/>
              </a:rPr>
              <a:pPr/>
              <a:t>24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53A18-2756-3B42-AF74-F0E345F70F81}" type="slidenum">
              <a:rPr lang="en-US" sz="1200">
                <a:latin typeface="Calibri Regular" panose="020F0502020204030204" pitchFamily="34" charset="0"/>
              </a:rPr>
              <a:pPr/>
              <a:t>25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2FBF2E-821E-C447-AEB8-BB289CBF19AF}" type="slidenum">
              <a:rPr lang="en-US" sz="1200">
                <a:latin typeface="Calibri Regular" panose="020F0502020204030204" pitchFamily="34" charset="0"/>
              </a:rPr>
              <a:pPr/>
              <a:t>26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51E8F7-FD53-0545-BAF8-3170EBCA27C9}" type="slidenum">
              <a:rPr lang="en-US" sz="1200">
                <a:latin typeface="Calibri Regular" panose="020F0502020204030204" pitchFamily="34" charset="0"/>
              </a:rPr>
              <a:pPr/>
              <a:t>27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2412F7-2732-7645-95CF-2DF3D8FA000B}" type="slidenum">
              <a:rPr lang="en-US" sz="1200">
                <a:latin typeface="Calibri Regular" panose="020F0502020204030204" pitchFamily="34" charset="0"/>
              </a:rPr>
              <a:pPr/>
              <a:t>28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F60943-8B25-224A-86A1-28D4F104E8E2}" type="slidenum">
              <a:rPr lang="en-US" sz="1200">
                <a:latin typeface="Calibri Regular" panose="020F0502020204030204" pitchFamily="34" charset="0"/>
              </a:rPr>
              <a:pPr/>
              <a:t>29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B133E6-900B-834F-BBA2-1CE32C6DC95B}" type="slidenum">
              <a:rPr lang="en-US" sz="1200">
                <a:latin typeface="Calibri Regular" panose="020F0502020204030204" pitchFamily="34" charset="0"/>
              </a:rPr>
              <a:pPr/>
              <a:t>30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8AFDFF-790C-C64A-873C-352D122C25A1}" type="slidenum">
              <a:rPr lang="en-US" sz="1200">
                <a:latin typeface="Calibri Regular" panose="020F0502020204030204" pitchFamily="34" charset="0"/>
              </a:rPr>
              <a:pPr/>
              <a:t>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05DBA6-D3CF-5545-8E2C-6B0A937C2C8A}" type="slidenum">
              <a:rPr lang="en-US" sz="1200">
                <a:latin typeface="Calibri Regular" panose="020F0502020204030204" pitchFamily="34" charset="0"/>
              </a:rPr>
              <a:pPr/>
              <a:t>31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5EE1FF-3A78-BD4E-B6AE-DFCBE05AC88E}" type="slidenum">
              <a:rPr lang="en-US" sz="1200">
                <a:latin typeface="Calibri Regular" panose="020F0502020204030204" pitchFamily="34" charset="0"/>
              </a:rPr>
              <a:pPr/>
              <a:t>32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4225C-FA35-134E-B5D1-30633F93B4C8}" type="slidenum">
              <a:rPr lang="en-US" sz="1200">
                <a:latin typeface="Calibri Regular" panose="020F0502020204030204" pitchFamily="34" charset="0"/>
              </a:rPr>
              <a:pPr/>
              <a:t>33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6B8E8-EB1C-2F4E-A7F2-B1965842CE3D}" type="slidenum">
              <a:rPr lang="en-US" sz="1200">
                <a:latin typeface="Calibri Regular" panose="020F0502020204030204" pitchFamily="34" charset="0"/>
              </a:rPr>
              <a:pPr/>
              <a:t>35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27C6B0-CECD-024F-84A9-1D5CDBFAABDA}" type="slidenum">
              <a:rPr lang="en-US" sz="1200">
                <a:latin typeface="Calibri Regular" panose="020F0502020204030204" pitchFamily="34" charset="0"/>
              </a:rPr>
              <a:pPr/>
              <a:t>36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20FBF6-C650-BA45-B718-D4F510DC1566}" type="slidenum">
              <a:rPr lang="en-US" sz="1200">
                <a:latin typeface="Calibri Regular" panose="020F0502020204030204" pitchFamily="34" charset="0"/>
              </a:rPr>
              <a:pPr/>
              <a:t>37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5D9E1B-3D4E-4A47-8A51-ED4914B3E1B2}" type="slidenum">
              <a:rPr lang="en-US" sz="1200">
                <a:latin typeface="Calibri Regular" panose="020F0502020204030204" pitchFamily="34" charset="0"/>
              </a:rPr>
              <a:pPr/>
              <a:t>38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0B7D57-A805-114F-9AA0-25B23901D447}" type="slidenum">
              <a:rPr lang="en-US" sz="1200">
                <a:latin typeface="Calibri Regular" panose="020F0502020204030204" pitchFamily="34" charset="0"/>
              </a:rPr>
              <a:pPr/>
              <a:t>42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0ED103-FDB3-D144-B1C7-CDA34ABD9606}" type="slidenum">
              <a:rPr lang="en-US" sz="1200">
                <a:latin typeface="Calibri Regular" panose="020F0502020204030204" pitchFamily="34" charset="0"/>
              </a:rPr>
              <a:pPr/>
              <a:t>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447311-BC4B-DB46-8E1E-54A389E6749F}" type="slidenum">
              <a:rPr lang="en-US" sz="1200">
                <a:latin typeface="Calibri Regular" panose="020F0502020204030204" pitchFamily="34" charset="0"/>
              </a:rPr>
              <a:pPr/>
              <a:t>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FDD2A-F69E-D846-9721-5AA71D1A85C3}" type="slidenum">
              <a:rPr lang="en-US" sz="1200">
                <a:latin typeface="Calibri Regular" panose="020F0502020204030204" pitchFamily="34" charset="0"/>
              </a:rPr>
              <a:pPr/>
              <a:t>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8020E9-8569-0F4B-9787-950237132CC6}" type="slidenum">
              <a:rPr lang="en-US" sz="1200">
                <a:latin typeface="Calibri Regular" panose="020F0502020204030204" pitchFamily="34" charset="0"/>
              </a:rPr>
              <a:pPr/>
              <a:t>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When John Nash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 wrote "Non Cooperative Games," his Ph. D.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dissertation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 at Princeton in 1950, the text of his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thesis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 (read it online) was brief. It ran only 26 pages.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B5A6AA-F1F7-4E44-B39B-EB464F656228}" type="slidenum">
              <a:rPr lang="en-US" sz="1200">
                <a:latin typeface="Calibri Regular" panose="020F0502020204030204" pitchFamily="34" charset="0"/>
              </a:rPr>
              <a:pPr/>
              <a:t>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6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C6FEC-C7B2-0543-9224-5AD8364F3E00}" type="slidenum">
              <a:rPr lang="en-US" sz="1200">
                <a:latin typeface="Calibri Regular" panose="020F0502020204030204" pitchFamily="34" charset="0"/>
              </a:rPr>
              <a:pPr/>
              <a:t>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8D64-72D7-B04A-A66E-E54C498F7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30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2E66-7F04-2A44-BE05-268E47D1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78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810E-2338-8B4A-8B80-993736C8C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27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5347-A45C-4741-AAE5-0C5E1136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24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6592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8CD5-3BD2-F74A-B34D-36818A67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43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8071-9604-C249-A83C-268ED185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6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7B6A-CC44-474C-9DE6-6375B5C1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88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1229-AF29-0641-9EB5-56601E1A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61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7AD8-7AE7-9646-A1B0-8C678A2C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15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EC21-2329-FF4C-97E0-E2FCCA48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18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83B2-653B-B24A-899A-8BFDBAF8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33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C2B72B8-D7D0-1B49-8415-2A9DE0265E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 Regular" panose="020F0502020204030204" pitchFamily="34" charset="0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he_dismal_scien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t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rms_race" TargetMode="External"/><Relationship Id="rId4" Type="http://schemas.openxmlformats.org/officeDocument/2006/relationships/hyperlink" Target="https://en.wikipedia.org/wiki/Trade_wa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t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bel_Without_a_Caus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Axelro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me_theo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Emergenc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The-Computational-Beauty-Nature-Explorations/dp/026256127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xelrod-Pyth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ecs.soton.ac.uk/13238/" TargetMode="External"/><Relationship Id="rId2" Type="http://schemas.openxmlformats.org/officeDocument/2006/relationships/hyperlink" Target="http://www.wired.com/culture/lifestyle/news/2004/10/65317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index=books&amp;field-author=Flake,%20Gary%20William/002-1697388-837764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red.com/news/culture/0,1284,65317,00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ategic_domin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von_Neuman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s://en.wikipedia.org/wiki/Oskar_Morgenster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36/1/4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://www.imdb.com/title/tt0268978/" TargetMode="External"/><Relationship Id="rId4" Type="http://schemas.openxmlformats.org/officeDocument/2006/relationships/hyperlink" Target="https://www.amazon.com/dp/0743224574?tag=ebiquity-20&amp;camp=213381&amp;creative=390973&amp;linkCode=as4&amp;creativeASIN=0743224574&amp;adid=17TXY94F9J045K966YXB&amp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51816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 Glimpse of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Game Theory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08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payoff matrix</a:t>
            </a:r>
          </a:p>
        </p:txBody>
      </p:sp>
      <p:graphicFrame>
        <p:nvGraphicFramePr>
          <p:cNvPr id="36867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044313"/>
              </p:ext>
            </p:extLst>
          </p:nvPr>
        </p:nvGraphicFramePr>
        <p:xfrm>
          <a:off x="685800" y="1981200"/>
          <a:ext cx="7772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Document" r:id="rId4" imgW="8089392" imgH="3084576" progId="Word.Document.8">
                  <p:embed/>
                </p:oleObj>
              </mc:Choice>
              <mc:Fallback>
                <p:oleObj name="Document" r:id="rId4" imgW="8089392" imgH="3084576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"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1C589B-37B8-474D-8989-37A1513D32CD}"/>
              </a:ext>
            </a:extLst>
          </p:cNvPr>
          <p:cNvSpPr txBox="1"/>
          <p:nvPr/>
        </p:nvSpPr>
        <p:spPr>
          <a:xfrm>
            <a:off x="817756" y="5867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Recall: both must decide what to do independently, without knowing what the other chose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Bonnie’</a:t>
            </a:r>
            <a:r>
              <a:rPr lang="en-US" altLang="ja-JP" sz="4400" dirty="0">
                <a:ea typeface="ＭＳ Ｐゴシック" charset="0"/>
                <a:cs typeface="ＭＳ Ｐゴシック" charset="0"/>
              </a:rPr>
              <a:t>s Decision Tree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80999" y="5791200"/>
            <a:ext cx="8564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Bonnie’s</a:t>
            </a:r>
            <a:r>
              <a:rPr lang="en-US" sz="2800" b="1" dirty="0">
                <a:latin typeface="Calibri Regular" panose="020F0502020204030204" pitchFamily="34" charset="0"/>
              </a:rPr>
              <a:t> Dominant strategy</a:t>
            </a:r>
            <a:r>
              <a:rPr lang="en-US" sz="2800" dirty="0">
                <a:latin typeface="Calibri Regular" panose="020F0502020204030204" pitchFamily="34" charset="0"/>
              </a:rPr>
              <a:t> is to confess (defect) because no matter what Clyde does, she is better off confessing</a:t>
            </a:r>
          </a:p>
        </p:txBody>
      </p:sp>
      <p:sp>
        <p:nvSpPr>
          <p:cNvPr id="38918" name="AutoShape 7"/>
          <p:cNvSpPr>
            <a:spLocks noChangeAspect="1" noChangeArrowheads="1" noTextEdit="1"/>
          </p:cNvSpPr>
          <p:nvPr/>
        </p:nvSpPr>
        <p:spPr bwMode="auto">
          <a:xfrm>
            <a:off x="1588" y="2287588"/>
            <a:ext cx="91344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6513" y="2514600"/>
            <a:ext cx="4445000" cy="3079750"/>
            <a:chOff x="23" y="1007"/>
            <a:chExt cx="2800" cy="1940"/>
          </a:xfrm>
        </p:grpSpPr>
        <p:sp>
          <p:nvSpPr>
            <p:cNvPr id="38943" name="Rectangle 10"/>
            <p:cNvSpPr>
              <a:spLocks noChangeArrowheads="1"/>
            </p:cNvSpPr>
            <p:nvPr/>
          </p:nvSpPr>
          <p:spPr bwMode="auto">
            <a:xfrm>
              <a:off x="622" y="1007"/>
              <a:ext cx="164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latin typeface="Arial" charset="0"/>
                </a:rPr>
                <a:t>If Clyde Confesses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4" name="Rectangle 11"/>
            <p:cNvSpPr>
              <a:spLocks noChangeArrowheads="1"/>
            </p:cNvSpPr>
            <p:nvPr/>
          </p:nvSpPr>
          <p:spPr bwMode="auto">
            <a:xfrm>
              <a:off x="1038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5" name="Rectangle 12"/>
            <p:cNvSpPr>
              <a:spLocks noChangeArrowheads="1"/>
            </p:cNvSpPr>
            <p:nvPr/>
          </p:nvSpPr>
          <p:spPr bwMode="auto">
            <a:xfrm>
              <a:off x="1240" y="1444"/>
              <a:ext cx="4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6" name="Rectangle 13"/>
            <p:cNvSpPr>
              <a:spLocks noChangeArrowheads="1"/>
            </p:cNvSpPr>
            <p:nvPr/>
          </p:nvSpPr>
          <p:spPr bwMode="auto">
            <a:xfrm>
              <a:off x="292" y="2123"/>
              <a:ext cx="843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7" name="Rectangle 14"/>
            <p:cNvSpPr>
              <a:spLocks noChangeArrowheads="1"/>
            </p:cNvSpPr>
            <p:nvPr/>
          </p:nvSpPr>
          <p:spPr bwMode="auto">
            <a:xfrm>
              <a:off x="395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8" name="Rectangle 15"/>
            <p:cNvSpPr>
              <a:spLocks noChangeArrowheads="1"/>
            </p:cNvSpPr>
            <p:nvPr/>
          </p:nvSpPr>
          <p:spPr bwMode="auto">
            <a:xfrm>
              <a:off x="513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9" name="Rectangle 16"/>
            <p:cNvSpPr>
              <a:spLocks noChangeArrowheads="1"/>
            </p:cNvSpPr>
            <p:nvPr/>
          </p:nvSpPr>
          <p:spPr bwMode="auto">
            <a:xfrm>
              <a:off x="1979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0" name="Rectangle 17"/>
            <p:cNvSpPr>
              <a:spLocks noChangeArrowheads="1"/>
            </p:cNvSpPr>
            <p:nvPr/>
          </p:nvSpPr>
          <p:spPr bwMode="auto">
            <a:xfrm>
              <a:off x="2082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1" name="Rectangle 18"/>
            <p:cNvSpPr>
              <a:spLocks noChangeArrowheads="1"/>
            </p:cNvSpPr>
            <p:nvPr/>
          </p:nvSpPr>
          <p:spPr bwMode="auto">
            <a:xfrm>
              <a:off x="2200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2" name="Line 27"/>
            <p:cNvSpPr>
              <a:spLocks noChangeShapeType="1"/>
            </p:cNvSpPr>
            <p:nvPr/>
          </p:nvSpPr>
          <p:spPr bwMode="auto">
            <a:xfrm>
              <a:off x="1460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3" name="Freeform 28"/>
            <p:cNvSpPr>
              <a:spLocks/>
            </p:cNvSpPr>
            <p:nvPr/>
          </p:nvSpPr>
          <p:spPr bwMode="auto">
            <a:xfrm>
              <a:off x="2318" y="2060"/>
              <a:ext cx="83" cy="63"/>
            </a:xfrm>
            <a:custGeom>
              <a:avLst/>
              <a:gdLst>
                <a:gd name="T0" fmla="*/ 34 w 83"/>
                <a:gd name="T1" fmla="*/ 0 h 63"/>
                <a:gd name="T2" fmla="*/ 83 w 83"/>
                <a:gd name="T3" fmla="*/ 63 h 63"/>
                <a:gd name="T4" fmla="*/ 0 w 83"/>
                <a:gd name="T5" fmla="*/ 63 h 63"/>
                <a:gd name="T6" fmla="*/ 34 w 8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63"/>
                <a:gd name="T14" fmla="*/ 83 w 8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63">
                  <a:moveTo>
                    <a:pt x="34" y="0"/>
                  </a:moveTo>
                  <a:lnTo>
                    <a:pt x="83" y="63"/>
                  </a:lnTo>
                  <a:lnTo>
                    <a:pt x="0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4" name="Rectangle 29"/>
            <p:cNvSpPr>
              <a:spLocks noChangeArrowheads="1"/>
            </p:cNvSpPr>
            <p:nvPr/>
          </p:nvSpPr>
          <p:spPr bwMode="auto">
            <a:xfrm>
              <a:off x="1508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5" name="Rectangle 30"/>
            <p:cNvSpPr>
              <a:spLocks noChangeArrowheads="1"/>
            </p:cNvSpPr>
            <p:nvPr/>
          </p:nvSpPr>
          <p:spPr bwMode="auto">
            <a:xfrm>
              <a:off x="1514" y="1806"/>
              <a:ext cx="8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6" name="Line 31"/>
            <p:cNvSpPr>
              <a:spLocks noChangeShapeType="1"/>
            </p:cNvSpPr>
            <p:nvPr/>
          </p:nvSpPr>
          <p:spPr bwMode="auto">
            <a:xfrm flipH="1">
              <a:off x="766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7" name="Freeform 32"/>
            <p:cNvSpPr>
              <a:spLocks/>
            </p:cNvSpPr>
            <p:nvPr/>
          </p:nvSpPr>
          <p:spPr bwMode="auto">
            <a:xfrm>
              <a:off x="713" y="2057"/>
              <a:ext cx="81" cy="66"/>
            </a:xfrm>
            <a:custGeom>
              <a:avLst/>
              <a:gdLst>
                <a:gd name="T0" fmla="*/ 81 w 81"/>
                <a:gd name="T1" fmla="*/ 57 h 66"/>
                <a:gd name="T2" fmla="*/ 0 w 81"/>
                <a:gd name="T3" fmla="*/ 66 h 66"/>
                <a:gd name="T4" fmla="*/ 42 w 81"/>
                <a:gd name="T5" fmla="*/ 0 h 66"/>
                <a:gd name="T6" fmla="*/ 81 w 81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66"/>
                <a:gd name="T14" fmla="*/ 81 w 81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66">
                  <a:moveTo>
                    <a:pt x="81" y="57"/>
                  </a:moveTo>
                  <a:lnTo>
                    <a:pt x="0" y="66"/>
                  </a:lnTo>
                  <a:lnTo>
                    <a:pt x="42" y="0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8" name="Rectangle 33"/>
            <p:cNvSpPr>
              <a:spLocks noChangeArrowheads="1"/>
            </p:cNvSpPr>
            <p:nvPr/>
          </p:nvSpPr>
          <p:spPr bwMode="auto">
            <a:xfrm>
              <a:off x="800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9" name="Rectangle 34"/>
            <p:cNvSpPr>
              <a:spLocks noChangeArrowheads="1"/>
            </p:cNvSpPr>
            <p:nvPr/>
          </p:nvSpPr>
          <p:spPr bwMode="auto">
            <a:xfrm>
              <a:off x="805" y="1806"/>
              <a:ext cx="5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0" name="Freeform 43"/>
            <p:cNvSpPr>
              <a:spLocks/>
            </p:cNvSpPr>
            <p:nvPr/>
          </p:nvSpPr>
          <p:spPr bwMode="auto">
            <a:xfrm>
              <a:off x="616" y="2520"/>
              <a:ext cx="141" cy="356"/>
            </a:xfrm>
            <a:custGeom>
              <a:avLst/>
              <a:gdLst>
                <a:gd name="T0" fmla="*/ 0 w 141"/>
                <a:gd name="T1" fmla="*/ 356 h 356"/>
                <a:gd name="T2" fmla="*/ 141 w 141"/>
                <a:gd name="T3" fmla="*/ 356 h 356"/>
                <a:gd name="T4" fmla="*/ 141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0" y="356"/>
                  </a:moveTo>
                  <a:lnTo>
                    <a:pt x="141" y="356"/>
                  </a:lnTo>
                  <a:lnTo>
                    <a:pt x="14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1" name="Freeform 44"/>
            <p:cNvSpPr>
              <a:spLocks/>
            </p:cNvSpPr>
            <p:nvPr/>
          </p:nvSpPr>
          <p:spPr bwMode="auto">
            <a:xfrm>
              <a:off x="728" y="2471"/>
              <a:ext cx="59" cy="56"/>
            </a:xfrm>
            <a:custGeom>
              <a:avLst/>
              <a:gdLst>
                <a:gd name="T0" fmla="*/ 0 w 59"/>
                <a:gd name="T1" fmla="*/ 56 h 56"/>
                <a:gd name="T2" fmla="*/ 29 w 59"/>
                <a:gd name="T3" fmla="*/ 0 h 56"/>
                <a:gd name="T4" fmla="*/ 59 w 59"/>
                <a:gd name="T5" fmla="*/ 56 h 56"/>
                <a:gd name="T6" fmla="*/ 0 w 59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6"/>
                <a:gd name="T14" fmla="*/ 59 w 59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6">
                  <a:moveTo>
                    <a:pt x="0" y="56"/>
                  </a:moveTo>
                  <a:lnTo>
                    <a:pt x="29" y="0"/>
                  </a:lnTo>
                  <a:lnTo>
                    <a:pt x="5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2" name="Rectangle 45"/>
            <p:cNvSpPr>
              <a:spLocks noChangeArrowheads="1"/>
            </p:cNvSpPr>
            <p:nvPr/>
          </p:nvSpPr>
          <p:spPr bwMode="auto">
            <a:xfrm>
              <a:off x="305" y="2620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3" name="Rectangle 46"/>
            <p:cNvSpPr>
              <a:spLocks noChangeArrowheads="1"/>
            </p:cNvSpPr>
            <p:nvPr/>
          </p:nvSpPr>
          <p:spPr bwMode="auto">
            <a:xfrm>
              <a:off x="23" y="2782"/>
              <a:ext cx="5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 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27600" y="2514600"/>
            <a:ext cx="4017963" cy="3228975"/>
            <a:chOff x="3104" y="1007"/>
            <a:chExt cx="2531" cy="2034"/>
          </a:xfrm>
        </p:grpSpPr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198" y="1007"/>
              <a:ext cx="22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latin typeface="Arial" charset="0"/>
                </a:rPr>
                <a:t>If Clyde Does 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3" name="Rectangle 19"/>
            <p:cNvSpPr>
              <a:spLocks noChangeArrowheads="1"/>
            </p:cNvSpPr>
            <p:nvPr/>
          </p:nvSpPr>
          <p:spPr bwMode="auto">
            <a:xfrm>
              <a:off x="3104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4" name="Rectangle 20"/>
            <p:cNvSpPr>
              <a:spLocks noChangeArrowheads="1"/>
            </p:cNvSpPr>
            <p:nvPr/>
          </p:nvSpPr>
          <p:spPr bwMode="auto">
            <a:xfrm>
              <a:off x="3243" y="2164"/>
              <a:ext cx="53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1 Year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5" name="Rectangle 21"/>
            <p:cNvSpPr>
              <a:spLocks noChangeArrowheads="1"/>
            </p:cNvSpPr>
            <p:nvPr/>
          </p:nvSpPr>
          <p:spPr bwMode="auto">
            <a:xfrm>
              <a:off x="3325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6" name="Rectangle 22"/>
            <p:cNvSpPr>
              <a:spLocks noChangeArrowheads="1"/>
            </p:cNvSpPr>
            <p:nvPr/>
          </p:nvSpPr>
          <p:spPr bwMode="auto">
            <a:xfrm>
              <a:off x="4791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7" name="Rectangle 23"/>
            <p:cNvSpPr>
              <a:spLocks noChangeArrowheads="1"/>
            </p:cNvSpPr>
            <p:nvPr/>
          </p:nvSpPr>
          <p:spPr bwMode="auto">
            <a:xfrm>
              <a:off x="4894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8" name="Rectangle 24"/>
            <p:cNvSpPr>
              <a:spLocks noChangeArrowheads="1"/>
            </p:cNvSpPr>
            <p:nvPr/>
          </p:nvSpPr>
          <p:spPr bwMode="auto">
            <a:xfrm>
              <a:off x="5013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9" name="Rectangle 25"/>
            <p:cNvSpPr>
              <a:spLocks noChangeArrowheads="1"/>
            </p:cNvSpPr>
            <p:nvPr/>
          </p:nvSpPr>
          <p:spPr bwMode="auto">
            <a:xfrm>
              <a:off x="3850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0" name="Rectangle 26"/>
            <p:cNvSpPr>
              <a:spLocks noChangeArrowheads="1"/>
            </p:cNvSpPr>
            <p:nvPr/>
          </p:nvSpPr>
          <p:spPr bwMode="auto">
            <a:xfrm>
              <a:off x="4053" y="1444"/>
              <a:ext cx="4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H="1">
              <a:off x="3578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2" name="Freeform 36"/>
            <p:cNvSpPr>
              <a:spLocks/>
            </p:cNvSpPr>
            <p:nvPr/>
          </p:nvSpPr>
          <p:spPr bwMode="auto">
            <a:xfrm>
              <a:off x="3526" y="2057"/>
              <a:ext cx="80" cy="66"/>
            </a:xfrm>
            <a:custGeom>
              <a:avLst/>
              <a:gdLst>
                <a:gd name="T0" fmla="*/ 80 w 80"/>
                <a:gd name="T1" fmla="*/ 57 h 66"/>
                <a:gd name="T2" fmla="*/ 0 w 80"/>
                <a:gd name="T3" fmla="*/ 66 h 66"/>
                <a:gd name="T4" fmla="*/ 41 w 80"/>
                <a:gd name="T5" fmla="*/ 0 h 66"/>
                <a:gd name="T6" fmla="*/ 80 w 80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66"/>
                <a:gd name="T14" fmla="*/ 80 w 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66">
                  <a:moveTo>
                    <a:pt x="80" y="57"/>
                  </a:moveTo>
                  <a:lnTo>
                    <a:pt x="0" y="66"/>
                  </a:lnTo>
                  <a:lnTo>
                    <a:pt x="41" y="0"/>
                  </a:lnTo>
                  <a:lnTo>
                    <a:pt x="8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3" name="Rectangle 37"/>
            <p:cNvSpPr>
              <a:spLocks noChangeArrowheads="1"/>
            </p:cNvSpPr>
            <p:nvPr/>
          </p:nvSpPr>
          <p:spPr bwMode="auto">
            <a:xfrm>
              <a:off x="3612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4" name="Rectangle 38"/>
            <p:cNvSpPr>
              <a:spLocks noChangeArrowheads="1"/>
            </p:cNvSpPr>
            <p:nvPr/>
          </p:nvSpPr>
          <p:spPr bwMode="auto">
            <a:xfrm>
              <a:off x="3618" y="1806"/>
              <a:ext cx="5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>
              <a:off x="4272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6" name="Freeform 40"/>
            <p:cNvSpPr>
              <a:spLocks/>
            </p:cNvSpPr>
            <p:nvPr/>
          </p:nvSpPr>
          <p:spPr bwMode="auto">
            <a:xfrm>
              <a:off x="5131" y="2060"/>
              <a:ext cx="82" cy="63"/>
            </a:xfrm>
            <a:custGeom>
              <a:avLst/>
              <a:gdLst>
                <a:gd name="T0" fmla="*/ 33 w 82"/>
                <a:gd name="T1" fmla="*/ 0 h 63"/>
                <a:gd name="T2" fmla="*/ 82 w 82"/>
                <a:gd name="T3" fmla="*/ 63 h 63"/>
                <a:gd name="T4" fmla="*/ 0 w 82"/>
                <a:gd name="T5" fmla="*/ 63 h 63"/>
                <a:gd name="T6" fmla="*/ 33 w 8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63"/>
                <a:gd name="T14" fmla="*/ 82 w 8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63">
                  <a:moveTo>
                    <a:pt x="33" y="0"/>
                  </a:moveTo>
                  <a:lnTo>
                    <a:pt x="82" y="63"/>
                  </a:lnTo>
                  <a:lnTo>
                    <a:pt x="0" y="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7" name="Rectangle 41"/>
            <p:cNvSpPr>
              <a:spLocks noChangeArrowheads="1"/>
            </p:cNvSpPr>
            <p:nvPr/>
          </p:nvSpPr>
          <p:spPr bwMode="auto">
            <a:xfrm>
              <a:off x="4321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8" name="Rectangle 42"/>
            <p:cNvSpPr>
              <a:spLocks noChangeArrowheads="1"/>
            </p:cNvSpPr>
            <p:nvPr/>
          </p:nvSpPr>
          <p:spPr bwMode="auto">
            <a:xfrm>
              <a:off x="4326" y="1806"/>
              <a:ext cx="8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9" name="Freeform 47"/>
            <p:cNvSpPr>
              <a:spLocks/>
            </p:cNvSpPr>
            <p:nvPr/>
          </p:nvSpPr>
          <p:spPr bwMode="auto">
            <a:xfrm>
              <a:off x="3569" y="2520"/>
              <a:ext cx="141" cy="356"/>
            </a:xfrm>
            <a:custGeom>
              <a:avLst/>
              <a:gdLst>
                <a:gd name="T0" fmla="*/ 141 w 141"/>
                <a:gd name="T1" fmla="*/ 356 h 356"/>
                <a:gd name="T2" fmla="*/ 0 w 141"/>
                <a:gd name="T3" fmla="*/ 356 h 356"/>
                <a:gd name="T4" fmla="*/ 0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141" y="356"/>
                  </a:moveTo>
                  <a:lnTo>
                    <a:pt x="0" y="35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0" name="Freeform 48"/>
            <p:cNvSpPr>
              <a:spLocks/>
            </p:cNvSpPr>
            <p:nvPr/>
          </p:nvSpPr>
          <p:spPr bwMode="auto">
            <a:xfrm>
              <a:off x="3541" y="2471"/>
              <a:ext cx="58" cy="56"/>
            </a:xfrm>
            <a:custGeom>
              <a:avLst/>
              <a:gdLst>
                <a:gd name="T0" fmla="*/ 0 w 58"/>
                <a:gd name="T1" fmla="*/ 56 h 56"/>
                <a:gd name="T2" fmla="*/ 28 w 58"/>
                <a:gd name="T3" fmla="*/ 0 h 56"/>
                <a:gd name="T4" fmla="*/ 58 w 58"/>
                <a:gd name="T5" fmla="*/ 56 h 56"/>
                <a:gd name="T6" fmla="*/ 0 w 5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6"/>
                <a:gd name="T14" fmla="*/ 58 w 5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6">
                  <a:moveTo>
                    <a:pt x="0" y="56"/>
                  </a:moveTo>
                  <a:lnTo>
                    <a:pt x="28" y="0"/>
                  </a:lnTo>
                  <a:lnTo>
                    <a:pt x="5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1" name="Rectangle 49"/>
            <p:cNvSpPr>
              <a:spLocks noChangeArrowheads="1"/>
            </p:cNvSpPr>
            <p:nvPr/>
          </p:nvSpPr>
          <p:spPr bwMode="auto">
            <a:xfrm>
              <a:off x="3738" y="2714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2" name="Rectangle 50"/>
            <p:cNvSpPr>
              <a:spLocks noChangeArrowheads="1"/>
            </p:cNvSpPr>
            <p:nvPr/>
          </p:nvSpPr>
          <p:spPr bwMode="auto">
            <a:xfrm>
              <a:off x="3738" y="287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38921" name="Text Box 53"/>
          <p:cNvSpPr txBox="1">
            <a:spLocks noChangeArrowheads="1"/>
          </p:cNvSpPr>
          <p:nvPr/>
        </p:nvSpPr>
        <p:spPr bwMode="auto">
          <a:xfrm>
            <a:off x="457200" y="1447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Calibri Regular" panose="020F0502020204030204" pitchFamily="34" charset="0"/>
              </a:rPr>
              <a:t>There are two cases to consider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160F7D-E18A-9242-9EA0-9B1E38DD43F2}"/>
              </a:ext>
            </a:extLst>
          </p:cNvPr>
          <p:cNvSpPr/>
          <p:nvPr/>
        </p:nvSpPr>
        <p:spPr bwMode="auto">
          <a:xfrm>
            <a:off x="1177926" y="3621089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6E4D797-CDC6-6043-8826-C24E575FDF4F}"/>
              </a:ext>
            </a:extLst>
          </p:cNvPr>
          <p:cNvSpPr/>
          <p:nvPr/>
        </p:nvSpPr>
        <p:spPr bwMode="auto">
          <a:xfrm>
            <a:off x="5637213" y="3610769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 what?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20590"/>
            <a:ext cx="70104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Clyde’s reasoning is the same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They both get 4-year sentences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They could have both had 3-year sentences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But it seems we should always defect and never cooperate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 wonder Economics has been called </a:t>
            </a:r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the dismal science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PD examples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334000"/>
          </a:xfrm>
          <a:noFill/>
        </p:spPr>
        <p:txBody>
          <a:bodyPr lIns="90488" tIns="44450" rIns="90488" bIns="44450"/>
          <a:lstStyle/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There are lots of examples of the Prisoner’s Dilemma situations in the real world</a:t>
            </a:r>
          </a:p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It makes it difficult for “players” to avoid the bad outcome of both defecting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Cheating on a </a:t>
            </a:r>
            <a:r>
              <a:rPr lang="en-US" sz="2800" dirty="0">
                <a:ea typeface="ＭＳ Ｐゴシック" charset="0"/>
                <a:hlinkClick r:id="rId3"/>
              </a:rPr>
              <a:t>cartel</a:t>
            </a:r>
            <a:endParaRPr lang="en-US" sz="2800" dirty="0">
              <a:ea typeface="ＭＳ Ｐゴシック" charset="0"/>
            </a:endParaRP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  <a:hlinkClick r:id="rId4"/>
              </a:rPr>
              <a:t>Trade wars </a:t>
            </a:r>
            <a:r>
              <a:rPr lang="en-US" sz="2800" dirty="0">
                <a:ea typeface="ＭＳ Ｐゴシック" charset="0"/>
              </a:rPr>
              <a:t>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  <a:hlinkClick r:id="rId5"/>
              </a:rPr>
              <a:t>Arms races</a:t>
            </a:r>
            <a:r>
              <a:rPr lang="en-US" sz="2800" dirty="0">
                <a:ea typeface="ＭＳ Ｐゴシック" charset="0"/>
              </a:rPr>
              <a:t> 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Advertising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Communal coffee pot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Class team project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Cheating on a Cartel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 lIns="90488" tIns="44450" rIns="90488" bIns="44450"/>
          <a:lstStyle/>
          <a:p>
            <a:pPr marL="0" lvl="1" indent="0">
              <a:lnSpc>
                <a:spcPct val="110000"/>
              </a:lnSpc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b="1" dirty="0">
                <a:ea typeface="ＭＳ Ｐゴシック" charset="0"/>
                <a:hlinkClick r:id="rId3"/>
              </a:rPr>
              <a:t>Cartel</a:t>
            </a:r>
            <a:r>
              <a:rPr lang="en-US" sz="3200" b="1" dirty="0">
                <a:ea typeface="ＭＳ Ｐゴシック" charset="0"/>
              </a:rPr>
              <a:t>: </a:t>
            </a:r>
            <a:r>
              <a:rPr lang="en-US" sz="3200" dirty="0">
                <a:ea typeface="ＭＳ Ｐゴシック" charset="0"/>
              </a:rPr>
              <a:t>association of firms with purpose of maintaining prices at a high level and restricting competition</a:t>
            </a:r>
          </a:p>
          <a:p>
            <a:pPr marL="230188" lvl="1" indent="-22225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Cartel members' possible strategies range from abiding by their agreement to cheating</a:t>
            </a:r>
          </a:p>
          <a:p>
            <a:pPr marL="347662" lvl="2" indent="0">
              <a:lnSpc>
                <a:spcPct val="110000"/>
              </a:lnSpc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600" dirty="0">
                <a:ea typeface="ＭＳ Ｐゴシック" charset="0"/>
              </a:rPr>
              <a:t>i.e., can charge the cartel price or a lower one</a:t>
            </a:r>
          </a:p>
          <a:p>
            <a:pPr marL="230188" lvl="1" indent="-230188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Cheating firms can increase profits</a:t>
            </a:r>
          </a:p>
          <a:p>
            <a:pPr marL="230188" lvl="1" indent="-230188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The best strategy is charging the low price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46459-224C-E245-B19C-DE4B07268336}" type="slidenum">
              <a:rPr lang="en-US" sz="1000">
                <a:latin typeface="Calibri Regular" panose="020F0502020204030204" pitchFamily="34" charset="0"/>
              </a:rPr>
              <a:pPr/>
              <a:t>15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pPr marL="228600" indent="-228600">
              <a:tabLst>
                <a:tab pos="457200" algn="l"/>
                <a:tab pos="571500" algn="l"/>
                <a:tab pos="1143000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Trade Wars Between Countries 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  <a:noFill/>
        </p:spPr>
        <p:txBody>
          <a:bodyPr lIns="90488" tIns="44450" rIns="90488" bIns="44450"/>
          <a:lstStyle/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Free trade benefits both trading countries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Tariffs can benefit one trading country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Imposing tariffs can be a dominant strategy and establish a Nash equilibrium even though it may be inefficient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9F166F-A377-8749-AC6E-3C771B240CC2}" type="slidenum">
              <a:rPr lang="en-US" sz="1000">
                <a:latin typeface="Calibri Regular" panose="020F0502020204030204" pitchFamily="34" charset="0"/>
              </a:rPr>
              <a:pPr/>
              <a:t>16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Advertising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 lIns="90488" tIns="44450" rIns="90488" bIns="44450"/>
          <a:lstStyle/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Advertising is expensive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All firms advertising tends to equalize the effects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Everyone would gain if no one advertised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But firms increase their advertising to gain advantage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Which makes their competition do the same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It’s an arms race</a:t>
            </a:r>
          </a:p>
          <a:p>
            <a:pPr marL="228600" indent="-228600"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1622"/>
          <a:stretch/>
        </p:blipFill>
        <p:spPr bwMode="auto">
          <a:xfrm>
            <a:off x="7391400" y="228600"/>
            <a:ext cx="160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 sz="3600" b="1" dirty="0">
                <a:ea typeface="ＭＳ Ｐゴシック" charset="0"/>
                <a:cs typeface="ＭＳ Ｐゴシック" charset="0"/>
              </a:rPr>
              <a:t>Games Without Dominant Strategies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2E9755-1297-EF43-BB50-3B2D106D8151}" type="slidenum">
              <a:rPr lang="en-US" sz="1000">
                <a:latin typeface="Calibri Regular" panose="020F0502020204030204" pitchFamily="34" charset="0"/>
              </a:rPr>
              <a:pPr/>
              <a:t>17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29148"/>
            <a:ext cx="7239000" cy="2499852"/>
          </a:xfrm>
          <a:noFill/>
        </p:spPr>
        <p:txBody>
          <a:bodyPr lIns="90488" tIns="44450" rIns="90488" bIns="44450"/>
          <a:lstStyle/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some games, players have no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dominant strategy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Player's strategy depends on others’ strategies 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player's best strategy depends on another’s strategy, she has no dominant strategy</a:t>
            </a:r>
          </a:p>
        </p:txBody>
      </p:sp>
      <p:graphicFrame>
        <p:nvGraphicFramePr>
          <p:cNvPr id="50183" name="Object 2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3657600"/>
          <a:ext cx="85709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r:id="rId5" imgW="9643872" imgH="3599688" progId="Word.Document.8">
                  <p:embed/>
                </p:oleObj>
              </mc:Choice>
              <mc:Fallback>
                <p:oleObj r:id="rId5" imgW="9643872" imgH="35996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55" r="12633"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5709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Decision Tree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Ma has no explicit dominant strategy, but there is a best one since Pa does have a dominant strategy  (What is it?)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505" y="980"/>
              <a:ext cx="20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If Pa Doesn’t Confess</a:t>
              </a:r>
              <a:endParaRPr lang="en-US" sz="3200" dirty="0">
                <a:latin typeface="Calibri Regular" panose="020F0502020204030204" pitchFamily="34" charset="0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910" y="952"/>
              <a:ext cx="14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If Pa Confesses</a:t>
              </a:r>
              <a:endParaRPr lang="en-US" sz="3200" dirty="0">
                <a:latin typeface="Calibri Regular" panose="020F0502020204030204" pitchFamily="34" charset="0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38" y="140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6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5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0" name="Freeform 47"/>
            <p:cNvSpPr>
              <a:spLocks/>
            </p:cNvSpPr>
            <p:nvPr/>
          </p:nvSpPr>
          <p:spPr bwMode="auto">
            <a:xfrm>
              <a:off x="4953" y="2519"/>
              <a:ext cx="263" cy="362"/>
            </a:xfrm>
            <a:custGeom>
              <a:avLst/>
              <a:gdLst>
                <a:gd name="T0" fmla="*/ 0 w 263"/>
                <a:gd name="T1" fmla="*/ 362 h 362"/>
                <a:gd name="T2" fmla="*/ 144 w 263"/>
                <a:gd name="T3" fmla="*/ 362 h 362"/>
                <a:gd name="T4" fmla="*/ 263 w 263"/>
                <a:gd name="T5" fmla="*/ 0 h 362"/>
                <a:gd name="T6" fmla="*/ 0 60000 65536"/>
                <a:gd name="T7" fmla="*/ 0 60000 65536"/>
                <a:gd name="T8" fmla="*/ 0 60000 65536"/>
                <a:gd name="T9" fmla="*/ 0 w 263"/>
                <a:gd name="T10" fmla="*/ 0 h 362"/>
                <a:gd name="T11" fmla="*/ 263 w 263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362">
                  <a:moveTo>
                    <a:pt x="0" y="362"/>
                  </a:moveTo>
                  <a:lnTo>
                    <a:pt x="144" y="362"/>
                  </a:lnTo>
                  <a:lnTo>
                    <a:pt x="2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A80E2175-9D43-1F4D-9890-B3F052A2B34A}"/>
              </a:ext>
            </a:extLst>
          </p:cNvPr>
          <p:cNvSpPr/>
          <p:nvPr/>
        </p:nvSpPr>
        <p:spPr bwMode="auto">
          <a:xfrm>
            <a:off x="1528763" y="2632870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F9C58AC-E55A-0544-8C5C-143888DC4928}"/>
              </a:ext>
            </a:extLst>
          </p:cNvPr>
          <p:cNvSpPr/>
          <p:nvPr/>
        </p:nvSpPr>
        <p:spPr bwMode="auto">
          <a:xfrm>
            <a:off x="6961187" y="2632870"/>
            <a:ext cx="1671638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45143-47F5-1045-9CA4-13214D573CCB}" type="slidenum">
              <a:rPr lang="en-US" sz="1000">
                <a:latin typeface="Calibri Regular" panose="020F0502020204030204" pitchFamily="34" charset="0"/>
              </a:rPr>
              <a:pPr/>
              <a:t>19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Decision Tree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latin typeface="Calibri Regular" panose="020F0502020204030204" pitchFamily="34" charset="0"/>
              </a:rPr>
              <a:t>Pa does have a dominant strategy: confess</a:t>
            </a:r>
          </a:p>
          <a:p>
            <a:pPr algn="ctr"/>
            <a:r>
              <a:rPr lang="en-US" sz="2800" b="1" dirty="0">
                <a:latin typeface="Calibri Regular" panose="020F0502020204030204" pitchFamily="34" charset="0"/>
              </a:rPr>
              <a:t>So Ma’s best strategy is to confess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718" y="979"/>
              <a:ext cx="16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Ma Does 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1099" y="979"/>
              <a:ext cx="1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Ma Confesses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84" y="1405"/>
              <a:ext cx="21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1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0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2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1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cxnSp>
        <p:nvCxnSpPr>
          <p:cNvPr id="3" name="Elbow Connector 2"/>
          <p:cNvCxnSpPr>
            <a:stCxn id="52273" idx="1"/>
            <a:endCxn id="52242" idx="3"/>
          </p:cNvCxnSpPr>
          <p:nvPr/>
        </p:nvCxnSpPr>
        <p:spPr bwMode="auto">
          <a:xfrm rot="10800000">
            <a:off x="6637338" y="4240213"/>
            <a:ext cx="328612" cy="4714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D667BA0-8FD2-3844-8700-29D140EB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1" y="2590800"/>
            <a:ext cx="1206500" cy="7112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9857A22-0634-8F41-9C70-38CEC27B7F41}"/>
              </a:ext>
            </a:extLst>
          </p:cNvPr>
          <p:cNvSpPr/>
          <p:nvPr/>
        </p:nvSpPr>
        <p:spPr bwMode="auto">
          <a:xfrm>
            <a:off x="6019800" y="2932113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94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095375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Games and Game Theory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01000" cy="51847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Much effort to develop computer programs for artificial games like chess or poker commonly played for entertainment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Larger issue: account for, model, and predict how agents (human or artificial) interact with other agents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Game theory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accounts for  mixture of cooperative and competitive behavior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Applies to zero-sum and non-zero-sum games</a:t>
            </a:r>
          </a:p>
          <a:p>
            <a:pPr>
              <a:spcAft>
                <a:spcPts val="600"/>
              </a:spcAft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games have no simple solution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Neither player has a dominant strategy.  There is no non-cooperative solution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743200" y="3124200"/>
            <a:ext cx="3657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7432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-1, 1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743200" y="31242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1, -1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572000" y="31242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-1, 1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990600" y="3810000"/>
            <a:ext cx="1199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Player A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362200" y="34290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2362200" y="42672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4103688" y="2438400"/>
            <a:ext cx="1188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Player B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5420116" y="268605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4572000" y="41148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1, -1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D61346B-2961-E143-A452-5211C2E8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279" y="5405735"/>
            <a:ext cx="40794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5667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2pPr>
            <a:lvl3pPr marL="9144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3pPr>
            <a:lvl4pPr marL="12541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4pPr>
            <a:lvl5pPr marL="16017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5pPr>
            <a:lvl6pPr marL="20589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5161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29733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4305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>
                <a:ea typeface="ＭＳ Ｐゴシック" charset="0"/>
                <a:cs typeface="ＭＳ Ｐゴシック" charset="0"/>
              </a:rPr>
              <a:t>Best strategy for each is to randomly choose 1 or 2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3180B11-95E7-1040-B866-CCF5CAA3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162" y="268605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Repeated Games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3520" y="1828800"/>
            <a:ext cx="7983279" cy="4648200"/>
          </a:xfrm>
          <a:noFill/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repeated game is a game that the same players play more than once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Repeated games differ from one-shot games since a player’s current actions can depend on the past behavior of other players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Cooperation is encouraged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Payoff matrix for the generic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two-person dilemma game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7432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(CC,CC)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reward for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mutual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cooperation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47244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(CD,DC)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sucker’</a:t>
            </a:r>
            <a:r>
              <a:rPr lang="en-US" altLang="ja-JP" sz="1800" dirty="0">
                <a:latin typeface="Calibri Regular" panose="020F0502020204030204" pitchFamily="34" charset="0"/>
              </a:rPr>
              <a:t>s payoff</a:t>
            </a:r>
            <a:br>
              <a:rPr lang="en-US" altLang="ja-JP" sz="1800" dirty="0">
                <a:latin typeface="Calibri Regular" panose="020F0502020204030204" pitchFamily="34" charset="0"/>
              </a:rPr>
            </a:br>
            <a:r>
              <a:rPr lang="en-US" altLang="ja-JP" sz="1800" dirty="0">
                <a:latin typeface="Calibri Regular" panose="020F0502020204030204" pitchFamily="34" charset="0"/>
              </a:rPr>
              <a:t>and temptation</a:t>
            </a:r>
            <a:br>
              <a:rPr lang="en-US" altLang="ja-JP" sz="1800" dirty="0">
                <a:latin typeface="Calibri Regular" panose="020F0502020204030204" pitchFamily="34" charset="0"/>
              </a:rPr>
            </a:br>
            <a:r>
              <a:rPr lang="en-US" altLang="ja-JP" sz="1800" dirty="0">
                <a:latin typeface="Calibri Regular" panose="020F0502020204030204" pitchFamily="34" charset="0"/>
              </a:rPr>
              <a:t>to defect</a:t>
            </a:r>
            <a:endParaRPr lang="en-US" sz="1800" dirty="0">
              <a:latin typeface="Calibri Regular" panose="020F0502020204030204" pitchFamily="34" charset="0"/>
            </a:endParaRPr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7432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(DC,CD) </a:t>
            </a:r>
          </a:p>
          <a:p>
            <a:pPr algn="ctr"/>
            <a:r>
              <a:rPr lang="en-US" sz="1800" dirty="0">
                <a:latin typeface="Calibri Regular" panose="020F0502020204030204" pitchFamily="34" charset="0"/>
              </a:rPr>
              <a:t>temptation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to defect and 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 sucker’</a:t>
            </a:r>
            <a:r>
              <a:rPr lang="en-US" altLang="ja-JP" sz="1800" dirty="0">
                <a:latin typeface="Calibri Regular" panose="020F0502020204030204" pitchFamily="34" charset="0"/>
              </a:rPr>
              <a:t>s payoff</a:t>
            </a:r>
            <a:endParaRPr lang="en-US" sz="1800" dirty="0">
              <a:latin typeface="Calibri Regular" panose="020F0502020204030204" pitchFamily="34" charset="0"/>
            </a:endParaRPr>
          </a:p>
        </p:txBody>
      </p:sp>
      <p:sp>
        <p:nvSpPr>
          <p:cNvPr id="58374" name="Rectangle 9"/>
          <p:cNvSpPr>
            <a:spLocks noChangeArrowheads="1"/>
          </p:cNvSpPr>
          <p:nvPr/>
        </p:nvSpPr>
        <p:spPr bwMode="auto">
          <a:xfrm>
            <a:off x="47244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(DD,DD)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punishment for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mutual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defection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3124200" y="2438400"/>
            <a:ext cx="145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cooperate</a:t>
            </a: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105400" y="2438400"/>
            <a:ext cx="97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defect</a:t>
            </a:r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371600" y="3429000"/>
            <a:ext cx="145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cooperate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1828800" y="4648200"/>
            <a:ext cx="97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defect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 rot="16200000" flipH="1">
            <a:off x="-162719" y="3820319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Player A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 rot="10800000" flipH="1" flipV="1">
            <a:off x="3733800" y="19050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Player B</a:t>
            </a:r>
          </a:p>
        </p:txBody>
      </p:sp>
      <p:sp>
        <p:nvSpPr>
          <p:cNvPr id="58381" name="Line 16"/>
          <p:cNvSpPr>
            <a:spLocks noChangeShapeType="1"/>
          </p:cNvSpPr>
          <p:nvPr/>
        </p:nvSpPr>
        <p:spPr bwMode="auto">
          <a:xfrm flipH="1">
            <a:off x="6172200" y="2133600"/>
            <a:ext cx="1066800" cy="9144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6963673" y="1295400"/>
            <a:ext cx="20747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alibri Regular" panose="020F0502020204030204" pitchFamily="34" charset="0"/>
              </a:rPr>
              <a:t>(A’</a:t>
            </a:r>
            <a: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  <a:t>s payoff,</a:t>
            </a:r>
            <a:b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</a:br>
            <a: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  <a:t>  B’s payoff)</a:t>
            </a:r>
          </a:p>
          <a:p>
            <a:endParaRPr lang="en-US" altLang="ja-JP" sz="1200" dirty="0">
              <a:solidFill>
                <a:srgbClr val="0000FF"/>
              </a:solidFill>
              <a:latin typeface="Calibri Regular" panose="020F0502020204030204" pitchFamily="34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libri Regular" panose="020F0502020204030204" pitchFamily="34" charset="0"/>
              </a:rPr>
              <a:t>where C: cooperate </a:t>
            </a:r>
          </a:p>
          <a:p>
            <a:r>
              <a:rPr lang="en-US" sz="1800" dirty="0">
                <a:solidFill>
                  <a:srgbClr val="0000FF"/>
                </a:solidFill>
                <a:latin typeface="Calibri Regular" panose="020F0502020204030204" pitchFamily="34" charset="0"/>
              </a:rPr>
              <a:t>And D: defect</a:t>
            </a:r>
          </a:p>
        </p:txBody>
      </p:sp>
      <p:sp>
        <p:nvSpPr>
          <p:cNvPr id="58383" name="Line 18"/>
          <p:cNvSpPr>
            <a:spLocks noChangeShapeType="1"/>
          </p:cNvSpPr>
          <p:nvPr/>
        </p:nvSpPr>
        <p:spPr bwMode="auto">
          <a:xfrm flipH="1" flipV="1">
            <a:off x="1905000" y="2133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8E787C-8EEC-3F42-B617-42C7EC43F540}" type="slidenum">
              <a:rPr lang="en-US" sz="1000">
                <a:latin typeface="Calibri Regular" panose="020F0502020204030204" pitchFamily="34" charset="0"/>
              </a:rPr>
              <a:pPr/>
              <a:t>23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Payoffs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334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Four payoffs are involved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CC: Both players cooperate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CD: You cooperate, other defects (</a:t>
            </a:r>
            <a:r>
              <a:rPr lang="en-US" altLang="ja-JP" sz="2700" dirty="0">
                <a:ea typeface="ＭＳ Ｐゴシック" charset="0"/>
              </a:rPr>
              <a:t>sucker’s payoff)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DC: You defect, other cooperates (</a:t>
            </a:r>
            <a:r>
              <a:rPr lang="en-US" altLang="ja-JP" sz="2700" dirty="0">
                <a:ea typeface="ＭＳ Ｐゴシック" charset="0"/>
              </a:rPr>
              <a:t>temptation to defect)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DD: Both players defect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Assigning values induces an ordering, with 24 (4!) possibilities;  3 lead to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dilemma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games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Prisoner’</a:t>
            </a:r>
            <a:r>
              <a:rPr lang="en-US" altLang="ja-JP" sz="2700" b="1" dirty="0">
                <a:ea typeface="ＭＳ Ｐゴシック" charset="0"/>
              </a:rPr>
              <a:t>s dilemma: </a:t>
            </a:r>
            <a:r>
              <a:rPr lang="en-US" altLang="ja-JP" sz="2700" dirty="0">
                <a:ea typeface="ＭＳ Ｐゴシック" charset="0"/>
              </a:rPr>
              <a:t>DC &gt; CC &gt; DD &gt; CD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Chicken: </a:t>
            </a:r>
            <a:r>
              <a:rPr lang="en-US" sz="2700" dirty="0">
                <a:ea typeface="ＭＳ Ｐゴシック" charset="0"/>
              </a:rPr>
              <a:t>DC &gt; CC &gt; CD &gt; DD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Stag Hunt: </a:t>
            </a:r>
            <a:r>
              <a:rPr lang="en-US" sz="2700" dirty="0">
                <a:ea typeface="ＭＳ Ｐゴシック" charset="0"/>
              </a:rPr>
              <a:t>CC &gt; DC &gt; DD &gt; CD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628" y="152400"/>
            <a:ext cx="1488772" cy="2057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algn="l"/>
            <a:r>
              <a:rPr lang="en-US" sz="4400" b="1" dirty="0">
                <a:ea typeface="ＭＳ Ｐゴシック" charset="0"/>
                <a:cs typeface="ＭＳ Ｐゴシック" charset="0"/>
              </a:rPr>
              <a:t>Chicken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7848600" cy="5334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DC &gt; CC &gt; CD &gt; DD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Rebel without a cause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scenario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Two cars race toward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one another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Drivers choose to serve or not</a:t>
            </a:r>
          </a:p>
          <a:p>
            <a:pPr lvl="1"/>
            <a:r>
              <a:rPr lang="en-US" sz="2800" dirty="0">
                <a:ea typeface="ＭＳ Ｐゴシック" charset="0"/>
              </a:rPr>
              <a:t>Cooperation: swerving</a:t>
            </a:r>
          </a:p>
          <a:p>
            <a:pPr lvl="1"/>
            <a:r>
              <a:rPr lang="en-US" sz="2800" dirty="0">
                <a:ea typeface="ＭＳ Ｐゴシック" charset="0"/>
              </a:rPr>
              <a:t>Defecting: not swerving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Optimal move: do exactly the opposite of the other player</a:t>
            </a:r>
          </a:p>
        </p:txBody>
      </p:sp>
      <p:pic>
        <p:nvPicPr>
          <p:cNvPr id="62468" name="Picture 4" descr="REBWC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8600"/>
            <a:ext cx="4324350" cy="3211513"/>
          </a:xfr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314F4-774C-D24D-A7DD-31BF32BE3EF5}" type="slidenum">
              <a:rPr lang="en-US" sz="1000">
                <a:latin typeface="Calibri Regular" panose="020F0502020204030204" pitchFamily="34" charset="0"/>
              </a:rPr>
              <a:pPr/>
              <a:t>25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Stag Hunt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5105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CC &gt; DC &gt; DD &gt; CD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Two players on a stag hunt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Hard task requiring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coordina-tion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with big shared payoff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Hare seen, do you defect and chase it?</a:t>
            </a:r>
          </a:p>
          <a:p>
            <a:pPr marL="569913" lvl="1" indent="-230188">
              <a:buFontTx/>
              <a:buNone/>
            </a:pPr>
            <a:r>
              <a:rPr lang="en-US" sz="2400" dirty="0">
                <a:ea typeface="ＭＳ Ｐゴシック" charset="0"/>
              </a:rPr>
              <a:t>Cooperate: keep after the stag</a:t>
            </a:r>
          </a:p>
          <a:p>
            <a:pPr marL="569913" lvl="1" indent="-230188">
              <a:buFontTx/>
              <a:buNone/>
            </a:pPr>
            <a:r>
              <a:rPr lang="en-US" sz="2400" dirty="0">
                <a:ea typeface="ＭＳ Ｐゴシック" charset="0"/>
              </a:rPr>
              <a:t>Defect: switch to chasing hare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Optimal play: do exactly what the other player(s) do</a:t>
            </a:r>
          </a:p>
        </p:txBody>
      </p:sp>
      <p:pic>
        <p:nvPicPr>
          <p:cNvPr id="64516" name="Picture 4" descr="i5_00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616325" cy="4238625"/>
          </a:xfr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C7DED-D1AD-784D-AD13-4CA4B279B735}" type="slidenum">
              <a:rPr lang="en-US" sz="1000">
                <a:latin typeface="Calibri Regular" panose="020F0502020204030204" pitchFamily="34" charset="0"/>
              </a:rPr>
              <a:pPr/>
              <a:t>26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6563" name="Picture 4" descr="PRISON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638" y="2209800"/>
            <a:ext cx="4170362" cy="2763838"/>
          </a:xfrm>
          <a:noFill/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228600" y="19050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DC &gt; CC &gt; DD &gt; CD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Optimal play: always defect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Two rational players will always defect.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Thus, (naïve) individual rationality subverts their common good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7C3E21-3A0E-1E4C-B6F3-687E742B8483}" type="slidenum">
              <a:rPr lang="en-US" sz="1000">
                <a:latin typeface="Calibri Regular" panose="020F0502020204030204" pitchFamily="34" charset="0"/>
              </a:rPr>
              <a:pPr/>
              <a:t>27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More examples of the PD in real life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0292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Communal coffeepot</a:t>
            </a:r>
          </a:p>
          <a:p>
            <a:pPr lvl="1"/>
            <a:r>
              <a:rPr lang="en-US" sz="2600" dirty="0">
                <a:ea typeface="ＭＳ Ｐゴシック" charset="0"/>
              </a:rPr>
              <a:t>Cooperate by making new pot of coffee if you take last cup</a:t>
            </a:r>
          </a:p>
          <a:p>
            <a:pPr lvl="1"/>
            <a:r>
              <a:rPr lang="en-US" sz="2600" dirty="0">
                <a:ea typeface="ＭＳ Ｐゴシック" charset="0"/>
              </a:rPr>
              <a:t>Defect by taking last cup and not making new pot, depending on the next coffee seeker to do it</a:t>
            </a:r>
          </a:p>
          <a:p>
            <a:pPr lvl="1"/>
            <a:r>
              <a:rPr lang="en-US" sz="2600" dirty="0">
                <a:ea typeface="ＭＳ Ｐゴシック" charset="0"/>
              </a:rPr>
              <a:t>DC &gt; CC &gt; DD &gt; CD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Class team project</a:t>
            </a:r>
          </a:p>
          <a:p>
            <a:pPr lvl="1"/>
            <a:r>
              <a:rPr lang="en-US" sz="2600" dirty="0">
                <a:ea typeface="ＭＳ Ｐゴシック" charset="0"/>
              </a:rPr>
              <a:t>Cooperate by doing your part well and on time</a:t>
            </a:r>
          </a:p>
          <a:p>
            <a:pPr lvl="1"/>
            <a:r>
              <a:rPr lang="en-US" sz="2600" dirty="0">
                <a:ea typeface="ＭＳ Ｐゴシック" charset="0"/>
              </a:rPr>
              <a:t>Defect by slacking, hoping other team members will come through and sharing benefits of good grade</a:t>
            </a:r>
          </a:p>
          <a:p>
            <a:pPr lvl="1"/>
            <a:r>
              <a:rPr lang="en-US" sz="2600" dirty="0">
                <a:ea typeface="ＭＳ Ｐゴシック" charset="0"/>
              </a:rPr>
              <a:t>(Arguable) DC &gt; CC &gt; DD &gt; CD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Game theory: rational players should always defect when engaged in a PD situation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In real situations, people don’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t always do this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Why not?  Possible explanations:</a:t>
            </a:r>
          </a:p>
          <a:p>
            <a:pPr lvl="1"/>
            <a:r>
              <a:rPr lang="en-US" sz="2800" dirty="0">
                <a:ea typeface="ＭＳ Ｐゴシック" charset="0"/>
              </a:rPr>
              <a:t>People aren’</a:t>
            </a:r>
            <a:r>
              <a:rPr lang="en-US" altLang="ja-JP" sz="2800" dirty="0">
                <a:ea typeface="ＭＳ Ｐゴシック" charset="0"/>
              </a:rPr>
              <a:t>t rational</a:t>
            </a:r>
          </a:p>
          <a:p>
            <a:pPr lvl="1"/>
            <a:r>
              <a:rPr lang="en-US" sz="2800" dirty="0">
                <a:ea typeface="ＭＳ Ｐゴシック" charset="0"/>
              </a:rPr>
              <a:t>Morality</a:t>
            </a:r>
          </a:p>
          <a:p>
            <a:pPr lvl="1"/>
            <a:r>
              <a:rPr lang="en-US" sz="2800" dirty="0">
                <a:ea typeface="ＭＳ Ｐゴシック" charset="0"/>
              </a:rPr>
              <a:t>Social pressure</a:t>
            </a:r>
          </a:p>
          <a:p>
            <a:pPr lvl="1"/>
            <a:r>
              <a:rPr lang="en-US" sz="2800" dirty="0">
                <a:ea typeface="ＭＳ Ｐゴシック" charset="0"/>
              </a:rPr>
              <a:t>Fear of consequences</a:t>
            </a:r>
          </a:p>
          <a:p>
            <a:pPr lvl="1"/>
            <a:r>
              <a:rPr lang="en-US" sz="2800" dirty="0">
                <a:ea typeface="ＭＳ Ｐゴシック" charset="0"/>
              </a:rPr>
              <a:t>Evolution of species-favoring genes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Which make sense? How can we formalize?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9488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21" y="1288312"/>
            <a:ext cx="80772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Key idea: 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 often play more than</a:t>
            </a:r>
            <a:b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one </a:t>
            </a:r>
            <a:r>
              <a:rPr lang="ja-JP" alt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game</a:t>
            </a:r>
            <a:r>
              <a:rPr lang="ja-JP" alt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with a given player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Players have knowledge of past games,</a:t>
            </a:r>
            <a:b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including their choices and other players’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choices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Choice when playing against  a player can be based on whether she’s cooperated in past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Simulation first done by 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hlinkClick r:id="rId3"/>
              </a:rPr>
              <a:t>Robert Axelrod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where programs played in a round-robin tournament (DC=5;CC=3;DD=1;CD=0)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simplest program won!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F67E04-49B2-DF40-9DF2-B9D04EA25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59488"/>
            <a:ext cx="1410604" cy="22027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Basic Ideas of Game Theory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9100" y="1485900"/>
            <a:ext cx="8305800" cy="4876800"/>
          </a:xfrm>
          <a:noFill/>
        </p:spPr>
        <p:txBody>
          <a:bodyPr lIns="90488" tIns="44450" rIns="90488" bIns="44450"/>
          <a:lstStyle/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Game theory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studies how strategic interactions among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rational players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produce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outcomes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with respect to players’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preferences</a:t>
            </a:r>
          </a:p>
          <a:p>
            <a:pPr marL="571501" lvl="1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altLang="ja-JP" sz="2800" dirty="0">
                <a:ea typeface="ＭＳ Ｐゴシック" charset="0"/>
                <a:cs typeface="ＭＳ Ｐゴシック" charset="0"/>
              </a:rPr>
              <a:t>Preferences represented as utilities (numbers)</a:t>
            </a:r>
          </a:p>
          <a:p>
            <a:pPr marL="573088" lvl="1" indent="-2286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Outcomes might not have been intended 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Provides a general theory of strategic behavior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Generally depicted in mathematical form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Plays important role in economics, decision theory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multi-agent systems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06EDEA-823A-2A4F-A5CB-5AE1EC36DA4B}" type="slidenum">
              <a:rPr lang="en-US" sz="1000">
                <a:latin typeface="Calibri Regular" panose="020F0502020204030204" pitchFamily="34" charset="0"/>
              </a:rPr>
              <a:pPr/>
              <a:t>30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Some possible strategies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Always defect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Always cooperate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Randomly choose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Pavlovian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(win-stay, lose-switch)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Start always cooperate, switch to always defect when </a:t>
            </a:r>
            <a:r>
              <a:rPr lang="en-US" altLang="ja-JP" sz="2200" dirty="0">
                <a:ea typeface="ＭＳ Ｐゴシック" charset="0"/>
              </a:rPr>
              <a:t>punished by other’s defection, switch back &amp; forth on every punishment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Tit-for-tat (TFT)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altLang="ja-JP" sz="2200" dirty="0">
                <a:ea typeface="ＭＳ Ｐゴシック" charset="0"/>
              </a:rPr>
              <a:t>Be nice, but punish defections:  Start cooperating and, after that always do what other player did on previous round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Joss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Sneaky TFT that defects 10% of the time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an idealized (noise free) environment, TFT is both a very simple and very good strategy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Characteristics of Robust Strategies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334000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Axelrod analyzed entries and identified characteristics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Nice: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never defects first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Provocable: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respond to defection by promptly defecting. Prompt response important; slow to anger a poor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 strategy; some programs tried even harder to take advantage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Forgiving: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respond to single defections by defecting forever worked poorly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.  Better to respond to TIT with 0.9 TAT;  might dampen echoes &amp; prevent feuds 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Clear: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Clarity an important feature.  With TFT you know what to expect and what will/won’t work. With too much randomness or bizarre strategies in program, competing programs cannot analyze and began to always defect.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D762B-2593-EB4A-9A9A-2784441A3709}" type="slidenum">
              <a:rPr lang="en-US" sz="1000">
                <a:latin typeface="Calibri Regular" panose="020F0502020204030204" pitchFamily="34" charset="0"/>
              </a:rPr>
              <a:pPr/>
              <a:t>32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32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391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Succeed not by "beating" others, but by allowing both to do well. TFT never "wins" a single turn! It can't. It can never do better than tie (all C).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You do well by motivating cooperative behavior from others … the 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provocability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part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Envy is counterproductive. Doesn’t pay to get upset if someone does a few points better than you in a single encounter. To do well, others must also do well, e.g., business &amp; its suppliers.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BCA6C8-E3E9-7E40-9D5F-0BE9568BB7AB}" type="slidenum">
              <a:rPr lang="en-US" sz="1000">
                <a:latin typeface="Calibri Regular" panose="020F0502020204030204" pitchFamily="34" charset="0"/>
              </a:rPr>
              <a:pPr/>
              <a:t>33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Need not be smart to do well. TFT models cooperative relations with bacteria and hosts.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Cosmic threats and promises aren’</a:t>
            </a:r>
            <a:r>
              <a:rPr lang="en-US" altLang="ja-JP" sz="3000" dirty="0">
                <a:ea typeface="ＭＳ Ｐゴシック" charset="0"/>
                <a:cs typeface="ＭＳ Ｐゴシック" charset="0"/>
              </a:rPr>
              <a:t>t necessary, though they may be helpful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Central authority unnecessary, though it may be helpful 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Optimum strategy depends on environment. TFT not best program in all cases; too unforgiving of JOSS &amp; too lenient with RANDOM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09559"/>
            <a:ext cx="8077200" cy="4953000"/>
          </a:xfrm>
        </p:spPr>
        <p:txBody>
          <a:bodyPr/>
          <a:lstStyle/>
          <a:p>
            <a:r>
              <a:rPr lang="en-US" sz="3600" dirty="0"/>
              <a:t>Process where larger entities, patterns, and regularities arise via interactions among smaller or simpler entities that themselves don’t exhibit such properties</a:t>
            </a:r>
          </a:p>
          <a:p>
            <a:r>
              <a:rPr lang="en-US" sz="3600" dirty="0"/>
              <a:t>E.g.: Shape and behavior of a flock of birds or school of fish</a:t>
            </a:r>
          </a:p>
          <a:p>
            <a:r>
              <a:rPr lang="en-US" sz="3600" dirty="0"/>
              <a:t>Might cooperation be an emergent property?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</p:spPr>
        <p:txBody>
          <a:bodyPr/>
          <a:lstStyle/>
          <a:p>
            <a:pPr>
              <a:defRPr/>
            </a:pPr>
            <a:fld id="{A4878CD3-B2DB-4E45-B190-E690223D4A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76200"/>
            <a:ext cx="1701800" cy="16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335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DB673D-4A96-1943-AE1B-51575AB51730}" type="slidenum">
              <a:rPr lang="en-US" sz="1000">
                <a:latin typeface="Calibri Regular" panose="020F0502020204030204" pitchFamily="34" charset="0"/>
              </a:rPr>
              <a:pPr/>
              <a:t>35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Required for emergent cooperation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4102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non-zero-sum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situation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Players equal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in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power; no discrimination or status differences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Repeated encounters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with others you can recognize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Garages depending on repeat business versus those on busy highways. Being unlikely to ever see someone again =&gt; a non-iterated dilemma.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Low temptation payoff 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defecting makes you a billionaire, you're likely to do it. "Every person has a price"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D6D405-4281-9649-9AB1-3491A0CC1D98}" type="slidenum">
              <a:rPr lang="en-US" sz="1000">
                <a:latin typeface="Calibri Regular" panose="020F0502020204030204" pitchFamily="34" charset="0"/>
              </a:rPr>
              <a:pPr/>
              <a:t>36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Ecological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5029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Assume ecological system supporting N players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Players gain or loose points on each round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After a round, worst players die, best multiply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Environmental noise models that agent makes errors in following a strategy or  misinterpret another’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s choice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 simple way of modeling this is described in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The Computational Beauty of Nature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9F52A8-AB7C-DE40-8BBA-91E39111B841}" type="slidenum">
              <a:rPr lang="en-US" sz="1000">
                <a:latin typeface="Calibri Regular" panose="020F0502020204030204" pitchFamily="34" charset="0"/>
              </a:rPr>
              <a:pPr/>
              <a:t>37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Evolutionary stable strategies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Strategies do better or worse against other strategies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Successful strategies should work well in a variety of environments</a:t>
            </a:r>
          </a:p>
          <a:p>
            <a:pPr lvl="1"/>
            <a:r>
              <a:rPr lang="en-US" sz="2800" dirty="0">
                <a:ea typeface="ＭＳ Ｐゴシック" charset="0"/>
              </a:rPr>
              <a:t>E.g.: ALL-C works well in a mono-culture of ALL-C</a:t>
            </a:r>
            <a:r>
              <a:rPr lang="en-US" altLang="ja-JP" sz="2800" dirty="0">
                <a:ea typeface="ＭＳ Ｐゴシック" charset="0"/>
              </a:rPr>
              <a:t>s but not in a mixed environment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Successful strategies can </a:t>
            </a:r>
            <a:r>
              <a:rPr lang="ja-JP" altLang="en-US" sz="320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fight off mutations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E.g.: ALL-D mono-culture is very resistant to invasions by any cooperating strategies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E.g.: TFT can be </a:t>
            </a:r>
            <a:r>
              <a:rPr lang="ja-JP" alt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altLang="ja-JP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invaded</a:t>
            </a:r>
            <a:r>
              <a:rPr lang="ja-JP" alt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altLang="ja-JP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by ALL-C</a:t>
            </a:r>
            <a:endParaRPr lang="en-US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36D3AD-8A6E-B241-915D-8F22C20612E3}" type="slidenum">
              <a:rPr lang="en-US" sz="1000">
                <a:latin typeface="Calibri Regular" panose="020F0502020204030204" pitchFamily="34" charset="0"/>
              </a:rPr>
              <a:pPr/>
              <a:t>38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5146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Population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simulation</a:t>
            </a:r>
          </a:p>
        </p:txBody>
      </p:sp>
      <p:pic>
        <p:nvPicPr>
          <p:cNvPr id="89091" name="Picture 9" descr="125-300dp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8600"/>
            <a:ext cx="5792788" cy="7010400"/>
          </a:xfrm>
          <a:noFill/>
        </p:spPr>
      </p:pic>
      <p:sp>
        <p:nvSpPr>
          <p:cNvPr id="89092" name="Text Box 11"/>
          <p:cNvSpPr txBox="1">
            <a:spLocks noChangeArrowheads="1"/>
          </p:cNvSpPr>
          <p:nvPr/>
        </p:nvSpPr>
        <p:spPr bwMode="auto">
          <a:xfrm>
            <a:off x="228600" y="1922463"/>
            <a:ext cx="297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TFT wins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A noise free version with TFT winning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0.5% noise lets Pavlov win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D4F-71DE-5548-9B27-41C93357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interested…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B3F8-2098-FB46-ACF4-7D877DAB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Axelrod Python</a:t>
            </a:r>
            <a:endParaRPr lang="en-US" sz="3200" dirty="0"/>
          </a:p>
          <a:p>
            <a:pPr lvl="1"/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github.com</a:t>
            </a:r>
            <a:r>
              <a:rPr lang="en-US" sz="2400" dirty="0">
                <a:hlinkClick r:id="rId2"/>
              </a:rPr>
              <a:t>/Axelrod-Python</a:t>
            </a:r>
            <a:endParaRPr lang="en-US" sz="2400" dirty="0"/>
          </a:p>
          <a:p>
            <a:pPr lvl="1"/>
            <a:r>
              <a:rPr lang="en-US" sz="2400" dirty="0"/>
              <a:t>Explore strategies for the Prisoners dilemma game</a:t>
            </a:r>
          </a:p>
          <a:p>
            <a:pPr lvl="1"/>
            <a:r>
              <a:rPr lang="en-US" sz="2400" dirty="0"/>
              <a:t>Over 100 strategies from the literature and some original ones</a:t>
            </a:r>
          </a:p>
          <a:p>
            <a:pPr lvl="1"/>
            <a:r>
              <a:rPr lang="en-US" sz="2400" dirty="0"/>
              <a:t>Run round robin tournaments with a variety of options</a:t>
            </a:r>
          </a:p>
          <a:p>
            <a:pPr lvl="1"/>
            <a:r>
              <a:rPr lang="en-US" sz="2400" dirty="0"/>
              <a:t>Population dynamics </a:t>
            </a:r>
          </a:p>
          <a:p>
            <a:r>
              <a:rPr lang="en-US" sz="2800" dirty="0"/>
              <a:t>Easy to install </a:t>
            </a:r>
          </a:p>
          <a:p>
            <a:pPr lvl="1"/>
            <a:r>
              <a:rPr lang="en-US" sz="2400" dirty="0"/>
              <a:t>pip install </a:t>
            </a:r>
            <a:r>
              <a:rPr lang="en-US" sz="2400" dirty="0" err="1"/>
              <a:t>axelrod</a:t>
            </a:r>
            <a:endParaRPr lang="en-US" sz="2400" dirty="0"/>
          </a:p>
          <a:p>
            <a:r>
              <a:rPr lang="en-US" sz="2800" dirty="0"/>
              <a:t>Also includes notebooks </a:t>
            </a:r>
            <a:br>
              <a:rPr lang="en-US" dirty="0"/>
            </a:br>
            <a:endParaRPr lang="en-US" dirty="0"/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46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Zero Sum Games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9530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Zero-sum:  participant’s gain/loss exactly</a:t>
            </a:r>
            <a:br>
              <a:rPr lang="en-US" sz="3000" dirty="0">
                <a:ea typeface="ＭＳ Ｐゴシック" charset="0"/>
                <a:cs typeface="ＭＳ Ｐゴシック" charset="0"/>
              </a:rPr>
            </a:br>
            <a:r>
              <a:rPr lang="en-US" sz="3000" dirty="0">
                <a:ea typeface="ＭＳ Ｐゴシック" charset="0"/>
                <a:cs typeface="ＭＳ Ｐゴシック" charset="0"/>
              </a:rPr>
              <a:t>balanced by losses/gains of the other participants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Total gains of participants minus total losses = 0</a:t>
            </a:r>
          </a:p>
          <a:p>
            <a:pPr marL="339725" lvl="1" indent="0">
              <a:buFontTx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Poker is zero sum game:</a:t>
            </a:r>
            <a:r>
              <a:rPr lang="en-US" sz="2600" dirty="0">
                <a:ea typeface="ＭＳ Ｐゴシック" charset="0"/>
              </a:rPr>
              <a:t> money won = money lost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Commercial trade not a zero-sum game</a:t>
            </a:r>
          </a:p>
          <a:p>
            <a:pPr marL="339725" lvl="1" indent="0">
              <a:buFontTx/>
              <a:buNone/>
            </a:pPr>
            <a:r>
              <a:rPr lang="en-US" sz="2600" dirty="0">
                <a:ea typeface="ＭＳ Ｐゴシック" charset="0"/>
              </a:rPr>
              <a:t>If country with an excess of bananas trades with another for their excess of apples, both may benefit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Non-zero-sum games more complex to analyze</a:t>
            </a:r>
          </a:p>
          <a:p>
            <a:pPr marL="233363" indent="-233363"/>
            <a:r>
              <a:rPr lang="en-US" sz="3000" dirty="0">
                <a:ea typeface="ＭＳ Ｐゴシック" charset="0"/>
                <a:cs typeface="ＭＳ Ｐゴシック" charset="0"/>
              </a:rPr>
              <a:t>More non-zero-sum games as world becomes more complex, specialized, and interdependent 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20</a:t>
            </a:r>
            <a:r>
              <a:rPr lang="en-US" sz="4000" baseline="30000" dirty="0">
                <a:ea typeface="ＭＳ Ｐゴシック" charset="0"/>
                <a:cs typeface="ＭＳ Ｐゴシック" charset="0"/>
              </a:rPr>
              <a:t>th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 anniversary IPD competition (2004)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76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hlinkClick r:id="rId2"/>
              </a:rPr>
              <a:t>New Tack Wins Prisoner's Dilemma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Coordinating Team Players within a Noisy Iterated Prisoner</a:t>
            </a:r>
            <a:r>
              <a:rPr lang="ja-JP" altLang="en-US" sz="2800" dirty="0">
                <a:ea typeface="ＭＳ Ｐゴシック" charset="0"/>
                <a:cs typeface="ＭＳ Ｐゴシック" charset="0"/>
                <a:hlinkClick r:id="rId3"/>
              </a:rPr>
              <a:t>’</a:t>
            </a:r>
            <a:r>
              <a:rPr lang="en-US" altLang="ja-JP" sz="2800" dirty="0">
                <a:ea typeface="ＭＳ Ｐゴシック" charset="0"/>
                <a:cs typeface="ＭＳ Ｐゴシック" charset="0"/>
                <a:hlinkClick r:id="rId3"/>
              </a:rPr>
              <a:t>s Dilemma Tournament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U.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Southhampton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bot team won using covert channel to let Bots on the team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recognize each other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 60 bots</a:t>
            </a: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Executed series of moves that signaled their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tribe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’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Defect if other known to be outside tribe,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coordin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-ate if in tribe</a:t>
            </a: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Coordination was not just cooperation, but master/slave : defect/cooperate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AD15B1-093A-A04D-B6E3-E1CAC731F609}" type="slidenum">
              <a:rPr lang="en-US" sz="1000">
                <a:latin typeface="Calibri Regular" panose="020F0502020204030204" pitchFamily="34" charset="0"/>
              </a:rPr>
              <a:pPr/>
              <a:t>40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0FD-7A64-4643-BD71-476552DA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Game Theory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75FC-33C9-AF4D-9E9A-F51A301B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3200" dirty="0"/>
              <a:t>Game theory is important in more complex ”games” </a:t>
            </a:r>
          </a:p>
          <a:p>
            <a:pPr lvl="1"/>
            <a:r>
              <a:rPr lang="en-US" sz="2800" dirty="0"/>
              <a:t>E.g.: multiplayer, non-zero-sum, complicated payoffs</a:t>
            </a:r>
          </a:p>
          <a:p>
            <a:r>
              <a:rPr lang="en-US" sz="3200" dirty="0"/>
              <a:t>Repeated games add complexity to balance cooperation and competition</a:t>
            </a:r>
          </a:p>
          <a:p>
            <a:r>
              <a:rPr lang="en-US" sz="3200" dirty="0"/>
              <a:t>Used in multi-agent systems and where agents form teams with humans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35482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D59ED5-32BF-4A4A-BD75-192552D4CA5B}" type="slidenum">
              <a:rPr lang="en-US" sz="1000">
                <a:latin typeface="Calibri Regular" panose="020F0502020204030204" pitchFamily="34" charset="0"/>
              </a:rPr>
              <a:pPr/>
              <a:t>42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 more information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Prisoner's Dilemma: John von Neumann, Game Theory, and the Puzzle of the Bomb, William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Poundstone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Anchor Books, Doubleday, 1993.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The Origins of Virtue: Human Instincts and the Evolution of Cooperation, Matt Ridley, Penguin, 1998.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Games of Life : Explorations in Ecology, Evolution and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Behaviour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Karl Sigmund, 1995.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Nowak, M.A., R.M. May and K. Sigmund (1995). The Arithmetic of Mutual Help. Scientific American, 272(6).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Robert Axelrod,  The Evolution of Cooperation, Basic Books, 1984.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The Computational Beauty of Nature: Computer Explorations of Fractals, Chaos, Complex Systems, and Adaptation, Gary</a:t>
            </a:r>
            <a:r>
              <a:rPr lang="en-US" sz="2300" dirty="0"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William Flake, MIT Press, 2000.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  <a:hlinkClick r:id="rId4"/>
              </a:rPr>
              <a:t>New Tack Wins Prisoner's Dilemma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By Wendy M. Grossman, Wired News, October 2004.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4AD45-48EE-624C-82F3-655706D3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5537200" cy="5888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66528-3215-7D4F-9C5D-974EBD33FC89}"/>
              </a:ext>
            </a:extLst>
          </p:cNvPr>
          <p:cNvSpPr txBox="1"/>
          <p:nvPr/>
        </p:nvSpPr>
        <p:spPr>
          <a:xfrm>
            <a:off x="206477" y="604134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worst resolution to the Valentine Prisoner’s Dilemma when YOU decide not to give your partner a present, but your PARTNER decides to testify against you in the armed robbery case.</a:t>
            </a:r>
          </a:p>
        </p:txBody>
      </p:sp>
    </p:spTree>
    <p:extLst>
      <p:ext uri="{BB962C8B-B14F-4D97-AF65-F5344CB8AC3E}">
        <p14:creationId xmlns:p14="http://schemas.microsoft.com/office/powerpoint/2010/main" val="3789393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69637-5D1D-7A43-AD11-D1DBA8519E7F}" type="slidenum">
              <a:rPr lang="en-US" sz="1000">
                <a:latin typeface="Calibri Regular" panose="020F0502020204030204" pitchFamily="34" charset="0"/>
              </a:rPr>
              <a:pPr/>
              <a:t>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  <a:noFill/>
        </p:spPr>
        <p:txBody>
          <a:bodyPr lIns="90488" tIns="44450" rIns="90488" bIns="44450"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Rules, Strategies, Payoffs &amp; Equilibrium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953000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Situations are treated as “games”: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b="1" dirty="0">
                <a:ea typeface="ＭＳ Ｐゴシック" charset="0"/>
              </a:rPr>
              <a:t>Rules</a:t>
            </a:r>
            <a:r>
              <a:rPr lang="en-US" sz="3200" dirty="0">
                <a:ea typeface="ＭＳ Ｐゴシック" charset="0"/>
              </a:rPr>
              <a:t> of game: who can do what, and when they can do it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Player's </a:t>
            </a:r>
            <a:r>
              <a:rPr lang="en-US" sz="3200" b="1" dirty="0">
                <a:ea typeface="ＭＳ Ｐゴシック" charset="0"/>
              </a:rPr>
              <a:t>strategy</a:t>
            </a:r>
            <a:r>
              <a:rPr lang="en-US" sz="3200" dirty="0">
                <a:ea typeface="ＭＳ Ｐゴシック" charset="0"/>
              </a:rPr>
              <a:t>: plan for actions in  each possible situation in the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Player's </a:t>
            </a:r>
            <a:r>
              <a:rPr lang="en-US" sz="3200" b="1" dirty="0">
                <a:ea typeface="ＭＳ Ｐゴシック" charset="0"/>
              </a:rPr>
              <a:t>payoff</a:t>
            </a:r>
            <a:r>
              <a:rPr lang="en-US" sz="3200" dirty="0">
                <a:ea typeface="ＭＳ Ｐゴシック" charset="0"/>
              </a:rPr>
              <a:t>: amount that player wins or loses in a particular situation in a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 has a </a:t>
            </a:r>
            <a:r>
              <a:rPr lang="en-US" sz="3200" dirty="0">
                <a:ea typeface="ＭＳ Ｐゴシック" charset="0"/>
                <a:hlinkClick r:id="rId3"/>
              </a:rPr>
              <a:t>dominant strategy</a:t>
            </a:r>
            <a:r>
              <a:rPr lang="en-US" sz="3200" dirty="0">
                <a:ea typeface="ＭＳ Ｐゴシック" charset="0"/>
              </a:rPr>
              <a:t> if her best strategy doesn’t depend on what others do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46050"/>
            <a:ext cx="7005638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Game Theory Roots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31900"/>
            <a:ext cx="8180388" cy="5486400"/>
          </a:xfrm>
        </p:spPr>
        <p:txBody>
          <a:bodyPr/>
          <a:lstStyle/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Defined by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John von Neumann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&amp; 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Oskar Morgenstern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2900" lvl="1" indent="0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von Neumann, J., and Morgenstern, O., (1947).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Theory of Games and Economic Behavior. </a:t>
            </a:r>
          </a:p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Provides powerful model &amp; practical tools to model interactions among sets of autonomous agents</a:t>
            </a:r>
          </a:p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Used to model strategic policies (e.g., arms race among countries)</a:t>
            </a:r>
          </a:p>
        </p:txBody>
      </p:sp>
      <p:pic>
        <p:nvPicPr>
          <p:cNvPr id="24580" name="Picture 4" descr="von_neuma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0857" y="228600"/>
            <a:ext cx="2001837" cy="23114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6705600" cy="1143000"/>
          </a:xfrm>
          <a:noFill/>
        </p:spPr>
        <p:txBody>
          <a:bodyPr lIns="90488" tIns="44450" rIns="90488" bIns="44450"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Nash Equilibrium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066800"/>
            <a:ext cx="8610600" cy="5257800"/>
          </a:xfrm>
        </p:spPr>
        <p:txBody>
          <a:bodyPr lIns="90488" tIns="44450" rIns="90488" bIns="44450"/>
          <a:lstStyle/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Occurs when each player's strategy is optimal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given strategies of other players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 means that no player benefits by unilaterally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changing strategy, while others stay fixed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Like a local maximum in hill climbing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Every finite game has at least one Nash equilibrium in either pure or mixed strategies (proved by John Nash)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J. F. Nash. 1950. </a:t>
            </a:r>
            <a:r>
              <a:rPr lang="en-US" sz="2800" dirty="0">
                <a:ea typeface="ＭＳ Ｐゴシック" charset="0"/>
                <a:hlinkClick r:id="rId3"/>
              </a:rPr>
              <a:t>Equilibrium Points in n-person Games</a:t>
            </a:r>
            <a:r>
              <a:rPr lang="en-US" sz="2800" dirty="0">
                <a:ea typeface="ＭＳ Ｐゴシック" charset="0"/>
              </a:rPr>
              <a:t>. Proc. National Academy of Science, 36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Nash won 1994 Nobel Prize in economics for this work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Read </a:t>
            </a:r>
            <a:r>
              <a:rPr lang="en-US" sz="2800" dirty="0">
                <a:ea typeface="ＭＳ Ｐゴシック" charset="0"/>
                <a:hlinkClick r:id="rId4"/>
              </a:rPr>
              <a:t>A Beautiful Mind</a:t>
            </a:r>
            <a:r>
              <a:rPr lang="en-US" sz="2800" dirty="0">
                <a:ea typeface="ＭＳ Ｐゴシック" charset="0"/>
              </a:rPr>
              <a:t> by Sylvia Nasar (1998) and/or see the </a:t>
            </a:r>
            <a:r>
              <a:rPr lang="en-US" sz="2800" dirty="0">
                <a:ea typeface="ＭＳ Ｐゴシック" charset="0"/>
                <a:hlinkClick r:id="rId5"/>
              </a:rPr>
              <a:t>2001 film</a:t>
            </a:r>
            <a:r>
              <a:rPr lang="en-US" sz="2800" dirty="0">
                <a:ea typeface="ＭＳ Ｐゴシック" charset="0"/>
              </a:rPr>
              <a:t>.  Both excellent.</a:t>
            </a:r>
          </a:p>
          <a:p>
            <a:pPr marL="571500" lvl="1" indent="-228600">
              <a:tabLst>
                <a:tab pos="571500" algn="l"/>
                <a:tab pos="1143000" algn="l"/>
              </a:tabLst>
              <a:defRPr/>
            </a:pPr>
            <a:endParaRPr lang="en-US" sz="2800" dirty="0">
              <a:ea typeface="ＭＳ Ｐゴシック" charset="0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1534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5486400" cy="1066800"/>
          </a:xfrm>
          <a:noFill/>
        </p:spPr>
        <p:txBody>
          <a:bodyPr lIns="90488" tIns="44450" rIns="90488" bIns="44450"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Prisoner's Dilemma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924800" cy="5029200"/>
          </a:xfrm>
          <a:noFill/>
        </p:spPr>
        <p:txBody>
          <a:bodyPr lIns="90488" tIns="44450" rIns="90488" bIns="44450"/>
          <a:lstStyle/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Famous example from game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theory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Strategies must be undertaken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without full knowledge of what other players will do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Players adopt dominant strategies, but they don't necessarily lead to the best outcome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Rational behavior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leads to a situation where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everyone is worse off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!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667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232525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248400" y="2133600"/>
            <a:ext cx="289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Calibri Regular" panose="020F0502020204030204" pitchFamily="34" charset="0"/>
              </a:rPr>
              <a:t>Will the two prisoners cooperate to minimize total loss of liberty or will one of them, trusting the other to cooperate, betray him so as to go free?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BDBF9D-157A-DE4A-93B8-561E0769E854}" type="slidenum">
              <a:rPr lang="en-US" sz="1000">
                <a:latin typeface="Calibri Regular" panose="020F0502020204030204" pitchFamily="34" charset="0"/>
              </a:rPr>
              <a:pPr/>
              <a:t>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5532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Bonnie and Clyde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Bonnie and Clyde are arrested and charged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with crimes. They’re questioned separately,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unable to communicate. They know how it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works: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both proclaim mutual innocence (cooperating), they will be found guilty anyway and get three-year sentences for robbery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one confesses (defecting) and the other doesn’t (cooperating), the confessor is rewarded with a light, one-year sentence and the other gets a severe eight-year sentence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both confess (defecting), then the judge sentences both to a moderate four years in prison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What should Bonnie do?  What should Clyde do?</a:t>
            </a:r>
          </a:p>
        </p:txBody>
      </p:sp>
      <p:pic>
        <p:nvPicPr>
          <p:cNvPr id="34820" name="Picture 4" descr="bonnie_and_cly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5313" y="204439"/>
            <a:ext cx="1970087" cy="2819400"/>
          </a:xfr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8905</TotalTime>
  <Words>2842</Words>
  <Application>Microsoft Macintosh PowerPoint</Application>
  <PresentationFormat>On-screen Show (4:3)</PresentationFormat>
  <Paragraphs>407</Paragraphs>
  <Slides>43</Slides>
  <Notes>37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Regular</vt:lpstr>
      <vt:lpstr>Times New Roman</vt:lpstr>
      <vt:lpstr>Blank Presentation</vt:lpstr>
      <vt:lpstr>Document</vt:lpstr>
      <vt:lpstr>Word.Document.8</vt:lpstr>
      <vt:lpstr>A Glimpse of Game Theory  08</vt:lpstr>
      <vt:lpstr>Games and Game Theory</vt:lpstr>
      <vt:lpstr>Basic Ideas of Game Theory</vt:lpstr>
      <vt:lpstr>Zero Sum Games</vt:lpstr>
      <vt:lpstr>Rules, Strategies, Payoffs &amp; Equilibrium</vt:lpstr>
      <vt:lpstr>Game Theory Roots</vt:lpstr>
      <vt:lpstr>Nash Equilibrium</vt:lpstr>
      <vt:lpstr>Prisoner's Dilemma</vt:lpstr>
      <vt:lpstr>Bonnie and Clyde</vt:lpstr>
      <vt:lpstr>The payoff matrix</vt:lpstr>
      <vt:lpstr>Bonnie’s Decision Tree</vt:lpstr>
      <vt:lpstr>So what?</vt:lpstr>
      <vt:lpstr>Some PD examples</vt:lpstr>
      <vt:lpstr>Cheating on a Cartel </vt:lpstr>
      <vt:lpstr>Trade Wars Between Countries </vt:lpstr>
      <vt:lpstr>Advertising</vt:lpstr>
      <vt:lpstr>Games Without Dominant Strategies</vt:lpstr>
      <vt:lpstr>Ma’s Decision Tree</vt:lpstr>
      <vt:lpstr>Pa’s Decision Tree</vt:lpstr>
      <vt:lpstr>Some games have no simple solution</vt:lpstr>
      <vt:lpstr>Repeated Games</vt:lpstr>
      <vt:lpstr>Payoff matrix for the generic two-person dilemma game</vt:lpstr>
      <vt:lpstr>Payoffs</vt:lpstr>
      <vt:lpstr>Chicken</vt:lpstr>
      <vt:lpstr>Stag Hunt</vt:lpstr>
      <vt:lpstr>Prisoner’s dilemma</vt:lpstr>
      <vt:lpstr>More examples of the PD in real life</vt:lpstr>
      <vt:lpstr>Iterated Prisoner’s Dilemma</vt:lpstr>
      <vt:lpstr>Iterated Prisoner’s Dilemma</vt:lpstr>
      <vt:lpstr>Some possible strategies</vt:lpstr>
      <vt:lpstr>Characteristics of Robust Strategies</vt:lpstr>
      <vt:lpstr>Implications of Robust Strategies</vt:lpstr>
      <vt:lpstr>Implications of Robust Strategies</vt:lpstr>
      <vt:lpstr>Emergence</vt:lpstr>
      <vt:lpstr>Required for emergent cooperation</vt:lpstr>
      <vt:lpstr>Ecological model</vt:lpstr>
      <vt:lpstr>Evolutionary stable strategies</vt:lpstr>
      <vt:lpstr>Population simulation</vt:lpstr>
      <vt:lpstr>If you are interested…</vt:lpstr>
      <vt:lpstr>20th anniversary IPD competition (2004)</vt:lpstr>
      <vt:lpstr>Game Theory Relevance</vt:lpstr>
      <vt:lpstr>For more information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</dc:title>
  <dc:creator>tim finin</dc:creator>
  <cp:lastModifiedBy>Tim Finin</cp:lastModifiedBy>
  <cp:revision>109</cp:revision>
  <cp:lastPrinted>2018-03-07T20:42:45Z</cp:lastPrinted>
  <dcterms:created xsi:type="dcterms:W3CDTF">2009-10-14T21:02:24Z</dcterms:created>
  <dcterms:modified xsi:type="dcterms:W3CDTF">2021-03-02T05:49:06Z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