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316" r:id="rId4"/>
    <p:sldId id="320" r:id="rId5"/>
    <p:sldId id="322" r:id="rId6"/>
    <p:sldId id="323" r:id="rId7"/>
    <p:sldId id="325" r:id="rId8"/>
    <p:sldId id="326" r:id="rId9"/>
    <p:sldId id="328" r:id="rId10"/>
    <p:sldId id="329" r:id="rId11"/>
    <p:sldId id="330" r:id="rId12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7435"/>
    <p:restoredTop sz="94000"/>
  </p:normalViewPr>
  <p:slideViewPr>
    <p:cSldViewPr>
      <p:cViewPr varScale="1">
        <p:scale>
          <a:sx n="74" d="100"/>
          <a:sy n="74" d="100"/>
        </p:scale>
        <p:origin x="168" y="1368"/>
      </p:cViewPr>
      <p:guideLst>
        <p:guide orient="horz" pos="13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3226490-1B4B-F744-9673-E25E98039E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defTabSz="949325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DDAB243-824D-C745-B009-CC0D2D1A73C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F77FD121-4C39-B541-AC02-DFCD3F2D95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6238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defTabSz="949325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29BB3501-CF90-1840-8AF7-95FD76C6E76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65950"/>
            <a:ext cx="4187825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7" tIns="47523" rIns="95047" bIns="4752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300"/>
            </a:lvl1pPr>
          </a:lstStyle>
          <a:p>
            <a:fld id="{7D325D9B-00EF-7243-A9EF-770CEE7762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91842B7E-B0B4-6A49-93AB-E2E6306D98A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4E0033F5-D0FE-4D48-919F-E2471DCC32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B3248E79-163A-8145-82D7-C6510203B0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B1360732-E88B-5542-82A9-5C1CCACFB97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92CEB079-19B7-BF40-89D1-8DD1FD1EF46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>
            <a:extLst>
              <a:ext uri="{FF2B5EF4-FFF2-40B4-BE49-F238E27FC236}">
                <a16:creationId xmlns:a16="http://schemas.microsoft.com/office/drawing/2014/main" id="{5F0DCE40-157A-5C41-AB1F-90CE1E11C9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D50CF1EA-C125-114E-BBBF-C34176A3AF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15D456EF-AFD4-1B4A-B0F9-9F71BC4579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27EAEBE-5547-1948-8E0E-66525D39D6F9}" type="slidenum">
              <a:rPr lang="en-US" altLang="en-US" sz="1300"/>
              <a:pPr/>
              <a:t>1</a:t>
            </a:fld>
            <a:endParaRPr lang="en-US" altLang="en-US" sz="13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B4DA603D-B2C0-2D40-947D-22FFD2E563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0782171-EAB9-FE48-A93A-D1E9C1A20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>
            <a:extLst>
              <a:ext uri="{FF2B5EF4-FFF2-40B4-BE49-F238E27FC236}">
                <a16:creationId xmlns:a16="http://schemas.microsoft.com/office/drawing/2014/main" id="{17B2B60F-E04C-C34E-998B-D320E4A71E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6FB2E749-5E31-524F-BF32-E5B9BF57091D}" type="slidenum">
              <a:rPr lang="en-US" altLang="en-US" sz="1300"/>
              <a:pPr/>
              <a:t>2</a:t>
            </a:fld>
            <a:endParaRPr lang="en-US" altLang="en-US" sz="1300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B2F50E8-359B-E047-9C8C-85CB2DCC83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3323EB8-8F5F-C542-8756-DE64CA7782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B933C-2215-F74A-9D91-82E1F2A5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B1F7FBD-28CB-8A41-86AF-FCEF3A60030D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024CC-F07E-CB46-9965-C5FDA2EC2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DFB75E-711A-6548-822E-025263B5F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CBA4050-0010-6847-B2DE-0390A9A04B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532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A3144-FA11-BF4F-AC50-A96AD3DECB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DA6E4D0-C4FF-AC4A-A887-DB775642152D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9EADB-C645-2542-8631-6AF7D010B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225B4B-4B97-B043-894F-A1FF759B4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E20E659-C7C5-9342-815E-CF07E1D297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43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CCAEC-8CA9-2C4E-A2A2-18719A54C8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D756E12-CB3A-BF4D-A0FA-CE54056B5D20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A1357-BB68-4646-B46E-4704CCFA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BD2A07-B4E5-AB4B-9C96-7B31E12A3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AB05BEF-ADD1-4F43-973C-50ECEBB5E3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378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C84B7-54DC-3A49-9864-0DA70CDDA6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30DFA1F4-74BE-3E4D-82C6-CE03DC520C84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A7B2B-C9D3-9F4A-97EF-72176565D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4CF0A-7DB1-324F-AA31-D3D2719AC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43B3388-C96C-0E4A-A3DA-1109A9C450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51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97E7B-39E1-1D4B-BD02-E78200E808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58FBF95-292E-E548-BE9F-FDF278824222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8BD89-E7EF-E74D-A517-CB19FB71E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FC770-9243-1843-ACE7-37D3FA09E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B4EF374-86CD-CC41-8736-A3E65D312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60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D847A-7250-C049-9746-2E57111D4A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159F87FC-F794-154A-838F-DC7730608C0F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E08ACC-7B23-8A49-8AAB-4DFEBE97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35CEC1-E279-394E-8E4B-90DAD3ED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A2D4571-7A28-EF4D-9450-3B9991B541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51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CF48F1-2692-724F-8254-2BF9A071D1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66FC0FC8-3288-764C-9245-1B2C2D5E76E5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701A1F-6EF4-F744-B659-825480280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6D02B8-21F7-044D-B3B0-BAC3A002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75B8771-EF1F-6B4C-946F-E7479E08CD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306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0A823E-AF49-D44E-858F-E2493F8418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1EDEF4B-1AA8-4E4E-8D4E-7B9117172777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F4065-1C1A-024D-BB51-532AC0E84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F844E-5F9B-2C43-B9AC-47BCFEB08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A99A01D-FA07-3F48-ABF5-C1B6DBF15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7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41750D-F38E-0C45-9518-F0000EF7F6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4A1D2E5-461D-9C41-9416-7ED453B43D7D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8ED404-3162-1E42-88F1-3F8EE9416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821A0-D5B6-C643-8FFF-8D80237DB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BE60F94-A2F9-514B-9040-FFF6F74CE1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3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00A539-364F-1040-BBC3-95276D3F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E9FB40E1-A11A-344C-980A-71851CAF3A1B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7376D-0B5E-1143-ABAA-331CB6BC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FB1CA-57D7-A84A-88A8-569270B3E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65DC3C8-9F05-0341-AE72-77DBE180F5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141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99D1D7-7A98-8E4A-89C8-0C9D1C0E02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0381E6FA-029B-4E4D-A6C9-B551356CA8F2}" type="datetime1">
              <a:rPr lang="en-US" altLang="en-US"/>
              <a:pPr/>
              <a:t>9/11/21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B9566-63DB-394E-B659-36EE25FC2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AC563-9CBF-C444-B9F8-393769696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0931454-C1A6-8742-BE0B-02FE3B9482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653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FFDF5D9-5C07-D84A-8EBA-E7BFA815CA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7C9E462-1DAA-FE4D-A8B7-DB10C8B544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97" r:id="rId8"/>
    <p:sldLayoutId id="2147483998" r:id="rId9"/>
    <p:sldLayoutId id="2147483999" r:id="rId10"/>
    <p:sldLayoutId id="214748400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e.umbc.edu/courses/graduate/671/fall12/code/python/p8.p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4B661137-3C94-D347-9DBD-A7883A4D15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914400"/>
            <a:ext cx="275113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21299999" rev="0"/>
            </a:camera>
            <a:lightRig rig="threePt" dir="t"/>
          </a:scene3d>
        </p:spPr>
      </p:pic>
      <p:sp>
        <p:nvSpPr>
          <p:cNvPr id="7170" name="Rectangle 2">
            <a:extLst>
              <a:ext uri="{FF2B5EF4-FFF2-40B4-BE49-F238E27FC236}">
                <a16:creationId xmlns:a16="http://schemas.microsoft.com/office/drawing/2014/main" id="{99A9BD02-413F-E64D-961C-F014201190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9144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P8.py</a:t>
            </a:r>
            <a:endParaRPr lang="en-US" sz="66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96082D-8658-A146-A966-F37F20514CEF}"/>
              </a:ext>
            </a:extLst>
          </p:cNvPr>
          <p:cNvSpPr txBox="1"/>
          <p:nvPr/>
        </p:nvSpPr>
        <p:spPr>
          <a:xfrm>
            <a:off x="6026727" y="7481455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16657-AF66-AE4D-8B56-4B3782CDB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1940D-5178-6A44-A07F-C345A604C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44859"/>
            <a:ext cx="8534400" cy="1676400"/>
          </a:xfrm>
        </p:spPr>
        <p:txBody>
          <a:bodyPr/>
          <a:lstStyle/>
          <a:p>
            <a:r>
              <a:rPr lang="en-US" sz="2900" dirty="0"/>
              <a:t>Generate tests of different distances from *12345678 </a:t>
            </a:r>
          </a:p>
          <a:p>
            <a:pPr marL="400050" lvl="1" indent="0">
              <a:buNone/>
            </a:pPr>
            <a:r>
              <a:rPr lang="en-US" dirty="0"/>
              <a:t>15 steps: 4*3275681 =&gt; *12345678</a:t>
            </a:r>
          </a:p>
          <a:p>
            <a:pPr marL="400050" lvl="1" indent="0">
              <a:buNone/>
            </a:pPr>
            <a:r>
              <a:rPr lang="en-US" dirty="0"/>
              <a:t>19 steps: 4258361*7 =&gt; *12345678 </a:t>
            </a:r>
          </a:p>
          <a:p>
            <a:r>
              <a:rPr lang="en-US" dirty="0"/>
              <a:t>Solve using three heuristics, collect data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0A49E8D-93FB-F14E-B187-9E0E371E1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70617"/>
              </p:ext>
            </p:extLst>
          </p:nvPr>
        </p:nvGraphicFramePr>
        <p:xfrm>
          <a:off x="723900" y="3440152"/>
          <a:ext cx="76962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161893874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22896624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409339066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92509125"/>
                    </a:ext>
                  </a:extLst>
                </a:gridCol>
                <a:gridCol w="1536700">
                  <a:extLst>
                    <a:ext uri="{9D8B030D-6E8A-4147-A177-3AD203B41FA5}">
                      <a16:colId xmlns:a16="http://schemas.microsoft.com/office/drawing/2014/main" val="936088851"/>
                    </a:ext>
                  </a:extLst>
                </a:gridCol>
                <a:gridCol w="1282700">
                  <a:extLst>
                    <a:ext uri="{9D8B030D-6E8A-4147-A177-3AD203B41FA5}">
                      <a16:colId xmlns:a16="http://schemas.microsoft.com/office/drawing/2014/main" val="1533637761"/>
                    </a:ext>
                  </a:extLst>
                </a:gridCol>
              </a:tblGrid>
              <a:tr h="62179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heuristic used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solution length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states generated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successors computed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effective branching fac.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runtime in seconds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3631742"/>
                  </a:ext>
                </a:extLst>
              </a:tr>
              <a:tr h="3553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dirty="0"/>
                        <a:t>14,386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5,173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5.47145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475158"/>
                  </a:ext>
                </a:extLst>
              </a:tr>
              <a:tr h="3553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dirty="0"/>
                        <a:t>761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0.02097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713788"/>
                  </a:ext>
                </a:extLst>
              </a:tr>
              <a:tr h="3553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dirty="0"/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0.00086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384925"/>
                  </a:ext>
                </a:extLst>
              </a:tr>
              <a:tr h="914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lvl="1" algn="ctr"/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542568188"/>
                  </a:ext>
                </a:extLst>
              </a:tr>
              <a:tr h="3553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dirty="0"/>
                        <a:t>78,872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28,567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159.1051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0798443"/>
                  </a:ext>
                </a:extLst>
              </a:tr>
              <a:tr h="3553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dirty="0"/>
                        <a:t>3,906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1,457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0.4217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756574"/>
                  </a:ext>
                </a:extLst>
              </a:tr>
              <a:tr h="35531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MHD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en-US" dirty="0"/>
                        <a:t>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0.1238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369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25D5A-1AAE-0B43-B850-772BDB39C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0E854-97F0-B848-A623-933A0A632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3962400" cy="5257800"/>
          </a:xfr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1200" dirty="0"/>
              <a:t>(python3.8) </a:t>
            </a:r>
            <a:r>
              <a:rPr lang="en-US" sz="1200" dirty="0" err="1"/>
              <a:t>search_examples</a:t>
            </a:r>
            <a:r>
              <a:rPr lang="en-US" sz="1200" dirty="0"/>
              <a:t>&gt; python p8.py</a:t>
            </a:r>
            <a:br>
              <a:rPr lang="en-US" sz="1200" dirty="0"/>
            </a:br>
            <a:endParaRPr lang="en-US" sz="1200" dirty="0"/>
          </a:p>
          <a:p>
            <a:pPr marL="0" indent="0">
              <a:buNone/>
            </a:pPr>
            <a:r>
              <a:rPr lang="en-US" sz="1200" dirty="0"/>
              <a:t>142*35678 =&gt; *12345678 (5 steps from start)</a:t>
            </a:r>
          </a:p>
          <a:p>
            <a:pPr marL="0" indent="0">
              <a:buNone/>
            </a:pPr>
            <a:r>
              <a:rPr lang="en-US" sz="1200" dirty="0" err="1"/>
              <a:t>heur</a:t>
            </a:r>
            <a:r>
              <a:rPr lang="en-US" sz="1200" dirty="0"/>
              <a:t>. steps depth states </a:t>
            </a:r>
            <a:r>
              <a:rPr lang="en-US" sz="1200" dirty="0" err="1"/>
              <a:t>succs</a:t>
            </a:r>
            <a:r>
              <a:rPr lang="en-US" sz="1200" dirty="0"/>
              <a:t> EBF seconds</a:t>
            </a:r>
          </a:p>
          <a:p>
            <a:pPr marL="0" indent="0">
              <a:buNone/>
            </a:pPr>
            <a:r>
              <a:rPr lang="en-US" sz="1200" dirty="0"/>
              <a:t>NIL 5 3 26 9 2.08 0.00023</a:t>
            </a:r>
          </a:p>
          <a:p>
            <a:pPr marL="0" indent="0">
              <a:buNone/>
            </a:pPr>
            <a:r>
              <a:rPr lang="en-US" sz="1200" dirty="0"/>
              <a:t>OOP 5 3 12 4 1.59 0.00010</a:t>
            </a:r>
          </a:p>
          <a:p>
            <a:pPr marL="0" indent="0">
              <a:buNone/>
            </a:pPr>
            <a:r>
              <a:rPr lang="en-US" sz="1200" dirty="0"/>
              <a:t>MHD 5 3 10 3 1.44 0.00013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25*148367 =&gt; *12345678 (10 steps from start)</a:t>
            </a:r>
          </a:p>
          <a:p>
            <a:pPr marL="0" indent="0">
              <a:buNone/>
            </a:pPr>
            <a:r>
              <a:rPr lang="en-US" sz="1200" dirty="0" err="1"/>
              <a:t>heur</a:t>
            </a:r>
            <a:r>
              <a:rPr lang="en-US" sz="1200" dirty="0"/>
              <a:t>. steps depth states </a:t>
            </a:r>
            <a:r>
              <a:rPr lang="en-US" sz="1200" dirty="0" err="1"/>
              <a:t>succs</a:t>
            </a:r>
            <a:r>
              <a:rPr lang="en-US" sz="1200" dirty="0"/>
              <a:t> EBF seconds</a:t>
            </a:r>
          </a:p>
          <a:p>
            <a:pPr marL="0" indent="0">
              <a:buNone/>
            </a:pPr>
            <a:r>
              <a:rPr lang="en-US" sz="1200" dirty="0"/>
              <a:t>NIL 10 10 1166 420 1.83 0.04605</a:t>
            </a:r>
          </a:p>
          <a:p>
            <a:pPr marL="0" indent="0">
              <a:buNone/>
            </a:pPr>
            <a:r>
              <a:rPr lang="en-US" sz="1200" dirty="0"/>
              <a:t>OOP 10 10 30 12 1.28 0.00031</a:t>
            </a:r>
          </a:p>
          <a:p>
            <a:pPr marL="0" indent="0">
              <a:buNone/>
            </a:pPr>
            <a:r>
              <a:rPr lang="en-US" sz="1200" dirty="0"/>
              <a:t>MHD 10 10 25 10 1.26 0.00036</a:t>
            </a:r>
            <a:br>
              <a:rPr lang="en-US" sz="1200" dirty="0"/>
            </a:br>
            <a:endParaRPr lang="en-US" sz="1200" dirty="0"/>
          </a:p>
          <a:p>
            <a:pPr marL="0" indent="0">
              <a:buNone/>
            </a:pPr>
            <a:r>
              <a:rPr lang="en-US" sz="1200" dirty="0"/>
              <a:t>4*3275681 =&gt; *12345678 (15 steps from start)</a:t>
            </a:r>
          </a:p>
          <a:p>
            <a:pPr marL="0" indent="0">
              <a:buNone/>
            </a:pPr>
            <a:r>
              <a:rPr lang="en-US" sz="1200" dirty="0" err="1"/>
              <a:t>heur</a:t>
            </a:r>
            <a:r>
              <a:rPr lang="en-US" sz="1200" dirty="0"/>
              <a:t>. steps depth states </a:t>
            </a:r>
            <a:r>
              <a:rPr lang="en-US" sz="1200" dirty="0" err="1"/>
              <a:t>succs</a:t>
            </a:r>
            <a:r>
              <a:rPr lang="en-US" sz="1200" dirty="0"/>
              <a:t> EBF seconds</a:t>
            </a:r>
          </a:p>
          <a:p>
            <a:pPr marL="0" indent="0">
              <a:buNone/>
            </a:pPr>
            <a:r>
              <a:rPr lang="en-US" sz="1200" dirty="0"/>
              <a:t>NIL 15 15 14386 5173 1.77 5.47145</a:t>
            </a:r>
          </a:p>
          <a:p>
            <a:pPr marL="0" indent="0">
              <a:buNone/>
            </a:pPr>
            <a:r>
              <a:rPr lang="en-US" sz="1200" dirty="0"/>
              <a:t>OOP 15 15 761 283 1.46 0.02097</a:t>
            </a:r>
          </a:p>
          <a:p>
            <a:pPr marL="0" indent="0">
              <a:buNone/>
            </a:pPr>
            <a:r>
              <a:rPr lang="en-US" sz="1200" dirty="0"/>
              <a:t>MHD 15 15 87 31 1.26 0.00115</a:t>
            </a:r>
            <a:br>
              <a:rPr lang="en-US" sz="1200" dirty="0"/>
            </a:br>
            <a:endParaRPr lang="en-US" sz="1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EE898DA-42AD-584A-AF68-EC73AB706DC6}"/>
              </a:ext>
            </a:extLst>
          </p:cNvPr>
          <p:cNvSpPr txBox="1">
            <a:spLocks/>
          </p:cNvSpPr>
          <p:nvPr/>
        </p:nvSpPr>
        <p:spPr bwMode="auto">
          <a:xfrm>
            <a:off x="4800600" y="1143000"/>
            <a:ext cx="3962400" cy="5257800"/>
          </a:xfrm>
          <a:prstGeom prst="rect">
            <a:avLst/>
          </a:prstGeom>
          <a:noFill/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br>
              <a:rPr lang="en-US" sz="1200" dirty="0"/>
            </a:br>
            <a:endParaRPr lang="en-US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64375182* =&gt; *12345678 (18 steps from start)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 err="1"/>
              <a:t>heur</a:t>
            </a:r>
            <a:r>
              <a:rPr lang="en-US" sz="1200" dirty="0"/>
              <a:t>. steps depth states </a:t>
            </a:r>
            <a:r>
              <a:rPr lang="en-US" sz="1200" dirty="0" err="1"/>
              <a:t>succs</a:t>
            </a:r>
            <a:r>
              <a:rPr lang="en-US" sz="1200" dirty="0"/>
              <a:t> EBF seconds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NIL 18 18 48230 17402 1.72 60.17903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OOP 18 18 1775 659 1.43 0.11732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MHD 18 18 58 22 1.19 0.00086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4258361*7 =&gt; *12345678 (19 steps from start)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 err="1"/>
              <a:t>heur</a:t>
            </a:r>
            <a:r>
              <a:rPr lang="en-US" sz="1200" dirty="0"/>
              <a:t>. steps depth states </a:t>
            </a:r>
            <a:r>
              <a:rPr lang="en-US" sz="1200" dirty="0" err="1"/>
              <a:t>succs</a:t>
            </a:r>
            <a:r>
              <a:rPr lang="en-US" sz="1200" dirty="0"/>
              <a:t> EBF seconds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NIL 19 19 78873 28567 1.72 159.10511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OOP 19 19 3906 1457 1.47 0.42174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/>
              <a:t>MHD 19 19 499 185 1.32 0.01238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7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3010432-D0A4-E34A-84F8-27018CEBC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>
                <a:ea typeface="ＭＳ Ｐゴシック" panose="020B0600070205080204" pitchFamily="34" charset="-128"/>
              </a:rPr>
              <a:t>8 puzzle in python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E8A39EF0-5351-A647-8E01-044995B019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9100" y="1143000"/>
            <a:ext cx="8420100" cy="5257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Look at a simple implementation of an eight puzzle solver in python</a:t>
            </a:r>
          </a:p>
          <a:p>
            <a:r>
              <a:rPr lang="en-US" altLang="en-US" dirty="0">
                <a:ea typeface="ＭＳ Ｐゴシック" panose="020B0600070205080204" pitchFamily="34" charset="-128"/>
                <a:hlinkClick r:id="rId3"/>
              </a:rPr>
              <a:t>p8.py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Solve using A* with three different heuristics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NIL:    h = 1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OOP:  h = # of tiles out of place</a:t>
            </a:r>
          </a:p>
          <a:p>
            <a:pPr lvl="1"/>
            <a:r>
              <a:rPr lang="en-US" altLang="en-US" sz="3200" dirty="0">
                <a:ea typeface="ＭＳ Ｐゴシック" panose="020B0600070205080204" pitchFamily="34" charset="-128"/>
              </a:rPr>
              <a:t>MHD: h = sum of </a:t>
            </a:r>
            <a:r>
              <a:rPr lang="en-US" altLang="en-US" sz="3200" dirty="0" err="1">
                <a:ea typeface="ＭＳ Ｐゴシック" panose="020B0600070205080204" pitchFamily="34" charset="-128"/>
              </a:rPr>
              <a:t>manhatten</a:t>
            </a:r>
            <a:r>
              <a:rPr lang="en-US" altLang="en-US" sz="3200" dirty="0">
                <a:ea typeface="ＭＳ Ｐゴシック" panose="020B0600070205080204" pitchFamily="34" charset="-128"/>
              </a:rPr>
              <a:t> distance between each tile’s current &amp; goal positions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All three are admissible</a:t>
            </a:r>
            <a:endParaRPr lang="en-US" altLang="en-US" sz="4400" dirty="0">
              <a:ea typeface="ＭＳ Ｐゴシック" panose="020B0600070205080204" pitchFamily="34" charset="-128"/>
            </a:endParaRPr>
          </a:p>
          <a:p>
            <a:pPr lvl="1"/>
            <a:endParaRPr lang="en-US" altLang="en-US" sz="40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ADC9C023-BAB0-FC42-9418-BD21CF033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must we model?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6597B10F-508B-B743-B428-65D927628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 state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Goal test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Actions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Result of doing action in state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Heuristic function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5DDED91-73A3-DE4F-8E20-2F2BCD1A3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Representing states and actions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597CC885-B638-284C-8F14-5E9BF630A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219200"/>
            <a:ext cx="8153400" cy="3048000"/>
          </a:xfrm>
          <a:ln w="3175">
            <a:solidFill>
              <a:schemeClr val="tx1">
                <a:lumMod val="65000"/>
                <a:lumOff val="35000"/>
              </a:schemeClr>
            </a:solidFill>
          </a:ln>
          <a:effectLst/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Represent state as string of nine characters with blank as *</a:t>
            </a:r>
          </a:p>
          <a:p>
            <a:pPr marL="457200" lvl="1" indent="0"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E.g.:  </a:t>
            </a:r>
            <a:r>
              <a:rPr lang="en-US" dirty="0"/>
              <a:t>s = '1234*5678'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Position of  blank in state S is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sz="2800" dirty="0">
                <a:latin typeface="Courier" pitchFamily="2" charset="0"/>
                <a:ea typeface="ＭＳ Ｐゴシック" panose="020B0600070205080204" pitchFamily="34" charset="-128"/>
              </a:rPr>
              <a:t>&gt; </a:t>
            </a:r>
            <a:r>
              <a:rPr lang="en-US" sz="2800" dirty="0" err="1">
                <a:latin typeface="Courier" pitchFamily="2" charset="0"/>
              </a:rPr>
              <a:t>s.index</a:t>
            </a:r>
            <a:r>
              <a:rPr lang="en-US" sz="2800" dirty="0">
                <a:latin typeface="Courier" pitchFamily="2" charset="0"/>
              </a:rPr>
              <a:t>('*')</a:t>
            </a:r>
            <a:br>
              <a:rPr lang="en-US" sz="2800" dirty="0">
                <a:latin typeface="Courier" pitchFamily="2" charset="0"/>
              </a:rPr>
            </a:br>
            <a:r>
              <a:rPr lang="en-US" sz="2800" dirty="0">
                <a:latin typeface="Courier" pitchFamily="2" charset="0"/>
              </a:rPr>
              <a:t>4</a:t>
            </a:r>
          </a:p>
          <a:p>
            <a:pPr marL="0" indent="0">
              <a:buNone/>
            </a:pPr>
            <a:endParaRPr lang="en-US" dirty="0">
              <a:latin typeface="Courier" pitchFamily="2" charset="0"/>
            </a:endParaRPr>
          </a:p>
          <a:p>
            <a:endParaRPr lang="en-US" dirty="0"/>
          </a:p>
          <a:p>
            <a:endParaRPr lang="en-US" altLang="en-US" dirty="0">
              <a:latin typeface="Courier" pitchFamily="2" charset="0"/>
              <a:ea typeface="ＭＳ Ｐゴシック" panose="020B0600070205080204" pitchFamily="34" charset="-128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15EE50-FC8A-AE4B-B750-FF02074F8D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386572"/>
              </p:ext>
            </p:extLst>
          </p:nvPr>
        </p:nvGraphicFramePr>
        <p:xfrm>
          <a:off x="6781800" y="1828800"/>
          <a:ext cx="14478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*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2FDBB96-32EF-A341-B88D-039417B760AC}"/>
              </a:ext>
            </a:extLst>
          </p:cNvPr>
          <p:cNvSpPr txBox="1">
            <a:spLocks/>
          </p:cNvSpPr>
          <p:nvPr/>
        </p:nvSpPr>
        <p:spPr bwMode="auto">
          <a:xfrm>
            <a:off x="487417" y="4572000"/>
            <a:ext cx="8153400" cy="1752600"/>
          </a:xfrm>
          <a:prstGeom prst="rect">
            <a:avLst/>
          </a:prstGeom>
          <a:noFill/>
          <a:ln w="3175">
            <a:solidFill>
              <a:schemeClr val="tx1">
                <a:lumMod val="65000"/>
                <a:lumOff val="35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pitchFamily="-65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ea typeface="ＭＳ Ｐゴシック" panose="020B0600070205080204" pitchFamily="34" charset="-128"/>
              </a:rPr>
              <a:t>Represent an action as one of four possible ways to move the blank: </a:t>
            </a:r>
          </a:p>
          <a:p>
            <a:pPr marL="400050" lvl="1" indent="0">
              <a:buNone/>
            </a:pPr>
            <a:r>
              <a:rPr lang="en-US" altLang="en-US" dirty="0">
                <a:latin typeface="Courier" pitchFamily="2" charset="0"/>
                <a:ea typeface="ＭＳ Ｐゴシック" panose="020B0600070205080204" pitchFamily="34" charset="-128"/>
              </a:rPr>
              <a:t>up down right left</a:t>
            </a:r>
            <a:endParaRPr lang="en-US" dirty="0"/>
          </a:p>
          <a:p>
            <a:endParaRPr lang="en-US" sz="2800" dirty="0">
              <a:latin typeface="Courier" pitchFamily="2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Courier" pitchFamily="2" charset="0"/>
            </a:endParaRPr>
          </a:p>
          <a:p>
            <a:endParaRPr lang="en-US" dirty="0"/>
          </a:p>
          <a:p>
            <a:endParaRPr lang="en-US" altLang="en-US" dirty="0">
              <a:latin typeface="Courier" pitchFamily="2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2EE49B86-BD8B-D84F-A716-DF76510DC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Legal Actions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E7E4F72F-A6A7-BB4B-90FA-AC6C71284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1152712"/>
            <a:ext cx="8229600" cy="525780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def actions8(s):  # returns list of legal actions in state 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action_table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 = 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0:['down',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1:['down', 'left',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2:['down', 'left'],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3:['up', 'down',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4:['up', 'down', 'left',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5:['up', 'down', 'left'],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6:['up',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7:['up', 'left', 'right'],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8:['up', 'left'] 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return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action_table</a:t>
            </a:r>
            <a:r>
              <a:rPr lang="en-US" altLang="en-US" sz="2400" dirty="0">
                <a:ea typeface="ＭＳ Ｐゴシック" panose="020B0600070205080204" pitchFamily="34" charset="-128"/>
              </a:rPr>
              <a:t>[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s.index</a:t>
            </a:r>
            <a:r>
              <a:rPr lang="en-US" altLang="en-US" sz="2400" dirty="0">
                <a:ea typeface="ＭＳ Ｐゴシック" panose="020B0600070205080204" pitchFamily="34" charset="-128"/>
              </a:rPr>
              <a:t>('*')]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4FBBD0-101E-BE4F-9F4F-16BC5715A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154930"/>
              </p:ext>
            </p:extLst>
          </p:nvPr>
        </p:nvGraphicFramePr>
        <p:xfrm>
          <a:off x="6858000" y="2583180"/>
          <a:ext cx="1447800" cy="13716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0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3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5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6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7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8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01A25BA-0E14-7844-A4E0-76B49E1E39E3}"/>
              </a:ext>
            </a:extLst>
          </p:cNvPr>
          <p:cNvSpPr txBox="1"/>
          <p:nvPr/>
        </p:nvSpPr>
        <p:spPr>
          <a:xfrm>
            <a:off x="6629400" y="4076700"/>
            <a:ext cx="2057400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Function maps a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position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to a list of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possible moves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for a tile in that position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456F410C-9ED5-264E-A678-B2A24187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Result of action A on state 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FF4019A8-D1CE-CA4D-81FE-221D2B662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338" y="1166648"/>
            <a:ext cx="8229600" cy="5257800"/>
          </a:xfrm>
        </p:spPr>
        <p:txBody>
          <a:bodyPr/>
          <a:lstStyle/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def result8(S, A):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blank = </a:t>
            </a:r>
            <a:r>
              <a:rPr lang="en-US" altLang="en-US" sz="2200" dirty="0" err="1">
                <a:ea typeface="ＭＳ Ｐゴシック" panose="020B0600070205080204" pitchFamily="34" charset="-128"/>
              </a:rPr>
              <a:t>S.index</a:t>
            </a:r>
            <a:r>
              <a:rPr lang="en-US" altLang="en-US" sz="2200" dirty="0">
                <a:ea typeface="ＭＳ Ｐゴシック" panose="020B0600070205080204" pitchFamily="34" charset="-128"/>
              </a:rPr>
              <a:t>('*')    # blank position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if A == 'up':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swap = blank - 3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return S[0:swap] + '*' + S[swap+1:blank] + S[swap] + S[blank+1:]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</a:t>
            </a:r>
            <a:r>
              <a:rPr lang="en-US" altLang="en-US" sz="2200" dirty="0" err="1">
                <a:ea typeface="ＭＳ Ｐゴシック" panose="020B0600070205080204" pitchFamily="34" charset="-128"/>
              </a:rPr>
              <a:t>elif</a:t>
            </a:r>
            <a:r>
              <a:rPr lang="en-US" altLang="en-US" sz="2200" dirty="0">
                <a:ea typeface="ＭＳ Ｐゴシック" panose="020B0600070205080204" pitchFamily="34" charset="-128"/>
              </a:rPr>
              <a:t> A == 'down':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swap = blank + 3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return S[0:blank] + S[swap] + S[blank+1:swap] + '*' + S[swap+1:]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</a:t>
            </a:r>
            <a:r>
              <a:rPr lang="en-US" altLang="en-US" sz="2200" dirty="0" err="1">
                <a:ea typeface="ＭＳ Ｐゴシック" panose="020B0600070205080204" pitchFamily="34" charset="-128"/>
              </a:rPr>
              <a:t>elif</a:t>
            </a:r>
            <a:r>
              <a:rPr lang="en-US" altLang="en-US" sz="2200" dirty="0">
                <a:ea typeface="ＭＳ Ｐゴシック" panose="020B0600070205080204" pitchFamily="34" charset="-128"/>
              </a:rPr>
              <a:t> A == 'left':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swap = blank - 1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return S[0:swap] + '*' + S[swap] + S[blank+1:]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</a:t>
            </a:r>
            <a:r>
              <a:rPr lang="en-US" altLang="en-US" sz="2200" dirty="0" err="1">
                <a:ea typeface="ＭＳ Ｐゴシック" panose="020B0600070205080204" pitchFamily="34" charset="-128"/>
              </a:rPr>
              <a:t>elif</a:t>
            </a:r>
            <a:r>
              <a:rPr lang="en-US" altLang="en-US" sz="2200" dirty="0">
                <a:ea typeface="ＭＳ Ｐゴシック" panose="020B0600070205080204" pitchFamily="34" charset="-128"/>
              </a:rPr>
              <a:t> A == 'right':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swap = blank + 1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    return S[0:blank] + S[swap] + '*' + S[swap+1:]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 dirty="0">
                <a:ea typeface="ＭＳ Ｐゴシック" panose="020B0600070205080204" pitchFamily="34" charset="-128"/>
              </a:rPr>
              <a:t>    raise </a:t>
            </a:r>
            <a:r>
              <a:rPr lang="en-US" altLang="en-US" sz="2200" dirty="0" err="1">
                <a:ea typeface="ＭＳ Ｐゴシック" panose="020B0600070205080204" pitchFamily="34" charset="-128"/>
              </a:rPr>
              <a:t>ValueError</a:t>
            </a:r>
            <a:r>
              <a:rPr lang="en-US" altLang="en-US" sz="2200" dirty="0">
                <a:ea typeface="ＭＳ Ｐゴシック" panose="020B0600070205080204" pitchFamily="34" charset="-128"/>
              </a:rPr>
              <a:t>('Unrecognized action: ' + A)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altLang="en-US" sz="22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61ED5B3B-AFED-1849-BFB3-388B110E0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Heuristic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E67A3-A65F-7C45-B063-E672C4BB1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class P8_h1(P8):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""" Eight puzzle using a heuristic function that counts number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of tiles out of place"””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name = 'Out of Place Heuristic (OOP)’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1000" dirty="0">
              <a:ea typeface="ＭＳ Ｐゴシック" panose="020B0600070205080204" pitchFamily="34" charset="-128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000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def</a:t>
            </a:r>
            <a:r>
              <a:rPr lang="en-US" altLang="en-US" sz="2400" dirty="0">
                <a:ea typeface="ＭＳ Ｐゴシック" panose="020B0600070205080204" pitchFamily="34" charset="-128"/>
              </a:rPr>
              <a:t> h(self, node):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""”OOP 8 puzzle heuristic: number of tiles 'out of place'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between a node's state and the goal"""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mismatches = 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for (t1, t2) in zip(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node.state</a:t>
            </a:r>
            <a:r>
              <a:rPr lang="en-US" altLang="en-US" sz="2400" dirty="0">
                <a:ea typeface="ＭＳ Ｐゴシック" panose="020B0600070205080204" pitchFamily="34" charset="-128"/>
              </a:rPr>
              <a:t>,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self.goal</a:t>
            </a:r>
            <a:r>
              <a:rPr lang="en-US" altLang="en-US" sz="2400" dirty="0">
                <a:ea typeface="ＭＳ Ｐゴシック" panose="020B0600070205080204" pitchFamily="34" charset="-128"/>
              </a:rPr>
              <a:t>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    if  t1 != t2: mismatches =+ 1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400" dirty="0">
                <a:ea typeface="ＭＳ Ｐゴシック" panose="020B0600070205080204" pitchFamily="34" charset="-128"/>
              </a:rPr>
              <a:t>        return mismatches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en-US" sz="24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6C23EC29-0DBB-2E44-BED4-A11A2C27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Path_cost method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C95DAF58-2F31-E642-AEC1-64ECAF15E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Since path cost is just the number of steps, we can use the default version define in Problem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def path_cost(self, c, state1, action, state2):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"""Return cost of a solution path that arrives at state2 from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state1 via action, assuming cost c to get up to state1. If problem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is such that the path doesn't matter, this function will only look at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state2.  If the path does matter, it will consider c and maybe state1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  and action. The default method costs 1 for every step in the path."""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      return c + 1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61F02-B156-3B46-878F-6389688B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test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12B49C-810D-1847-86CA-B4A5B698A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/>
              <a:t>Need solvable test problems that aren’t too hard</a:t>
            </a:r>
          </a:p>
          <a:p>
            <a:pPr lvl="1"/>
            <a:r>
              <a:rPr lang="en-US" sz="2600" dirty="0"/>
              <a:t>Recall that the state space has two disjoint sets!</a:t>
            </a:r>
          </a:p>
          <a:p>
            <a:r>
              <a:rPr lang="en-US" sz="3000" dirty="0"/>
              <a:t>Idea: take a random walk of N steps from the goal</a:t>
            </a:r>
          </a:p>
          <a:p>
            <a:pPr lvl="1"/>
            <a:r>
              <a:rPr lang="en-US" sz="2600" dirty="0"/>
              <a:t>Resulting state is solvable in ≤ N moves</a:t>
            </a:r>
          </a:p>
          <a:p>
            <a:pPr lvl="1"/>
            <a:r>
              <a:rPr lang="en-US" sz="2600" dirty="0"/>
              <a:t>Ensure random walk has no loops for a good test</a:t>
            </a:r>
          </a:p>
          <a:p>
            <a:r>
              <a:rPr lang="en-US" sz="3000" dirty="0"/>
              <a:t>What metrics can we use to compare heuristics?</a:t>
            </a:r>
          </a:p>
          <a:p>
            <a:pPr lvl="1"/>
            <a:r>
              <a:rPr lang="en-US" sz="2600" dirty="0"/>
              <a:t># of states generated, # of states expanded, effective branching factor (</a:t>
            </a:r>
            <a:r>
              <a:rPr lang="en-US" sz="2600" dirty="0" err="1"/>
              <a:t>efb</a:t>
            </a:r>
            <a:r>
              <a:rPr lang="en-US" sz="2600" dirty="0"/>
              <a:t>), and run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34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19242</TotalTime>
  <Words>1068</Words>
  <Application>Microsoft Macintosh PowerPoint</Application>
  <PresentationFormat>On-screen Show (4:3)</PresentationFormat>
  <Paragraphs>181</Paragraphs>
  <Slides>11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</vt:lpstr>
      <vt:lpstr>Times New Roman</vt:lpstr>
      <vt:lpstr>Office Theme</vt:lpstr>
      <vt:lpstr>P8.py</vt:lpstr>
      <vt:lpstr>8 puzzle in python</vt:lpstr>
      <vt:lpstr>What must we model?</vt:lpstr>
      <vt:lpstr>Representing states and actions</vt:lpstr>
      <vt:lpstr>Legal Actions</vt:lpstr>
      <vt:lpstr>Result of action A on state S</vt:lpstr>
      <vt:lpstr>Heuristic functions</vt:lpstr>
      <vt:lpstr>Path_cost method</vt:lpstr>
      <vt:lpstr>How can we test this?</vt:lpstr>
      <vt:lpstr>Example</vt:lpstr>
      <vt:lpstr>Example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Lisp / Intelligent Agents</dc:title>
  <dc:subject>471 Class #2, Fall 2004</dc:subject>
  <dc:creator>COGITO</dc:creator>
  <cp:lastModifiedBy>Tim Finin</cp:lastModifiedBy>
  <cp:revision>224</cp:revision>
  <cp:lastPrinted>2009-09-28T21:10:56Z</cp:lastPrinted>
  <dcterms:created xsi:type="dcterms:W3CDTF">2009-09-28T20:45:05Z</dcterms:created>
  <dcterms:modified xsi:type="dcterms:W3CDTF">2021-09-13T02:03:06Z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