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309" r:id="rId4"/>
    <p:sldId id="296" r:id="rId5"/>
    <p:sldId id="258" r:id="rId6"/>
    <p:sldId id="304" r:id="rId7"/>
    <p:sldId id="305" r:id="rId8"/>
    <p:sldId id="308" r:id="rId9"/>
    <p:sldId id="259" r:id="rId10"/>
    <p:sldId id="260" r:id="rId11"/>
    <p:sldId id="290" r:id="rId12"/>
    <p:sldId id="287" r:id="rId13"/>
    <p:sldId id="289" r:id="rId14"/>
    <p:sldId id="288" r:id="rId15"/>
    <p:sldId id="306" r:id="rId16"/>
    <p:sldId id="261" r:id="rId17"/>
    <p:sldId id="262" r:id="rId18"/>
    <p:sldId id="307" r:id="rId19"/>
    <p:sldId id="263" r:id="rId20"/>
    <p:sldId id="264" r:id="rId21"/>
    <p:sldId id="266" r:id="rId22"/>
    <p:sldId id="267" r:id="rId23"/>
    <p:sldId id="268" r:id="rId24"/>
    <p:sldId id="269" r:id="rId25"/>
    <p:sldId id="270" r:id="rId26"/>
    <p:sldId id="271" r:id="rId27"/>
    <p:sldId id="301" r:id="rId28"/>
    <p:sldId id="272" r:id="rId29"/>
    <p:sldId id="297" r:id="rId30"/>
    <p:sldId id="274" r:id="rId31"/>
    <p:sldId id="275" r:id="rId32"/>
    <p:sldId id="276" r:id="rId33"/>
    <p:sldId id="286" r:id="rId34"/>
    <p:sldId id="281" r:id="rId35"/>
    <p:sldId id="302" r:id="rId36"/>
    <p:sldId id="277" r:id="rId37"/>
    <p:sldId id="278" r:id="rId38"/>
    <p:sldId id="279" r:id="rId39"/>
    <p:sldId id="298" r:id="rId40"/>
    <p:sldId id="299" r:id="rId41"/>
    <p:sldId id="291" r:id="rId42"/>
    <p:sldId id="292" r:id="rId43"/>
    <p:sldId id="293" r:id="rId44"/>
    <p:sldId id="294" r:id="rId45"/>
    <p:sldId id="295" r:id="rId46"/>
    <p:sldId id="282" r:id="rId47"/>
    <p:sldId id="283" r:id="rId48"/>
    <p:sldId id="285" r:id="rId49"/>
    <p:sldId id="284" r:id="rId5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16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67"/>
    <p:restoredTop sz="92950"/>
  </p:normalViewPr>
  <p:slideViewPr>
    <p:cSldViewPr showGuides="1">
      <p:cViewPr varScale="1">
        <p:scale>
          <a:sx n="23" d="100"/>
          <a:sy n="23" d="100"/>
        </p:scale>
        <p:origin x="184" y="680"/>
      </p:cViewPr>
      <p:guideLst>
        <p:guide orient="horz" pos="2016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760723-EA6E-BB4B-86B3-036967111B8E}" type="datetime1">
              <a:rPr lang="en-US"/>
              <a:pPr>
                <a:defRPr/>
              </a:pPr>
              <a:t>11/5/20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35E172-AB09-4848-AEAA-8EDFCEEC0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93D347-433A-3344-ACB2-982C39053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5B905C-8EDE-4E40-883E-CA70FF8A0D33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AB3AB4-48BD-DE43-8323-D30FB98B6289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E88EB0A-7405-9942-95CA-AF3DCAFC32AE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5B9557A-7DDF-BB49-AC5F-F778AA8278B6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2CE242-36A0-3A4C-BDCA-EDC7506B3CD9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712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E841983-4A03-3142-B0BA-8F1CD6437D5E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484FCB-71D6-414D-B64D-9CB3606475DD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484FCB-71D6-414D-B64D-9CB3606475DD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831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9846EA-E43B-C345-B7A3-410A4363178B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Serum calcium is a blood test to measure the amount of calcium in the blood</a:t>
            </a:r>
          </a:p>
          <a:p>
            <a:pPr eaLnBrk="1" hangingPunct="1"/>
            <a:endParaRPr lang="en-US">
              <a:latin typeface="Arial" charset="0"/>
            </a:endParaRPr>
          </a:p>
          <a:p>
            <a:pPr eaLnBrk="1" hangingPunct="1"/>
            <a:r>
              <a:rPr lang="en-US">
                <a:latin typeface="Arial" charset="0"/>
              </a:rPr>
              <a:t>Elevated levels of calcium in the blood is associated with some cancers.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F69D2C-FFCD-7D4D-8694-94B54C8B4F6B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>
                <a:latin typeface="Arial" charset="0"/>
              </a:rPr>
              <a:t>Occam’s Razor : among competing hypotheses, the one with the fewest assumptions should be selected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A25922-5684-314A-B735-80BC9CA8341E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FCA5471-07E6-5449-9657-3CDD889B8E65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B989B-823F-CF4E-A29F-A6FC3A414C78}" type="slidenum">
              <a:rPr lang="en-US" sz="1200"/>
              <a:pPr eaLnBrk="1" hangingPunct="1"/>
              <a:t>22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2C67782-38D7-4F48-A4C5-8BF726C58288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A84706A-31CC-BF47-8B2B-D21125287867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</a:rPr>
              <a:t>If ”error occurred” and  “No error” are  T/F Boolean variables only one is needed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</a:rPr>
              <a:t>The variable’s values must be finite.  They will typically have 2-4 possible values.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619ABD3-BFB1-EB48-8585-77051ADB8589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B2033A5-6E09-7045-A1BB-A030D066645B}" type="slidenum">
              <a:rPr lang="en-US" sz="1200"/>
              <a:pPr eaLnBrk="1" hangingPunct="1"/>
              <a:t>26</a:t>
            </a:fld>
            <a:endParaRPr lang="en-US" sz="120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55165A-0461-D048-BD56-63133BC856C3}" type="slidenum">
              <a:rPr lang="en-US" sz="1200"/>
              <a:pPr eaLnBrk="1" hangingPunct="1"/>
              <a:t>27</a:t>
            </a:fld>
            <a:endParaRPr lang="en-US" sz="12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D6DF0D-F8C4-A249-BFCF-59A8C16C94B4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D6FFD5-2079-C241-A026-B5E100F54B09}" type="slidenum">
              <a:rPr lang="en-US" sz="1200"/>
              <a:pPr eaLnBrk="1" hangingPunct="1"/>
              <a:t>30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4EBCBA-19CE-B54D-97DB-2DE4B1B67210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771EB2-0BD2-3449-A37A-404CCD70AAC9}" type="slidenum">
              <a:rPr lang="en-US" sz="1200"/>
              <a:pPr eaLnBrk="1" hangingPunct="1"/>
              <a:t>32</a:t>
            </a:fld>
            <a:endParaRPr lang="en-US" sz="120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70C889A-25EC-A644-AC3C-03071ED2FB49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FAB43BA-6824-7E42-8FB2-AFE2F84457CF}" type="slidenum">
              <a:rPr lang="en-US" sz="1200"/>
              <a:pPr eaLnBrk="1" hangingPunct="1"/>
              <a:t>34</a:t>
            </a:fld>
            <a:endParaRPr lang="en-US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sz="2800" dirty="0">
                <a:latin typeface="Arial" charset="0"/>
              </a:rPr>
              <a:t>Dyspnea is</a:t>
            </a:r>
            <a:r>
              <a:rPr lang="en-US" sz="2800" baseline="0" dirty="0">
                <a:latin typeface="Arial" charset="0"/>
              </a:rPr>
              <a:t>  medical term for </a:t>
            </a:r>
            <a:r>
              <a:rPr lang="en-US" sz="2800" b="1" baseline="0" dirty="0">
                <a:latin typeface="Arial" charset="0"/>
              </a:rPr>
              <a:t>difficult or labored breathing</a:t>
            </a:r>
            <a:r>
              <a:rPr lang="en-US" sz="2800" baseline="0" dirty="0">
                <a:latin typeface="Arial" charset="0"/>
              </a:rPr>
              <a:t>.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Arial" charset="0"/>
              </a:rPr>
              <a:t>Dyspnoea</a:t>
            </a:r>
            <a:r>
              <a:rPr lang="en-US" dirty="0">
                <a:latin typeface="Arial" charset="0"/>
              </a:rPr>
              <a:t> is also a</a:t>
            </a:r>
            <a:r>
              <a:rPr lang="en-US" baseline="0" dirty="0">
                <a:latin typeface="Arial" charset="0"/>
              </a:rPr>
              <a:t>  medical term for difficult or labored breathing.</a:t>
            </a:r>
            <a:endParaRPr lang="en-US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93D347-433A-3344-ACB2-982C390538D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304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0654173-0EAC-DD46-BD20-226410315373}" type="slidenum">
              <a:rPr lang="en-US" sz="1200"/>
              <a:pPr eaLnBrk="1" hangingPunct="1"/>
              <a:t>36</a:t>
            </a:fld>
            <a:endParaRPr lang="en-US" sz="120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DC741F4-3615-FB43-8FBC-90D87804C563}" type="slidenum">
              <a:rPr lang="en-US" sz="1200"/>
              <a:pPr eaLnBrk="1" hangingPunct="1"/>
              <a:t>37</a:t>
            </a:fld>
            <a:endParaRPr lang="en-US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FFF0BBE-8E58-5E4B-A627-410D6B0DF14F}" type="slidenum">
              <a:rPr lang="en-US" sz="1200"/>
              <a:pPr eaLnBrk="1" hangingPunct="1"/>
              <a:t>38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93D347-433A-3344-ACB2-982C390538D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0236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D84CEE-0B1E-814F-B6B1-F1C944C90DA2}" type="slidenum">
              <a:rPr lang="en-US" sz="1200"/>
              <a:pPr eaLnBrk="1" hangingPunct="1"/>
              <a:t>46</a:t>
            </a:fld>
            <a:endParaRPr lang="en-US" sz="120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B7BFD4-0186-0F41-86D0-55A134B798C7}" type="slidenum">
              <a:rPr lang="en-US" sz="1200"/>
              <a:pPr eaLnBrk="1" hangingPunct="1"/>
              <a:t>47</a:t>
            </a:fld>
            <a:endParaRPr lang="en-US" sz="120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8EE9F34-6025-1348-A460-4BCE68F360D9}" type="slidenum">
              <a:rPr lang="en-US" sz="1200"/>
              <a:pPr eaLnBrk="1" hangingPunct="1"/>
              <a:t>48</a:t>
            </a:fld>
            <a:endParaRPr lang="en-US" sz="120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D9BC5-3AF5-F143-8E59-DBCD4536E98B}" type="slidenum">
              <a:rPr lang="en-US" sz="1200"/>
              <a:pPr eaLnBrk="1" hangingPunct="1"/>
              <a:t>49</a:t>
            </a:fld>
            <a:endParaRPr lang="en-US" sz="12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6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486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55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2CE242-36A0-3A4C-BDCA-EDC7506B3CD9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F1B5E73-E859-0A41-91BD-8981546D5858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8CF3-987F-4341-A2E2-D491391FD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4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AA17-299B-A945-959F-CB22872C5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5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5280D-30AD-0344-B70C-2DDBFF780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0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58051-D84B-2944-8147-49A1C163F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3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26F96-07EA-6340-9A46-B5C19E29A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4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A75C-0AD0-174D-82FD-686F41D1C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49B6-C2D5-5943-ABAC-3D54788BB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A9C51-E23B-C54C-8A7E-5348D6519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0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630A8-D318-464B-A76E-98C0915A7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4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5AB4E-64CE-8441-BD61-6E94A3ED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2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F96A-D302-9E4E-AE30-0AC4A6891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2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EA6E-0542-CC4A-9087-7916A31C3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6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2884C3-DF60-384B-A80D-2A9FCA1E0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ＭＳ Ｐゴシック" charset="0"/>
          <a:cs typeface="ＭＳ Ｐゴシック" charset="0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ＭＳ Ｐゴシック" pitchFamily="-112" charset="-128"/>
        </a:defRPr>
      </a:lvl2pPr>
      <a:lvl3pPr marL="914400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112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12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ＭＳ Ｐゴシック" pitchFamily="-112" charset="-128"/>
        </a:defRPr>
      </a:lvl5pPr>
      <a:lvl6pPr marL="20589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5161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29733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4305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aive_Bayes_classifier#The_naive_Bayes_probabilistic_mode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Occam's_razor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nowledge_acquisition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0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Book-Why-Science-Cause-Effect/dp/046509760X" TargetMode="External"/><Relationship Id="rId2" Type="http://schemas.openxmlformats.org/officeDocument/2006/relationships/hyperlink" Target="https://en.wikipedia.org/wiki/Bayesian_network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gin.com/" TargetMode="External"/><Relationship Id="rId2" Type="http://schemas.openxmlformats.org/officeDocument/2006/relationships/hyperlink" Target="http://www.norsys.com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ayesian_networ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8262" y="1524000"/>
            <a:ext cx="6467475" cy="4267200"/>
          </a:xfrm>
        </p:spPr>
        <p:txBody>
          <a:bodyPr/>
          <a:lstStyle/>
          <a:p>
            <a:pPr eaLnBrk="1" hangingPunct="1"/>
            <a:r>
              <a:rPr lang="en-US" sz="6600" dirty="0"/>
              <a:t>Reasoning</a:t>
            </a:r>
            <a:br>
              <a:rPr lang="en-US" sz="6600" dirty="0"/>
            </a:br>
            <a:r>
              <a:rPr lang="en-US" sz="6600" dirty="0"/>
              <a:t>with Bayesian</a:t>
            </a:r>
            <a:br>
              <a:rPr lang="en-US" sz="6600" dirty="0"/>
            </a:br>
            <a:r>
              <a:rPr lang="en-US" sz="6600" dirty="0"/>
              <a:t>Belief Networks</a:t>
            </a:r>
          </a:p>
        </p:txBody>
      </p:sp>
      <p:pic>
        <p:nvPicPr>
          <p:cNvPr id="1638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23426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5612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7650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7651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7652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7660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7661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17"/>
          <p:cNvSpPr>
            <a:spLocks noChangeArrowheads="1"/>
          </p:cNvSpPr>
          <p:nvPr/>
        </p:nvSpPr>
        <p:spPr bwMode="auto">
          <a:xfrm rot="-3006626">
            <a:off x="4572000" y="3733800"/>
            <a:ext cx="12192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5704811" y="3840097"/>
            <a:ext cx="297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Links represent immediate</a:t>
            </a:r>
            <a:r>
              <a:rPr lang="ja-JP" altLang="en-US" i="1">
                <a:solidFill>
                  <a:srgbClr val="FF0000"/>
                </a:solidFill>
              </a:rPr>
              <a:t>“</a:t>
            </a:r>
            <a:r>
              <a:rPr lang="en-US" altLang="ja-JP" i="1" dirty="0">
                <a:solidFill>
                  <a:srgbClr val="FF0000"/>
                </a:solidFill>
              </a:rPr>
              <a:t>causal</a:t>
            </a:r>
            <a:r>
              <a:rPr lang="en-US" i="1" dirty="0">
                <a:solidFill>
                  <a:srgbClr val="FF0000"/>
                </a:solidFill>
              </a:rPr>
              <a:t>”</a:t>
            </a:r>
            <a:r>
              <a:rPr lang="en-US" altLang="ja-JP" i="1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relations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666" name="Rectangle 19"/>
          <p:cNvSpPr>
            <a:spLocks noChangeArrowheads="1"/>
          </p:cNvSpPr>
          <p:nvPr/>
        </p:nvSpPr>
        <p:spPr bwMode="auto">
          <a:xfrm>
            <a:off x="2667000" y="1524000"/>
            <a:ext cx="2133600" cy="1219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Text Box 20"/>
          <p:cNvSpPr txBox="1">
            <a:spLocks noChangeArrowheads="1"/>
          </p:cNvSpPr>
          <p:nvPr/>
        </p:nvSpPr>
        <p:spPr bwMode="auto">
          <a:xfrm>
            <a:off x="914400" y="1524000"/>
            <a:ext cx="147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represent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variables</a:t>
            </a:r>
          </a:p>
        </p:txBody>
      </p:sp>
      <p:sp>
        <p:nvSpPr>
          <p:cNvPr id="27668" name="TextBox 1"/>
          <p:cNvSpPr txBox="1">
            <a:spLocks noChangeArrowheads="1"/>
          </p:cNvSpPr>
          <p:nvPr/>
        </p:nvSpPr>
        <p:spPr bwMode="auto">
          <a:xfrm>
            <a:off x="152400" y="3657600"/>
            <a:ext cx="2895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 indent="-1079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Does gender cause smoking?</a:t>
            </a:r>
          </a:p>
          <a:p>
            <a:pPr marL="236538" indent="-236538" eaLnBrk="1" hangingPunct="1">
              <a:buFont typeface="Arial" charset="0"/>
              <a:buChar char="•"/>
            </a:pPr>
            <a:endParaRPr lang="en-US" dirty="0"/>
          </a:p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Influence might be a better term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1747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1748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1756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1757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1758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3810000" y="3962400"/>
            <a:ext cx="19050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18"/>
          <p:cNvSpPr txBox="1">
            <a:spLocks noChangeArrowheads="1"/>
          </p:cNvSpPr>
          <p:nvPr/>
        </p:nvSpPr>
        <p:spPr bwMode="auto">
          <a:xfrm>
            <a:off x="5867400" y="4038600"/>
            <a:ext cx="140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condition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9698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9699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9700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9708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9709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Rectangle 17"/>
          <p:cNvSpPr>
            <a:spLocks noChangeArrowheads="1"/>
          </p:cNvSpPr>
          <p:nvPr/>
        </p:nvSpPr>
        <p:spPr bwMode="auto">
          <a:xfrm>
            <a:off x="2438400" y="1295400"/>
            <a:ext cx="4343400" cy="2743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Text Box 18"/>
          <p:cNvSpPr txBox="1">
            <a:spLocks noChangeArrowheads="1"/>
          </p:cNvSpPr>
          <p:nvPr/>
        </p:nvSpPr>
        <p:spPr bwMode="auto">
          <a:xfrm>
            <a:off x="6781800" y="1447800"/>
            <a:ext cx="222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predispositions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3794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3795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3796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3800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3804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3805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3806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Rectangle 17"/>
          <p:cNvSpPr>
            <a:spLocks noChangeArrowheads="1"/>
          </p:cNvSpPr>
          <p:nvPr/>
        </p:nvSpPr>
        <p:spPr bwMode="auto">
          <a:xfrm>
            <a:off x="2667000" y="5181600"/>
            <a:ext cx="44196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Text Box 18"/>
          <p:cNvSpPr txBox="1">
            <a:spLocks noChangeArrowheads="1"/>
          </p:cNvSpPr>
          <p:nvPr/>
        </p:nvSpPr>
        <p:spPr bwMode="auto">
          <a:xfrm>
            <a:off x="5486400" y="4648200"/>
            <a:ext cx="315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observable symptoms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5612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1E7A6100-E22C-3C47-8D10-A9966EE5F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706" y="1371600"/>
            <a:ext cx="270849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Model has 7 variables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Complete joint probability distribution will have 7 dimensions!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Too much data required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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BBN simplifies: a node has a CPT with data on itself &amp; parents in graph</a:t>
            </a:r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12CBB785-73EC-0F41-A966-0BB18C12B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4" y="2647662"/>
            <a:ext cx="2667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Can we predict likelihood of </a:t>
            </a:r>
            <a:r>
              <a:rPr lang="en-US" b="1" dirty="0">
                <a:solidFill>
                  <a:srgbClr val="FF0000"/>
                </a:solidFill>
              </a:rPr>
              <a:t>lung tumor</a:t>
            </a:r>
            <a:r>
              <a:rPr lang="en-US" dirty="0">
                <a:solidFill>
                  <a:srgbClr val="FF0000"/>
                </a:solidFill>
              </a:rPr>
              <a:t> given values of other 6 variables?</a:t>
            </a:r>
          </a:p>
        </p:txBody>
      </p:sp>
    </p:spTree>
    <p:extLst>
      <p:ext uri="{BB962C8B-B14F-4D97-AF65-F5344CB8AC3E}">
        <p14:creationId xmlns:p14="http://schemas.microsoft.com/office/powerpoint/2010/main" val="159389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Independence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4006850" y="1831975"/>
            <a:ext cx="44926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are </a:t>
            </a:r>
          </a:p>
          <a:p>
            <a:r>
              <a:rPr lang="en-US" sz="3200" dirty="0">
                <a:latin typeface="Calibri"/>
              </a:rPr>
              <a:t> independent.</a:t>
            </a:r>
            <a:endParaRPr lang="en-US" dirty="0">
              <a:latin typeface="Calibri"/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3832225" y="4151313"/>
            <a:ext cx="23295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 |G) = P(A)    </a:t>
            </a:r>
          </a:p>
          <a:p>
            <a:r>
              <a:rPr lang="en-US" sz="2800" i="1" dirty="0">
                <a:latin typeface="Calibri"/>
              </a:rPr>
              <a:t>P(G |A) = P(G)    </a:t>
            </a:r>
            <a:endParaRPr lang="en-US" sz="2800" dirty="0">
              <a:latin typeface="Calibri"/>
            </a:endParaRPr>
          </a:p>
        </p:txBody>
      </p:sp>
      <p:sp>
        <p:nvSpPr>
          <p:cNvPr id="35844" name="Oval 5"/>
          <p:cNvSpPr>
            <a:spLocks noChangeArrowheads="1"/>
          </p:cNvSpPr>
          <p:nvPr/>
        </p:nvSpPr>
        <p:spPr bwMode="auto">
          <a:xfrm>
            <a:off x="2398713" y="222091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5845" name="Oval 6"/>
          <p:cNvSpPr>
            <a:spLocks noChangeArrowheads="1"/>
          </p:cNvSpPr>
          <p:nvPr/>
        </p:nvSpPr>
        <p:spPr bwMode="auto">
          <a:xfrm>
            <a:off x="569913" y="222091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3756025" y="5326063"/>
            <a:ext cx="48199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P(G|A) P(A) = P(G)P(A)</a:t>
            </a:r>
          </a:p>
          <a:p>
            <a:r>
              <a:rPr lang="en-US" sz="2800" i="1" dirty="0">
                <a:latin typeface="Calibri"/>
              </a:rPr>
              <a:t>P(A,G) = P(A|G) P(G) = P(A)P(G)</a:t>
            </a:r>
            <a:endParaRPr lang="en-US" sz="2800" dirty="0">
              <a:latin typeface="Calibri"/>
            </a:endParaRPr>
          </a:p>
        </p:txBody>
      </p:sp>
      <p:sp>
        <p:nvSpPr>
          <p:cNvPr id="35847" name="Text Box 8"/>
          <p:cNvSpPr txBox="1">
            <a:spLocks noChangeArrowheads="1"/>
          </p:cNvSpPr>
          <p:nvPr/>
        </p:nvSpPr>
        <p:spPr bwMode="auto">
          <a:xfrm>
            <a:off x="3851275" y="3255963"/>
            <a:ext cx="30555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P(G) * P(A)</a:t>
            </a:r>
            <a:endParaRPr lang="en-US" sz="2800" dirty="0">
              <a:latin typeface="Calibri"/>
            </a:endParaRPr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39659E05-2A7B-724D-80CB-F0D084AC3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06" y="3748088"/>
            <a:ext cx="29067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There is no path between them in the graph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1684338" y="38401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37891" name="Oval 4"/>
          <p:cNvSpPr>
            <a:spLocks noChangeArrowheads="1"/>
          </p:cNvSpPr>
          <p:nvPr/>
        </p:nvSpPr>
        <p:spPr bwMode="auto">
          <a:xfrm>
            <a:off x="26812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7892" name="Oval 5"/>
          <p:cNvSpPr>
            <a:spLocks noChangeArrowheads="1"/>
          </p:cNvSpPr>
          <p:nvPr/>
        </p:nvSpPr>
        <p:spPr bwMode="auto">
          <a:xfrm>
            <a:off x="8524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 flipH="1">
            <a:off x="2492375" y="2981325"/>
            <a:ext cx="798513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1450975" y="2995613"/>
            <a:ext cx="746125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8"/>
          <p:cNvSpPr>
            <a:spLocks noChangeArrowheads="1"/>
          </p:cNvSpPr>
          <p:nvPr/>
        </p:nvSpPr>
        <p:spPr bwMode="auto">
          <a:xfrm>
            <a:off x="1728788" y="5307013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>
            <a:off x="2319338" y="4576763"/>
            <a:ext cx="0" cy="723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4633913" y="2089150"/>
            <a:ext cx="40163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Cancer</a:t>
            </a:r>
            <a:r>
              <a:rPr lang="en-US" sz="3200" dirty="0">
                <a:latin typeface="Calibri"/>
              </a:rPr>
              <a:t> is independent of </a:t>
            </a:r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given </a:t>
            </a:r>
            <a:r>
              <a:rPr lang="en-US" sz="3200" i="1" dirty="0">
                <a:latin typeface="Calibri"/>
              </a:rPr>
              <a:t>Smoking</a:t>
            </a:r>
            <a:endParaRPr lang="en-US" dirty="0">
              <a:latin typeface="Calibri"/>
            </a:endParaRPr>
          </a:p>
        </p:txBody>
      </p:sp>
      <p:sp>
        <p:nvSpPr>
          <p:cNvPr id="37898" name="Rectangle 11"/>
          <p:cNvSpPr>
            <a:spLocks noChangeArrowheads="1"/>
          </p:cNvSpPr>
          <p:nvPr/>
        </p:nvSpPr>
        <p:spPr bwMode="auto">
          <a:xfrm>
            <a:off x="4038600" y="4724400"/>
            <a:ext cx="3769444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200" i="1" dirty="0">
                <a:latin typeface="Calibri"/>
              </a:rPr>
              <a:t>P(C | A,G,S) = P(C | S)</a:t>
            </a:r>
            <a:endParaRPr lang="en-US" sz="2800" dirty="0">
              <a:latin typeface="Calibri"/>
            </a:endParaRP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81C76E63-C7C2-8F46-95FA-5C1B42B99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630" y="5685106"/>
            <a:ext cx="5448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If we know value of smoking, no need to know values of age or gender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1684338" y="38401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37891" name="Oval 4"/>
          <p:cNvSpPr>
            <a:spLocks noChangeArrowheads="1"/>
          </p:cNvSpPr>
          <p:nvPr/>
        </p:nvSpPr>
        <p:spPr bwMode="auto">
          <a:xfrm>
            <a:off x="26812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7892" name="Oval 5"/>
          <p:cNvSpPr>
            <a:spLocks noChangeArrowheads="1"/>
          </p:cNvSpPr>
          <p:nvPr/>
        </p:nvSpPr>
        <p:spPr bwMode="auto">
          <a:xfrm>
            <a:off x="8524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 flipH="1">
            <a:off x="2492375" y="2981325"/>
            <a:ext cx="798513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1450975" y="2995613"/>
            <a:ext cx="746125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8"/>
          <p:cNvSpPr>
            <a:spLocks noChangeArrowheads="1"/>
          </p:cNvSpPr>
          <p:nvPr/>
        </p:nvSpPr>
        <p:spPr bwMode="auto">
          <a:xfrm>
            <a:off x="1728788" y="5307013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>
            <a:off x="2319338" y="4576763"/>
            <a:ext cx="0" cy="723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4633913" y="2089150"/>
            <a:ext cx="40163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Cancer</a:t>
            </a:r>
            <a:r>
              <a:rPr lang="en-US" sz="3200" dirty="0">
                <a:latin typeface="Calibri"/>
              </a:rPr>
              <a:t> is independent of </a:t>
            </a:r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given </a:t>
            </a:r>
            <a:r>
              <a:rPr lang="en-US" sz="3200" i="1" dirty="0">
                <a:latin typeface="Calibri"/>
              </a:rPr>
              <a:t>Smoking</a:t>
            </a:r>
            <a:endParaRPr lang="en-US" dirty="0">
              <a:latin typeface="Calibri"/>
            </a:endParaRPr>
          </a:p>
        </p:txBody>
      </p:sp>
      <p:sp>
        <p:nvSpPr>
          <p:cNvPr id="13" name="Text Box 20">
            <a:extLst>
              <a:ext uri="{FF2B5EF4-FFF2-40B4-BE49-F238E27FC236}">
                <a16:creationId xmlns:a16="http://schemas.microsoft.com/office/drawing/2014/main" id="{06DF83A7-6F4F-3A41-A792-D7A1A7A07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976598"/>
            <a:ext cx="50318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36538" indent="-236538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Instead of one big CPT with 4 variables, we have two smaller CPTs with 3 and </a:t>
            </a:r>
            <a:r>
              <a:rPr lang="en-US">
                <a:solidFill>
                  <a:srgbClr val="FF0000"/>
                </a:solidFill>
              </a:rPr>
              <a:t>2 variables</a:t>
            </a:r>
          </a:p>
          <a:p>
            <a:pPr marL="236538" indent="-236538" eaLnBrk="1" hangingPunct="1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</a:endParaRPr>
          </a:p>
          <a:p>
            <a:pPr marL="236538" indent="-236538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If all variables binary: 12 models (2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+2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rather than 16 (2</a:t>
            </a:r>
            <a:r>
              <a:rPr lang="en-US" baseline="30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3572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Conditional Independence: Naïve Bayes </a:t>
            </a:r>
          </a:p>
        </p:txBody>
      </p:sp>
      <p:sp>
        <p:nvSpPr>
          <p:cNvPr id="39938" name="Oval 3"/>
          <p:cNvSpPr>
            <a:spLocks noChangeArrowheads="1"/>
          </p:cNvSpPr>
          <p:nvPr/>
        </p:nvSpPr>
        <p:spPr bwMode="auto">
          <a:xfrm>
            <a:off x="1612900" y="1905000"/>
            <a:ext cx="1295400" cy="6477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2547938" y="2522538"/>
            <a:ext cx="868362" cy="969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 flipH="1">
            <a:off x="1155700" y="2538413"/>
            <a:ext cx="863600" cy="928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Oval 6"/>
          <p:cNvSpPr>
            <a:spLocks noChangeArrowheads="1"/>
          </p:cNvSpPr>
          <p:nvPr/>
        </p:nvSpPr>
        <p:spPr bwMode="auto">
          <a:xfrm>
            <a:off x="2743200" y="3505200"/>
            <a:ext cx="1498600" cy="863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  <a:endParaRPr lang="en-US" sz="2400" dirty="0">
              <a:latin typeface="Calibri"/>
            </a:endParaRPr>
          </a:p>
        </p:txBody>
      </p:sp>
      <p:sp>
        <p:nvSpPr>
          <p:cNvPr id="39942" name="Oval 7"/>
          <p:cNvSpPr>
            <a:spLocks noChangeArrowheads="1"/>
          </p:cNvSpPr>
          <p:nvPr/>
        </p:nvSpPr>
        <p:spPr bwMode="auto">
          <a:xfrm>
            <a:off x="304800" y="3467100"/>
            <a:ext cx="1600200" cy="850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  <a:endParaRPr lang="en-US" sz="2400" dirty="0">
              <a:latin typeface="Calibri"/>
            </a:endParaRPr>
          </a:p>
        </p:txBody>
      </p:sp>
      <p:grpSp>
        <p:nvGrpSpPr>
          <p:cNvPr id="39943" name="Group 8"/>
          <p:cNvGrpSpPr>
            <a:grpSpLocks/>
          </p:cNvGrpSpPr>
          <p:nvPr/>
        </p:nvGrpSpPr>
        <p:grpSpPr bwMode="auto">
          <a:xfrm>
            <a:off x="4525963" y="2598738"/>
            <a:ext cx="4318000" cy="2671762"/>
            <a:chOff x="2851" y="2009"/>
            <a:chExt cx="2720" cy="1683"/>
          </a:xfrm>
        </p:grpSpPr>
        <p:sp>
          <p:nvSpPr>
            <p:cNvPr id="39946" name="Text Box 9"/>
            <p:cNvSpPr txBox="1">
              <a:spLocks noChangeArrowheads="1"/>
            </p:cNvSpPr>
            <p:nvPr/>
          </p:nvSpPr>
          <p:spPr bwMode="auto">
            <a:xfrm>
              <a:off x="2851" y="2009"/>
              <a:ext cx="2720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Serum Calcium</a:t>
              </a:r>
              <a:r>
                <a:rPr lang="en-US" sz="2800" dirty="0">
                  <a:latin typeface="Calibri"/>
                </a:rPr>
                <a:t> is </a:t>
              </a:r>
              <a:r>
                <a:rPr lang="en-US" sz="2800" dirty="0" err="1">
                  <a:latin typeface="Calibri"/>
                </a:rPr>
                <a:t>indepen</a:t>
              </a:r>
              <a:r>
                <a:rPr lang="en-US" sz="2800" dirty="0">
                  <a:latin typeface="Calibri"/>
                </a:rPr>
                <a:t>-dent of </a:t>
              </a:r>
              <a:r>
                <a:rPr lang="en-US" sz="2800" i="1" dirty="0">
                  <a:latin typeface="Calibri"/>
                </a:rPr>
                <a:t>Lung Tumor</a:t>
              </a:r>
              <a:r>
                <a:rPr lang="en-US" sz="2800" dirty="0">
                  <a:latin typeface="Calibri"/>
                </a:rPr>
                <a:t>, given </a:t>
              </a:r>
              <a:r>
                <a:rPr lang="en-US" sz="2800" i="1" dirty="0">
                  <a:latin typeface="Calibri"/>
                </a:rPr>
                <a:t>Cancer</a:t>
              </a:r>
              <a:endParaRPr lang="en-US" dirty="0">
                <a:latin typeface="Calibri"/>
              </a:endParaRPr>
            </a:p>
          </p:txBody>
        </p:sp>
        <p:sp>
          <p:nvSpPr>
            <p:cNvPr id="39947" name="Text Box 10"/>
            <p:cNvSpPr txBox="1">
              <a:spLocks noChangeArrowheads="1"/>
            </p:cNvSpPr>
            <p:nvPr/>
          </p:nvSpPr>
          <p:spPr bwMode="auto">
            <a:xfrm>
              <a:off x="3253" y="3091"/>
              <a:ext cx="2035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P(L | SC,C) = P(L|C)</a:t>
              </a:r>
            </a:p>
            <a:p>
              <a:r>
                <a:rPr lang="en-US" sz="2800" i="1" dirty="0">
                  <a:latin typeface="Calibri"/>
                </a:rPr>
                <a:t>P(SC | L,C) = P(SC|C)</a:t>
              </a:r>
            </a:p>
          </p:txBody>
        </p:sp>
      </p:grpSp>
      <p:sp>
        <p:nvSpPr>
          <p:cNvPr id="39944" name="Text Box 11"/>
          <p:cNvSpPr txBox="1">
            <a:spLocks noChangeArrowheads="1"/>
          </p:cNvSpPr>
          <p:nvPr/>
        </p:nvSpPr>
        <p:spPr bwMode="auto">
          <a:xfrm>
            <a:off x="4597400" y="1524000"/>
            <a:ext cx="431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Serum Calcium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Lung Tumor</a:t>
            </a:r>
            <a:r>
              <a:rPr lang="en-US" sz="2800" dirty="0">
                <a:latin typeface="Calibri"/>
              </a:rPr>
              <a:t> are dependent</a:t>
            </a:r>
            <a:endParaRPr lang="en-US" dirty="0">
              <a:latin typeface="Calibri"/>
            </a:endParaRPr>
          </a:p>
        </p:txBody>
      </p:sp>
      <p:sp>
        <p:nvSpPr>
          <p:cNvPr id="39945" name="Text Box 15"/>
          <p:cNvSpPr txBox="1">
            <a:spLocks noChangeArrowheads="1"/>
          </p:cNvSpPr>
          <p:nvPr/>
        </p:nvSpPr>
        <p:spPr bwMode="auto">
          <a:xfrm>
            <a:off x="215900" y="5614988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hlinkClick r:id="rId3"/>
              </a:rPr>
              <a:t>Naïve Bayes </a:t>
            </a:r>
            <a:r>
              <a:rPr lang="en-US" sz="2800" dirty="0"/>
              <a:t>assumption: evidence (e.g., symptoms) independent given disease; easy to combine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13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Overview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51800" cy="5334000"/>
          </a:xfrm>
        </p:spPr>
        <p:txBody>
          <a:bodyPr/>
          <a:lstStyle/>
          <a:p>
            <a:pPr eaLnBrk="1" hangingPunct="1"/>
            <a:r>
              <a:rPr lang="en-US" dirty="0"/>
              <a:t>Bayesian Belief Networks (BBNs) can reason with networks of propositions and associated probabilities</a:t>
            </a:r>
          </a:p>
          <a:p>
            <a:pPr eaLnBrk="1" hangingPunct="1"/>
            <a:r>
              <a:rPr lang="en-US" dirty="0"/>
              <a:t>BBNs encode causal associations between facts and events the propositions represent</a:t>
            </a:r>
          </a:p>
          <a:p>
            <a:pPr eaLnBrk="1" hangingPunct="1"/>
            <a:r>
              <a:rPr lang="en-US" dirty="0"/>
              <a:t>Useful for many AI problems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Diagnosis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Expert systems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Planning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Learning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5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Explaining Away </a:t>
            </a: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3962400" y="2057400"/>
            <a:ext cx="487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is </a:t>
            </a:r>
            <a:r>
              <a:rPr lang="en-US" sz="2800" b="1" dirty="0">
                <a:latin typeface="Calibri"/>
              </a:rPr>
              <a:t>dependent</a:t>
            </a:r>
            <a:r>
              <a:rPr lang="en-US" sz="2800" dirty="0">
                <a:latin typeface="Calibri"/>
              </a:rPr>
              <a:t> on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, given </a:t>
            </a:r>
            <a:r>
              <a:rPr lang="en-US" sz="2800" i="1" dirty="0">
                <a:latin typeface="Calibri"/>
              </a:rPr>
              <a:t>Cancer</a:t>
            </a:r>
            <a:endParaRPr lang="en-US" dirty="0">
              <a:latin typeface="Calibri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987800" y="990600"/>
            <a:ext cx="469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 are independent</a:t>
            </a:r>
            <a:endParaRPr lang="en-US" dirty="0">
              <a:latin typeface="Calibri"/>
            </a:endParaRPr>
          </a:p>
        </p:txBody>
      </p:sp>
      <p:sp>
        <p:nvSpPr>
          <p:cNvPr id="41988" name="Oval 5"/>
          <p:cNvSpPr>
            <a:spLocks noChangeArrowheads="1"/>
          </p:cNvSpPr>
          <p:nvPr/>
        </p:nvSpPr>
        <p:spPr bwMode="auto">
          <a:xfrm>
            <a:off x="2297113" y="18542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1989" name="Oval 6"/>
          <p:cNvSpPr>
            <a:spLocks noChangeArrowheads="1"/>
          </p:cNvSpPr>
          <p:nvPr/>
        </p:nvSpPr>
        <p:spPr bwMode="auto">
          <a:xfrm>
            <a:off x="1573213" y="30099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1990" name="Line 7"/>
          <p:cNvSpPr>
            <a:spLocks noChangeShapeType="1"/>
          </p:cNvSpPr>
          <p:nvPr/>
        </p:nvSpPr>
        <p:spPr bwMode="auto">
          <a:xfrm flipH="1">
            <a:off x="2425700" y="2578100"/>
            <a:ext cx="427038" cy="4905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8"/>
          <p:cNvSpPr>
            <a:spLocks noChangeArrowheads="1"/>
          </p:cNvSpPr>
          <p:nvPr/>
        </p:nvSpPr>
        <p:spPr bwMode="auto">
          <a:xfrm>
            <a:off x="544513" y="1828800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>
            <a:off x="1509713" y="26543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 Box 14"/>
          <p:cNvSpPr txBox="1">
            <a:spLocks noChangeArrowheads="1"/>
          </p:cNvSpPr>
          <p:nvPr/>
        </p:nvSpPr>
        <p:spPr bwMode="auto">
          <a:xfrm>
            <a:off x="152400" y="4343400"/>
            <a:ext cx="8991600" cy="245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31775" indent="-2317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altLang="ja-JP" sz="2800" i="1" dirty="0"/>
              <a:t>Explaining away: </a:t>
            </a:r>
            <a:r>
              <a:rPr lang="en-US" altLang="ja-JP" sz="2800" dirty="0"/>
              <a:t>reasoning pattern where </a:t>
            </a:r>
            <a:r>
              <a:rPr lang="en-US" altLang="ja-JP" sz="2800" dirty="0" err="1"/>
              <a:t>confirma-tion</a:t>
            </a:r>
            <a:r>
              <a:rPr lang="en-US" altLang="ja-JP" sz="2800" dirty="0"/>
              <a:t> of one cause reduces need to invoke alternatives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Essence of </a:t>
            </a:r>
            <a:r>
              <a:rPr lang="en-US" sz="2800" dirty="0">
                <a:hlinkClick r:id="rId3"/>
              </a:rPr>
              <a:t>Occam’s Razor</a:t>
            </a:r>
            <a:r>
              <a:rPr lang="en-US" sz="2800" dirty="0"/>
              <a:t> (prefer hypothesis with fewest assumptions)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Relies on independence of causes</a:t>
            </a:r>
          </a:p>
        </p:txBody>
      </p:sp>
      <p:sp>
        <p:nvSpPr>
          <p:cNvPr id="41994" name="TextBox 1"/>
          <p:cNvSpPr txBox="1">
            <a:spLocks noChangeArrowheads="1"/>
          </p:cNvSpPr>
          <p:nvPr/>
        </p:nvSpPr>
        <p:spPr bwMode="auto">
          <a:xfrm>
            <a:off x="3233738" y="3200400"/>
            <a:ext cx="59102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i="1" dirty="0">
                <a:latin typeface="Calibri"/>
              </a:rPr>
              <a:t>P(E=heavy | C=malignant) &gt; P(E=heavy | C=malignant, S=heavy)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288925"/>
            <a:ext cx="7772400" cy="647700"/>
          </a:xfrm>
        </p:spPr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44034" name="Oval 3"/>
          <p:cNvSpPr>
            <a:spLocks noChangeArrowheads="1"/>
          </p:cNvSpPr>
          <p:nvPr/>
        </p:nvSpPr>
        <p:spPr bwMode="auto">
          <a:xfrm>
            <a:off x="2409825" y="349885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4035" name="Oval 4"/>
          <p:cNvSpPr>
            <a:spLocks noChangeArrowheads="1"/>
          </p:cNvSpPr>
          <p:nvPr/>
        </p:nvSpPr>
        <p:spPr bwMode="auto">
          <a:xfrm>
            <a:off x="24352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4036" name="Oval 5"/>
          <p:cNvSpPr>
            <a:spLocks noChangeArrowheads="1"/>
          </p:cNvSpPr>
          <p:nvPr/>
        </p:nvSpPr>
        <p:spPr bwMode="auto">
          <a:xfrm>
            <a:off x="7080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 flipH="1">
            <a:off x="3057525" y="300355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>
            <a:off x="1812925" y="288925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Oval 8"/>
          <p:cNvSpPr>
            <a:spLocks noChangeArrowheads="1"/>
          </p:cNvSpPr>
          <p:nvPr/>
        </p:nvSpPr>
        <p:spPr bwMode="auto">
          <a:xfrm>
            <a:off x="1685925" y="465455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>
            <a:glow rad="177800">
              <a:srgbClr val="FFFF00">
                <a:alpha val="75000"/>
              </a:srgbClr>
            </a:glow>
            <a:softEdge rad="12700"/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 flipH="1">
            <a:off x="2543175" y="424180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0"/>
          <p:cNvSpPr>
            <a:spLocks noChangeShapeType="1"/>
          </p:cNvSpPr>
          <p:nvPr/>
        </p:nvSpPr>
        <p:spPr bwMode="auto">
          <a:xfrm>
            <a:off x="2613025" y="534035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1"/>
          <p:cNvSpPr>
            <a:spLocks noChangeShapeType="1"/>
          </p:cNvSpPr>
          <p:nvPr/>
        </p:nvSpPr>
        <p:spPr bwMode="auto">
          <a:xfrm flipH="1">
            <a:off x="1470025" y="527685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Oval 12"/>
          <p:cNvSpPr>
            <a:spLocks noChangeArrowheads="1"/>
          </p:cNvSpPr>
          <p:nvPr/>
        </p:nvSpPr>
        <p:spPr bwMode="auto">
          <a:xfrm>
            <a:off x="2257425" y="586105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4046" name="Oval 13"/>
          <p:cNvSpPr>
            <a:spLocks noChangeArrowheads="1"/>
          </p:cNvSpPr>
          <p:nvPr/>
        </p:nvSpPr>
        <p:spPr bwMode="auto">
          <a:xfrm>
            <a:off x="606425" y="573405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4047" name="Oval 14"/>
          <p:cNvSpPr>
            <a:spLocks noChangeArrowheads="1"/>
          </p:cNvSpPr>
          <p:nvPr/>
        </p:nvSpPr>
        <p:spPr bwMode="auto">
          <a:xfrm>
            <a:off x="657225" y="347345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1622425" y="429895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6"/>
          <p:cNvSpPr>
            <a:spLocks noChangeShapeType="1"/>
          </p:cNvSpPr>
          <p:nvPr/>
        </p:nvSpPr>
        <p:spPr bwMode="auto">
          <a:xfrm>
            <a:off x="1343025" y="297815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17"/>
          <p:cNvSpPr txBox="1">
            <a:spLocks noChangeArrowheads="1"/>
          </p:cNvSpPr>
          <p:nvPr/>
        </p:nvSpPr>
        <p:spPr bwMode="auto">
          <a:xfrm>
            <a:off x="5165725" y="3730625"/>
            <a:ext cx="34718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Gender</a:t>
            </a:r>
            <a:r>
              <a:rPr lang="en-US" sz="2800" dirty="0">
                <a:latin typeface="Calibri"/>
              </a:rPr>
              <a:t> 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r>
              <a:rPr lang="en-US" dirty="0">
                <a:latin typeface="Calibri"/>
              </a:rPr>
              <a:t>.</a:t>
            </a:r>
          </a:p>
        </p:txBody>
      </p:sp>
      <p:sp>
        <p:nvSpPr>
          <p:cNvPr id="44051" name="Text Box 18"/>
          <p:cNvSpPr txBox="1">
            <a:spLocks noChangeArrowheads="1"/>
          </p:cNvSpPr>
          <p:nvPr/>
        </p:nvSpPr>
        <p:spPr bwMode="auto">
          <a:xfrm>
            <a:off x="4108450" y="6080125"/>
            <a:ext cx="1786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Descendants</a:t>
            </a:r>
          </a:p>
        </p:txBody>
      </p:sp>
      <p:sp>
        <p:nvSpPr>
          <p:cNvPr id="44052" name="Text Box 19"/>
          <p:cNvSpPr txBox="1">
            <a:spLocks noChangeArrowheads="1"/>
          </p:cNvSpPr>
          <p:nvPr/>
        </p:nvSpPr>
        <p:spPr bwMode="auto">
          <a:xfrm>
            <a:off x="3981450" y="3679825"/>
            <a:ext cx="11366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Parents</a:t>
            </a:r>
          </a:p>
        </p:txBody>
      </p:sp>
      <p:sp>
        <p:nvSpPr>
          <p:cNvPr id="44053" name="Text Box 20"/>
          <p:cNvSpPr txBox="1">
            <a:spLocks noChangeArrowheads="1"/>
          </p:cNvSpPr>
          <p:nvPr/>
        </p:nvSpPr>
        <p:spPr bwMode="auto">
          <a:xfrm>
            <a:off x="4070350" y="2422525"/>
            <a:ext cx="24037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Non-Descendants</a:t>
            </a:r>
          </a:p>
        </p:txBody>
      </p:sp>
      <p:sp>
        <p:nvSpPr>
          <p:cNvPr id="44054" name="AutoShape 21"/>
          <p:cNvSpPr>
            <a:spLocks/>
          </p:cNvSpPr>
          <p:nvPr/>
        </p:nvSpPr>
        <p:spPr bwMode="auto">
          <a:xfrm>
            <a:off x="3933825" y="5975350"/>
            <a:ext cx="228600" cy="685800"/>
          </a:xfrm>
          <a:prstGeom prst="rightBrace">
            <a:avLst>
              <a:gd name="adj1" fmla="val 25000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AutoShape 22"/>
          <p:cNvSpPr>
            <a:spLocks/>
          </p:cNvSpPr>
          <p:nvPr/>
        </p:nvSpPr>
        <p:spPr bwMode="auto">
          <a:xfrm>
            <a:off x="3781425" y="3587750"/>
            <a:ext cx="241300" cy="685800"/>
          </a:xfrm>
          <a:prstGeom prst="rightBrace">
            <a:avLst>
              <a:gd name="adj1" fmla="val 23684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AutoShape 23"/>
          <p:cNvSpPr>
            <a:spLocks/>
          </p:cNvSpPr>
          <p:nvPr/>
        </p:nvSpPr>
        <p:spPr bwMode="auto">
          <a:xfrm>
            <a:off x="3844925" y="2368550"/>
            <a:ext cx="165100" cy="685800"/>
          </a:xfrm>
          <a:prstGeom prst="rightBrace">
            <a:avLst>
              <a:gd name="adj1" fmla="val 34615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Text Box 24"/>
          <p:cNvSpPr txBox="1">
            <a:spLocks noChangeArrowheads="1"/>
          </p:cNvSpPr>
          <p:nvPr/>
        </p:nvSpPr>
        <p:spPr bwMode="auto">
          <a:xfrm>
            <a:off x="523875" y="1066800"/>
            <a:ext cx="807720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(node) is conditionally independent of its non-descendants given its parents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Another non-descendant </a:t>
            </a:r>
          </a:p>
        </p:txBody>
      </p:sp>
      <p:sp>
        <p:nvSpPr>
          <p:cNvPr id="46082" name="Oval 3"/>
          <p:cNvSpPr>
            <a:spLocks noChangeArrowheads="1"/>
          </p:cNvSpPr>
          <p:nvPr/>
        </p:nvSpPr>
        <p:spPr bwMode="auto">
          <a:xfrm>
            <a:off x="301625" y="4173538"/>
            <a:ext cx="1460500" cy="876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Diet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5257800" y="4330700"/>
            <a:ext cx="35909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Diet</a:t>
            </a:r>
            <a:r>
              <a:rPr lang="en-US" sz="28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800" dirty="0">
                <a:latin typeface="Calibri"/>
              </a:rPr>
              <a:t>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</a:t>
            </a:r>
            <a:r>
              <a:rPr lang="en-US" sz="2800" i="1" dirty="0">
                <a:solidFill>
                  <a:srgbClr val="33CCCC"/>
                </a:solidFill>
                <a:latin typeface="Calibri"/>
              </a:rPr>
              <a:t>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46084" name="Oval 5"/>
          <p:cNvSpPr>
            <a:spLocks noChangeArrowheads="1"/>
          </p:cNvSpPr>
          <p:nvPr/>
        </p:nvSpPr>
        <p:spPr bwMode="auto">
          <a:xfrm>
            <a:off x="3254375" y="302260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6085" name="Oval 6"/>
          <p:cNvSpPr>
            <a:spLocks noChangeArrowheads="1"/>
          </p:cNvSpPr>
          <p:nvPr/>
        </p:nvSpPr>
        <p:spPr bwMode="auto">
          <a:xfrm>
            <a:off x="32797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6086" name="Oval 7"/>
          <p:cNvSpPr>
            <a:spLocks noChangeArrowheads="1"/>
          </p:cNvSpPr>
          <p:nvPr/>
        </p:nvSpPr>
        <p:spPr bwMode="auto">
          <a:xfrm>
            <a:off x="15525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 flipH="1">
            <a:off x="3902075" y="25273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>
            <a:off x="2657475" y="24130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Oval 10"/>
          <p:cNvSpPr>
            <a:spLocks noChangeArrowheads="1"/>
          </p:cNvSpPr>
          <p:nvPr/>
        </p:nvSpPr>
        <p:spPr bwMode="auto">
          <a:xfrm>
            <a:off x="2530475" y="417830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6090" name="Line 11"/>
          <p:cNvSpPr>
            <a:spLocks noChangeShapeType="1"/>
          </p:cNvSpPr>
          <p:nvPr/>
        </p:nvSpPr>
        <p:spPr bwMode="auto">
          <a:xfrm flipH="1">
            <a:off x="3387725" y="37655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2"/>
          <p:cNvSpPr>
            <a:spLocks noChangeShapeType="1"/>
          </p:cNvSpPr>
          <p:nvPr/>
        </p:nvSpPr>
        <p:spPr bwMode="auto">
          <a:xfrm>
            <a:off x="3457575" y="48641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3"/>
          <p:cNvSpPr>
            <a:spLocks noChangeShapeType="1"/>
          </p:cNvSpPr>
          <p:nvPr/>
        </p:nvSpPr>
        <p:spPr bwMode="auto">
          <a:xfrm flipH="1">
            <a:off x="2314575" y="48006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Oval 14"/>
          <p:cNvSpPr>
            <a:spLocks noChangeArrowheads="1"/>
          </p:cNvSpPr>
          <p:nvPr/>
        </p:nvSpPr>
        <p:spPr bwMode="auto">
          <a:xfrm>
            <a:off x="3101975" y="538480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6094" name="Oval 15"/>
          <p:cNvSpPr>
            <a:spLocks noChangeArrowheads="1"/>
          </p:cNvSpPr>
          <p:nvPr/>
        </p:nvSpPr>
        <p:spPr bwMode="auto">
          <a:xfrm>
            <a:off x="1450975" y="52578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6095" name="Oval 16"/>
          <p:cNvSpPr>
            <a:spLocks noChangeArrowheads="1"/>
          </p:cNvSpPr>
          <p:nvPr/>
        </p:nvSpPr>
        <p:spPr bwMode="auto">
          <a:xfrm>
            <a:off x="1501775" y="299720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6096" name="Line 17"/>
          <p:cNvSpPr>
            <a:spLocks noChangeShapeType="1"/>
          </p:cNvSpPr>
          <p:nvPr/>
        </p:nvSpPr>
        <p:spPr bwMode="auto">
          <a:xfrm>
            <a:off x="2466975" y="38227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8"/>
          <p:cNvSpPr>
            <a:spLocks noChangeShapeType="1"/>
          </p:cNvSpPr>
          <p:nvPr/>
        </p:nvSpPr>
        <p:spPr bwMode="auto">
          <a:xfrm>
            <a:off x="2187575" y="25019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9"/>
          <p:cNvSpPr>
            <a:spLocks noChangeShapeType="1"/>
          </p:cNvSpPr>
          <p:nvPr/>
        </p:nvSpPr>
        <p:spPr bwMode="auto">
          <a:xfrm flipH="1">
            <a:off x="901700" y="2338388"/>
            <a:ext cx="728663" cy="1839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20"/>
          <p:cNvSpPr>
            <a:spLocks noChangeShapeType="1"/>
          </p:cNvSpPr>
          <p:nvPr/>
        </p:nvSpPr>
        <p:spPr bwMode="auto">
          <a:xfrm>
            <a:off x="935038" y="5018088"/>
            <a:ext cx="55880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Text Box 24"/>
          <p:cNvSpPr txBox="1">
            <a:spLocks noChangeArrowheads="1"/>
          </p:cNvSpPr>
          <p:nvPr/>
        </p:nvSpPr>
        <p:spPr bwMode="auto">
          <a:xfrm>
            <a:off x="5562600" y="1619250"/>
            <a:ext cx="3276600" cy="2316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is conditionally independent of its non-descendants given its parents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BBN Construction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The </a:t>
            </a:r>
            <a:r>
              <a:rPr lang="en-US" b="1" dirty="0">
                <a:hlinkClick r:id="rId3"/>
              </a:rPr>
              <a:t>knowledge acquisition</a:t>
            </a:r>
            <a:r>
              <a:rPr lang="en-US" dirty="0"/>
              <a:t> process for a BBN involves three steps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KA1</a:t>
            </a:r>
            <a:r>
              <a:rPr lang="en-US" sz="3200" dirty="0">
                <a:ea typeface="ＭＳ Ｐゴシック" charset="0"/>
              </a:rPr>
              <a:t>: Choosing appropriate variables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KA2</a:t>
            </a:r>
            <a:r>
              <a:rPr lang="en-US" sz="3200" dirty="0">
                <a:ea typeface="ＭＳ Ｐゴシック" charset="0"/>
              </a:rPr>
              <a:t>: Deciding on the network structure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KA3</a:t>
            </a:r>
            <a:r>
              <a:rPr lang="en-US" sz="3200" dirty="0">
                <a:ea typeface="ＭＳ Ｐゴシック" charset="0"/>
              </a:rPr>
              <a:t>: Obtaining data for the conditional probability tables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5"/>
          <p:cNvSpPr>
            <a:spLocks noChangeArrowheads="1"/>
          </p:cNvSpPr>
          <p:nvPr/>
        </p:nvSpPr>
        <p:spPr bwMode="auto">
          <a:xfrm>
            <a:off x="684213" y="4926013"/>
            <a:ext cx="77724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33363" indent="-233363">
              <a:spcBef>
                <a:spcPct val="50000"/>
              </a:spcBef>
              <a:buFont typeface="Arial" charset="0"/>
              <a:buChar char="•"/>
            </a:pPr>
            <a:r>
              <a:rPr lang="en-US" sz="3200" dirty="0">
                <a:latin typeface="Calibri"/>
              </a:rPr>
              <a:t>They should be values, not probabilities</a:t>
            </a:r>
          </a:p>
        </p:txBody>
      </p:sp>
      <p:sp>
        <p:nvSpPr>
          <p:cNvPr id="5017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KA1: Choosing variables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1600200"/>
          </a:xfrm>
        </p:spPr>
        <p:txBody>
          <a:bodyPr/>
          <a:lstStyle/>
          <a:p>
            <a:pPr eaLnBrk="1" hangingPunct="1"/>
            <a:r>
              <a:rPr lang="en-US" dirty="0"/>
              <a:t>Variable values: integers, reals or enumerations</a:t>
            </a:r>
          </a:p>
          <a:p>
            <a:pPr eaLnBrk="1" hangingPunct="1"/>
            <a:r>
              <a:rPr lang="en-US" dirty="0"/>
              <a:t>Variable should have collectively </a:t>
            </a:r>
            <a:r>
              <a:rPr lang="en-US" i="1" dirty="0"/>
              <a:t>exhaustive</a:t>
            </a:r>
            <a:r>
              <a:rPr lang="en-US" dirty="0"/>
              <a:t>, </a:t>
            </a:r>
            <a:r>
              <a:rPr lang="en-US" i="1" dirty="0"/>
              <a:t>mutually exclusive</a:t>
            </a:r>
            <a:r>
              <a:rPr lang="en-US" dirty="0"/>
              <a:t> values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791763"/>
              </p:ext>
            </p:extLst>
          </p:nvPr>
        </p:nvGraphicFramePr>
        <p:xfrm>
          <a:off x="2463800" y="3290887"/>
          <a:ext cx="26416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290887"/>
                        <a:ext cx="26416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3"/>
          <p:cNvGraphicFramePr>
            <a:graphicFrameLocks noChangeAspect="1"/>
          </p:cNvGraphicFramePr>
          <p:nvPr/>
        </p:nvGraphicFramePr>
        <p:xfrm>
          <a:off x="2095500" y="4094163"/>
          <a:ext cx="29448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6" imgW="1104900" imgH="241300" progId="Equation.3">
                  <p:embed/>
                </p:oleObj>
              </mc:Choice>
              <mc:Fallback>
                <p:oleObj name="Equation" r:id="rId6" imgW="11049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094163"/>
                        <a:ext cx="29448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182" name="Group 1"/>
          <p:cNvGrpSpPr>
            <a:grpSpLocks/>
          </p:cNvGrpSpPr>
          <p:nvPr/>
        </p:nvGrpSpPr>
        <p:grpSpPr bwMode="auto">
          <a:xfrm>
            <a:off x="5778500" y="2921000"/>
            <a:ext cx="2781300" cy="1651000"/>
            <a:chOff x="5778500" y="2743200"/>
            <a:chExt cx="2781300" cy="1651000"/>
          </a:xfrm>
        </p:grpSpPr>
        <p:sp>
          <p:nvSpPr>
            <p:cNvPr id="50188" name="Oval 11"/>
            <p:cNvSpPr>
              <a:spLocks noChangeArrowheads="1"/>
            </p:cNvSpPr>
            <p:nvPr/>
          </p:nvSpPr>
          <p:spPr bwMode="auto">
            <a:xfrm>
              <a:off x="5778500" y="28448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Error Occurred</a:t>
              </a:r>
            </a:p>
          </p:txBody>
        </p:sp>
        <p:sp>
          <p:nvSpPr>
            <p:cNvPr id="50189" name="Oval 12"/>
            <p:cNvSpPr>
              <a:spLocks noChangeArrowheads="1"/>
            </p:cNvSpPr>
            <p:nvPr/>
          </p:nvSpPr>
          <p:spPr bwMode="auto">
            <a:xfrm>
              <a:off x="6591300" y="36576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No Error </a:t>
              </a:r>
            </a:p>
          </p:txBody>
        </p:sp>
        <p:grpSp>
          <p:nvGrpSpPr>
            <p:cNvPr id="50190" name="Group 13"/>
            <p:cNvGrpSpPr>
              <a:grpSpLocks/>
            </p:cNvGrpSpPr>
            <p:nvPr/>
          </p:nvGrpSpPr>
          <p:grpSpPr bwMode="auto">
            <a:xfrm>
              <a:off x="6248400" y="2743200"/>
              <a:ext cx="1576387" cy="1589087"/>
              <a:chOff x="3832" y="3136"/>
              <a:chExt cx="632" cy="640"/>
            </a:xfrm>
          </p:grpSpPr>
          <p:sp>
            <p:nvSpPr>
              <p:cNvPr id="50191" name="Line 14"/>
              <p:cNvSpPr>
                <a:spLocks noChangeShapeType="1"/>
              </p:cNvSpPr>
              <p:nvPr/>
            </p:nvSpPr>
            <p:spPr bwMode="auto">
              <a:xfrm>
                <a:off x="3832" y="3136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2" name="Line 15"/>
              <p:cNvSpPr>
                <a:spLocks noChangeShapeType="1"/>
              </p:cNvSpPr>
              <p:nvPr/>
            </p:nvSpPr>
            <p:spPr bwMode="auto">
              <a:xfrm flipH="1">
                <a:off x="3840" y="3152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0183" name="Group 2"/>
          <p:cNvGrpSpPr>
            <a:grpSpLocks/>
          </p:cNvGrpSpPr>
          <p:nvPr/>
        </p:nvGrpSpPr>
        <p:grpSpPr bwMode="auto">
          <a:xfrm>
            <a:off x="1828800" y="5622885"/>
            <a:ext cx="4610100" cy="1030288"/>
            <a:chOff x="3863975" y="5545138"/>
            <a:chExt cx="4610100" cy="1030287"/>
          </a:xfrm>
        </p:grpSpPr>
        <p:sp>
          <p:nvSpPr>
            <p:cNvPr id="50184" name="Oval 3"/>
            <p:cNvSpPr>
              <a:spLocks noChangeArrowheads="1"/>
            </p:cNvSpPr>
            <p:nvPr/>
          </p:nvSpPr>
          <p:spPr bwMode="auto">
            <a:xfrm>
              <a:off x="3863975" y="5741988"/>
              <a:ext cx="2222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Risk of Smoking</a:t>
              </a:r>
            </a:p>
          </p:txBody>
        </p:sp>
        <p:sp>
          <p:nvSpPr>
            <p:cNvPr id="50185" name="Oval 4"/>
            <p:cNvSpPr>
              <a:spLocks noChangeArrowheads="1"/>
            </p:cNvSpPr>
            <p:nvPr/>
          </p:nvSpPr>
          <p:spPr bwMode="auto">
            <a:xfrm>
              <a:off x="6505575" y="5838825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Smoking </a:t>
              </a:r>
            </a:p>
          </p:txBody>
        </p:sp>
        <p:sp>
          <p:nvSpPr>
            <p:cNvPr id="50186" name="Line 17"/>
            <p:cNvSpPr>
              <a:spLocks noChangeShapeType="1"/>
            </p:cNvSpPr>
            <p:nvPr/>
          </p:nvSpPr>
          <p:spPr bwMode="auto">
            <a:xfrm>
              <a:off x="4392613" y="55451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Line 18"/>
            <p:cNvSpPr>
              <a:spLocks noChangeShapeType="1"/>
            </p:cNvSpPr>
            <p:nvPr/>
          </p:nvSpPr>
          <p:spPr bwMode="auto">
            <a:xfrm flipH="1">
              <a:off x="4405313" y="55705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4500"/>
            <a:ext cx="8686800" cy="1309688"/>
          </a:xfrm>
        </p:spPr>
        <p:txBody>
          <a:bodyPr/>
          <a:lstStyle/>
          <a:p>
            <a:pPr eaLnBrk="1" hangingPunct="1"/>
            <a:r>
              <a:rPr lang="en-US" dirty="0"/>
              <a:t>Heuristic: Knowable in Principle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1936750"/>
            <a:ext cx="8445500" cy="39306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3600" dirty="0"/>
              <a:t>Example of good variables</a:t>
            </a:r>
          </a:p>
          <a:p>
            <a:pPr marL="0" indent="0" eaLnBrk="1" hangingPunct="1">
              <a:buFontTx/>
              <a:buNone/>
            </a:pPr>
            <a:endParaRPr lang="en-US" sz="1400" dirty="0"/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Weather:  {Sunny, Cloudy, Rain, Snow}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Gasoline: $ per gallon {&lt;1, 1-2, 2-3, 3-4, &gt;4}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Temperature: { </a:t>
            </a:r>
            <a:r>
              <a:rPr lang="en-US" sz="3200" dirty="0">
                <a:ea typeface="ＭＳ Ｐゴシック" charset="0"/>
                <a:sym typeface="Symbol" charset="0"/>
              </a:rPr>
              <a:t></a:t>
            </a:r>
            <a:r>
              <a:rPr lang="en-US" sz="3200" dirty="0">
                <a:ea typeface="ＭＳ Ｐゴシック" charset="0"/>
              </a:rPr>
              <a:t> 100°F , &lt; 100°F}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 needs help on Excel Charts: {Yes, No}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User’</a:t>
            </a:r>
            <a:r>
              <a:rPr lang="en-US" altLang="ja-JP" sz="3200" dirty="0">
                <a:ea typeface="ＭＳ Ｐゴシック" charset="0"/>
              </a:rPr>
              <a:t>s personality: {dominant, submissive}</a:t>
            </a:r>
            <a:endParaRPr lang="en-US" sz="3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KA2: Structuring</a:t>
            </a:r>
          </a:p>
        </p:txBody>
      </p:sp>
      <p:sp>
        <p:nvSpPr>
          <p:cNvPr id="54274" name="Oval 3"/>
          <p:cNvSpPr>
            <a:spLocks noChangeArrowheads="1"/>
          </p:cNvSpPr>
          <p:nvPr/>
        </p:nvSpPr>
        <p:spPr bwMode="auto">
          <a:xfrm>
            <a:off x="1441450" y="561022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grpSp>
        <p:nvGrpSpPr>
          <p:cNvPr id="54275" name="Group 4"/>
          <p:cNvGrpSpPr>
            <a:grpSpLocks/>
          </p:cNvGrpSpPr>
          <p:nvPr/>
        </p:nvGrpSpPr>
        <p:grpSpPr bwMode="auto">
          <a:xfrm>
            <a:off x="603250" y="3248025"/>
            <a:ext cx="3022600" cy="1231900"/>
            <a:chOff x="380" y="2046"/>
            <a:chExt cx="1904" cy="776"/>
          </a:xfrm>
        </p:grpSpPr>
        <p:sp>
          <p:nvSpPr>
            <p:cNvPr id="54290" name="Oval 5"/>
            <p:cNvSpPr>
              <a:spLocks noChangeArrowheads="1"/>
            </p:cNvSpPr>
            <p:nvPr/>
          </p:nvSpPr>
          <p:spPr bwMode="auto">
            <a:xfrm>
              <a:off x="1484" y="2078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  <p:sp>
          <p:nvSpPr>
            <p:cNvPr id="54291" name="Line 6"/>
            <p:cNvSpPr>
              <a:spLocks noChangeShapeType="1"/>
            </p:cNvSpPr>
            <p:nvPr/>
          </p:nvSpPr>
          <p:spPr bwMode="auto">
            <a:xfrm flipH="1">
              <a:off x="1511" y="2528"/>
              <a:ext cx="288" cy="2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Oval 7"/>
            <p:cNvSpPr>
              <a:spLocks noChangeArrowheads="1"/>
            </p:cNvSpPr>
            <p:nvPr/>
          </p:nvSpPr>
          <p:spPr bwMode="auto">
            <a:xfrm>
              <a:off x="380" y="2046"/>
              <a:ext cx="928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Exposure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to Toxic</a:t>
              </a:r>
            </a:p>
          </p:txBody>
        </p:sp>
        <p:sp>
          <p:nvSpPr>
            <p:cNvPr id="54293" name="Line 8"/>
            <p:cNvSpPr>
              <a:spLocks noChangeShapeType="1"/>
            </p:cNvSpPr>
            <p:nvPr/>
          </p:nvSpPr>
          <p:spPr bwMode="auto">
            <a:xfrm>
              <a:off x="970" y="2577"/>
              <a:ext cx="255" cy="2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276" name="Group 9"/>
          <p:cNvGrpSpPr>
            <a:grpSpLocks/>
          </p:cNvGrpSpPr>
          <p:nvPr/>
        </p:nvGrpSpPr>
        <p:grpSpPr bwMode="auto">
          <a:xfrm>
            <a:off x="641350" y="2041525"/>
            <a:ext cx="2997200" cy="1346200"/>
            <a:chOff x="404" y="1286"/>
            <a:chExt cx="1888" cy="848"/>
          </a:xfrm>
        </p:grpSpPr>
        <p:sp>
          <p:nvSpPr>
            <p:cNvPr id="54284" name="Oval 10"/>
            <p:cNvSpPr>
              <a:spLocks noChangeArrowheads="1"/>
            </p:cNvSpPr>
            <p:nvPr/>
          </p:nvSpPr>
          <p:spPr bwMode="auto">
            <a:xfrm>
              <a:off x="1492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Gender</a:t>
              </a:r>
            </a:p>
          </p:txBody>
        </p:sp>
        <p:sp>
          <p:nvSpPr>
            <p:cNvPr id="54285" name="Oval 11"/>
            <p:cNvSpPr>
              <a:spLocks noChangeArrowheads="1"/>
            </p:cNvSpPr>
            <p:nvPr/>
          </p:nvSpPr>
          <p:spPr bwMode="auto">
            <a:xfrm>
              <a:off x="404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Age</a:t>
              </a:r>
            </a:p>
          </p:txBody>
        </p:sp>
        <p:grpSp>
          <p:nvGrpSpPr>
            <p:cNvPr id="54286" name="Group 12"/>
            <p:cNvGrpSpPr>
              <a:grpSpLocks/>
            </p:cNvGrpSpPr>
            <p:nvPr/>
          </p:nvGrpSpPr>
          <p:grpSpPr bwMode="auto">
            <a:xfrm>
              <a:off x="1100" y="1678"/>
              <a:ext cx="784" cy="456"/>
              <a:chOff x="1208" y="1416"/>
              <a:chExt cx="784" cy="456"/>
            </a:xfrm>
          </p:grpSpPr>
          <p:sp>
            <p:nvSpPr>
              <p:cNvPr id="54288" name="Line 13"/>
              <p:cNvSpPr>
                <a:spLocks noChangeShapeType="1"/>
              </p:cNvSpPr>
              <p:nvPr/>
            </p:nvSpPr>
            <p:spPr bwMode="auto">
              <a:xfrm flipH="1">
                <a:off x="1992" y="1488"/>
                <a:ext cx="0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89" name="Line 14"/>
              <p:cNvSpPr>
                <a:spLocks noChangeShapeType="1"/>
              </p:cNvSpPr>
              <p:nvPr/>
            </p:nvSpPr>
            <p:spPr bwMode="auto">
              <a:xfrm>
                <a:off x="1208" y="1416"/>
                <a:ext cx="568" cy="4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804" y="1734"/>
              <a:ext cx="0" cy="3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7" name="Text Box 17"/>
          <p:cNvSpPr txBox="1">
            <a:spLocks noChangeArrowheads="1"/>
          </p:cNvSpPr>
          <p:nvPr/>
        </p:nvSpPr>
        <p:spPr bwMode="auto">
          <a:xfrm>
            <a:off x="3816522" y="1495248"/>
            <a:ext cx="505779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Network structure corresponding</a:t>
            </a:r>
          </a:p>
          <a:p>
            <a:r>
              <a:rPr lang="en-US" sz="2800" dirty="0">
                <a:latin typeface="Calibri"/>
              </a:rPr>
              <a:t>to </a:t>
            </a:r>
            <a:r>
              <a:rPr lang="ja-JP" altLang="en-US" sz="2800" dirty="0">
                <a:latin typeface="Calibri"/>
              </a:rPr>
              <a:t>“</a:t>
            </a:r>
            <a:r>
              <a:rPr lang="en-US" altLang="ja-JP" sz="2800" dirty="0">
                <a:latin typeface="Calibri"/>
              </a:rPr>
              <a:t>causality</a:t>
            </a:r>
            <a:r>
              <a:rPr lang="ja-JP" altLang="en-US" sz="2800" dirty="0">
                <a:latin typeface="Calibri"/>
              </a:rPr>
              <a:t>”</a:t>
            </a:r>
            <a:r>
              <a:rPr lang="en-US" altLang="ja-JP" sz="2800" dirty="0">
                <a:latin typeface="Calibri"/>
              </a:rPr>
              <a:t> is usually good.</a:t>
            </a:r>
            <a:endParaRPr lang="en-US" sz="2800" dirty="0">
              <a:latin typeface="Calibri"/>
            </a:endParaRPr>
          </a:p>
        </p:txBody>
      </p:sp>
      <p:grpSp>
        <p:nvGrpSpPr>
          <p:cNvPr id="54278" name="Group 18"/>
          <p:cNvGrpSpPr>
            <a:grpSpLocks/>
          </p:cNvGrpSpPr>
          <p:nvPr/>
        </p:nvGrpSpPr>
        <p:grpSpPr bwMode="auto">
          <a:xfrm>
            <a:off x="1619250" y="4341813"/>
            <a:ext cx="2933700" cy="1343025"/>
            <a:chOff x="1020" y="2735"/>
            <a:chExt cx="1848" cy="846"/>
          </a:xfrm>
        </p:grpSpPr>
        <p:sp>
          <p:nvSpPr>
            <p:cNvPr id="54280" name="Oval 19"/>
            <p:cNvSpPr>
              <a:spLocks noChangeArrowheads="1"/>
            </p:cNvSpPr>
            <p:nvPr/>
          </p:nvSpPr>
          <p:spPr bwMode="auto">
            <a:xfrm>
              <a:off x="1020" y="2790"/>
              <a:ext cx="744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4281" name="Line 20"/>
            <p:cNvSpPr>
              <a:spLocks noChangeShapeType="1"/>
            </p:cNvSpPr>
            <p:nvPr/>
          </p:nvSpPr>
          <p:spPr bwMode="auto">
            <a:xfrm flipH="1">
              <a:off x="1372" y="3246"/>
              <a:ext cx="8" cy="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Oval 21"/>
            <p:cNvSpPr>
              <a:spLocks noChangeArrowheads="1"/>
            </p:cNvSpPr>
            <p:nvPr/>
          </p:nvSpPr>
          <p:spPr bwMode="auto">
            <a:xfrm>
              <a:off x="1948" y="2735"/>
              <a:ext cx="920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Genetic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Damage</a:t>
              </a:r>
            </a:p>
          </p:txBody>
        </p:sp>
        <p:sp>
          <p:nvSpPr>
            <p:cNvPr id="54283" name="Line 22"/>
            <p:cNvSpPr>
              <a:spLocks noChangeShapeType="1"/>
            </p:cNvSpPr>
            <p:nvPr/>
          </p:nvSpPr>
          <p:spPr bwMode="auto">
            <a:xfrm flipH="1">
              <a:off x="1641" y="3220"/>
              <a:ext cx="480" cy="3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9" name="Text Box 23"/>
          <p:cNvSpPr txBox="1">
            <a:spLocks noChangeArrowheads="1"/>
          </p:cNvSpPr>
          <p:nvPr/>
        </p:nvSpPr>
        <p:spPr bwMode="auto">
          <a:xfrm>
            <a:off x="4426735" y="2682473"/>
            <a:ext cx="444757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Initially this uses designer’s knowledge and intuitions but can be checked with data</a:t>
            </a:r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B9239D6E-EF97-B343-81FE-A7AEBA1B8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2" y="4166116"/>
            <a:ext cx="354237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May be better to add suspected links than to leave out</a:t>
            </a:r>
          </a:p>
        </p:txBody>
      </p:sp>
      <p:sp>
        <p:nvSpPr>
          <p:cNvPr id="24" name="Text Box 17">
            <a:extLst>
              <a:ext uri="{FF2B5EF4-FFF2-40B4-BE49-F238E27FC236}">
                <a16:creationId xmlns:a16="http://schemas.microsoft.com/office/drawing/2014/main" id="{F5C6864C-263C-AA49-BF20-8FFD13E95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4138" y="5684839"/>
            <a:ext cx="49085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But bigger CPT tables mean </a:t>
            </a:r>
          </a:p>
          <a:p>
            <a:r>
              <a:rPr lang="en-US" sz="2800" dirty="0">
                <a:latin typeface="Calibri"/>
              </a:rPr>
              <a:t>more data collection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304800" y="3462338"/>
          <a:ext cx="29527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9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62338"/>
                        <a:ext cx="295275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04800" y="3995738"/>
          <a:ext cx="42402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0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95738"/>
                        <a:ext cx="4240213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5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27" name="Group 8"/>
          <p:cNvGrpSpPr>
            <a:grpSpLocks/>
          </p:cNvGrpSpPr>
          <p:nvPr/>
        </p:nvGrpSpPr>
        <p:grpSpPr bwMode="auto">
          <a:xfrm>
            <a:off x="4724400" y="3581400"/>
            <a:ext cx="4000500" cy="723900"/>
            <a:chOff x="4724400" y="1828800"/>
            <a:chExt cx="4000500" cy="723900"/>
          </a:xfrm>
        </p:grpSpPr>
        <p:sp>
          <p:nvSpPr>
            <p:cNvPr id="56331" name="Oval 3"/>
            <p:cNvSpPr>
              <a:spLocks noChangeArrowheads="1"/>
            </p:cNvSpPr>
            <p:nvPr/>
          </p:nvSpPr>
          <p:spPr bwMode="auto">
            <a:xfrm>
              <a:off x="7543800" y="1828800"/>
              <a:ext cx="11811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6332" name="Oval 4"/>
            <p:cNvSpPr>
              <a:spLocks noChangeArrowheads="1"/>
            </p:cNvSpPr>
            <p:nvPr/>
          </p:nvSpPr>
          <p:spPr bwMode="auto">
            <a:xfrm>
              <a:off x="4724400" y="1828800"/>
              <a:ext cx="12700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" name="Straight Arrow Connector 3"/>
            <p:cNvCxnSpPr>
              <a:stCxn id="56332" idx="6"/>
              <a:endCxn id="56331" idx="2"/>
            </p:cNvCxnSpPr>
            <p:nvPr/>
          </p:nvCxnSpPr>
          <p:spPr>
            <a:xfrm>
              <a:off x="5994400" y="2190750"/>
              <a:ext cx="15494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4800600"/>
          <a:ext cx="2057400" cy="158496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b="1" dirty="0">
                          <a:latin typeface="Calibri"/>
                        </a:rPr>
                        <a:t>smoking priors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24400" y="4572000"/>
          <a:ext cx="4191000" cy="210312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smoking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heavy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benign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malignant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6330" name="TextBox 9"/>
          <p:cNvSpPr txBox="1">
            <a:spLocks noChangeArrowheads="1"/>
          </p:cNvSpPr>
          <p:nvPr/>
        </p:nvSpPr>
        <p:spPr bwMode="auto">
          <a:xfrm>
            <a:off x="457200" y="1377950"/>
            <a:ext cx="8229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800" dirty="0"/>
              <a:t>For each variable we have a table of probability of its value for values of its</a:t>
            </a:r>
            <a:r>
              <a:rPr lang="en-US" sz="2800" b="1" dirty="0"/>
              <a:t> parents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 dirty="0"/>
              <a:t>For variables w/o parents, we have </a:t>
            </a:r>
            <a:r>
              <a:rPr lang="en-US" sz="2800" b="1" dirty="0"/>
              <a:t>prior probabilities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0400"/>
          </a:xfrm>
        </p:spPr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68825"/>
            <a:ext cx="8229600" cy="2074863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457200" y="44196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Zeros and ones are often enough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Order of magnitude is typical: 10</a:t>
            </a:r>
            <a:r>
              <a:rPr lang="en-US" sz="3200" baseline="30000" dirty="0">
                <a:latin typeface="Calibri"/>
              </a:rPr>
              <a:t>-9</a:t>
            </a:r>
            <a:r>
              <a:rPr lang="en-US" sz="3200" dirty="0">
                <a:latin typeface="Calibri"/>
              </a:rPr>
              <a:t> </a:t>
            </a:r>
            <a:r>
              <a:rPr lang="en-US" sz="3200" dirty="0" err="1">
                <a:latin typeface="Calibri"/>
              </a:rPr>
              <a:t>vs</a:t>
            </a:r>
            <a:r>
              <a:rPr lang="en-US" sz="3200" dirty="0">
                <a:latin typeface="Calibri"/>
              </a:rPr>
              <a:t> 10</a:t>
            </a:r>
            <a:r>
              <a:rPr lang="en-US" sz="3200" baseline="30000" dirty="0">
                <a:latin typeface="Calibri"/>
              </a:rPr>
              <a:t>-6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Sensitivity analysis can be used to decide accuracy needed</a:t>
            </a:r>
          </a:p>
        </p:txBody>
      </p:sp>
      <p:pic>
        <p:nvPicPr>
          <p:cNvPr id="583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63754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</p:pic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457200" y="10668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Second decimal usually doesn’</a:t>
            </a:r>
            <a:r>
              <a:rPr lang="en-US" altLang="ja-JP" sz="3200" dirty="0">
                <a:latin typeface="Calibri"/>
              </a:rPr>
              <a:t>t matter</a:t>
            </a:r>
            <a:endParaRPr lang="en-US" altLang="ja-JP" sz="3200" baseline="30000" dirty="0">
              <a:latin typeface="Calibri"/>
            </a:endParaRP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Relative probabilities are important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kinds of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3400" dirty="0"/>
              <a:t>BBNs support three main kinds of reasoning:</a:t>
            </a:r>
          </a:p>
          <a:p>
            <a:pPr marL="341313" indent="-233363">
              <a:defRPr/>
            </a:pPr>
            <a:r>
              <a:rPr lang="en-US" b="1" dirty="0"/>
              <a:t>Predicting</a:t>
            </a:r>
            <a:r>
              <a:rPr lang="en-US" dirty="0"/>
              <a:t> conditions given predispositions</a:t>
            </a:r>
          </a:p>
          <a:p>
            <a:pPr marL="341313" indent="-233363">
              <a:defRPr/>
            </a:pPr>
            <a:r>
              <a:rPr lang="en-US" b="1" dirty="0"/>
              <a:t>Diagnosing</a:t>
            </a:r>
            <a:r>
              <a:rPr lang="en-US" dirty="0"/>
              <a:t> conditions given symptoms (and predisposing)</a:t>
            </a:r>
          </a:p>
          <a:p>
            <a:pPr marL="341313" indent="-233363">
              <a:defRPr/>
            </a:pPr>
            <a:r>
              <a:rPr lang="en-US" b="1" dirty="0"/>
              <a:t>Explaining</a:t>
            </a:r>
            <a:r>
              <a:rPr lang="en-US" dirty="0"/>
              <a:t> a condition by one or more predispositions</a:t>
            </a:r>
          </a:p>
          <a:p>
            <a:pPr marL="107950" indent="0">
              <a:buFontTx/>
              <a:buNone/>
              <a:defRPr/>
            </a:pPr>
            <a:r>
              <a:rPr lang="en-US" dirty="0"/>
              <a:t>To which we can add a fourth:</a:t>
            </a:r>
          </a:p>
          <a:p>
            <a:pPr marL="403225" indent="-295275">
              <a:defRPr/>
            </a:pPr>
            <a:r>
              <a:rPr lang="en-US" b="1" dirty="0"/>
              <a:t>Deciding</a:t>
            </a:r>
            <a:r>
              <a:rPr lang="en-US" dirty="0"/>
              <a:t> on an action based on probabilities of the conditions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B41FF-1D6D-FB47-B353-EE50CA7B1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Judea Pearl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07CC6-E2DF-2844-B41C-B5BF51138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5715000" cy="5440362"/>
          </a:xfrm>
        </p:spPr>
        <p:txBody>
          <a:bodyPr/>
          <a:lstStyle/>
          <a:p>
            <a:r>
              <a:rPr lang="en-US" dirty="0"/>
              <a:t> UCLA CS professor</a:t>
            </a:r>
          </a:p>
          <a:p>
            <a:r>
              <a:rPr lang="en-US" dirty="0"/>
              <a:t>Introduced </a:t>
            </a:r>
            <a:r>
              <a:rPr lang="en-US" dirty="0">
                <a:hlinkClick r:id="rId2" tooltip="Bayesian networks"/>
              </a:rPr>
              <a:t>Bayesian networks</a:t>
            </a:r>
            <a:r>
              <a:rPr lang="en-US" dirty="0"/>
              <a:t> in the 1980</a:t>
            </a:r>
          </a:p>
          <a:p>
            <a:r>
              <a:rPr lang="en-US" dirty="0"/>
              <a:t> Pioneer of probabilistic approach to AI reasoning</a:t>
            </a:r>
          </a:p>
          <a:p>
            <a:r>
              <a:rPr lang="en-US" dirty="0"/>
              <a:t>First to mathematize causal modeling in empirical sciences</a:t>
            </a:r>
          </a:p>
          <a:p>
            <a:r>
              <a:rPr lang="en-US" dirty="0"/>
              <a:t>Written many books on the topics, including the popular 2018 </a:t>
            </a:r>
            <a:r>
              <a:rPr lang="en-US" dirty="0">
                <a:hlinkClick r:id="rId3"/>
              </a:rPr>
              <a:t>Book of Why</a:t>
            </a:r>
            <a:endParaRPr lang="en-US" dirty="0"/>
          </a:p>
        </p:txBody>
      </p:sp>
      <p:pic>
        <p:nvPicPr>
          <p:cNvPr id="84994" name="Picture 2">
            <a:extLst>
              <a:ext uri="{FF2B5EF4-FFF2-40B4-BE49-F238E27FC236}">
                <a16:creationId xmlns:a16="http://schemas.microsoft.com/office/drawing/2014/main" id="{2527382A-CBCF-CE49-8C0A-66981ED8F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102" y="1655498"/>
            <a:ext cx="3064797" cy="4720166"/>
          </a:xfrm>
          <a:prstGeom prst="rect">
            <a:avLst/>
          </a:prstGeom>
          <a:noFill/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4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28700"/>
          </a:xfrm>
        </p:spPr>
        <p:txBody>
          <a:bodyPr/>
          <a:lstStyle/>
          <a:p>
            <a:pPr eaLnBrk="1" hangingPunct="1"/>
            <a:r>
              <a:rPr lang="en-US" dirty="0"/>
              <a:t>Predictive Inference</a:t>
            </a: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4035425" y="2101850"/>
            <a:ext cx="483036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How likely are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elderly males</a:t>
            </a:r>
            <a:endParaRPr lang="en-US" sz="3200" dirty="0">
              <a:latin typeface="Calibri"/>
            </a:endParaRPr>
          </a:p>
          <a:p>
            <a:r>
              <a:rPr lang="en-US" sz="3200" dirty="0">
                <a:latin typeface="Calibri"/>
              </a:rPr>
              <a:t>to get </a:t>
            </a:r>
            <a:r>
              <a:rPr lang="en-US" sz="32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3200" dirty="0">
                <a:latin typeface="Calibri"/>
              </a:rPr>
              <a:t>?</a:t>
            </a:r>
            <a:endParaRPr lang="en-US" dirty="0">
              <a:latin typeface="Calibri"/>
            </a:endParaRP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2773363" y="3895725"/>
            <a:ext cx="69294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C=malignant</a:t>
            </a:r>
            <a:r>
              <a:rPr lang="en-US" sz="2800" i="1" dirty="0">
                <a:solidFill>
                  <a:schemeClr val="hlink"/>
                </a:solidFill>
                <a:latin typeface="Calibri"/>
              </a:rPr>
              <a:t> </a:t>
            </a:r>
            <a:r>
              <a:rPr lang="en-US" sz="2800" i="1" dirty="0">
                <a:latin typeface="Calibri"/>
              </a:rPr>
              <a:t>|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Age&gt;60, Gender=male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1444" name="Oval 5"/>
          <p:cNvSpPr>
            <a:spLocks noChangeArrowheads="1"/>
          </p:cNvSpPr>
          <p:nvPr/>
        </p:nvSpPr>
        <p:spPr bwMode="auto">
          <a:xfrm>
            <a:off x="2030413" y="27447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1445" name="Oval 6"/>
          <p:cNvSpPr>
            <a:spLocks noChangeArrowheads="1"/>
          </p:cNvSpPr>
          <p:nvPr/>
        </p:nvSpPr>
        <p:spPr bwMode="auto">
          <a:xfrm>
            <a:off x="20558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1446" name="Oval 7"/>
          <p:cNvSpPr>
            <a:spLocks noChangeArrowheads="1"/>
          </p:cNvSpPr>
          <p:nvPr/>
        </p:nvSpPr>
        <p:spPr bwMode="auto">
          <a:xfrm>
            <a:off x="3286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1447" name="Line 8"/>
          <p:cNvSpPr>
            <a:spLocks noChangeShapeType="1"/>
          </p:cNvSpPr>
          <p:nvPr/>
        </p:nvSpPr>
        <p:spPr bwMode="auto">
          <a:xfrm flipH="1">
            <a:off x="2678113" y="22494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9"/>
          <p:cNvSpPr>
            <a:spLocks noChangeShapeType="1"/>
          </p:cNvSpPr>
          <p:nvPr/>
        </p:nvSpPr>
        <p:spPr bwMode="auto">
          <a:xfrm>
            <a:off x="1433513" y="21351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Oval 10"/>
          <p:cNvSpPr>
            <a:spLocks noChangeArrowheads="1"/>
          </p:cNvSpPr>
          <p:nvPr/>
        </p:nvSpPr>
        <p:spPr bwMode="auto">
          <a:xfrm>
            <a:off x="1306513" y="39004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Cancer</a:t>
            </a:r>
          </a:p>
        </p:txBody>
      </p:sp>
      <p:sp>
        <p:nvSpPr>
          <p:cNvPr id="61450" name="Line 11"/>
          <p:cNvSpPr>
            <a:spLocks noChangeShapeType="1"/>
          </p:cNvSpPr>
          <p:nvPr/>
        </p:nvSpPr>
        <p:spPr bwMode="auto">
          <a:xfrm flipH="1">
            <a:off x="2163763" y="34877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2"/>
          <p:cNvSpPr>
            <a:spLocks noChangeShapeType="1"/>
          </p:cNvSpPr>
          <p:nvPr/>
        </p:nvSpPr>
        <p:spPr bwMode="auto">
          <a:xfrm>
            <a:off x="2233613" y="45862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3"/>
          <p:cNvSpPr>
            <a:spLocks noChangeShapeType="1"/>
          </p:cNvSpPr>
          <p:nvPr/>
        </p:nvSpPr>
        <p:spPr bwMode="auto">
          <a:xfrm flipH="1">
            <a:off x="1090613" y="45227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Oval 14"/>
          <p:cNvSpPr>
            <a:spLocks noChangeArrowheads="1"/>
          </p:cNvSpPr>
          <p:nvPr/>
        </p:nvSpPr>
        <p:spPr bwMode="auto">
          <a:xfrm>
            <a:off x="1878013" y="5106988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1454" name="Oval 15"/>
          <p:cNvSpPr>
            <a:spLocks noChangeArrowheads="1"/>
          </p:cNvSpPr>
          <p:nvPr/>
        </p:nvSpPr>
        <p:spPr bwMode="auto">
          <a:xfrm>
            <a:off x="227013" y="4979988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1455" name="Oval 16"/>
          <p:cNvSpPr>
            <a:spLocks noChangeArrowheads="1"/>
          </p:cNvSpPr>
          <p:nvPr/>
        </p:nvSpPr>
        <p:spPr bwMode="auto">
          <a:xfrm>
            <a:off x="277813" y="27193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1456" name="Line 17"/>
          <p:cNvSpPr>
            <a:spLocks noChangeShapeType="1"/>
          </p:cNvSpPr>
          <p:nvPr/>
        </p:nvSpPr>
        <p:spPr bwMode="auto">
          <a:xfrm>
            <a:off x="1243013" y="35448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8"/>
          <p:cNvSpPr>
            <a:spLocks noChangeShapeType="1"/>
          </p:cNvSpPr>
          <p:nvPr/>
        </p:nvSpPr>
        <p:spPr bwMode="auto">
          <a:xfrm>
            <a:off x="963613" y="22240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9"/>
          <p:cNvSpPr>
            <a:spLocks noChangeShapeType="1"/>
          </p:cNvSpPr>
          <p:nvPr/>
        </p:nvSpPr>
        <p:spPr bwMode="auto">
          <a:xfrm flipH="1">
            <a:off x="1331913" y="21097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19100"/>
            <a:ext cx="8686800" cy="814388"/>
          </a:xfrm>
        </p:spPr>
        <p:txBody>
          <a:bodyPr/>
          <a:lstStyle/>
          <a:p>
            <a:pPr eaLnBrk="1" hangingPunct="1"/>
            <a:r>
              <a:rPr lang="en-US" dirty="0"/>
              <a:t>Predictive and diagnostic combined</a:t>
            </a:r>
          </a:p>
        </p:txBody>
      </p:sp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4311650" y="1500188"/>
            <a:ext cx="434181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How likely is an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elderly male</a:t>
            </a:r>
            <a:r>
              <a:rPr lang="en-US" sz="3200" dirty="0">
                <a:latin typeface="Calibri"/>
              </a:rPr>
              <a:t> patient with high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Serum Calcium</a:t>
            </a:r>
            <a:r>
              <a:rPr lang="en-US" sz="3200" dirty="0">
                <a:solidFill>
                  <a:schemeClr val="accent1"/>
                </a:solidFill>
                <a:latin typeface="Calibri"/>
              </a:rPr>
              <a:t> </a:t>
            </a:r>
            <a:r>
              <a:rPr lang="en-US" sz="3200" dirty="0">
                <a:latin typeface="Calibri"/>
              </a:rPr>
              <a:t>to have </a:t>
            </a:r>
            <a:r>
              <a:rPr lang="en-US" sz="32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3200" dirty="0">
                <a:latin typeface="Calibri"/>
              </a:rPr>
              <a:t>?</a:t>
            </a:r>
            <a:endParaRPr lang="en-US" dirty="0">
              <a:latin typeface="Calibri"/>
            </a:endParaRP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2803525" y="3894138"/>
            <a:ext cx="61048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C=malignant</a:t>
            </a:r>
            <a:r>
              <a:rPr lang="en-US" sz="2800" i="1" dirty="0">
                <a:solidFill>
                  <a:schemeClr val="hlink"/>
                </a:solidFill>
                <a:latin typeface="Calibri"/>
              </a:rPr>
              <a:t> </a:t>
            </a:r>
            <a:r>
              <a:rPr lang="en-US" sz="2800" i="1" dirty="0">
                <a:latin typeface="Calibri"/>
              </a:rPr>
              <a:t>|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Age&gt;60, </a:t>
            </a:r>
          </a:p>
          <a:p>
            <a:r>
              <a:rPr lang="en-US" sz="2800" i="1" dirty="0">
                <a:solidFill>
                  <a:srgbClr val="FF0000"/>
                </a:solidFill>
                <a:latin typeface="Calibri"/>
              </a:rPr>
              <a:t>   Gender= male, Serum Calcium  = high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3492" name="Oval 5"/>
          <p:cNvSpPr>
            <a:spLocks noChangeArrowheads="1"/>
          </p:cNvSpPr>
          <p:nvPr/>
        </p:nvSpPr>
        <p:spPr bwMode="auto">
          <a:xfrm>
            <a:off x="2120900" y="26939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3493" name="Oval 6"/>
          <p:cNvSpPr>
            <a:spLocks noChangeArrowheads="1"/>
          </p:cNvSpPr>
          <p:nvPr/>
        </p:nvSpPr>
        <p:spPr bwMode="auto">
          <a:xfrm>
            <a:off x="21463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3494" name="Oval 7"/>
          <p:cNvSpPr>
            <a:spLocks noChangeArrowheads="1"/>
          </p:cNvSpPr>
          <p:nvPr/>
        </p:nvSpPr>
        <p:spPr bwMode="auto">
          <a:xfrm>
            <a:off x="4191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3495" name="Line 8"/>
          <p:cNvSpPr>
            <a:spLocks noChangeShapeType="1"/>
          </p:cNvSpPr>
          <p:nvPr/>
        </p:nvSpPr>
        <p:spPr bwMode="auto">
          <a:xfrm flipH="1">
            <a:off x="2768600" y="21986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Line 9"/>
          <p:cNvSpPr>
            <a:spLocks noChangeShapeType="1"/>
          </p:cNvSpPr>
          <p:nvPr/>
        </p:nvSpPr>
        <p:spPr bwMode="auto">
          <a:xfrm>
            <a:off x="1524000" y="20843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Oval 10"/>
          <p:cNvSpPr>
            <a:spLocks noChangeArrowheads="1"/>
          </p:cNvSpPr>
          <p:nvPr/>
        </p:nvSpPr>
        <p:spPr bwMode="auto">
          <a:xfrm>
            <a:off x="1397000" y="38496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Cancer</a:t>
            </a:r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 flipH="1">
            <a:off x="2254250" y="34369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12"/>
          <p:cNvSpPr>
            <a:spLocks noChangeShapeType="1"/>
          </p:cNvSpPr>
          <p:nvPr/>
        </p:nvSpPr>
        <p:spPr bwMode="auto">
          <a:xfrm>
            <a:off x="2324100" y="45354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Line 13"/>
          <p:cNvSpPr>
            <a:spLocks noChangeShapeType="1"/>
          </p:cNvSpPr>
          <p:nvPr/>
        </p:nvSpPr>
        <p:spPr bwMode="auto">
          <a:xfrm flipH="1">
            <a:off x="1181100" y="44719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Oval 14"/>
          <p:cNvSpPr>
            <a:spLocks noChangeArrowheads="1"/>
          </p:cNvSpPr>
          <p:nvPr/>
        </p:nvSpPr>
        <p:spPr bwMode="auto">
          <a:xfrm>
            <a:off x="1968500" y="5056188"/>
            <a:ext cx="1498600" cy="736600"/>
          </a:xfrm>
          <a:prstGeom prst="ellipse">
            <a:avLst/>
          </a:pr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Tumor</a:t>
            </a:r>
          </a:p>
        </p:txBody>
      </p:sp>
      <p:sp>
        <p:nvSpPr>
          <p:cNvPr id="63502" name="Oval 15"/>
          <p:cNvSpPr>
            <a:spLocks noChangeArrowheads="1"/>
          </p:cNvSpPr>
          <p:nvPr/>
        </p:nvSpPr>
        <p:spPr bwMode="auto">
          <a:xfrm>
            <a:off x="317500" y="4929188"/>
            <a:ext cx="1422400" cy="8255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3503" name="Oval 16"/>
          <p:cNvSpPr>
            <a:spLocks noChangeArrowheads="1"/>
          </p:cNvSpPr>
          <p:nvPr/>
        </p:nvSpPr>
        <p:spPr bwMode="auto">
          <a:xfrm>
            <a:off x="368300" y="26685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3504" name="Line 17"/>
          <p:cNvSpPr>
            <a:spLocks noChangeShapeType="1"/>
          </p:cNvSpPr>
          <p:nvPr/>
        </p:nvSpPr>
        <p:spPr bwMode="auto">
          <a:xfrm>
            <a:off x="1333500" y="34940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Line 18"/>
          <p:cNvSpPr>
            <a:spLocks noChangeShapeType="1"/>
          </p:cNvSpPr>
          <p:nvPr/>
        </p:nvSpPr>
        <p:spPr bwMode="auto">
          <a:xfrm>
            <a:off x="1054100" y="21732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19"/>
          <p:cNvSpPr>
            <a:spLocks noChangeShapeType="1"/>
          </p:cNvSpPr>
          <p:nvPr/>
        </p:nvSpPr>
        <p:spPr bwMode="auto">
          <a:xfrm flipH="1">
            <a:off x="1422400" y="20589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Explaining away</a:t>
            </a:r>
          </a:p>
        </p:txBody>
      </p:sp>
      <p:sp>
        <p:nvSpPr>
          <p:cNvPr id="65538" name="Oval 3"/>
          <p:cNvSpPr>
            <a:spLocks noChangeArrowheads="1"/>
          </p:cNvSpPr>
          <p:nvPr/>
        </p:nvSpPr>
        <p:spPr bwMode="auto">
          <a:xfrm>
            <a:off x="2376488" y="2959100"/>
            <a:ext cx="12700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5539" name="Oval 4"/>
          <p:cNvSpPr>
            <a:spLocks noChangeArrowheads="1"/>
          </p:cNvSpPr>
          <p:nvPr/>
        </p:nvSpPr>
        <p:spPr bwMode="auto">
          <a:xfrm>
            <a:off x="24082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5540" name="Oval 5"/>
          <p:cNvSpPr>
            <a:spLocks noChangeArrowheads="1"/>
          </p:cNvSpPr>
          <p:nvPr/>
        </p:nvSpPr>
        <p:spPr bwMode="auto">
          <a:xfrm>
            <a:off x="6810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5541" name="Line 6"/>
          <p:cNvSpPr>
            <a:spLocks noChangeShapeType="1"/>
          </p:cNvSpPr>
          <p:nvPr/>
        </p:nvSpPr>
        <p:spPr bwMode="auto">
          <a:xfrm flipH="1">
            <a:off x="3030538" y="24638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7"/>
          <p:cNvSpPr>
            <a:spLocks noChangeShapeType="1"/>
          </p:cNvSpPr>
          <p:nvPr/>
        </p:nvSpPr>
        <p:spPr bwMode="auto">
          <a:xfrm>
            <a:off x="1785938" y="23495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Oval 8"/>
          <p:cNvSpPr>
            <a:spLocks noChangeArrowheads="1"/>
          </p:cNvSpPr>
          <p:nvPr/>
        </p:nvSpPr>
        <p:spPr bwMode="auto">
          <a:xfrm>
            <a:off x="1658938" y="41148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65544" name="Line 9"/>
          <p:cNvSpPr>
            <a:spLocks noChangeShapeType="1"/>
          </p:cNvSpPr>
          <p:nvPr/>
        </p:nvSpPr>
        <p:spPr bwMode="auto">
          <a:xfrm flipH="1">
            <a:off x="2516188" y="37020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5" name="Line 10"/>
          <p:cNvSpPr>
            <a:spLocks noChangeShapeType="1"/>
          </p:cNvSpPr>
          <p:nvPr/>
        </p:nvSpPr>
        <p:spPr bwMode="auto">
          <a:xfrm>
            <a:off x="2586038" y="48006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1"/>
          <p:cNvSpPr>
            <a:spLocks noChangeShapeType="1"/>
          </p:cNvSpPr>
          <p:nvPr/>
        </p:nvSpPr>
        <p:spPr bwMode="auto">
          <a:xfrm flipH="1">
            <a:off x="1443038" y="47371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Oval 12"/>
          <p:cNvSpPr>
            <a:spLocks noChangeArrowheads="1"/>
          </p:cNvSpPr>
          <p:nvPr/>
        </p:nvSpPr>
        <p:spPr bwMode="auto">
          <a:xfrm>
            <a:off x="2230438" y="5321300"/>
            <a:ext cx="1498600" cy="736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5548" name="Oval 13"/>
          <p:cNvSpPr>
            <a:spLocks noChangeArrowheads="1"/>
          </p:cNvSpPr>
          <p:nvPr/>
        </p:nvSpPr>
        <p:spPr bwMode="auto">
          <a:xfrm>
            <a:off x="579438" y="51943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5549" name="Oval 14"/>
          <p:cNvSpPr>
            <a:spLocks noChangeArrowheads="1"/>
          </p:cNvSpPr>
          <p:nvPr/>
        </p:nvSpPr>
        <p:spPr bwMode="auto">
          <a:xfrm>
            <a:off x="630238" y="2933700"/>
            <a:ext cx="1371600" cy="876300"/>
          </a:xfrm>
          <a:prstGeom prst="ellipse">
            <a:avLst/>
          </a:prstGeom>
          <a:solidFill>
            <a:srgbClr val="33CC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5550" name="Line 15"/>
          <p:cNvSpPr>
            <a:spLocks noChangeShapeType="1"/>
          </p:cNvSpPr>
          <p:nvPr/>
        </p:nvSpPr>
        <p:spPr bwMode="auto">
          <a:xfrm>
            <a:off x="1595438" y="37592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6"/>
          <p:cNvSpPr>
            <a:spLocks noChangeShapeType="1"/>
          </p:cNvSpPr>
          <p:nvPr/>
        </p:nvSpPr>
        <p:spPr bwMode="auto">
          <a:xfrm>
            <a:off x="1316038" y="24384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7"/>
          <p:cNvSpPr>
            <a:spLocks noChangeShapeType="1"/>
          </p:cNvSpPr>
          <p:nvPr/>
        </p:nvSpPr>
        <p:spPr bwMode="auto">
          <a:xfrm flipH="1">
            <a:off x="1684338" y="2324100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Rectangle 18"/>
          <p:cNvSpPr>
            <a:spLocks noGrp="1" noChangeArrowheads="1"/>
          </p:cNvSpPr>
          <p:nvPr>
            <p:ph type="body" sz="half" idx="2"/>
          </p:nvPr>
        </p:nvSpPr>
        <p:spPr>
          <a:xfrm>
            <a:off x="4160838" y="1863725"/>
            <a:ext cx="4362450" cy="1946275"/>
          </a:xfrm>
        </p:spPr>
        <p:txBody>
          <a:bodyPr/>
          <a:lstStyle/>
          <a:p>
            <a:pPr eaLnBrk="1" hangingPunct="1"/>
            <a:r>
              <a:rPr lang="en-US" sz="2800" dirty="0"/>
              <a:t>If we see a </a:t>
            </a:r>
            <a:r>
              <a:rPr lang="en-US" sz="2800" dirty="0">
                <a:solidFill>
                  <a:srgbClr val="FF0000"/>
                </a:solidFill>
              </a:rPr>
              <a:t>lung tumor</a:t>
            </a:r>
            <a:r>
              <a:rPr lang="en-US" sz="2800" dirty="0"/>
              <a:t>, the probability of </a:t>
            </a:r>
            <a:r>
              <a:rPr lang="en-US" sz="2800" dirty="0">
                <a:solidFill>
                  <a:schemeClr val="accent2"/>
                </a:solidFill>
              </a:rPr>
              <a:t>heavy smoking</a:t>
            </a:r>
            <a:r>
              <a:rPr lang="en-US" sz="2800" dirty="0"/>
              <a:t> and of </a:t>
            </a:r>
            <a:r>
              <a:rPr lang="en-US" sz="2800" dirty="0">
                <a:solidFill>
                  <a:schemeClr val="accent2"/>
                </a:solidFill>
              </a:rPr>
              <a:t>exposure to toxics</a:t>
            </a:r>
            <a:r>
              <a:rPr lang="en-US" sz="2800" dirty="0"/>
              <a:t> both go up</a:t>
            </a:r>
          </a:p>
        </p:txBody>
      </p:sp>
      <p:sp>
        <p:nvSpPr>
          <p:cNvPr id="65554" name="Rectangle 19"/>
          <p:cNvSpPr>
            <a:spLocks noChangeArrowheads="1"/>
          </p:cNvSpPr>
          <p:nvPr/>
        </p:nvSpPr>
        <p:spPr bwMode="auto">
          <a:xfrm>
            <a:off x="4462463" y="606425"/>
            <a:ext cx="42957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endParaRPr lang="en-US" sz="2800" dirty="0">
              <a:latin typeface="Calibri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376488" y="2957513"/>
            <a:ext cx="6165850" cy="3154362"/>
            <a:chOff x="1497" y="1863"/>
            <a:chExt cx="3884" cy="1987"/>
          </a:xfrm>
        </p:grpSpPr>
        <p:sp>
          <p:nvSpPr>
            <p:cNvPr id="65556" name="Rectangle 21"/>
            <p:cNvSpPr>
              <a:spLocks noChangeArrowheads="1"/>
            </p:cNvSpPr>
            <p:nvPr/>
          </p:nvSpPr>
          <p:spPr bwMode="auto">
            <a:xfrm>
              <a:off x="2675" y="2633"/>
              <a:ext cx="2706" cy="1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27013" indent="-227013">
                <a:spcBef>
                  <a:spcPct val="20000"/>
                </a:spcBef>
                <a:buFontTx/>
                <a:buChar char="•"/>
              </a:pPr>
              <a:r>
                <a:rPr lang="en-US" sz="2800" dirty="0">
                  <a:latin typeface="Calibri"/>
                </a:rPr>
                <a:t>If we then observe </a:t>
              </a:r>
              <a:r>
                <a:rPr lang="en-US" sz="2800" dirty="0">
                  <a:solidFill>
                    <a:srgbClr val="FF0000"/>
                  </a:solidFill>
                  <a:latin typeface="Calibri"/>
                </a:rPr>
                <a:t>heavy smoking</a:t>
              </a:r>
              <a:r>
                <a:rPr lang="en-US" sz="2800" dirty="0">
                  <a:latin typeface="Calibri"/>
                </a:rPr>
                <a:t>, the probability of </a:t>
              </a:r>
              <a:r>
                <a:rPr lang="en-US" sz="2800" dirty="0">
                  <a:solidFill>
                    <a:schemeClr val="accent2"/>
                  </a:solidFill>
                  <a:latin typeface="Calibri"/>
                </a:rPr>
                <a:t>exposure to toxics</a:t>
              </a:r>
              <a:r>
                <a:rPr lang="en-US" sz="2800" dirty="0">
                  <a:latin typeface="Calibri"/>
                </a:rPr>
                <a:t> goes back down</a:t>
              </a:r>
            </a:p>
          </p:txBody>
        </p:sp>
        <p:sp>
          <p:nvSpPr>
            <p:cNvPr id="65557" name="Oval 22"/>
            <p:cNvSpPr>
              <a:spLocks noChangeArrowheads="1"/>
            </p:cNvSpPr>
            <p:nvPr/>
          </p:nvSpPr>
          <p:spPr bwMode="auto">
            <a:xfrm>
              <a:off x="1497" y="1863"/>
              <a:ext cx="800" cy="45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 software tools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126" y="1295400"/>
            <a:ext cx="8305800" cy="5287962"/>
          </a:xfrm>
        </p:spPr>
        <p:txBody>
          <a:bodyPr/>
          <a:lstStyle/>
          <a:p>
            <a:pPr eaLnBrk="1" hangingPunct="1"/>
            <a:r>
              <a:rPr lang="en-US" dirty="0">
                <a:hlinkClick r:id="rId2"/>
              </a:rPr>
              <a:t>Netica</a:t>
            </a:r>
            <a:r>
              <a:rPr lang="en-US" dirty="0"/>
              <a:t>: Windows app for working with Bayes-</a:t>
            </a:r>
            <a:r>
              <a:rPr lang="en-US" dirty="0" err="1"/>
              <a:t>ian</a:t>
            </a:r>
            <a:r>
              <a:rPr lang="en-US" dirty="0"/>
              <a:t> belief networks and influence diagrams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 commercial product, free for small networks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Includes graphical editor, compiler, inference engine, etc.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To run in OS X or Linus you need Crossover</a:t>
            </a:r>
          </a:p>
          <a:p>
            <a:pPr eaLnBrk="1" hangingPunct="1"/>
            <a:r>
              <a:rPr lang="en-US" dirty="0">
                <a:hlinkClick r:id="rId3"/>
              </a:rPr>
              <a:t>Hugin</a:t>
            </a:r>
            <a:r>
              <a:rPr lang="en-US" dirty="0"/>
              <a:t>: free demo versions for Linux, Mac, and Windows are available</a:t>
            </a:r>
          </a:p>
          <a:p>
            <a:pPr eaLnBrk="1" hangingPunct="1"/>
            <a:r>
              <a:rPr lang="en-US" dirty="0"/>
              <a:t>Various Python packages, e.g., …</a:t>
            </a:r>
          </a:p>
          <a:p>
            <a:pPr eaLnBrk="1" hangingPunct="1"/>
            <a:r>
              <a:rPr lang="en-US" dirty="0" err="1"/>
              <a:t>Aima</a:t>
            </a:r>
            <a:r>
              <a:rPr lang="en-US" dirty="0"/>
              <a:t>-python code in probability4e.py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47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C33DF84-9D53-1D4F-B4E8-73A2DF01D4E5}"/>
              </a:ext>
            </a:extLst>
          </p:cNvPr>
          <p:cNvSpPr txBox="1"/>
          <p:nvPr/>
        </p:nvSpPr>
        <p:spPr>
          <a:xfrm>
            <a:off x="6486034" y="5791200"/>
            <a:ext cx="1667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FF0000"/>
                </a:solidFill>
              </a:rPr>
              <a:t>Dyspnea is difficult or labored breathing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Same BBN model in Hugin app</a:t>
            </a:r>
          </a:p>
        </p:txBody>
      </p:sp>
      <p:pic>
        <p:nvPicPr>
          <p:cNvPr id="6" name="Picture 5" descr="Screen Shot 2017-04-24 at 2.59.5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8209503" cy="64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913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Decision making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657350"/>
            <a:ext cx="8267700" cy="4895850"/>
          </a:xfrm>
        </p:spPr>
        <p:txBody>
          <a:bodyPr/>
          <a:lstStyle/>
          <a:p>
            <a:pPr eaLnBrk="1" hangingPunct="1"/>
            <a:r>
              <a:rPr lang="en-US" dirty="0"/>
              <a:t>A decision is a medical domain might be a choice of treatment (e.g., radiation or chemotherapy)</a:t>
            </a:r>
          </a:p>
          <a:p>
            <a:pPr eaLnBrk="1" hangingPunct="1"/>
            <a:r>
              <a:rPr lang="en-US" dirty="0"/>
              <a:t>Decisions should be made to maximize expected utility</a:t>
            </a:r>
          </a:p>
          <a:p>
            <a:pPr eaLnBrk="1" hangingPunct="1"/>
            <a:r>
              <a:rPr lang="en-US" dirty="0"/>
              <a:t>View decision making in terms of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Beliefs/Uncertainties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Alternatives/Decisions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Objectives/Utilities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21431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dirty="0"/>
              <a:t>Decision Problem</a:t>
            </a:r>
          </a:p>
        </p:txBody>
      </p:sp>
      <p:sp>
        <p:nvSpPr>
          <p:cNvPr id="69634" name="Text Box 3"/>
          <p:cNvSpPr txBox="1">
            <a:spLocks noChangeArrowheads="1"/>
          </p:cNvSpPr>
          <p:nvPr/>
        </p:nvSpPr>
        <p:spPr bwMode="auto">
          <a:xfrm>
            <a:off x="642962" y="1244154"/>
            <a:ext cx="44624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Should I have my party</a:t>
            </a:r>
            <a:br>
              <a:rPr lang="en-US" sz="3200" dirty="0">
                <a:latin typeface="Calibri"/>
              </a:rPr>
            </a:br>
            <a:r>
              <a:rPr lang="en-US" sz="3200" dirty="0">
                <a:latin typeface="Calibri"/>
              </a:rPr>
              <a:t>inside or outside?</a:t>
            </a:r>
          </a:p>
        </p:txBody>
      </p:sp>
      <p:grpSp>
        <p:nvGrpSpPr>
          <p:cNvPr id="69635" name="Group 4"/>
          <p:cNvGrpSpPr>
            <a:grpSpLocks/>
          </p:cNvGrpSpPr>
          <p:nvPr/>
        </p:nvGrpSpPr>
        <p:grpSpPr bwMode="auto">
          <a:xfrm>
            <a:off x="2422525" y="3200400"/>
            <a:ext cx="4740275" cy="3286125"/>
            <a:chOff x="1524" y="1556"/>
            <a:chExt cx="2986" cy="2070"/>
          </a:xfrm>
        </p:grpSpPr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1524" y="2601"/>
              <a:ext cx="145" cy="163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 type="none" w="sm" len="sm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>
              <a:off x="1665" y="2764"/>
              <a:ext cx="158" cy="4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9" name="Line 7"/>
            <p:cNvSpPr>
              <a:spLocks noChangeShapeType="1"/>
            </p:cNvSpPr>
            <p:nvPr/>
          </p:nvSpPr>
          <p:spPr bwMode="auto">
            <a:xfrm flipV="1">
              <a:off x="1834" y="3228"/>
              <a:ext cx="6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0" name="Line 8"/>
            <p:cNvSpPr>
              <a:spLocks noChangeShapeType="1"/>
            </p:cNvSpPr>
            <p:nvPr/>
          </p:nvSpPr>
          <p:spPr bwMode="auto">
            <a:xfrm flipV="1">
              <a:off x="1668" y="2135"/>
              <a:ext cx="178" cy="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1" name="Line 9"/>
            <p:cNvSpPr>
              <a:spLocks noChangeShapeType="1"/>
            </p:cNvSpPr>
            <p:nvPr/>
          </p:nvSpPr>
          <p:spPr bwMode="auto">
            <a:xfrm>
              <a:off x="1844" y="2142"/>
              <a:ext cx="6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2" name="Text Box 10"/>
            <p:cNvSpPr txBox="1">
              <a:spLocks noChangeArrowheads="1"/>
            </p:cNvSpPr>
            <p:nvPr/>
          </p:nvSpPr>
          <p:spPr bwMode="auto">
            <a:xfrm>
              <a:off x="1842" y="1847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in</a:t>
              </a:r>
            </a:p>
          </p:txBody>
        </p:sp>
        <p:sp>
          <p:nvSpPr>
            <p:cNvPr id="69643" name="Text Box 11"/>
            <p:cNvSpPr txBox="1">
              <a:spLocks noChangeArrowheads="1"/>
            </p:cNvSpPr>
            <p:nvPr/>
          </p:nvSpPr>
          <p:spPr bwMode="auto">
            <a:xfrm>
              <a:off x="1878" y="2928"/>
              <a:ext cx="4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out</a:t>
              </a:r>
            </a:p>
          </p:txBody>
        </p:sp>
        <p:sp>
          <p:nvSpPr>
            <p:cNvPr id="69644" name="Rectangle 12"/>
            <p:cNvSpPr>
              <a:spLocks noChangeArrowheads="1"/>
            </p:cNvSpPr>
            <p:nvPr/>
          </p:nvSpPr>
          <p:spPr bwMode="auto">
            <a:xfrm>
              <a:off x="3521" y="1585"/>
              <a:ext cx="7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Regret</a:t>
              </a:r>
            </a:p>
          </p:txBody>
        </p:sp>
        <p:sp>
          <p:nvSpPr>
            <p:cNvPr id="69645" name="Rectangle 13"/>
            <p:cNvSpPr>
              <a:spLocks noChangeArrowheads="1"/>
            </p:cNvSpPr>
            <p:nvPr/>
          </p:nvSpPr>
          <p:spPr bwMode="auto">
            <a:xfrm>
              <a:off x="3529" y="2184"/>
              <a:ext cx="94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Relieved</a:t>
              </a:r>
            </a:p>
          </p:txBody>
        </p:sp>
        <p:sp>
          <p:nvSpPr>
            <p:cNvPr id="69646" name="Rectangle 14"/>
            <p:cNvSpPr>
              <a:spLocks noChangeArrowheads="1"/>
            </p:cNvSpPr>
            <p:nvPr/>
          </p:nvSpPr>
          <p:spPr bwMode="auto">
            <a:xfrm>
              <a:off x="3495" y="2699"/>
              <a:ext cx="89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Perfect!</a:t>
              </a:r>
            </a:p>
          </p:txBody>
        </p:sp>
        <p:sp>
          <p:nvSpPr>
            <p:cNvPr id="69647" name="Rectangle 15"/>
            <p:cNvSpPr>
              <a:spLocks noChangeArrowheads="1"/>
            </p:cNvSpPr>
            <p:nvPr/>
          </p:nvSpPr>
          <p:spPr bwMode="auto">
            <a:xfrm>
              <a:off x="3580" y="3273"/>
              <a:ext cx="9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Disaster </a:t>
              </a:r>
            </a:p>
          </p:txBody>
        </p:sp>
        <p:grpSp>
          <p:nvGrpSpPr>
            <p:cNvPr id="69648" name="Group 16"/>
            <p:cNvGrpSpPr>
              <a:grpSpLocks/>
            </p:cNvGrpSpPr>
            <p:nvPr/>
          </p:nvGrpSpPr>
          <p:grpSpPr bwMode="auto">
            <a:xfrm>
              <a:off x="2390" y="1556"/>
              <a:ext cx="1065" cy="1000"/>
              <a:chOff x="2390" y="1556"/>
              <a:chExt cx="1065" cy="1000"/>
            </a:xfrm>
          </p:grpSpPr>
          <p:sp>
            <p:nvSpPr>
              <p:cNvPr id="69659" name="Line 1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0" name="Line 1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1" name="Line 1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2" name="Line 2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3" name="Oval 2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4" name="Text Box 2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65" name="Text Box 2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66" name="Rectangle 2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67" name="Rectangle 2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  <p:grpSp>
          <p:nvGrpSpPr>
            <p:cNvPr id="69649" name="Group 26"/>
            <p:cNvGrpSpPr>
              <a:grpSpLocks/>
            </p:cNvGrpSpPr>
            <p:nvPr/>
          </p:nvGrpSpPr>
          <p:grpSpPr bwMode="auto">
            <a:xfrm>
              <a:off x="2377" y="2626"/>
              <a:ext cx="1065" cy="1000"/>
              <a:chOff x="2390" y="1556"/>
              <a:chExt cx="1065" cy="1000"/>
            </a:xfrm>
          </p:grpSpPr>
          <p:sp>
            <p:nvSpPr>
              <p:cNvPr id="69650" name="Line 2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1" name="Line 2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2" name="Line 2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3" name="Line 3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4" name="Oval 3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5" name="Text Box 3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56" name="Text Box 3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57" name="Rectangle 3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58" name="Rectangle 3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</p:grpSp>
      <p:pic>
        <p:nvPicPr>
          <p:cNvPr id="6963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8600"/>
            <a:ext cx="23495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Value Function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080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A numerical score over all possible states allows a BBN to be used to make decisions</a:t>
            </a:r>
          </a:p>
        </p:txBody>
      </p:sp>
      <p:graphicFrame>
        <p:nvGraphicFramePr>
          <p:cNvPr id="716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711476"/>
              </p:ext>
            </p:extLst>
          </p:nvPr>
        </p:nvGraphicFramePr>
        <p:xfrm>
          <a:off x="1752600" y="2895600"/>
          <a:ext cx="58674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8" name="Document" r:id="rId4" imgW="5867400" imgH="2705100" progId="Word.Document.8">
                  <p:embed/>
                </p:oleObj>
              </mc:Choice>
              <mc:Fallback>
                <p:oleObj name="Document" r:id="rId4" imgW="5867400" imgH="27051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95600"/>
                        <a:ext cx="58674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8ECF7172-7973-B24F-A6E6-166015E4E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591126"/>
            <a:ext cx="38862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alibri"/>
                <a:ea typeface="ＭＳ Ｐゴシック" charset="0"/>
                <a:cs typeface="ＭＳ Ｐゴシック" charset="0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2pPr>
            <a:lvl3pPr marL="914400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3pPr>
            <a:lvl4pPr marL="1254125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4pPr>
            <a:lvl5pPr marL="16017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5pPr>
            <a:lvl6pPr marL="20589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5161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29733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4305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kern="0" dirty="0"/>
              <a:t>Using $ for the value helps our intuition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Today’s weather forecast might be either sunny, cloudy or rainy</a:t>
            </a:r>
          </a:p>
          <a:p>
            <a:r>
              <a:rPr lang="en-US" dirty="0"/>
              <a:t>Should you take an umbrella when you leave?</a:t>
            </a:r>
          </a:p>
          <a:p>
            <a:r>
              <a:rPr lang="en-US" dirty="0"/>
              <a:t>Your decision depends only on the forecast</a:t>
            </a:r>
          </a:p>
          <a:p>
            <a:pPr lvl="1"/>
            <a:r>
              <a:rPr lang="en-US" dirty="0">
                <a:ea typeface="ＭＳ Ｐゴシック" charset="0"/>
              </a:rPr>
              <a:t>The forecast “depends on” the actual weather</a:t>
            </a:r>
          </a:p>
          <a:p>
            <a:r>
              <a:rPr lang="en-US" dirty="0"/>
              <a:t>Your satisfaction depends on your decision and the weather</a:t>
            </a:r>
          </a:p>
          <a:p>
            <a:pPr lvl="1"/>
            <a:r>
              <a:rPr lang="en-US" dirty="0">
                <a:ea typeface="ＭＳ Ｐゴシック" charset="0"/>
              </a:rPr>
              <a:t>Assign a utility to each of four situations: (</a:t>
            </a:r>
            <a:r>
              <a:rPr lang="en-US" dirty="0" err="1">
                <a:ea typeface="ＭＳ Ｐゴシック" charset="0"/>
              </a:rPr>
              <a:t>rain|no</a:t>
            </a:r>
            <a:r>
              <a:rPr lang="en-US" dirty="0">
                <a:ea typeface="ＭＳ Ｐゴシック" charset="0"/>
              </a:rPr>
              <a:t> rain) x (umbrella, no umbrella)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BBN Definition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229600" cy="5562600"/>
          </a:xfrm>
        </p:spPr>
        <p:txBody>
          <a:bodyPr/>
          <a:lstStyle/>
          <a:p>
            <a:r>
              <a:rPr lang="en-US" dirty="0"/>
              <a:t>AKA Bayesian Network, Bayes Net</a:t>
            </a:r>
          </a:p>
          <a:p>
            <a:r>
              <a:rPr lang="en-US" dirty="0"/>
              <a:t>A graphical model (as a DAG) of probabilistic relationships among a set of random variables</a:t>
            </a:r>
          </a:p>
          <a:p>
            <a:r>
              <a:rPr lang="en-US" dirty="0"/>
              <a:t>Nodes are variables, links represent direct influence of one variable on another</a:t>
            </a:r>
          </a:p>
          <a:p>
            <a:r>
              <a:rPr lang="en-US" dirty="0"/>
              <a:t>Nodes have prior</a:t>
            </a:r>
            <a:br>
              <a:rPr lang="en-US" dirty="0"/>
            </a:br>
            <a:r>
              <a:rPr lang="en-US" dirty="0"/>
              <a:t>probabilities or</a:t>
            </a:r>
            <a:br>
              <a:rPr lang="en-US" dirty="0"/>
            </a:br>
            <a:r>
              <a:rPr lang="en-US" dirty="0"/>
              <a:t>Conditional</a:t>
            </a:r>
            <a:br>
              <a:rPr lang="en-US" dirty="0"/>
            </a:br>
            <a:r>
              <a:rPr lang="en-US" dirty="0"/>
              <a:t>Probability</a:t>
            </a:r>
            <a:br>
              <a:rPr lang="en-US" dirty="0"/>
            </a:br>
            <a:r>
              <a:rPr lang="en-US" dirty="0"/>
              <a:t>Tables (CPTs)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3783545"/>
            <a:ext cx="5034506" cy="28458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/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827962" y="3331521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hlinkClick r:id="rId3"/>
              </a:rPr>
              <a:t>source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Extend BBN framework to include two new kinds of nodes: </a:t>
            </a:r>
            <a:r>
              <a:rPr lang="en-US" b="1" dirty="0"/>
              <a:t>decision</a:t>
            </a:r>
            <a:r>
              <a:rPr lang="en-US" dirty="0"/>
              <a:t> and </a:t>
            </a:r>
            <a:r>
              <a:rPr lang="en-US" b="1" dirty="0"/>
              <a:t>utility</a:t>
            </a:r>
          </a:p>
          <a:p>
            <a:r>
              <a:rPr lang="en-US" b="1" dirty="0"/>
              <a:t>Decision</a:t>
            </a:r>
            <a:r>
              <a:rPr lang="en-US" dirty="0"/>
              <a:t> node computes the expected utility of a decision given its parent(s) (e.g., forecast) and a valuation</a:t>
            </a:r>
          </a:p>
          <a:p>
            <a:r>
              <a:rPr lang="en-US" b="1" dirty="0"/>
              <a:t>Utility</a:t>
            </a:r>
            <a:r>
              <a:rPr lang="en-US" dirty="0"/>
              <a:t> node computes utility value given its parents, e.g. a decision and weather</a:t>
            </a:r>
          </a:p>
          <a:p>
            <a:pPr marL="566738" lvl="2" indent="-227013"/>
            <a:r>
              <a:rPr lang="en-US" sz="2800" dirty="0">
                <a:ea typeface="ＭＳ Ｐゴシック" charset="0"/>
              </a:rPr>
              <a:t>Assign utility to each situations: (</a:t>
            </a:r>
            <a:r>
              <a:rPr lang="en-US" sz="2800" dirty="0" err="1">
                <a:ea typeface="ＭＳ Ｐゴシック" charset="0"/>
              </a:rPr>
              <a:t>rain|no</a:t>
            </a:r>
            <a:r>
              <a:rPr lang="en-US" sz="2800" dirty="0">
                <a:ea typeface="ＭＳ Ｐゴシック" charset="0"/>
              </a:rPr>
              <a:t> rain) x (umbrella, no umbrella)</a:t>
            </a:r>
          </a:p>
          <a:p>
            <a:pPr marL="566738" lvl="2" indent="-227013"/>
            <a:r>
              <a:rPr lang="en-US" sz="2800" dirty="0">
                <a:ea typeface="ＭＳ Ｐゴシック" charset="0"/>
              </a:rPr>
              <a:t>Utility value assigned to each is probably subjective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70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80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90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2" name="Oval 5"/>
          <p:cNvSpPr>
            <a:spLocks noChangeArrowheads="1"/>
          </p:cNvSpPr>
          <p:nvPr/>
        </p:nvSpPr>
        <p:spPr bwMode="auto">
          <a:xfrm>
            <a:off x="2362200" y="24384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01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6" name="Oval 5"/>
          <p:cNvSpPr>
            <a:spLocks noChangeArrowheads="1"/>
          </p:cNvSpPr>
          <p:nvPr/>
        </p:nvSpPr>
        <p:spPr bwMode="auto">
          <a:xfrm>
            <a:off x="2362200" y="27432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7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11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0" name="Oval 5"/>
          <p:cNvSpPr>
            <a:spLocks noChangeArrowheads="1"/>
          </p:cNvSpPr>
          <p:nvPr/>
        </p:nvSpPr>
        <p:spPr bwMode="auto">
          <a:xfrm>
            <a:off x="2362200" y="29337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1" name="Oval 6"/>
          <p:cNvSpPr>
            <a:spLocks noChangeArrowheads="1"/>
          </p:cNvSpPr>
          <p:nvPr/>
        </p:nvSpPr>
        <p:spPr bwMode="auto">
          <a:xfrm>
            <a:off x="2133600" y="43434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775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68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4" name="Rectangle 5"/>
          <p:cNvSpPr>
            <a:spLocks noChangeArrowheads="1"/>
          </p:cNvSpPr>
          <p:nvPr/>
        </p:nvSpPr>
        <p:spPr bwMode="auto">
          <a:xfrm>
            <a:off x="-228600" y="1295400"/>
            <a:ext cx="8610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Text Box 6"/>
          <p:cNvSpPr txBox="1">
            <a:spLocks noChangeArrowheads="1"/>
          </p:cNvSpPr>
          <p:nvPr/>
        </p:nvSpPr>
        <p:spPr bwMode="auto">
          <a:xfrm>
            <a:off x="1447800" y="685800"/>
            <a:ext cx="58737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Predispositions or causes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88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Rectangle 5"/>
          <p:cNvSpPr>
            <a:spLocks noChangeArrowheads="1"/>
          </p:cNvSpPr>
          <p:nvPr/>
        </p:nvSpPr>
        <p:spPr bwMode="auto">
          <a:xfrm>
            <a:off x="-304800" y="2705100"/>
            <a:ext cx="9448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Text Box 7"/>
          <p:cNvSpPr txBox="1">
            <a:spLocks noChangeArrowheads="1"/>
          </p:cNvSpPr>
          <p:nvPr/>
        </p:nvSpPr>
        <p:spPr bwMode="auto">
          <a:xfrm>
            <a:off x="1965325" y="1981200"/>
            <a:ext cx="5213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Conditions or diseases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08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5"/>
          <p:cNvSpPr>
            <a:spLocks noChangeArrowheads="1"/>
          </p:cNvSpPr>
          <p:nvPr/>
        </p:nvSpPr>
        <p:spPr bwMode="auto">
          <a:xfrm>
            <a:off x="1219200" y="3886200"/>
            <a:ext cx="4038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Text Box 6"/>
          <p:cNvSpPr txBox="1">
            <a:spLocks noChangeArrowheads="1"/>
          </p:cNvSpPr>
          <p:nvPr/>
        </p:nvSpPr>
        <p:spPr bwMode="auto">
          <a:xfrm>
            <a:off x="1339850" y="3168650"/>
            <a:ext cx="37655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Functional Node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29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8" name="Rectangle 5"/>
          <p:cNvSpPr>
            <a:spLocks noChangeArrowheads="1"/>
          </p:cNvSpPr>
          <p:nvPr/>
        </p:nvSpPr>
        <p:spPr bwMode="auto">
          <a:xfrm>
            <a:off x="-304800" y="5257800"/>
            <a:ext cx="7162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Text Box 6"/>
          <p:cNvSpPr txBox="1">
            <a:spLocks noChangeArrowheads="1"/>
          </p:cNvSpPr>
          <p:nvPr/>
        </p:nvSpPr>
        <p:spPr bwMode="auto">
          <a:xfrm>
            <a:off x="914400" y="4572000"/>
            <a:ext cx="4705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Symptoms or effects</a:t>
            </a:r>
          </a:p>
        </p:txBody>
      </p:sp>
      <p:sp>
        <p:nvSpPr>
          <p:cNvPr id="82950" name="TextBox 8"/>
          <p:cNvSpPr txBox="1">
            <a:spLocks noChangeArrowheads="1"/>
          </p:cNvSpPr>
          <p:nvPr/>
        </p:nvSpPr>
        <p:spPr bwMode="auto">
          <a:xfrm>
            <a:off x="7086600" y="5638800"/>
            <a:ext cx="152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Dyspnea is shortness of breath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065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Recall Bayes Rule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539799"/>
              </p:ext>
            </p:extLst>
          </p:nvPr>
        </p:nvGraphicFramePr>
        <p:xfrm>
          <a:off x="1197769" y="1224693"/>
          <a:ext cx="70754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Equation" r:id="rId4" imgW="2603500" imgH="203200" progId="Equation.3">
                  <p:embed/>
                </p:oleObj>
              </mc:Choice>
              <mc:Fallback>
                <p:oleObj name="Equation" r:id="rId4" imgW="26035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69" y="1224693"/>
                        <a:ext cx="70754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443163" y="2164715"/>
            <a:ext cx="4584700" cy="11985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717965"/>
              </p:ext>
            </p:extLst>
          </p:nvPr>
        </p:nvGraphicFramePr>
        <p:xfrm>
          <a:off x="2509838" y="2201228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6" imgW="1638300" imgH="419100" progId="Equation.3">
                  <p:embed/>
                </p:oleObj>
              </mc:Choice>
              <mc:Fallback>
                <p:oleObj name="Equation" r:id="rId6" imgW="16383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2201228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685800" y="5228272"/>
            <a:ext cx="76962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/>
              <a:t>Note symmetry: can compute probability of a </a:t>
            </a:r>
            <a:r>
              <a:rPr lang="en-US" sz="3000" b="1" i="1" dirty="0">
                <a:solidFill>
                  <a:srgbClr val="FF0000"/>
                </a:solidFill>
              </a:rPr>
              <a:t>hypothesis given its evidence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as well as probability of </a:t>
            </a:r>
            <a:r>
              <a:rPr lang="en-US" sz="3000" b="1" i="1" dirty="0">
                <a:solidFill>
                  <a:srgbClr val="00B0F0"/>
                </a:solidFill>
              </a:rPr>
              <a:t>evidence given hypothesis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CDF372-18EC-8544-A241-97D644C44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163" y="3678237"/>
            <a:ext cx="4584700" cy="119856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 type="none" w="sm" len="sm"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D5977BEE-EA72-674B-89DE-A929927F9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782696"/>
              </p:ext>
            </p:extLst>
          </p:nvPr>
        </p:nvGraphicFramePr>
        <p:xfrm>
          <a:off x="2509838" y="3714750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quation" r:id="rId8" imgW="1638300" imgH="419100" progId="Equation.3">
                  <p:embed/>
                </p:oleObj>
              </mc:Choice>
              <mc:Fallback>
                <p:oleObj name="Equation" r:id="rId8" imgW="1638300" imgH="419100" progId="Equation.3">
                  <p:embed/>
                  <p:pic>
                    <p:nvPicPr>
                      <p:cNvPr id="2150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3714750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1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2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3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9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0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" name="Text Box 20">
            <a:extLst>
              <a:ext uri="{FF2B5EF4-FFF2-40B4-BE49-F238E27FC236}">
                <a16:creationId xmlns:a16="http://schemas.microsoft.com/office/drawing/2014/main" id="{FC7CFF0E-486B-F646-A6F2-5E4811D77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380910"/>
            <a:ext cx="147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represent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variables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ECF7D8-62A7-B24A-B6EE-5DC4B22ECF56}"/>
              </a:ext>
            </a:extLst>
          </p:cNvPr>
          <p:cNvCxnSpPr>
            <a:cxnSpLocks/>
            <a:stCxn id="150" idx="3"/>
            <a:endCxn id="23555" idx="3"/>
          </p:cNvCxnSpPr>
          <p:nvPr/>
        </p:nvCxnSpPr>
        <p:spPr>
          <a:xfrm flipV="1">
            <a:off x="1981200" y="2141887"/>
            <a:ext cx="1557587" cy="832748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EE7147-296C-EA45-B436-092F34A31104}"/>
              </a:ext>
            </a:extLst>
          </p:cNvPr>
          <p:cNvCxnSpPr>
            <a:cxnSpLocks/>
            <a:stCxn id="150" idx="3"/>
            <a:endCxn id="23554" idx="3"/>
          </p:cNvCxnSpPr>
          <p:nvPr/>
        </p:nvCxnSpPr>
        <p:spPr>
          <a:xfrm flipV="1">
            <a:off x="1981200" y="2167287"/>
            <a:ext cx="4795768" cy="807348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40BF538-49BD-3C40-8D88-DCCFBA32575A}"/>
              </a:ext>
            </a:extLst>
          </p:cNvPr>
          <p:cNvSpPr txBox="1"/>
          <p:nvPr/>
        </p:nvSpPr>
        <p:spPr>
          <a:xfrm>
            <a:off x="2080986" y="3259809"/>
            <a:ext cx="65659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</a:t>
            </a:r>
            <a:r>
              <a:rPr lang="en-US" sz="2800" dirty="0"/>
              <a:t> variable represents person’s degree of smoking and has three possible values (no, light, heavy)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Cancer</a:t>
            </a:r>
            <a:r>
              <a:rPr lang="en-US" sz="2800" dirty="0"/>
              <a:t> variable represents person’s cancer diagnosis and has three possible values (none, benign, malignant)</a:t>
            </a:r>
          </a:p>
        </p:txBody>
      </p:sp>
    </p:spTree>
    <p:extLst>
      <p:ext uri="{BB962C8B-B14F-4D97-AF65-F5344CB8AC3E}">
        <p14:creationId xmlns:p14="http://schemas.microsoft.com/office/powerpoint/2010/main" val="424982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9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0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" name="Text Box 18">
            <a:extLst>
              <a:ext uri="{FF2B5EF4-FFF2-40B4-BE49-F238E27FC236}">
                <a16:creationId xmlns:a16="http://schemas.microsoft.com/office/drawing/2014/main" id="{A76D20AC-F89D-564F-9311-25A7CE035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3393744"/>
            <a:ext cx="201770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FF0000"/>
                </a:solidFill>
              </a:rPr>
              <a:t>Directed links represent</a:t>
            </a:r>
          </a:p>
          <a:p>
            <a:pPr algn="ctr" eaLnBrk="1" hangingPunct="1"/>
            <a:r>
              <a:rPr lang="ja-JP" altLang="en-US" i="1">
                <a:solidFill>
                  <a:srgbClr val="FF0000"/>
                </a:solidFill>
              </a:rPr>
              <a:t>“</a:t>
            </a:r>
            <a:r>
              <a:rPr lang="en-US" altLang="ja-JP" i="1" dirty="0">
                <a:solidFill>
                  <a:srgbClr val="FF0000"/>
                </a:solidFill>
              </a:rPr>
              <a:t>causal</a:t>
            </a:r>
            <a:r>
              <a:rPr lang="en-US" i="1" dirty="0">
                <a:solidFill>
                  <a:srgbClr val="FF0000"/>
                </a:solidFill>
              </a:rPr>
              <a:t>”</a:t>
            </a:r>
            <a:r>
              <a:rPr lang="en-US" altLang="ja-JP" i="1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relations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ED358FB-4615-544D-8824-D5139E6D9705}"/>
              </a:ext>
            </a:extLst>
          </p:cNvPr>
          <p:cNvCxnSpPr>
            <a:cxnSpLocks/>
            <a:stCxn id="148" idx="0"/>
          </p:cNvCxnSpPr>
          <p:nvPr/>
        </p:nvCxnSpPr>
        <p:spPr>
          <a:xfrm flipH="1" flipV="1">
            <a:off x="5646057" y="1936204"/>
            <a:ext cx="1458798" cy="1457540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A6ECF03-3767-B644-9BFA-1F771A3E6A1B}"/>
              </a:ext>
            </a:extLst>
          </p:cNvPr>
          <p:cNvSpPr txBox="1"/>
          <p:nvPr/>
        </p:nvSpPr>
        <p:spPr>
          <a:xfrm>
            <a:off x="435769" y="3332188"/>
            <a:ext cx="590788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err="1"/>
              <a:t>tl;dr</a:t>
            </a:r>
            <a:r>
              <a:rPr lang="en-US" sz="2800" b="1" dirty="0"/>
              <a:t>: </a:t>
            </a:r>
            <a:r>
              <a:rPr lang="en-US" sz="2800" dirty="0"/>
              <a:t>smoking effects cancer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 </a:t>
            </a:r>
            <a:r>
              <a:rPr lang="en-US" sz="2800" dirty="0"/>
              <a:t>behavior effects the probability of </a:t>
            </a:r>
            <a:r>
              <a:rPr lang="en-US" sz="2800" b="1" dirty="0"/>
              <a:t>cancer</a:t>
            </a:r>
            <a:r>
              <a:rPr lang="en-US" sz="2800" dirty="0"/>
              <a:t> outcome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</a:t>
            </a:r>
            <a:r>
              <a:rPr lang="en-US" sz="2800" dirty="0"/>
              <a:t> behavior considered evidence for whether a person is likely to have cancer or not</a:t>
            </a:r>
          </a:p>
        </p:txBody>
      </p:sp>
    </p:spTree>
    <p:extLst>
      <p:ext uri="{BB962C8B-B14F-4D97-AF65-F5344CB8AC3E}">
        <p14:creationId xmlns:p14="http://schemas.microsoft.com/office/powerpoint/2010/main" val="3306789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647010"/>
              </p:ext>
            </p:extLst>
          </p:nvPr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2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007767"/>
              </p:ext>
            </p:extLst>
          </p:nvPr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3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9" name="Group 8"/>
          <p:cNvGrpSpPr>
            <a:grpSpLocks/>
          </p:cNvGrpSpPr>
          <p:nvPr/>
        </p:nvGrpSpPr>
        <p:grpSpPr bwMode="auto">
          <a:xfrm>
            <a:off x="366491" y="2809179"/>
            <a:ext cx="3078163" cy="1501776"/>
            <a:chOff x="770" y="1656"/>
            <a:chExt cx="1939" cy="946"/>
          </a:xfrm>
        </p:grpSpPr>
        <p:sp>
          <p:nvSpPr>
            <p:cNvPr id="23652" name="Rectangle 9"/>
            <p:cNvSpPr>
              <a:spLocks noChangeArrowheads="1"/>
            </p:cNvSpPr>
            <p:nvPr/>
          </p:nvSpPr>
          <p:spPr bwMode="auto">
            <a:xfrm>
              <a:off x="818" y="1679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3" name="Rectangle 10"/>
            <p:cNvSpPr>
              <a:spLocks noChangeArrowheads="1"/>
            </p:cNvSpPr>
            <p:nvPr/>
          </p:nvSpPr>
          <p:spPr bwMode="auto">
            <a:xfrm>
              <a:off x="1060" y="1679"/>
              <a:ext cx="60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S=no)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4" name="Rectangle 11"/>
            <p:cNvSpPr>
              <a:spLocks noChangeArrowheads="1"/>
            </p:cNvSpPr>
            <p:nvPr/>
          </p:nvSpPr>
          <p:spPr bwMode="auto">
            <a:xfrm>
              <a:off x="2207" y="1679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0.80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55" name="Rectangle 12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6" name="Rectangle 13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" name="Rectangle 14"/>
            <p:cNvSpPr>
              <a:spLocks noChangeArrowheads="1"/>
            </p:cNvSpPr>
            <p:nvPr/>
          </p:nvSpPr>
          <p:spPr bwMode="auto">
            <a:xfrm>
              <a:off x="781" y="1656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Rectangle 15"/>
            <p:cNvSpPr>
              <a:spLocks noChangeArrowheads="1"/>
            </p:cNvSpPr>
            <p:nvPr/>
          </p:nvSpPr>
          <p:spPr bwMode="auto">
            <a:xfrm>
              <a:off x="2159" y="1668"/>
              <a:ext cx="11" cy="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9" name="Rectangle 16"/>
            <p:cNvSpPr>
              <a:spLocks noChangeArrowheads="1"/>
            </p:cNvSpPr>
            <p:nvPr/>
          </p:nvSpPr>
          <p:spPr bwMode="auto">
            <a:xfrm>
              <a:off x="2159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0" name="Rectangle 17"/>
            <p:cNvSpPr>
              <a:spLocks noChangeArrowheads="1"/>
            </p:cNvSpPr>
            <p:nvPr/>
          </p:nvSpPr>
          <p:spPr bwMode="auto">
            <a:xfrm>
              <a:off x="2170" y="1656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Rectangle 18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2" name="Rectangle 19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3" name="Rectangle 20"/>
            <p:cNvSpPr>
              <a:spLocks noChangeArrowheads="1"/>
            </p:cNvSpPr>
            <p:nvPr/>
          </p:nvSpPr>
          <p:spPr bwMode="auto">
            <a:xfrm>
              <a:off x="770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4" name="Rectangle 21"/>
            <p:cNvSpPr>
              <a:spLocks noChangeArrowheads="1"/>
            </p:cNvSpPr>
            <p:nvPr/>
          </p:nvSpPr>
          <p:spPr bwMode="auto">
            <a:xfrm>
              <a:off x="2159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5" name="Rectangle 22"/>
            <p:cNvSpPr>
              <a:spLocks noChangeArrowheads="1"/>
            </p:cNvSpPr>
            <p:nvPr/>
          </p:nvSpPr>
          <p:spPr bwMode="auto">
            <a:xfrm>
              <a:off x="2698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6" name="Rectangle 23"/>
            <p:cNvSpPr>
              <a:spLocks noChangeArrowheads="1"/>
            </p:cNvSpPr>
            <p:nvPr/>
          </p:nvSpPr>
          <p:spPr bwMode="auto">
            <a:xfrm>
              <a:off x="818" y="1985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7" name="Rectangle 24"/>
            <p:cNvSpPr>
              <a:spLocks noChangeArrowheads="1"/>
            </p:cNvSpPr>
            <p:nvPr/>
          </p:nvSpPr>
          <p:spPr bwMode="auto">
            <a:xfrm>
              <a:off x="1060" y="1985"/>
              <a:ext cx="81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S=light)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8" name="Rectangle 25"/>
            <p:cNvSpPr>
              <a:spLocks noChangeArrowheads="1"/>
            </p:cNvSpPr>
            <p:nvPr/>
          </p:nvSpPr>
          <p:spPr bwMode="auto">
            <a:xfrm>
              <a:off x="2207" y="1985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69" name="Rectangle 26"/>
            <p:cNvSpPr>
              <a:spLocks noChangeArrowheads="1"/>
            </p:cNvSpPr>
            <p:nvPr/>
          </p:nvSpPr>
          <p:spPr bwMode="auto">
            <a:xfrm>
              <a:off x="770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Rectangle 27"/>
            <p:cNvSpPr>
              <a:spLocks noChangeArrowheads="1"/>
            </p:cNvSpPr>
            <p:nvPr/>
          </p:nvSpPr>
          <p:spPr bwMode="auto">
            <a:xfrm>
              <a:off x="781" y="1962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Rectangle 28"/>
            <p:cNvSpPr>
              <a:spLocks noChangeArrowheads="1"/>
            </p:cNvSpPr>
            <p:nvPr/>
          </p:nvSpPr>
          <p:spPr bwMode="auto">
            <a:xfrm>
              <a:off x="2159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Rectangle 29"/>
            <p:cNvSpPr>
              <a:spLocks noChangeArrowheads="1"/>
            </p:cNvSpPr>
            <p:nvPr/>
          </p:nvSpPr>
          <p:spPr bwMode="auto">
            <a:xfrm>
              <a:off x="2170" y="1962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Rectangle 30"/>
            <p:cNvSpPr>
              <a:spLocks noChangeArrowheads="1"/>
            </p:cNvSpPr>
            <p:nvPr/>
          </p:nvSpPr>
          <p:spPr bwMode="auto">
            <a:xfrm>
              <a:off x="2698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4" name="Rectangle 31"/>
            <p:cNvSpPr>
              <a:spLocks noChangeArrowheads="1"/>
            </p:cNvSpPr>
            <p:nvPr/>
          </p:nvSpPr>
          <p:spPr bwMode="auto">
            <a:xfrm>
              <a:off x="770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5" name="Rectangle 32"/>
            <p:cNvSpPr>
              <a:spLocks noChangeArrowheads="1"/>
            </p:cNvSpPr>
            <p:nvPr/>
          </p:nvSpPr>
          <p:spPr bwMode="auto">
            <a:xfrm>
              <a:off x="2159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6" name="Rectangle 33"/>
            <p:cNvSpPr>
              <a:spLocks noChangeArrowheads="1"/>
            </p:cNvSpPr>
            <p:nvPr/>
          </p:nvSpPr>
          <p:spPr bwMode="auto">
            <a:xfrm>
              <a:off x="2698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7" name="Rectangle 34"/>
            <p:cNvSpPr>
              <a:spLocks noChangeArrowheads="1"/>
            </p:cNvSpPr>
            <p:nvPr/>
          </p:nvSpPr>
          <p:spPr bwMode="auto">
            <a:xfrm>
              <a:off x="818" y="2292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78" name="Rectangle 35"/>
            <p:cNvSpPr>
              <a:spLocks noChangeArrowheads="1"/>
            </p:cNvSpPr>
            <p:nvPr/>
          </p:nvSpPr>
          <p:spPr bwMode="auto">
            <a:xfrm>
              <a:off x="1060" y="2292"/>
              <a:ext cx="95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S=heavy)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79" name="Rectangle 36"/>
            <p:cNvSpPr>
              <a:spLocks noChangeArrowheads="1"/>
            </p:cNvSpPr>
            <p:nvPr/>
          </p:nvSpPr>
          <p:spPr bwMode="auto">
            <a:xfrm>
              <a:off x="2207" y="22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80" name="Rectangle 37"/>
            <p:cNvSpPr>
              <a:spLocks noChangeArrowheads="1"/>
            </p:cNvSpPr>
            <p:nvPr/>
          </p:nvSpPr>
          <p:spPr bwMode="auto">
            <a:xfrm>
              <a:off x="770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1" name="Rectangle 38"/>
            <p:cNvSpPr>
              <a:spLocks noChangeArrowheads="1"/>
            </p:cNvSpPr>
            <p:nvPr/>
          </p:nvSpPr>
          <p:spPr bwMode="auto">
            <a:xfrm>
              <a:off x="781" y="2268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2" name="Rectangle 39"/>
            <p:cNvSpPr>
              <a:spLocks noChangeArrowheads="1"/>
            </p:cNvSpPr>
            <p:nvPr/>
          </p:nvSpPr>
          <p:spPr bwMode="auto">
            <a:xfrm>
              <a:off x="2159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3" name="Rectangle 40"/>
            <p:cNvSpPr>
              <a:spLocks noChangeArrowheads="1"/>
            </p:cNvSpPr>
            <p:nvPr/>
          </p:nvSpPr>
          <p:spPr bwMode="auto">
            <a:xfrm>
              <a:off x="2170" y="2268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4" name="Rectangle 41"/>
            <p:cNvSpPr>
              <a:spLocks noChangeArrowheads="1"/>
            </p:cNvSpPr>
            <p:nvPr/>
          </p:nvSpPr>
          <p:spPr bwMode="auto">
            <a:xfrm>
              <a:off x="2698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5" name="Rectangle 42"/>
            <p:cNvSpPr>
              <a:spLocks noChangeArrowheads="1"/>
            </p:cNvSpPr>
            <p:nvPr/>
          </p:nvSpPr>
          <p:spPr bwMode="auto">
            <a:xfrm>
              <a:off x="770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6" name="Rectangle 43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7" name="Rectangle 44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8" name="Rectangle 45"/>
            <p:cNvSpPr>
              <a:spLocks noChangeArrowheads="1"/>
            </p:cNvSpPr>
            <p:nvPr/>
          </p:nvSpPr>
          <p:spPr bwMode="auto">
            <a:xfrm>
              <a:off x="781" y="2575"/>
              <a:ext cx="137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9" name="Rectangle 46"/>
            <p:cNvSpPr>
              <a:spLocks noChangeArrowheads="1"/>
            </p:cNvSpPr>
            <p:nvPr/>
          </p:nvSpPr>
          <p:spPr bwMode="auto">
            <a:xfrm>
              <a:off x="2159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0" name="Rectangle 47"/>
            <p:cNvSpPr>
              <a:spLocks noChangeArrowheads="1"/>
            </p:cNvSpPr>
            <p:nvPr/>
          </p:nvSpPr>
          <p:spPr bwMode="auto">
            <a:xfrm>
              <a:off x="2159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1" name="Rectangle 48"/>
            <p:cNvSpPr>
              <a:spLocks noChangeArrowheads="1"/>
            </p:cNvSpPr>
            <p:nvPr/>
          </p:nvSpPr>
          <p:spPr bwMode="auto">
            <a:xfrm>
              <a:off x="2170" y="2575"/>
              <a:ext cx="52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2" name="Rectangle 49"/>
            <p:cNvSpPr>
              <a:spLocks noChangeArrowheads="1"/>
            </p:cNvSpPr>
            <p:nvPr/>
          </p:nvSpPr>
          <p:spPr bwMode="auto">
            <a:xfrm>
              <a:off x="2698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3" name="Rectangle 50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4" name="Rectangle 51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3" name="Group 55"/>
          <p:cNvGrpSpPr>
            <a:grpSpLocks/>
          </p:cNvGrpSpPr>
          <p:nvPr/>
        </p:nvGrpSpPr>
        <p:grpSpPr bwMode="auto">
          <a:xfrm>
            <a:off x="3078162" y="4797424"/>
            <a:ext cx="5989638" cy="1984376"/>
            <a:chOff x="1786" y="2752"/>
            <a:chExt cx="3773" cy="1250"/>
          </a:xfrm>
        </p:grpSpPr>
        <p:sp>
          <p:nvSpPr>
            <p:cNvPr id="23564" name="Rectangle 56"/>
            <p:cNvSpPr>
              <a:spLocks noChangeArrowheads="1"/>
            </p:cNvSpPr>
            <p:nvPr/>
          </p:nvSpPr>
          <p:spPr bwMode="auto">
            <a:xfrm>
              <a:off x="2190" y="2775"/>
              <a:ext cx="10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Smoking=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5" name="Rectangle 57"/>
            <p:cNvSpPr>
              <a:spLocks noChangeArrowheads="1"/>
            </p:cNvSpPr>
            <p:nvPr/>
          </p:nvSpPr>
          <p:spPr bwMode="auto">
            <a:xfrm>
              <a:off x="3330" y="2775"/>
              <a:ext cx="2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no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6" name="Rectangle 58"/>
            <p:cNvSpPr>
              <a:spLocks noChangeArrowheads="1"/>
            </p:cNvSpPr>
            <p:nvPr/>
          </p:nvSpPr>
          <p:spPr bwMode="auto">
            <a:xfrm>
              <a:off x="3978" y="2775"/>
              <a:ext cx="49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light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7" name="Rectangle 59"/>
            <p:cNvSpPr>
              <a:spLocks noChangeArrowheads="1"/>
            </p:cNvSpPr>
            <p:nvPr/>
          </p:nvSpPr>
          <p:spPr bwMode="auto">
            <a:xfrm>
              <a:off x="4733" y="2775"/>
              <a:ext cx="63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heavy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8" name="Rectangle 60"/>
            <p:cNvSpPr>
              <a:spLocks noChangeArrowheads="1"/>
            </p:cNvSpPr>
            <p:nvPr/>
          </p:nvSpPr>
          <p:spPr bwMode="auto">
            <a:xfrm>
              <a:off x="1786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Rectangle 61"/>
            <p:cNvSpPr>
              <a:spLocks noChangeArrowheads="1"/>
            </p:cNvSpPr>
            <p:nvPr/>
          </p:nvSpPr>
          <p:spPr bwMode="auto">
            <a:xfrm>
              <a:off x="1786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Rectangle 62"/>
            <p:cNvSpPr>
              <a:spLocks noChangeArrowheads="1"/>
            </p:cNvSpPr>
            <p:nvPr/>
          </p:nvSpPr>
          <p:spPr bwMode="auto">
            <a:xfrm>
              <a:off x="1797" y="2752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Rectangle 63"/>
            <p:cNvSpPr>
              <a:spLocks noChangeArrowheads="1"/>
            </p:cNvSpPr>
            <p:nvPr/>
          </p:nvSpPr>
          <p:spPr bwMode="auto">
            <a:xfrm>
              <a:off x="3282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Rectangle 64"/>
            <p:cNvSpPr>
              <a:spLocks noChangeArrowheads="1"/>
            </p:cNvSpPr>
            <p:nvPr/>
          </p:nvSpPr>
          <p:spPr bwMode="auto">
            <a:xfrm>
              <a:off x="3293" y="2752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Rectangle 65"/>
            <p:cNvSpPr>
              <a:spLocks noChangeArrowheads="1"/>
            </p:cNvSpPr>
            <p:nvPr/>
          </p:nvSpPr>
          <p:spPr bwMode="auto">
            <a:xfrm>
              <a:off x="3929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Rectangle 66"/>
            <p:cNvSpPr>
              <a:spLocks noChangeArrowheads="1"/>
            </p:cNvSpPr>
            <p:nvPr/>
          </p:nvSpPr>
          <p:spPr bwMode="auto">
            <a:xfrm>
              <a:off x="3940" y="2752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Rectangle 67"/>
            <p:cNvSpPr>
              <a:spLocks noChangeArrowheads="1"/>
            </p:cNvSpPr>
            <p:nvPr/>
          </p:nvSpPr>
          <p:spPr bwMode="auto">
            <a:xfrm>
              <a:off x="4684" y="2752"/>
              <a:ext cx="1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Rectangle 68"/>
            <p:cNvSpPr>
              <a:spLocks noChangeArrowheads="1"/>
            </p:cNvSpPr>
            <p:nvPr/>
          </p:nvSpPr>
          <p:spPr bwMode="auto">
            <a:xfrm>
              <a:off x="4696" y="2752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Rectangle 69"/>
            <p:cNvSpPr>
              <a:spLocks noChangeArrowheads="1"/>
            </p:cNvSpPr>
            <p:nvPr/>
          </p:nvSpPr>
          <p:spPr bwMode="auto">
            <a:xfrm>
              <a:off x="5548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70"/>
            <p:cNvSpPr>
              <a:spLocks noChangeArrowheads="1"/>
            </p:cNvSpPr>
            <p:nvPr/>
          </p:nvSpPr>
          <p:spPr bwMode="auto">
            <a:xfrm>
              <a:off x="5548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71"/>
            <p:cNvSpPr>
              <a:spLocks noChangeArrowheads="1"/>
            </p:cNvSpPr>
            <p:nvPr/>
          </p:nvSpPr>
          <p:spPr bwMode="auto">
            <a:xfrm>
              <a:off x="1786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Rectangle 72"/>
            <p:cNvSpPr>
              <a:spLocks noChangeArrowheads="1"/>
            </p:cNvSpPr>
            <p:nvPr/>
          </p:nvSpPr>
          <p:spPr bwMode="auto">
            <a:xfrm>
              <a:off x="3282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Rectangle 73"/>
            <p:cNvSpPr>
              <a:spLocks noChangeArrowheads="1"/>
            </p:cNvSpPr>
            <p:nvPr/>
          </p:nvSpPr>
          <p:spPr bwMode="auto">
            <a:xfrm>
              <a:off x="3929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Rectangle 74"/>
            <p:cNvSpPr>
              <a:spLocks noChangeArrowheads="1"/>
            </p:cNvSpPr>
            <p:nvPr/>
          </p:nvSpPr>
          <p:spPr bwMode="auto">
            <a:xfrm>
              <a:off x="4684" y="2764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Rectangle 75"/>
            <p:cNvSpPr>
              <a:spLocks noChangeArrowheads="1"/>
            </p:cNvSpPr>
            <p:nvPr/>
          </p:nvSpPr>
          <p:spPr bwMode="auto">
            <a:xfrm>
              <a:off x="5548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Rectangle 76"/>
            <p:cNvSpPr>
              <a:spLocks noChangeArrowheads="1"/>
            </p:cNvSpPr>
            <p:nvPr/>
          </p:nvSpPr>
          <p:spPr bwMode="auto">
            <a:xfrm>
              <a:off x="1834" y="3080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5" name="Rectangle 77"/>
            <p:cNvSpPr>
              <a:spLocks noChangeArrowheads="1"/>
            </p:cNvSpPr>
            <p:nvPr/>
          </p:nvSpPr>
          <p:spPr bwMode="auto">
            <a:xfrm>
              <a:off x="1892" y="3073"/>
              <a:ext cx="78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C=none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6" name="Rectangle 78"/>
            <p:cNvSpPr>
              <a:spLocks noChangeArrowheads="1"/>
            </p:cNvSpPr>
            <p:nvPr/>
          </p:nvSpPr>
          <p:spPr bwMode="auto">
            <a:xfrm>
              <a:off x="3330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0.96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7" name="Rectangle 79"/>
            <p:cNvSpPr>
              <a:spLocks noChangeArrowheads="1"/>
            </p:cNvSpPr>
            <p:nvPr/>
          </p:nvSpPr>
          <p:spPr bwMode="auto">
            <a:xfrm>
              <a:off x="3978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8" name="Rectangle 80"/>
            <p:cNvSpPr>
              <a:spLocks noChangeArrowheads="1"/>
            </p:cNvSpPr>
            <p:nvPr/>
          </p:nvSpPr>
          <p:spPr bwMode="auto">
            <a:xfrm>
              <a:off x="4733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0.60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9" name="Rectangle 81"/>
            <p:cNvSpPr>
              <a:spLocks noChangeArrowheads="1"/>
            </p:cNvSpPr>
            <p:nvPr/>
          </p:nvSpPr>
          <p:spPr bwMode="auto">
            <a:xfrm>
              <a:off x="1786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Rectangle 82"/>
            <p:cNvSpPr>
              <a:spLocks noChangeArrowheads="1"/>
            </p:cNvSpPr>
            <p:nvPr/>
          </p:nvSpPr>
          <p:spPr bwMode="auto">
            <a:xfrm>
              <a:off x="1797" y="3058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Rectangle 83"/>
            <p:cNvSpPr>
              <a:spLocks noChangeArrowheads="1"/>
            </p:cNvSpPr>
            <p:nvPr/>
          </p:nvSpPr>
          <p:spPr bwMode="auto">
            <a:xfrm>
              <a:off x="3282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Rectangle 84"/>
            <p:cNvSpPr>
              <a:spLocks noChangeArrowheads="1"/>
            </p:cNvSpPr>
            <p:nvPr/>
          </p:nvSpPr>
          <p:spPr bwMode="auto">
            <a:xfrm>
              <a:off x="3293" y="3058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Rectangle 85"/>
            <p:cNvSpPr>
              <a:spLocks noChangeArrowheads="1"/>
            </p:cNvSpPr>
            <p:nvPr/>
          </p:nvSpPr>
          <p:spPr bwMode="auto">
            <a:xfrm>
              <a:off x="3929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Rectangle 86"/>
            <p:cNvSpPr>
              <a:spLocks noChangeArrowheads="1"/>
            </p:cNvSpPr>
            <p:nvPr/>
          </p:nvSpPr>
          <p:spPr bwMode="auto">
            <a:xfrm>
              <a:off x="3940" y="3058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Rectangle 87"/>
            <p:cNvSpPr>
              <a:spLocks noChangeArrowheads="1"/>
            </p:cNvSpPr>
            <p:nvPr/>
          </p:nvSpPr>
          <p:spPr bwMode="auto">
            <a:xfrm>
              <a:off x="4684" y="3058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Rectangle 88"/>
            <p:cNvSpPr>
              <a:spLocks noChangeArrowheads="1"/>
            </p:cNvSpPr>
            <p:nvPr/>
          </p:nvSpPr>
          <p:spPr bwMode="auto">
            <a:xfrm>
              <a:off x="4696" y="3058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Rectangle 89"/>
            <p:cNvSpPr>
              <a:spLocks noChangeArrowheads="1"/>
            </p:cNvSpPr>
            <p:nvPr/>
          </p:nvSpPr>
          <p:spPr bwMode="auto">
            <a:xfrm>
              <a:off x="5548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Rectangle 90"/>
            <p:cNvSpPr>
              <a:spLocks noChangeArrowheads="1"/>
            </p:cNvSpPr>
            <p:nvPr/>
          </p:nvSpPr>
          <p:spPr bwMode="auto">
            <a:xfrm>
              <a:off x="1786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Rectangle 91"/>
            <p:cNvSpPr>
              <a:spLocks noChangeArrowheads="1"/>
            </p:cNvSpPr>
            <p:nvPr/>
          </p:nvSpPr>
          <p:spPr bwMode="auto">
            <a:xfrm>
              <a:off x="3282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Rectangle 92"/>
            <p:cNvSpPr>
              <a:spLocks noChangeArrowheads="1"/>
            </p:cNvSpPr>
            <p:nvPr/>
          </p:nvSpPr>
          <p:spPr bwMode="auto">
            <a:xfrm>
              <a:off x="3929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Rectangle 93"/>
            <p:cNvSpPr>
              <a:spLocks noChangeArrowheads="1"/>
            </p:cNvSpPr>
            <p:nvPr/>
          </p:nvSpPr>
          <p:spPr bwMode="auto">
            <a:xfrm>
              <a:off x="4684" y="3070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Rectangle 94"/>
            <p:cNvSpPr>
              <a:spLocks noChangeArrowheads="1"/>
            </p:cNvSpPr>
            <p:nvPr/>
          </p:nvSpPr>
          <p:spPr bwMode="auto">
            <a:xfrm>
              <a:off x="5548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Rectangle 95"/>
            <p:cNvSpPr>
              <a:spLocks noChangeArrowheads="1"/>
            </p:cNvSpPr>
            <p:nvPr/>
          </p:nvSpPr>
          <p:spPr bwMode="auto">
            <a:xfrm>
              <a:off x="1834" y="3386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4" name="Rectangle 96"/>
            <p:cNvSpPr>
              <a:spLocks noChangeArrowheads="1"/>
            </p:cNvSpPr>
            <p:nvPr/>
          </p:nvSpPr>
          <p:spPr bwMode="auto">
            <a:xfrm>
              <a:off x="1869" y="3367"/>
              <a:ext cx="9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C=benign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5" name="Rectangle 97"/>
            <p:cNvSpPr>
              <a:spLocks noChangeArrowheads="1"/>
            </p:cNvSpPr>
            <p:nvPr/>
          </p:nvSpPr>
          <p:spPr bwMode="auto">
            <a:xfrm>
              <a:off x="3330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0.03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6" name="Rectangle 98"/>
            <p:cNvSpPr>
              <a:spLocks noChangeArrowheads="1"/>
            </p:cNvSpPr>
            <p:nvPr/>
          </p:nvSpPr>
          <p:spPr bwMode="auto">
            <a:xfrm>
              <a:off x="3978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7" name="Rectangle 99"/>
            <p:cNvSpPr>
              <a:spLocks noChangeArrowheads="1"/>
            </p:cNvSpPr>
            <p:nvPr/>
          </p:nvSpPr>
          <p:spPr bwMode="auto">
            <a:xfrm>
              <a:off x="4733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0.25</a:t>
              </a:r>
            </a:p>
          </p:txBody>
        </p:sp>
        <p:sp>
          <p:nvSpPr>
            <p:cNvPr id="23608" name="Rectangle 100"/>
            <p:cNvSpPr>
              <a:spLocks noChangeArrowheads="1"/>
            </p:cNvSpPr>
            <p:nvPr/>
          </p:nvSpPr>
          <p:spPr bwMode="auto">
            <a:xfrm>
              <a:off x="1786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Rectangle 101"/>
            <p:cNvSpPr>
              <a:spLocks noChangeArrowheads="1"/>
            </p:cNvSpPr>
            <p:nvPr/>
          </p:nvSpPr>
          <p:spPr bwMode="auto">
            <a:xfrm>
              <a:off x="1797" y="3363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102"/>
            <p:cNvSpPr>
              <a:spLocks noChangeArrowheads="1"/>
            </p:cNvSpPr>
            <p:nvPr/>
          </p:nvSpPr>
          <p:spPr bwMode="auto">
            <a:xfrm>
              <a:off x="3282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Rectangle 103"/>
            <p:cNvSpPr>
              <a:spLocks noChangeArrowheads="1"/>
            </p:cNvSpPr>
            <p:nvPr/>
          </p:nvSpPr>
          <p:spPr bwMode="auto">
            <a:xfrm>
              <a:off x="3293" y="3363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Rectangle 104"/>
            <p:cNvSpPr>
              <a:spLocks noChangeArrowheads="1"/>
            </p:cNvSpPr>
            <p:nvPr/>
          </p:nvSpPr>
          <p:spPr bwMode="auto">
            <a:xfrm>
              <a:off x="3929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Rectangle 105"/>
            <p:cNvSpPr>
              <a:spLocks noChangeArrowheads="1"/>
            </p:cNvSpPr>
            <p:nvPr/>
          </p:nvSpPr>
          <p:spPr bwMode="auto">
            <a:xfrm>
              <a:off x="3940" y="3363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Rectangle 106"/>
            <p:cNvSpPr>
              <a:spLocks noChangeArrowheads="1"/>
            </p:cNvSpPr>
            <p:nvPr/>
          </p:nvSpPr>
          <p:spPr bwMode="auto">
            <a:xfrm>
              <a:off x="4684" y="3363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107"/>
            <p:cNvSpPr>
              <a:spLocks noChangeArrowheads="1"/>
            </p:cNvSpPr>
            <p:nvPr/>
          </p:nvSpPr>
          <p:spPr bwMode="auto">
            <a:xfrm>
              <a:off x="4696" y="3363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Rectangle 108"/>
            <p:cNvSpPr>
              <a:spLocks noChangeArrowheads="1"/>
            </p:cNvSpPr>
            <p:nvPr/>
          </p:nvSpPr>
          <p:spPr bwMode="auto">
            <a:xfrm>
              <a:off x="5548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Rectangle 109"/>
            <p:cNvSpPr>
              <a:spLocks noChangeArrowheads="1"/>
            </p:cNvSpPr>
            <p:nvPr/>
          </p:nvSpPr>
          <p:spPr bwMode="auto">
            <a:xfrm>
              <a:off x="1786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Rectangle 110"/>
            <p:cNvSpPr>
              <a:spLocks noChangeArrowheads="1"/>
            </p:cNvSpPr>
            <p:nvPr/>
          </p:nvSpPr>
          <p:spPr bwMode="auto">
            <a:xfrm>
              <a:off x="3282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Rectangle 111"/>
            <p:cNvSpPr>
              <a:spLocks noChangeArrowheads="1"/>
            </p:cNvSpPr>
            <p:nvPr/>
          </p:nvSpPr>
          <p:spPr bwMode="auto">
            <a:xfrm>
              <a:off x="3929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Rectangle 112"/>
            <p:cNvSpPr>
              <a:spLocks noChangeArrowheads="1"/>
            </p:cNvSpPr>
            <p:nvPr/>
          </p:nvSpPr>
          <p:spPr bwMode="auto">
            <a:xfrm>
              <a:off x="4684" y="3375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13"/>
            <p:cNvSpPr>
              <a:spLocks noChangeArrowheads="1"/>
            </p:cNvSpPr>
            <p:nvPr/>
          </p:nvSpPr>
          <p:spPr bwMode="auto">
            <a:xfrm>
              <a:off x="5548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Rectangle 114"/>
            <p:cNvSpPr>
              <a:spLocks noChangeArrowheads="1"/>
            </p:cNvSpPr>
            <p:nvPr/>
          </p:nvSpPr>
          <p:spPr bwMode="auto">
            <a:xfrm>
              <a:off x="1834" y="3692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3" name="Rectangle 115"/>
            <p:cNvSpPr>
              <a:spLocks noChangeArrowheads="1"/>
            </p:cNvSpPr>
            <p:nvPr/>
          </p:nvSpPr>
          <p:spPr bwMode="auto">
            <a:xfrm>
              <a:off x="1863" y="3686"/>
              <a:ext cx="133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C=malignant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4" name="Rectangle 116"/>
            <p:cNvSpPr>
              <a:spLocks noChangeArrowheads="1"/>
            </p:cNvSpPr>
            <p:nvPr/>
          </p:nvSpPr>
          <p:spPr bwMode="auto">
            <a:xfrm>
              <a:off x="3330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0.01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5" name="Rectangle 117"/>
            <p:cNvSpPr>
              <a:spLocks noChangeArrowheads="1"/>
            </p:cNvSpPr>
            <p:nvPr/>
          </p:nvSpPr>
          <p:spPr bwMode="auto">
            <a:xfrm>
              <a:off x="3978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0.04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6" name="Rectangle 118"/>
            <p:cNvSpPr>
              <a:spLocks noChangeArrowheads="1"/>
            </p:cNvSpPr>
            <p:nvPr/>
          </p:nvSpPr>
          <p:spPr bwMode="auto">
            <a:xfrm>
              <a:off x="4733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7" name="Rectangle 119"/>
            <p:cNvSpPr>
              <a:spLocks noChangeArrowheads="1"/>
            </p:cNvSpPr>
            <p:nvPr/>
          </p:nvSpPr>
          <p:spPr bwMode="auto">
            <a:xfrm>
              <a:off x="1786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Rectangle 120"/>
            <p:cNvSpPr>
              <a:spLocks noChangeArrowheads="1"/>
            </p:cNvSpPr>
            <p:nvPr/>
          </p:nvSpPr>
          <p:spPr bwMode="auto">
            <a:xfrm>
              <a:off x="1797" y="3669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Rectangle 121"/>
            <p:cNvSpPr>
              <a:spLocks noChangeArrowheads="1"/>
            </p:cNvSpPr>
            <p:nvPr/>
          </p:nvSpPr>
          <p:spPr bwMode="auto">
            <a:xfrm>
              <a:off x="3282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122"/>
            <p:cNvSpPr>
              <a:spLocks noChangeArrowheads="1"/>
            </p:cNvSpPr>
            <p:nvPr/>
          </p:nvSpPr>
          <p:spPr bwMode="auto">
            <a:xfrm>
              <a:off x="3293" y="3669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Rectangle 123"/>
            <p:cNvSpPr>
              <a:spLocks noChangeArrowheads="1"/>
            </p:cNvSpPr>
            <p:nvPr/>
          </p:nvSpPr>
          <p:spPr bwMode="auto">
            <a:xfrm>
              <a:off x="3929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Rectangle 124"/>
            <p:cNvSpPr>
              <a:spLocks noChangeArrowheads="1"/>
            </p:cNvSpPr>
            <p:nvPr/>
          </p:nvSpPr>
          <p:spPr bwMode="auto">
            <a:xfrm>
              <a:off x="3940" y="3669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Rectangle 125"/>
            <p:cNvSpPr>
              <a:spLocks noChangeArrowheads="1"/>
            </p:cNvSpPr>
            <p:nvPr/>
          </p:nvSpPr>
          <p:spPr bwMode="auto">
            <a:xfrm>
              <a:off x="4684" y="3669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Rectangle 126"/>
            <p:cNvSpPr>
              <a:spLocks noChangeArrowheads="1"/>
            </p:cNvSpPr>
            <p:nvPr/>
          </p:nvSpPr>
          <p:spPr bwMode="auto">
            <a:xfrm>
              <a:off x="4696" y="3669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127"/>
            <p:cNvSpPr>
              <a:spLocks noChangeArrowheads="1"/>
            </p:cNvSpPr>
            <p:nvPr/>
          </p:nvSpPr>
          <p:spPr bwMode="auto">
            <a:xfrm>
              <a:off x="5548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Rectangle 128"/>
            <p:cNvSpPr>
              <a:spLocks noChangeArrowheads="1"/>
            </p:cNvSpPr>
            <p:nvPr/>
          </p:nvSpPr>
          <p:spPr bwMode="auto">
            <a:xfrm>
              <a:off x="1786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Rectangle 129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Rectangle 130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Rectangle 131"/>
            <p:cNvSpPr>
              <a:spLocks noChangeArrowheads="1"/>
            </p:cNvSpPr>
            <p:nvPr/>
          </p:nvSpPr>
          <p:spPr bwMode="auto">
            <a:xfrm>
              <a:off x="1797" y="3974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Rectangle 132"/>
            <p:cNvSpPr>
              <a:spLocks noChangeArrowheads="1"/>
            </p:cNvSpPr>
            <p:nvPr/>
          </p:nvSpPr>
          <p:spPr bwMode="auto">
            <a:xfrm>
              <a:off x="3282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Rectangle 133"/>
            <p:cNvSpPr>
              <a:spLocks noChangeArrowheads="1"/>
            </p:cNvSpPr>
            <p:nvPr/>
          </p:nvSpPr>
          <p:spPr bwMode="auto">
            <a:xfrm>
              <a:off x="3282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Rectangle 134"/>
            <p:cNvSpPr>
              <a:spLocks noChangeArrowheads="1"/>
            </p:cNvSpPr>
            <p:nvPr/>
          </p:nvSpPr>
          <p:spPr bwMode="auto">
            <a:xfrm>
              <a:off x="3293" y="3974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Rectangle 135"/>
            <p:cNvSpPr>
              <a:spLocks noChangeArrowheads="1"/>
            </p:cNvSpPr>
            <p:nvPr/>
          </p:nvSpPr>
          <p:spPr bwMode="auto">
            <a:xfrm>
              <a:off x="3929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Rectangle 136"/>
            <p:cNvSpPr>
              <a:spLocks noChangeArrowheads="1"/>
            </p:cNvSpPr>
            <p:nvPr/>
          </p:nvSpPr>
          <p:spPr bwMode="auto">
            <a:xfrm>
              <a:off x="3929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Rectangle 137"/>
            <p:cNvSpPr>
              <a:spLocks noChangeArrowheads="1"/>
            </p:cNvSpPr>
            <p:nvPr/>
          </p:nvSpPr>
          <p:spPr bwMode="auto">
            <a:xfrm>
              <a:off x="3940" y="3974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138"/>
            <p:cNvSpPr>
              <a:spLocks noChangeArrowheads="1"/>
            </p:cNvSpPr>
            <p:nvPr/>
          </p:nvSpPr>
          <p:spPr bwMode="auto">
            <a:xfrm>
              <a:off x="4684" y="3681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7" name="Rectangle 139"/>
            <p:cNvSpPr>
              <a:spLocks noChangeArrowheads="1"/>
            </p:cNvSpPr>
            <p:nvPr/>
          </p:nvSpPr>
          <p:spPr bwMode="auto">
            <a:xfrm>
              <a:off x="4684" y="3974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Rectangle 140"/>
            <p:cNvSpPr>
              <a:spLocks noChangeArrowheads="1"/>
            </p:cNvSpPr>
            <p:nvPr/>
          </p:nvSpPr>
          <p:spPr bwMode="auto">
            <a:xfrm>
              <a:off x="4696" y="3974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9" name="Rectangle 141"/>
            <p:cNvSpPr>
              <a:spLocks noChangeArrowheads="1"/>
            </p:cNvSpPr>
            <p:nvPr/>
          </p:nvSpPr>
          <p:spPr bwMode="auto">
            <a:xfrm>
              <a:off x="5548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Rectangle 142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Rectangle 143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4522B18-6E72-5C44-9C00-88E83CA6382A}"/>
              </a:ext>
            </a:extLst>
          </p:cNvPr>
          <p:cNvSpPr txBox="1"/>
          <p:nvPr/>
        </p:nvSpPr>
        <p:spPr>
          <a:xfrm>
            <a:off x="339725" y="2438400"/>
            <a:ext cx="3165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Prior probability of 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3B530A7-BF5F-6848-973C-FAB9C03409A0}"/>
              </a:ext>
            </a:extLst>
          </p:cNvPr>
          <p:cNvSpPr txBox="1"/>
          <p:nvPr/>
        </p:nvSpPr>
        <p:spPr>
          <a:xfrm>
            <a:off x="3040062" y="4386263"/>
            <a:ext cx="60277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Joint distribution of S and C</a:t>
            </a:r>
          </a:p>
        </p:txBody>
      </p:sp>
      <p:sp>
        <p:nvSpPr>
          <p:cNvPr id="152" name="Text Box 20">
            <a:extLst>
              <a:ext uri="{FF2B5EF4-FFF2-40B4-BE49-F238E27FC236}">
                <a16:creationId xmlns:a16="http://schemas.microsoft.com/office/drawing/2014/main" id="{FC15E637-FD99-564F-8816-59FD1B416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040" y="3063786"/>
            <a:ext cx="41400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 without in-links have </a:t>
            </a:r>
            <a:r>
              <a:rPr lang="en-US" b="1" dirty="0">
                <a:solidFill>
                  <a:srgbClr val="FF0000"/>
                </a:solidFill>
              </a:rPr>
              <a:t>prior probabilities</a:t>
            </a:r>
          </a:p>
        </p:txBody>
      </p:sp>
      <p:sp>
        <p:nvSpPr>
          <p:cNvPr id="153" name="Text Box 20">
            <a:extLst>
              <a:ext uri="{FF2B5EF4-FFF2-40B4-BE49-F238E27FC236}">
                <a16:creationId xmlns:a16="http://schemas.microsoft.com/office/drawing/2014/main" id="{047D1A99-C7C6-5F45-ABFC-001DE1729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105400"/>
            <a:ext cx="2963862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300" dirty="0">
                <a:solidFill>
                  <a:srgbClr val="FF0000"/>
                </a:solidFill>
              </a:rPr>
              <a:t>Nodes with in-links have </a:t>
            </a:r>
            <a:r>
              <a:rPr lang="en-US" sz="2300" b="1" dirty="0">
                <a:solidFill>
                  <a:srgbClr val="FF0000"/>
                </a:solidFill>
              </a:rPr>
              <a:t>joint probability distributions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3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13556</TotalTime>
  <Words>1911</Words>
  <Application>Microsoft Macintosh PowerPoint</Application>
  <PresentationFormat>On-screen Show (4:3)</PresentationFormat>
  <Paragraphs>454</Paragraphs>
  <Slides>49</Slides>
  <Notes>39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Times New Roman</vt:lpstr>
      <vt:lpstr>Default Design</vt:lpstr>
      <vt:lpstr>Equation</vt:lpstr>
      <vt:lpstr>Document</vt:lpstr>
      <vt:lpstr>Reasoning with Bayesian Belief Networks</vt:lpstr>
      <vt:lpstr>Overview </vt:lpstr>
      <vt:lpstr>Judea Pearl</vt:lpstr>
      <vt:lpstr>BBN Definition</vt:lpstr>
      <vt:lpstr>Recall Bayes Rule</vt:lpstr>
      <vt:lpstr>Simple Bayesian Network</vt:lpstr>
      <vt:lpstr>Simple Bayesian Network</vt:lpstr>
      <vt:lpstr>Simple Bayesian Network</vt:lpstr>
      <vt:lpstr>Simple Bayesian Network</vt:lpstr>
      <vt:lpstr>More Complex Bayesian Network</vt:lpstr>
      <vt:lpstr>More Complex Bayesian Network</vt:lpstr>
      <vt:lpstr>More Complex Bayesian Network</vt:lpstr>
      <vt:lpstr>More Complex Bayesian Network</vt:lpstr>
      <vt:lpstr>More Complex Bayesian Network</vt:lpstr>
      <vt:lpstr>More Complex Bayesian Network</vt:lpstr>
      <vt:lpstr>Independence</vt:lpstr>
      <vt:lpstr>Conditional Independence</vt:lpstr>
      <vt:lpstr>Conditional Independence</vt:lpstr>
      <vt:lpstr>Conditional Independence: Naïve Bayes </vt:lpstr>
      <vt:lpstr>Explaining Away </vt:lpstr>
      <vt:lpstr>Conditional Independence</vt:lpstr>
      <vt:lpstr>Another non-descendant </vt:lpstr>
      <vt:lpstr>BBN Construction</vt:lpstr>
      <vt:lpstr>KA1: Choosing variables</vt:lpstr>
      <vt:lpstr>Heuristic: Knowable in Principle</vt:lpstr>
      <vt:lpstr>KA2: Structuring</vt:lpstr>
      <vt:lpstr>KA3: The Numbers</vt:lpstr>
      <vt:lpstr>KA3: The numbers</vt:lpstr>
      <vt:lpstr>Three kinds of reasoning</vt:lpstr>
      <vt:lpstr>Predictive Inference</vt:lpstr>
      <vt:lpstr>Predictive and diagnostic combined</vt:lpstr>
      <vt:lpstr>Explaining away</vt:lpstr>
      <vt:lpstr>Some software tools</vt:lpstr>
      <vt:lpstr>PowerPoint Presentation</vt:lpstr>
      <vt:lpstr>Same BBN model in Hugin app</vt:lpstr>
      <vt:lpstr>Decision making</vt:lpstr>
      <vt:lpstr>Decision Problem</vt:lpstr>
      <vt:lpstr>Value Function</vt:lpstr>
      <vt:lpstr>Decision Making with BBNs</vt:lpstr>
      <vt:lpstr>Decision Making with BBNs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Reasoning with Bayesian Networks</dc:title>
  <dc:creator> tim finin</dc:creator>
  <cp:lastModifiedBy>Tim Finin</cp:lastModifiedBy>
  <cp:revision>78</cp:revision>
  <cp:lastPrinted>2018-04-25T03:32:07Z</cp:lastPrinted>
  <dcterms:created xsi:type="dcterms:W3CDTF">2009-12-02T04:52:13Z</dcterms:created>
  <dcterms:modified xsi:type="dcterms:W3CDTF">2020-11-05T16:52:07Z</dcterms:modified>
</cp:coreProperties>
</file>