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0"/>
  </p:notesMasterIdLst>
  <p:handoutMasterIdLst>
    <p:handoutMasterId r:id="rId31"/>
  </p:handoutMasterIdLst>
  <p:sldIdLst>
    <p:sldId id="338" r:id="rId2"/>
    <p:sldId id="339" r:id="rId3"/>
    <p:sldId id="268" r:id="rId4"/>
    <p:sldId id="269" r:id="rId5"/>
    <p:sldId id="336" r:id="rId6"/>
    <p:sldId id="364" r:id="rId7"/>
    <p:sldId id="345" r:id="rId8"/>
    <p:sldId id="366" r:id="rId9"/>
    <p:sldId id="346" r:id="rId10"/>
    <p:sldId id="337" r:id="rId11"/>
    <p:sldId id="350" r:id="rId12"/>
    <p:sldId id="270" r:id="rId13"/>
    <p:sldId id="348" r:id="rId14"/>
    <p:sldId id="340" r:id="rId15"/>
    <p:sldId id="363" r:id="rId16"/>
    <p:sldId id="344" r:id="rId17"/>
    <p:sldId id="341" r:id="rId18"/>
    <p:sldId id="342" r:id="rId19"/>
    <p:sldId id="278" r:id="rId20"/>
    <p:sldId id="308" r:id="rId21"/>
    <p:sldId id="356" r:id="rId22"/>
    <p:sldId id="357" r:id="rId23"/>
    <p:sldId id="358" r:id="rId24"/>
    <p:sldId id="359" r:id="rId25"/>
    <p:sldId id="360" r:id="rId26"/>
    <p:sldId id="310" r:id="rId27"/>
    <p:sldId id="361" r:id="rId28"/>
    <p:sldId id="362" r:id="rId29"/>
  </p:sldIdLst>
  <p:sldSz cx="9144000" cy="6858000" type="screen4x3"/>
  <p:notesSz cx="9601200" cy="73152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448">
          <p15:clr>
            <a:srgbClr val="A4A3A4"/>
          </p15:clr>
        </p15:guide>
        <p15:guide id="2" pos="21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hiddenSlides="1" frameSlides="1"/>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EAEAEA"/>
    <a:srgbClr val="DDDDDD"/>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538"/>
    <p:restoredTop sz="50000" autoAdjust="0"/>
  </p:normalViewPr>
  <p:slideViewPr>
    <p:cSldViewPr showGuides="1">
      <p:cViewPr varScale="1">
        <p:scale>
          <a:sx n="31" d="100"/>
          <a:sy n="31" d="100"/>
        </p:scale>
        <p:origin x="184" y="504"/>
      </p:cViewPr>
      <p:guideLst>
        <p:guide orient="horz" pos="2448"/>
        <p:guide pos="2112"/>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9250" name="Rectangle 2"/>
          <p:cNvSpPr>
            <a:spLocks noGrp="1" noChangeArrowheads="1"/>
          </p:cNvSpPr>
          <p:nvPr>
            <p:ph type="hdr" sz="quarter"/>
          </p:nvPr>
        </p:nvSpPr>
        <p:spPr bwMode="auto">
          <a:xfrm>
            <a:off x="0" y="0"/>
            <a:ext cx="4186238" cy="360363"/>
          </a:xfrm>
          <a:prstGeom prst="rect">
            <a:avLst/>
          </a:prstGeom>
          <a:noFill/>
          <a:ln w="9525">
            <a:noFill/>
            <a:miter lim="800000"/>
            <a:headEnd/>
            <a:tailEnd/>
          </a:ln>
          <a:effectLst/>
        </p:spPr>
        <p:txBody>
          <a:bodyPr vert="horz" wrap="square" lIns="95052" tIns="47526" rIns="95052" bIns="47526" numCol="1" anchor="t" anchorCtr="0" compatLnSpc="1">
            <a:prstTxWarp prst="textNoShape">
              <a:avLst/>
            </a:prstTxWarp>
          </a:bodyPr>
          <a:lstStyle>
            <a:lvl1pPr defTabSz="950913">
              <a:defRPr sz="1200">
                <a:ea typeface="+mn-ea"/>
                <a:cs typeface="+mn-cs"/>
              </a:defRPr>
            </a:lvl1pPr>
          </a:lstStyle>
          <a:p>
            <a:pPr>
              <a:defRPr/>
            </a:pPr>
            <a:endParaRPr lang="en-US" dirty="0">
              <a:latin typeface="Calibri"/>
            </a:endParaRPr>
          </a:p>
        </p:txBody>
      </p:sp>
      <p:sp>
        <p:nvSpPr>
          <p:cNvPr id="309251" name="Rectangle 3"/>
          <p:cNvSpPr>
            <a:spLocks noGrp="1" noChangeArrowheads="1"/>
          </p:cNvSpPr>
          <p:nvPr>
            <p:ph type="dt" sz="quarter" idx="1"/>
          </p:nvPr>
        </p:nvSpPr>
        <p:spPr bwMode="auto">
          <a:xfrm>
            <a:off x="5441950" y="0"/>
            <a:ext cx="4186238" cy="360363"/>
          </a:xfrm>
          <a:prstGeom prst="rect">
            <a:avLst/>
          </a:prstGeom>
          <a:noFill/>
          <a:ln w="9525">
            <a:noFill/>
            <a:miter lim="800000"/>
            <a:headEnd/>
            <a:tailEnd/>
          </a:ln>
          <a:effectLst/>
        </p:spPr>
        <p:txBody>
          <a:bodyPr vert="horz" wrap="square" lIns="95052" tIns="47526" rIns="95052" bIns="47526" numCol="1" anchor="t" anchorCtr="0" compatLnSpc="1">
            <a:prstTxWarp prst="textNoShape">
              <a:avLst/>
            </a:prstTxWarp>
          </a:bodyPr>
          <a:lstStyle>
            <a:lvl1pPr algn="r" defTabSz="950913">
              <a:defRPr sz="1200">
                <a:ea typeface="+mn-ea"/>
                <a:cs typeface="+mn-cs"/>
              </a:defRPr>
            </a:lvl1pPr>
          </a:lstStyle>
          <a:p>
            <a:pPr>
              <a:defRPr/>
            </a:pPr>
            <a:endParaRPr lang="en-US" dirty="0">
              <a:latin typeface="Calibri"/>
            </a:endParaRPr>
          </a:p>
        </p:txBody>
      </p:sp>
      <p:sp>
        <p:nvSpPr>
          <p:cNvPr id="309252" name="Rectangle 4"/>
          <p:cNvSpPr>
            <a:spLocks noGrp="1" noChangeArrowheads="1"/>
          </p:cNvSpPr>
          <p:nvPr>
            <p:ph type="ftr" sz="quarter" idx="2"/>
          </p:nvPr>
        </p:nvSpPr>
        <p:spPr bwMode="auto">
          <a:xfrm>
            <a:off x="0" y="6965950"/>
            <a:ext cx="4186238" cy="360363"/>
          </a:xfrm>
          <a:prstGeom prst="rect">
            <a:avLst/>
          </a:prstGeom>
          <a:noFill/>
          <a:ln w="9525">
            <a:noFill/>
            <a:miter lim="800000"/>
            <a:headEnd/>
            <a:tailEnd/>
          </a:ln>
          <a:effectLst/>
        </p:spPr>
        <p:txBody>
          <a:bodyPr vert="horz" wrap="square" lIns="95052" tIns="47526" rIns="95052" bIns="47526" numCol="1" anchor="b" anchorCtr="0" compatLnSpc="1">
            <a:prstTxWarp prst="textNoShape">
              <a:avLst/>
            </a:prstTxWarp>
          </a:bodyPr>
          <a:lstStyle>
            <a:lvl1pPr defTabSz="950913">
              <a:defRPr sz="1200">
                <a:ea typeface="+mn-ea"/>
                <a:cs typeface="+mn-cs"/>
              </a:defRPr>
            </a:lvl1pPr>
          </a:lstStyle>
          <a:p>
            <a:pPr>
              <a:defRPr/>
            </a:pPr>
            <a:endParaRPr lang="en-US" dirty="0">
              <a:latin typeface="Calibri"/>
            </a:endParaRPr>
          </a:p>
        </p:txBody>
      </p:sp>
      <p:sp>
        <p:nvSpPr>
          <p:cNvPr id="309253" name="Rectangle 5"/>
          <p:cNvSpPr>
            <a:spLocks noGrp="1" noChangeArrowheads="1"/>
          </p:cNvSpPr>
          <p:nvPr>
            <p:ph type="sldNum" sz="quarter" idx="3"/>
          </p:nvPr>
        </p:nvSpPr>
        <p:spPr bwMode="auto">
          <a:xfrm>
            <a:off x="5441950" y="6965950"/>
            <a:ext cx="4186238" cy="360363"/>
          </a:xfrm>
          <a:prstGeom prst="rect">
            <a:avLst/>
          </a:prstGeom>
          <a:noFill/>
          <a:ln w="9525">
            <a:noFill/>
            <a:miter lim="800000"/>
            <a:headEnd/>
            <a:tailEnd/>
          </a:ln>
          <a:effectLst/>
        </p:spPr>
        <p:txBody>
          <a:bodyPr vert="horz" wrap="square" lIns="95052" tIns="47526" rIns="95052" bIns="47526" numCol="1" anchor="b" anchorCtr="0" compatLnSpc="1">
            <a:prstTxWarp prst="textNoShape">
              <a:avLst/>
            </a:prstTxWarp>
          </a:bodyPr>
          <a:lstStyle>
            <a:lvl1pPr algn="r" defTabSz="950913">
              <a:defRPr sz="1200"/>
            </a:lvl1pPr>
          </a:lstStyle>
          <a:p>
            <a:pPr>
              <a:defRPr/>
            </a:pPr>
            <a:fld id="{5E70D722-E3B5-1F42-B7E8-29DF3F30CFF2}" type="slidenum">
              <a:rPr lang="en-US">
                <a:latin typeface="Calibri"/>
              </a:rPr>
              <a:pPr>
                <a:defRPr/>
              </a:pPr>
              <a:t>‹#›</a:t>
            </a:fld>
            <a:endParaRPr lang="en-US" dirty="0">
              <a:latin typeface="Calibri"/>
            </a:endParaRPr>
          </a:p>
        </p:txBody>
      </p:sp>
    </p:spTree>
    <p:extLst>
      <p:ext uri="{BB962C8B-B14F-4D97-AF65-F5344CB8AC3E}">
        <p14:creationId xmlns:p14="http://schemas.microsoft.com/office/powerpoint/2010/main" val="39426358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2994" name="Rectangle 2"/>
          <p:cNvSpPr>
            <a:spLocks noGrp="1" noChangeArrowheads="1"/>
          </p:cNvSpPr>
          <p:nvPr>
            <p:ph type="hdr" sz="quarter"/>
          </p:nvPr>
        </p:nvSpPr>
        <p:spPr bwMode="auto">
          <a:xfrm>
            <a:off x="0" y="0"/>
            <a:ext cx="4186238" cy="360363"/>
          </a:xfrm>
          <a:prstGeom prst="rect">
            <a:avLst/>
          </a:prstGeom>
          <a:noFill/>
          <a:ln w="9525">
            <a:noFill/>
            <a:miter lim="800000"/>
            <a:headEnd/>
            <a:tailEnd/>
          </a:ln>
          <a:effectLst/>
        </p:spPr>
        <p:txBody>
          <a:bodyPr vert="horz" wrap="square" lIns="95052" tIns="47526" rIns="95052" bIns="47526" numCol="1" anchor="t" anchorCtr="0" compatLnSpc="1">
            <a:prstTxWarp prst="textNoShape">
              <a:avLst/>
            </a:prstTxWarp>
          </a:bodyPr>
          <a:lstStyle>
            <a:lvl1pPr defTabSz="950913">
              <a:defRPr sz="1200">
                <a:latin typeface="Calibri"/>
                <a:ea typeface="+mn-ea"/>
                <a:cs typeface="+mn-cs"/>
              </a:defRPr>
            </a:lvl1pPr>
          </a:lstStyle>
          <a:p>
            <a:pPr>
              <a:defRPr/>
            </a:pPr>
            <a:endParaRPr lang="en-US" dirty="0"/>
          </a:p>
        </p:txBody>
      </p:sp>
      <p:sp>
        <p:nvSpPr>
          <p:cNvPr id="212995" name="Rectangle 3"/>
          <p:cNvSpPr>
            <a:spLocks noGrp="1" noChangeArrowheads="1"/>
          </p:cNvSpPr>
          <p:nvPr>
            <p:ph type="dt" idx="1"/>
          </p:nvPr>
        </p:nvSpPr>
        <p:spPr bwMode="auto">
          <a:xfrm>
            <a:off x="5441950" y="0"/>
            <a:ext cx="4186238" cy="360363"/>
          </a:xfrm>
          <a:prstGeom prst="rect">
            <a:avLst/>
          </a:prstGeom>
          <a:noFill/>
          <a:ln w="9525">
            <a:noFill/>
            <a:miter lim="800000"/>
            <a:headEnd/>
            <a:tailEnd/>
          </a:ln>
          <a:effectLst/>
        </p:spPr>
        <p:txBody>
          <a:bodyPr vert="horz" wrap="square" lIns="95052" tIns="47526" rIns="95052" bIns="47526" numCol="1" anchor="t" anchorCtr="0" compatLnSpc="1">
            <a:prstTxWarp prst="textNoShape">
              <a:avLst/>
            </a:prstTxWarp>
          </a:bodyPr>
          <a:lstStyle>
            <a:lvl1pPr algn="r" defTabSz="950913">
              <a:defRPr sz="1200">
                <a:latin typeface="Calibri"/>
                <a:ea typeface="+mn-ea"/>
                <a:cs typeface="+mn-cs"/>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2921000" y="539750"/>
            <a:ext cx="3683000" cy="276225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12997" name="Rectangle 5"/>
          <p:cNvSpPr>
            <a:spLocks noGrp="1" noChangeArrowheads="1"/>
          </p:cNvSpPr>
          <p:nvPr>
            <p:ph type="body" sz="quarter" idx="3"/>
          </p:nvPr>
        </p:nvSpPr>
        <p:spPr bwMode="auto">
          <a:xfrm>
            <a:off x="1255713" y="3482975"/>
            <a:ext cx="7115175" cy="3302000"/>
          </a:xfrm>
          <a:prstGeom prst="rect">
            <a:avLst/>
          </a:prstGeom>
          <a:noFill/>
          <a:ln w="9525">
            <a:noFill/>
            <a:miter lim="800000"/>
            <a:headEnd/>
            <a:tailEnd/>
          </a:ln>
          <a:effectLst/>
        </p:spPr>
        <p:txBody>
          <a:bodyPr vert="horz" wrap="square" lIns="95052" tIns="47526" rIns="95052" bIns="47526"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12998" name="Rectangle 6"/>
          <p:cNvSpPr>
            <a:spLocks noGrp="1" noChangeArrowheads="1"/>
          </p:cNvSpPr>
          <p:nvPr>
            <p:ph type="ftr" sz="quarter" idx="4"/>
          </p:nvPr>
        </p:nvSpPr>
        <p:spPr bwMode="auto">
          <a:xfrm>
            <a:off x="0" y="6965950"/>
            <a:ext cx="4186238" cy="360363"/>
          </a:xfrm>
          <a:prstGeom prst="rect">
            <a:avLst/>
          </a:prstGeom>
          <a:noFill/>
          <a:ln w="9525">
            <a:noFill/>
            <a:miter lim="800000"/>
            <a:headEnd/>
            <a:tailEnd/>
          </a:ln>
          <a:effectLst/>
        </p:spPr>
        <p:txBody>
          <a:bodyPr vert="horz" wrap="square" lIns="95052" tIns="47526" rIns="95052" bIns="47526" numCol="1" anchor="b" anchorCtr="0" compatLnSpc="1">
            <a:prstTxWarp prst="textNoShape">
              <a:avLst/>
            </a:prstTxWarp>
          </a:bodyPr>
          <a:lstStyle>
            <a:lvl1pPr defTabSz="950913">
              <a:defRPr sz="1200">
                <a:latin typeface="Calibri"/>
                <a:ea typeface="+mn-ea"/>
                <a:cs typeface="+mn-cs"/>
              </a:defRPr>
            </a:lvl1pPr>
          </a:lstStyle>
          <a:p>
            <a:pPr>
              <a:defRPr/>
            </a:pPr>
            <a:endParaRPr lang="en-US" dirty="0"/>
          </a:p>
        </p:txBody>
      </p:sp>
      <p:sp>
        <p:nvSpPr>
          <p:cNvPr id="212999" name="Rectangle 7"/>
          <p:cNvSpPr>
            <a:spLocks noGrp="1" noChangeArrowheads="1"/>
          </p:cNvSpPr>
          <p:nvPr>
            <p:ph type="sldNum" sz="quarter" idx="5"/>
          </p:nvPr>
        </p:nvSpPr>
        <p:spPr bwMode="auto">
          <a:xfrm>
            <a:off x="5441950" y="6965950"/>
            <a:ext cx="4186238" cy="360363"/>
          </a:xfrm>
          <a:prstGeom prst="rect">
            <a:avLst/>
          </a:prstGeom>
          <a:noFill/>
          <a:ln w="9525">
            <a:noFill/>
            <a:miter lim="800000"/>
            <a:headEnd/>
            <a:tailEnd/>
          </a:ln>
          <a:effectLst/>
        </p:spPr>
        <p:txBody>
          <a:bodyPr vert="horz" wrap="square" lIns="95052" tIns="47526" rIns="95052" bIns="47526" numCol="1" anchor="b" anchorCtr="0" compatLnSpc="1">
            <a:prstTxWarp prst="textNoShape">
              <a:avLst/>
            </a:prstTxWarp>
          </a:bodyPr>
          <a:lstStyle>
            <a:lvl1pPr algn="r" defTabSz="950913">
              <a:defRPr sz="1200">
                <a:latin typeface="Calibri"/>
              </a:defRPr>
            </a:lvl1pPr>
          </a:lstStyle>
          <a:p>
            <a:pPr>
              <a:defRPr/>
            </a:pPr>
            <a:fld id="{72409F3C-BD10-194C-83A6-D50065DA4EB5}" type="slidenum">
              <a:rPr lang="en-US" smtClean="0"/>
              <a:pPr>
                <a:defRPr/>
              </a:pPr>
              <a:t>‹#›</a:t>
            </a:fld>
            <a:endParaRPr lang="en-US" dirty="0"/>
          </a:p>
        </p:txBody>
      </p:sp>
    </p:spTree>
    <p:extLst>
      <p:ext uri="{BB962C8B-B14F-4D97-AF65-F5344CB8AC3E}">
        <p14:creationId xmlns:p14="http://schemas.microsoft.com/office/powerpoint/2010/main" val="78126471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alibri"/>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Calibri"/>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Calibri"/>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Calibri"/>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Calibri"/>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0D97CFE7-5624-9F4E-BCCE-AE73971EA30E}" type="slidenum">
              <a:rPr lang="en-US" sz="1200">
                <a:latin typeface="Calibri"/>
              </a:rPr>
              <a:pPr/>
              <a:t>3</a:t>
            </a:fld>
            <a:endParaRPr lang="en-US" sz="1200" dirty="0">
              <a:latin typeface="Calibri"/>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6F6CEDF0-ABD8-3645-8D58-16E897032099}" type="slidenum">
              <a:rPr lang="en-US" sz="1200">
                <a:latin typeface="Calibri" panose="020F0502020204030204" pitchFamily="34" charset="0"/>
              </a:rPr>
              <a:pPr/>
              <a:t>21</a:t>
            </a:fld>
            <a:endParaRPr lang="en-US" sz="1200" dirty="0">
              <a:latin typeface="Calibri" panose="020F050202020403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Calibri" panose="020F0502020204030204" pitchFamily="34" charset="0"/>
              <a:ea typeface="ＭＳ Ｐゴシック" charset="0"/>
              <a:cs typeface="ＭＳ Ｐゴシック" charset="0"/>
            </a:endParaRPr>
          </a:p>
        </p:txBody>
      </p:sp>
    </p:spTree>
    <p:extLst>
      <p:ext uri="{BB962C8B-B14F-4D97-AF65-F5344CB8AC3E}">
        <p14:creationId xmlns:p14="http://schemas.microsoft.com/office/powerpoint/2010/main" val="731789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6583067E-D693-2A40-A234-8390BD1083C4}" type="slidenum">
              <a:rPr lang="en-US" sz="1200">
                <a:latin typeface="Calibri" panose="020F0502020204030204" pitchFamily="34" charset="0"/>
              </a:rPr>
              <a:pPr/>
              <a:t>26</a:t>
            </a:fld>
            <a:endParaRPr lang="en-US" sz="1200" dirty="0">
              <a:latin typeface="Calibri" panose="020F0502020204030204" pitchFamily="34"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Calibri" panose="020F0502020204030204" pitchFamily="34" charset="0"/>
              <a:ea typeface="ＭＳ Ｐゴシック" charset="0"/>
              <a:cs typeface="ＭＳ Ｐゴシック" charset="0"/>
            </a:endParaRPr>
          </a:p>
        </p:txBody>
      </p:sp>
    </p:spTree>
    <p:extLst>
      <p:ext uri="{BB962C8B-B14F-4D97-AF65-F5344CB8AC3E}">
        <p14:creationId xmlns:p14="http://schemas.microsoft.com/office/powerpoint/2010/main" val="1554769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6583067E-D693-2A40-A234-8390BD1083C4}" type="slidenum">
              <a:rPr lang="en-US" sz="1200">
                <a:latin typeface="Calibri" panose="020F0502020204030204" pitchFamily="34" charset="0"/>
              </a:rPr>
              <a:pPr/>
              <a:t>27</a:t>
            </a:fld>
            <a:endParaRPr lang="en-US" sz="1200" dirty="0">
              <a:latin typeface="Calibri" panose="020F0502020204030204" pitchFamily="34"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Calibri" panose="020F0502020204030204" pitchFamily="34" charset="0"/>
              <a:ea typeface="ＭＳ Ｐゴシック" charset="0"/>
              <a:cs typeface="ＭＳ Ｐゴシック" charset="0"/>
            </a:endParaRPr>
          </a:p>
        </p:txBody>
      </p:sp>
    </p:spTree>
    <p:extLst>
      <p:ext uri="{BB962C8B-B14F-4D97-AF65-F5344CB8AC3E}">
        <p14:creationId xmlns:p14="http://schemas.microsoft.com/office/powerpoint/2010/main" val="2712734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1CC6C47B-87AC-9248-B037-50DD5427F438}" type="slidenum">
              <a:rPr lang="en-US" sz="1200">
                <a:latin typeface="Calibri"/>
              </a:rPr>
              <a:pPr/>
              <a:t>4</a:t>
            </a:fld>
            <a:endParaRPr lang="en-US" sz="1200" dirty="0">
              <a:latin typeface="Calibri"/>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0E03EB65-A0BC-3040-869C-3B3120802297}" type="slidenum">
              <a:rPr lang="en-US" sz="1200">
                <a:latin typeface="Calibri"/>
              </a:rPr>
              <a:pPr/>
              <a:t>12</a:t>
            </a:fld>
            <a:endParaRPr lang="en-US" sz="1200" dirty="0">
              <a:latin typeface="Calibri"/>
            </a:endParaRPr>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50913">
              <a:defRPr sz="2400">
                <a:solidFill>
                  <a:schemeClr val="tx1"/>
                </a:solidFill>
                <a:latin typeface="Times New Roman" charset="0"/>
                <a:ea typeface="ＭＳ Ｐゴシック" charset="0"/>
                <a:cs typeface="ＭＳ Ｐゴシック" charset="0"/>
              </a:defRPr>
            </a:lvl1pPr>
            <a:lvl2pPr marL="742950" indent="-285750" defTabSz="950913">
              <a:defRPr sz="2400">
                <a:solidFill>
                  <a:schemeClr val="tx1"/>
                </a:solidFill>
                <a:latin typeface="Times New Roman" charset="0"/>
                <a:ea typeface="ＭＳ Ｐゴシック" charset="0"/>
              </a:defRPr>
            </a:lvl2pPr>
            <a:lvl3pPr marL="1143000" indent="-228600" defTabSz="950913">
              <a:defRPr sz="2400">
                <a:solidFill>
                  <a:schemeClr val="tx1"/>
                </a:solidFill>
                <a:latin typeface="Times New Roman" charset="0"/>
                <a:ea typeface="ＭＳ Ｐゴシック" charset="0"/>
              </a:defRPr>
            </a:lvl3pPr>
            <a:lvl4pPr marL="1600200" indent="-228600" defTabSz="950913">
              <a:defRPr sz="2400">
                <a:solidFill>
                  <a:schemeClr val="tx1"/>
                </a:solidFill>
                <a:latin typeface="Times New Roman" charset="0"/>
                <a:ea typeface="ＭＳ Ｐゴシック" charset="0"/>
              </a:defRPr>
            </a:lvl4pPr>
            <a:lvl5pPr marL="2057400" indent="-228600" defTabSz="950913">
              <a:defRPr sz="2400">
                <a:solidFill>
                  <a:schemeClr val="tx1"/>
                </a:solidFill>
                <a:latin typeface="Times New Roman" charset="0"/>
                <a:ea typeface="ＭＳ Ｐゴシック" charset="0"/>
              </a:defRPr>
            </a:lvl5pPr>
            <a:lvl6pPr marL="2514600" indent="-228600" defTabSz="95091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5091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5091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50913" eaLnBrk="0" fontAlgn="base" hangingPunct="0">
              <a:spcBef>
                <a:spcPct val="0"/>
              </a:spcBef>
              <a:spcAft>
                <a:spcPct val="0"/>
              </a:spcAft>
              <a:defRPr sz="2400">
                <a:solidFill>
                  <a:schemeClr val="tx1"/>
                </a:solidFill>
                <a:latin typeface="Times New Roman" charset="0"/>
                <a:ea typeface="ＭＳ Ｐゴシック" charset="0"/>
              </a:defRPr>
            </a:lvl9pPr>
          </a:lstStyle>
          <a:p>
            <a:fld id="{0E03EB65-A0BC-3040-869C-3B3120802297}" type="slidenum">
              <a:rPr lang="en-US" sz="1200">
                <a:latin typeface="Calibri"/>
              </a:rPr>
              <a:pPr/>
              <a:t>13</a:t>
            </a:fld>
            <a:endParaRPr lang="en-US" sz="1200" dirty="0">
              <a:latin typeface="Calibri"/>
            </a:endParaRPr>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1944829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BD9B22F-BA61-410C-AAFE-E1A0C9401D3C}" type="slidenum">
              <a:rPr lang="en-US" smtClean="0"/>
              <a:pPr>
                <a:defRPr/>
              </a:pPr>
              <a:t>14</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BD9B22F-BA61-410C-AAFE-E1A0C9401D3C}" type="slidenum">
              <a:rPr lang="en-US" smtClean="0"/>
              <a:pPr>
                <a:defRPr/>
              </a:pPr>
              <a:t>17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BD9B22F-BA61-410C-AAFE-E1A0C9401D3C}" type="slidenum">
              <a:rPr lang="en-US" smtClean="0"/>
              <a:pPr>
                <a:defRPr/>
              </a:pPr>
              <a:t>18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5B9EE78B-0DB6-3F48-879B-E8BD9CB0A65E}" type="slidenum">
              <a:rPr lang="en-US" sz="1200">
                <a:latin typeface="Calibri" panose="020F0502020204030204" pitchFamily="34" charset="0"/>
              </a:rPr>
              <a:pPr/>
              <a:t>19</a:t>
            </a:fld>
            <a:endParaRPr lang="en-US" sz="1200" dirty="0">
              <a:latin typeface="Calibri" panose="020F0502020204030204" pitchFamily="34" charset="0"/>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Calibri" panose="020F0502020204030204" pitchFamily="34" charset="0"/>
              <a:ea typeface="ＭＳ Ｐゴシック" charset="0"/>
              <a:cs typeface="ＭＳ Ｐゴシック" charset="0"/>
            </a:endParaRPr>
          </a:p>
        </p:txBody>
      </p:sp>
    </p:spTree>
    <p:extLst>
      <p:ext uri="{BB962C8B-B14F-4D97-AF65-F5344CB8AC3E}">
        <p14:creationId xmlns:p14="http://schemas.microsoft.com/office/powerpoint/2010/main" val="439306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fld id="{6F6CEDF0-ABD8-3645-8D58-16E897032099}" type="slidenum">
              <a:rPr lang="en-US" sz="1200">
                <a:latin typeface="Calibri" panose="020F0502020204030204" pitchFamily="34" charset="0"/>
              </a:rPr>
              <a:pPr/>
              <a:t>20</a:t>
            </a:fld>
            <a:endParaRPr lang="en-US" sz="1200" dirty="0">
              <a:latin typeface="Calibri" panose="020F0502020204030204"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Calibri" panose="020F0502020204030204" pitchFamily="34" charset="0"/>
              <a:ea typeface="ＭＳ Ｐゴシック" charset="0"/>
              <a:cs typeface="ＭＳ Ｐゴシック" charset="0"/>
            </a:endParaRPr>
          </a:p>
        </p:txBody>
      </p:sp>
    </p:spTree>
    <p:extLst>
      <p:ext uri="{BB962C8B-B14F-4D97-AF65-F5344CB8AC3E}">
        <p14:creationId xmlns:p14="http://schemas.microsoft.com/office/powerpoint/2010/main" val="1314684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33969BE6-8F04-CF40-98FB-1B55849FE1BA}" type="slidenum">
              <a:rPr lang="en-US"/>
              <a:pPr>
                <a:defRPr/>
              </a:pPr>
              <a:t>‹#›</a:t>
            </a:fld>
            <a:endParaRPr lang="en-US"/>
          </a:p>
        </p:txBody>
      </p:sp>
    </p:spTree>
    <p:extLst>
      <p:ext uri="{BB962C8B-B14F-4D97-AF65-F5344CB8AC3E}">
        <p14:creationId xmlns:p14="http://schemas.microsoft.com/office/powerpoint/2010/main" val="2096762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1AEE8876-D1B7-C641-B7BC-22EBE409BF60}" type="slidenum">
              <a:rPr lang="en-US"/>
              <a:pPr>
                <a:defRPr/>
              </a:pPr>
              <a:t>‹#›</a:t>
            </a:fld>
            <a:endParaRPr lang="en-US"/>
          </a:p>
        </p:txBody>
      </p:sp>
    </p:spTree>
    <p:extLst>
      <p:ext uri="{BB962C8B-B14F-4D97-AF65-F5344CB8AC3E}">
        <p14:creationId xmlns:p14="http://schemas.microsoft.com/office/powerpoint/2010/main" val="2093827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51E9FE12-6510-4944-860A-62A00B3B78FB}" type="slidenum">
              <a:rPr lang="en-US"/>
              <a:pPr>
                <a:defRPr/>
              </a:pPr>
              <a:t>‹#›</a:t>
            </a:fld>
            <a:endParaRPr lang="en-US"/>
          </a:p>
        </p:txBody>
      </p:sp>
    </p:spTree>
    <p:extLst>
      <p:ext uri="{BB962C8B-B14F-4D97-AF65-F5344CB8AC3E}">
        <p14:creationId xmlns:p14="http://schemas.microsoft.com/office/powerpoint/2010/main" val="2530947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1FD3E370-67E7-764E-A1A5-30DD97FF48FA}" type="slidenum">
              <a:rPr lang="en-US"/>
              <a:pPr>
                <a:defRPr/>
              </a:pPr>
              <a:t>‹#›</a:t>
            </a:fld>
            <a:endParaRPr lang="en-US"/>
          </a:p>
        </p:txBody>
      </p:sp>
    </p:spTree>
    <p:extLst>
      <p:ext uri="{BB962C8B-B14F-4D97-AF65-F5344CB8AC3E}">
        <p14:creationId xmlns:p14="http://schemas.microsoft.com/office/powerpoint/2010/main" val="3563806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F6FEAC0F-05CE-9345-BFAB-3F50431D3046}" type="slidenum">
              <a:rPr lang="en-US"/>
              <a:pPr>
                <a:defRPr/>
              </a:pPr>
              <a:t>‹#›</a:t>
            </a:fld>
            <a:endParaRPr lang="en-US"/>
          </a:p>
        </p:txBody>
      </p:sp>
    </p:spTree>
    <p:extLst>
      <p:ext uri="{BB962C8B-B14F-4D97-AF65-F5344CB8AC3E}">
        <p14:creationId xmlns:p14="http://schemas.microsoft.com/office/powerpoint/2010/main" val="1995029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0DAF4A6C-14B4-3F4D-B13D-2F8990D38AC4}" type="slidenum">
              <a:rPr lang="en-US"/>
              <a:pPr>
                <a:defRPr/>
              </a:pPr>
              <a:t>‹#›</a:t>
            </a:fld>
            <a:endParaRPr lang="en-US"/>
          </a:p>
        </p:txBody>
      </p:sp>
    </p:spTree>
    <p:extLst>
      <p:ext uri="{BB962C8B-B14F-4D97-AF65-F5344CB8AC3E}">
        <p14:creationId xmlns:p14="http://schemas.microsoft.com/office/powerpoint/2010/main" val="3174416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254F2799-AE10-3143-83D9-D7C533B32C23}" type="slidenum">
              <a:rPr lang="en-US"/>
              <a:pPr>
                <a:defRPr/>
              </a:pPr>
              <a:t>‹#›</a:t>
            </a:fld>
            <a:endParaRPr lang="en-US"/>
          </a:p>
        </p:txBody>
      </p:sp>
    </p:spTree>
    <p:extLst>
      <p:ext uri="{BB962C8B-B14F-4D97-AF65-F5344CB8AC3E}">
        <p14:creationId xmlns:p14="http://schemas.microsoft.com/office/powerpoint/2010/main" val="3288267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776095A6-2EF4-5544-8C04-4B5DA920CF34}" type="slidenum">
              <a:rPr lang="en-US"/>
              <a:pPr>
                <a:defRPr/>
              </a:pPr>
              <a:t>‹#›</a:t>
            </a:fld>
            <a:endParaRPr lang="en-US"/>
          </a:p>
        </p:txBody>
      </p:sp>
    </p:spTree>
    <p:extLst>
      <p:ext uri="{BB962C8B-B14F-4D97-AF65-F5344CB8AC3E}">
        <p14:creationId xmlns:p14="http://schemas.microsoft.com/office/powerpoint/2010/main" val="1525568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2EB7373F-530A-CC43-B958-C91AD1BFEEF8}" type="slidenum">
              <a:rPr lang="en-US"/>
              <a:pPr>
                <a:defRPr/>
              </a:pPr>
              <a:t>‹#›</a:t>
            </a:fld>
            <a:endParaRPr lang="en-US"/>
          </a:p>
        </p:txBody>
      </p:sp>
    </p:spTree>
    <p:extLst>
      <p:ext uri="{BB962C8B-B14F-4D97-AF65-F5344CB8AC3E}">
        <p14:creationId xmlns:p14="http://schemas.microsoft.com/office/powerpoint/2010/main" val="2169659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18FD0A9-6F5C-F640-8DF4-C20D79EFE0DE}" type="slidenum">
              <a:rPr lang="en-US"/>
              <a:pPr>
                <a:defRPr/>
              </a:pPr>
              <a:t>‹#›</a:t>
            </a:fld>
            <a:endParaRPr lang="en-US"/>
          </a:p>
        </p:txBody>
      </p:sp>
    </p:spTree>
    <p:extLst>
      <p:ext uri="{BB962C8B-B14F-4D97-AF65-F5344CB8AC3E}">
        <p14:creationId xmlns:p14="http://schemas.microsoft.com/office/powerpoint/2010/main" val="1966724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F51CDC4-812C-944F-ADD7-AA203DE19872}" type="slidenum">
              <a:rPr lang="en-US"/>
              <a:pPr>
                <a:defRPr/>
              </a:pPr>
              <a:t>‹#›</a:t>
            </a:fld>
            <a:endParaRPr lang="en-US"/>
          </a:p>
        </p:txBody>
      </p:sp>
    </p:spTree>
    <p:extLst>
      <p:ext uri="{BB962C8B-B14F-4D97-AF65-F5344CB8AC3E}">
        <p14:creationId xmlns:p14="http://schemas.microsoft.com/office/powerpoint/2010/main" val="737510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7239000" y="65532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Calibri"/>
              </a:defRPr>
            </a:lvl1pPr>
          </a:lstStyle>
          <a:p>
            <a:pPr>
              <a:defRPr/>
            </a:pPr>
            <a:fld id="{80953BB7-A803-CE46-8563-E051625F455A}"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000" b="1">
          <a:solidFill>
            <a:schemeClr val="tx2"/>
          </a:solidFill>
          <a:latin typeface="Calibri"/>
          <a:ea typeface="ＭＳ Ｐゴシック" charset="-128"/>
          <a:cs typeface="ＭＳ Ｐゴシック" charset="-128"/>
        </a:defRPr>
      </a:lvl1pPr>
      <a:lvl2pPr algn="ctr" rtl="0" eaLnBrk="0" fontAlgn="base" hangingPunct="0">
        <a:spcBef>
          <a:spcPct val="0"/>
        </a:spcBef>
        <a:spcAft>
          <a:spcPct val="0"/>
        </a:spcAft>
        <a:defRPr sz="4000" b="1">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000" b="1">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000" b="1">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000" b="1">
          <a:solidFill>
            <a:schemeClr val="tx2"/>
          </a:solidFill>
          <a:latin typeface="Times New Roman" charset="0"/>
          <a:ea typeface="ＭＳ Ｐゴシック" charset="-128"/>
          <a:cs typeface="ＭＳ Ｐゴシック" charset="-128"/>
        </a:defRPr>
      </a:lvl5pPr>
      <a:lvl6pPr marL="457200" algn="ctr" rtl="0" eaLnBrk="0" fontAlgn="base" hangingPunct="0">
        <a:spcBef>
          <a:spcPct val="0"/>
        </a:spcBef>
        <a:spcAft>
          <a:spcPct val="0"/>
        </a:spcAft>
        <a:defRPr sz="4000" b="1">
          <a:solidFill>
            <a:schemeClr val="tx2"/>
          </a:solidFill>
          <a:latin typeface="Times New Roman" charset="0"/>
        </a:defRPr>
      </a:lvl6pPr>
      <a:lvl7pPr marL="914400" algn="ctr" rtl="0" eaLnBrk="0" fontAlgn="base" hangingPunct="0">
        <a:spcBef>
          <a:spcPct val="0"/>
        </a:spcBef>
        <a:spcAft>
          <a:spcPct val="0"/>
        </a:spcAft>
        <a:defRPr sz="4000" b="1">
          <a:solidFill>
            <a:schemeClr val="tx2"/>
          </a:solidFill>
          <a:latin typeface="Times New Roman" charset="0"/>
        </a:defRPr>
      </a:lvl7pPr>
      <a:lvl8pPr marL="1371600" algn="ctr" rtl="0" eaLnBrk="0" fontAlgn="base" hangingPunct="0">
        <a:spcBef>
          <a:spcPct val="0"/>
        </a:spcBef>
        <a:spcAft>
          <a:spcPct val="0"/>
        </a:spcAft>
        <a:defRPr sz="4000" b="1">
          <a:solidFill>
            <a:schemeClr val="tx2"/>
          </a:solidFill>
          <a:latin typeface="Times New Roman" charset="0"/>
        </a:defRPr>
      </a:lvl8pPr>
      <a:lvl9pPr marL="1828800" algn="ctr" rtl="0" eaLnBrk="0" fontAlgn="base" hangingPunct="0">
        <a:spcBef>
          <a:spcPct val="0"/>
        </a:spcBef>
        <a:spcAft>
          <a:spcPct val="0"/>
        </a:spcAft>
        <a:defRPr sz="4000" b="1">
          <a:solidFill>
            <a:schemeClr val="tx2"/>
          </a:solidFill>
          <a:latin typeface="Times New Roman" charset="0"/>
        </a:defRPr>
      </a:lvl9pPr>
    </p:titleStyle>
    <p:bodyStyle>
      <a:lvl1pPr marL="225425" indent="-225425" algn="l" rtl="0" eaLnBrk="0" fontAlgn="base" hangingPunct="0">
        <a:spcBef>
          <a:spcPct val="20000"/>
        </a:spcBef>
        <a:spcAft>
          <a:spcPct val="0"/>
        </a:spcAft>
        <a:buChar char="•"/>
        <a:defRPr sz="2400">
          <a:solidFill>
            <a:schemeClr val="tx1"/>
          </a:solidFill>
          <a:latin typeface="Calibri"/>
          <a:ea typeface="ＭＳ Ｐゴシック" charset="-128"/>
          <a:cs typeface="ＭＳ Ｐゴシック" charset="-128"/>
        </a:defRPr>
      </a:lvl1pPr>
      <a:lvl2pPr marL="566738" indent="-227013" algn="l" rtl="0" eaLnBrk="0" fontAlgn="base" hangingPunct="0">
        <a:spcBef>
          <a:spcPct val="20000"/>
        </a:spcBef>
        <a:spcAft>
          <a:spcPct val="0"/>
        </a:spcAft>
        <a:buChar char="–"/>
        <a:defRPr sz="2000">
          <a:solidFill>
            <a:schemeClr val="tx1"/>
          </a:solidFill>
          <a:latin typeface="Calibri"/>
          <a:ea typeface="ＭＳ Ｐゴシック" charset="-128"/>
        </a:defRPr>
      </a:lvl2pPr>
      <a:lvl3pPr marL="914400" indent="-233363" algn="l" rtl="0" eaLnBrk="0" fontAlgn="base" hangingPunct="0">
        <a:spcBef>
          <a:spcPct val="20000"/>
        </a:spcBef>
        <a:spcAft>
          <a:spcPct val="0"/>
        </a:spcAft>
        <a:buChar char="•"/>
        <a:defRPr>
          <a:solidFill>
            <a:schemeClr val="tx1"/>
          </a:solidFill>
          <a:latin typeface="Calibri"/>
          <a:ea typeface="ＭＳ Ｐゴシック" charset="-128"/>
        </a:defRPr>
      </a:lvl3pPr>
      <a:lvl4pPr marL="1254125" indent="-225425" algn="l" rtl="0" eaLnBrk="0" fontAlgn="base" hangingPunct="0">
        <a:spcBef>
          <a:spcPct val="20000"/>
        </a:spcBef>
        <a:spcAft>
          <a:spcPct val="0"/>
        </a:spcAft>
        <a:buChar char="–"/>
        <a:defRPr sz="1600">
          <a:solidFill>
            <a:schemeClr val="tx1"/>
          </a:solidFill>
          <a:latin typeface="Calibri"/>
          <a:ea typeface="ＭＳ Ｐゴシック" charset="-128"/>
        </a:defRPr>
      </a:lvl4pPr>
      <a:lvl5pPr marL="1601788" indent="-233363" algn="l" rtl="0" eaLnBrk="0" fontAlgn="base" hangingPunct="0">
        <a:spcBef>
          <a:spcPct val="20000"/>
        </a:spcBef>
        <a:spcAft>
          <a:spcPct val="0"/>
        </a:spcAft>
        <a:buChar char="»"/>
        <a:defRPr sz="1600">
          <a:solidFill>
            <a:schemeClr val="tx1"/>
          </a:solidFill>
          <a:latin typeface="Calibri"/>
          <a:ea typeface="ＭＳ Ｐゴシック" charset="-128"/>
        </a:defRPr>
      </a:lvl5pPr>
      <a:lvl6pPr marL="2058988" indent="-233363" algn="l" rtl="0" eaLnBrk="0" fontAlgn="base" hangingPunct="0">
        <a:spcBef>
          <a:spcPct val="20000"/>
        </a:spcBef>
        <a:spcAft>
          <a:spcPct val="0"/>
        </a:spcAft>
        <a:buChar char="»"/>
        <a:defRPr sz="1600">
          <a:solidFill>
            <a:schemeClr val="tx1"/>
          </a:solidFill>
          <a:latin typeface="+mn-lt"/>
          <a:ea typeface="ＭＳ Ｐゴシック" charset="-128"/>
        </a:defRPr>
      </a:lvl6pPr>
      <a:lvl7pPr marL="2516188" indent="-233363" algn="l" rtl="0" eaLnBrk="0" fontAlgn="base" hangingPunct="0">
        <a:spcBef>
          <a:spcPct val="20000"/>
        </a:spcBef>
        <a:spcAft>
          <a:spcPct val="0"/>
        </a:spcAft>
        <a:buChar char="»"/>
        <a:defRPr sz="1600">
          <a:solidFill>
            <a:schemeClr val="tx1"/>
          </a:solidFill>
          <a:latin typeface="+mn-lt"/>
          <a:ea typeface="ＭＳ Ｐゴシック" charset="-128"/>
        </a:defRPr>
      </a:lvl7pPr>
      <a:lvl8pPr marL="2973388" indent="-233363" algn="l" rtl="0" eaLnBrk="0" fontAlgn="base" hangingPunct="0">
        <a:spcBef>
          <a:spcPct val="20000"/>
        </a:spcBef>
        <a:spcAft>
          <a:spcPct val="0"/>
        </a:spcAft>
        <a:buChar char="»"/>
        <a:defRPr sz="1600">
          <a:solidFill>
            <a:schemeClr val="tx1"/>
          </a:solidFill>
          <a:latin typeface="+mn-lt"/>
          <a:ea typeface="ＭＳ Ｐゴシック" charset="-128"/>
        </a:defRPr>
      </a:lvl8pPr>
      <a:lvl9pPr marL="3430588" indent="-233363" algn="l" rtl="0" eaLnBrk="0" fontAlgn="base" hangingPunct="0">
        <a:spcBef>
          <a:spcPct val="20000"/>
        </a:spcBef>
        <a:spcAft>
          <a:spcPct val="0"/>
        </a:spcAft>
        <a:buChar char="»"/>
        <a:defRPr sz="16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cs.waikato.ac.nz/ml/weka/" TargetMode="External"/><Relationship Id="rId2" Type="http://schemas.openxmlformats.org/officeDocument/2006/relationships/hyperlink" Target="https://scikit-learn.org/stable/" TargetMode="External"/><Relationship Id="rId1" Type="http://schemas.openxmlformats.org/officeDocument/2006/relationships/slideLayout" Target="../slideLayouts/slideLayout2.xml"/><Relationship Id="rId4" Type="http://schemas.openxmlformats.org/officeDocument/2006/relationships/hyperlink" Target="https://www.tensorflow.org/"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pn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8.gif"/><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jpeg"/></Relationships>
</file>

<file path=ppt/slides/_rels/slide23.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pn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8.gif"/><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jpeg"/><Relationship Id="rId14" Type="http://schemas.openxmlformats.org/officeDocument/2006/relationships/image" Target="../media/image21.jpeg"/></Relationships>
</file>

<file path=ppt/slides/_rels/slide24.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png"/><Relationship Id="rId3" Type="http://schemas.openxmlformats.org/officeDocument/2006/relationships/image" Target="../media/image10.jpeg"/><Relationship Id="rId7" Type="http://schemas.openxmlformats.org/officeDocument/2006/relationships/image" Target="../media/image14.jpeg"/><Relationship Id="rId12" Type="http://schemas.openxmlformats.org/officeDocument/2006/relationships/image" Target="../media/image19.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8.gif"/><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jpeg"/><Relationship Id="rId14" Type="http://schemas.openxmlformats.org/officeDocument/2006/relationships/image" Target="../media/image2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Herbert_A._Simo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en.wikipedia.org/wiki/Marvin_Minsky" TargetMode="External"/><Relationship Id="rId4" Type="http://schemas.openxmlformats.org/officeDocument/2006/relationships/hyperlink" Target="http://www.mli.gmu.edu/michalski/"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Timeline_of_machine_learning" TargetMode="External"/><Relationship Id="rId2" Type="http://schemas.openxmlformats.org/officeDocument/2006/relationships/hyperlink" Target="https://en.wikipedia.org/wiki/Perceptrons_(book)"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Perceptron" TargetMode="External"/><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amazon.com/Google-AIY-Vision-Kit-V1-1/dp/B078YJ64WR"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7772400" cy="1470025"/>
          </a:xfrm>
        </p:spPr>
        <p:txBody>
          <a:bodyPr/>
          <a:lstStyle/>
          <a:p>
            <a:r>
              <a:rPr lang="en-US" b="1" dirty="0"/>
              <a:t>Machine Learning overview</a:t>
            </a:r>
            <a:br>
              <a:rPr lang="en-US" b="1" dirty="0"/>
            </a:br>
            <a:r>
              <a:rPr lang="en-US" sz="3600" b="0" dirty="0">
                <a:ea typeface="ＭＳ Ｐゴシック" charset="0"/>
                <a:cs typeface="ＭＳ Ｐゴシック" charset="0"/>
              </a:rPr>
              <a:t>Chapter 19</a:t>
            </a:r>
            <a:endParaRPr lang="en-US" sz="3600" b="0" dirty="0"/>
          </a:p>
        </p:txBody>
      </p:sp>
      <p:pic>
        <p:nvPicPr>
          <p:cNvPr id="6" name="Picture 5" descr="ml.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862" y="1981200"/>
            <a:ext cx="8281276" cy="4648200"/>
          </a:xfrm>
          <a:prstGeom prst="rect">
            <a:avLst/>
          </a:prstGeom>
        </p:spPr>
      </p:pic>
      <p:sp>
        <p:nvSpPr>
          <p:cNvPr id="3" name="TextBox 2">
            <a:extLst>
              <a:ext uri="{FF2B5EF4-FFF2-40B4-BE49-F238E27FC236}">
                <a16:creationId xmlns:a16="http://schemas.microsoft.com/office/drawing/2014/main" id="{5C7DF0CE-AE61-6F47-BEF2-67FFDAE07F56}"/>
              </a:ext>
            </a:extLst>
          </p:cNvPr>
          <p:cNvSpPr txBox="1"/>
          <p:nvPr/>
        </p:nvSpPr>
        <p:spPr>
          <a:xfrm>
            <a:off x="8305800" y="67418"/>
            <a:ext cx="723275" cy="461665"/>
          </a:xfrm>
          <a:prstGeom prst="rect">
            <a:avLst/>
          </a:prstGeom>
          <a:noFill/>
        </p:spPr>
        <p:txBody>
          <a:bodyPr wrap="none" rtlCol="0">
            <a:spAutoFit/>
          </a:bodyPr>
          <a:lstStyle/>
          <a:p>
            <a:r>
              <a:rPr lang="en-US" dirty="0"/>
              <a:t>14.1</a:t>
            </a:r>
          </a:p>
        </p:txBody>
      </p:sp>
    </p:spTree>
    <p:extLst>
      <p:ext uri="{BB962C8B-B14F-4D97-AF65-F5344CB8AC3E}">
        <p14:creationId xmlns:p14="http://schemas.microsoft.com/office/powerpoint/2010/main" val="34516767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685800" y="228600"/>
            <a:ext cx="7772400" cy="1143000"/>
          </a:xfrm>
        </p:spPr>
        <p:txBody>
          <a:bodyPr/>
          <a:lstStyle/>
          <a:p>
            <a:r>
              <a:rPr lang="en-US" dirty="0">
                <a:ea typeface="ＭＳ Ｐゴシック" charset="0"/>
                <a:cs typeface="ＭＳ Ｐゴシック" charset="0"/>
              </a:rPr>
              <a:t>Machine Learning Successes</a:t>
            </a:r>
          </a:p>
        </p:txBody>
      </p:sp>
      <p:sp>
        <p:nvSpPr>
          <p:cNvPr id="22530" name="Content Placeholder 2"/>
          <p:cNvSpPr>
            <a:spLocks noGrp="1"/>
          </p:cNvSpPr>
          <p:nvPr>
            <p:ph idx="1"/>
          </p:nvPr>
        </p:nvSpPr>
        <p:spPr>
          <a:xfrm>
            <a:off x="381000" y="1371600"/>
            <a:ext cx="4038600" cy="5257800"/>
          </a:xfrm>
        </p:spPr>
        <p:txBody>
          <a:bodyPr/>
          <a:lstStyle/>
          <a:p>
            <a:r>
              <a:rPr lang="en-US" sz="3000" dirty="0">
                <a:ea typeface="ＭＳ Ｐゴシック" charset="0"/>
                <a:cs typeface="ＭＳ Ｐゴシック" charset="0"/>
              </a:rPr>
              <a:t>Games: chess, go, poker</a:t>
            </a:r>
          </a:p>
          <a:p>
            <a:r>
              <a:rPr lang="en-US" sz="3000" dirty="0">
                <a:ea typeface="ＭＳ Ｐゴシック" charset="0"/>
                <a:cs typeface="ＭＳ Ｐゴシック" charset="0"/>
              </a:rPr>
              <a:t>Text sentiment analysis</a:t>
            </a:r>
          </a:p>
          <a:p>
            <a:r>
              <a:rPr lang="en-US" sz="3000" dirty="0">
                <a:ea typeface="ＭＳ Ｐゴシック" charset="0"/>
                <a:cs typeface="ＭＳ Ｐゴシック" charset="0"/>
              </a:rPr>
              <a:t>Email spam detection</a:t>
            </a:r>
          </a:p>
          <a:p>
            <a:r>
              <a:rPr lang="en-US" sz="3000" dirty="0">
                <a:ea typeface="ＭＳ Ｐゴシック" charset="0"/>
                <a:cs typeface="ＭＳ Ｐゴシック" charset="0"/>
              </a:rPr>
              <a:t>Recommender systems (e.g., Netflix, Amazon)</a:t>
            </a:r>
          </a:p>
          <a:p>
            <a:r>
              <a:rPr lang="en-US" sz="3000" dirty="0">
                <a:ea typeface="ＭＳ Ｐゴシック" charset="0"/>
                <a:cs typeface="ＭＳ Ｐゴシック" charset="0"/>
              </a:rPr>
              <a:t>Machine translation</a:t>
            </a:r>
          </a:p>
          <a:p>
            <a:r>
              <a:rPr lang="en-US" sz="3000" dirty="0">
                <a:ea typeface="ＭＳ Ｐゴシック" charset="0"/>
                <a:cs typeface="ＭＳ Ｐゴシック" charset="0"/>
              </a:rPr>
              <a:t>Speech understanding</a:t>
            </a:r>
          </a:p>
          <a:p>
            <a:r>
              <a:rPr lang="en-US" sz="3000" dirty="0">
                <a:ea typeface="ＭＳ Ｐゴシック" charset="0"/>
                <a:cs typeface="ＭＳ Ｐゴシック" charset="0"/>
              </a:rPr>
              <a:t>SIRI, Alexa, Google Assistant, …</a:t>
            </a:r>
          </a:p>
          <a:p>
            <a:endParaRPr lang="en-US" sz="3000" dirty="0">
              <a:ea typeface="ＭＳ Ｐゴシック" charset="0"/>
              <a:cs typeface="ＭＳ Ｐゴシック" charset="0"/>
            </a:endParaRPr>
          </a:p>
          <a:p>
            <a:endParaRPr lang="en-US" sz="3000" dirty="0">
              <a:ea typeface="ＭＳ Ｐゴシック" charset="0"/>
              <a:cs typeface="ＭＳ Ｐゴシック" charset="0"/>
            </a:endParaRPr>
          </a:p>
        </p:txBody>
      </p:sp>
      <p:sp>
        <p:nvSpPr>
          <p:cNvPr id="4" name="Content Placeholder 2">
            <a:extLst>
              <a:ext uri="{FF2B5EF4-FFF2-40B4-BE49-F238E27FC236}">
                <a16:creationId xmlns:a16="http://schemas.microsoft.com/office/drawing/2014/main" id="{BD483EC0-21B5-D04C-A4CA-AA96C60F97D6}"/>
              </a:ext>
            </a:extLst>
          </p:cNvPr>
          <p:cNvSpPr txBox="1">
            <a:spLocks/>
          </p:cNvSpPr>
          <p:nvPr/>
        </p:nvSpPr>
        <p:spPr bwMode="auto">
          <a:xfrm>
            <a:off x="4724402" y="1371600"/>
            <a:ext cx="4038598" cy="525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225425" indent="-225425" algn="l" rtl="0" eaLnBrk="0" fontAlgn="base" hangingPunct="0">
              <a:spcBef>
                <a:spcPct val="20000"/>
              </a:spcBef>
              <a:spcAft>
                <a:spcPct val="0"/>
              </a:spcAft>
              <a:buChar char="•"/>
              <a:defRPr sz="2400">
                <a:solidFill>
                  <a:schemeClr val="tx1"/>
                </a:solidFill>
                <a:latin typeface="Calibri"/>
                <a:ea typeface="ＭＳ Ｐゴシック" charset="-128"/>
                <a:cs typeface="ＭＳ Ｐゴシック" charset="-128"/>
              </a:defRPr>
            </a:lvl1pPr>
            <a:lvl2pPr marL="566738" indent="-227013" algn="l" rtl="0" eaLnBrk="0" fontAlgn="base" hangingPunct="0">
              <a:spcBef>
                <a:spcPct val="20000"/>
              </a:spcBef>
              <a:spcAft>
                <a:spcPct val="0"/>
              </a:spcAft>
              <a:buChar char="–"/>
              <a:defRPr sz="2000">
                <a:solidFill>
                  <a:schemeClr val="tx1"/>
                </a:solidFill>
                <a:latin typeface="Calibri"/>
                <a:ea typeface="ＭＳ Ｐゴシック" charset="-128"/>
              </a:defRPr>
            </a:lvl2pPr>
            <a:lvl3pPr marL="914400" indent="-233363" algn="l" rtl="0" eaLnBrk="0" fontAlgn="base" hangingPunct="0">
              <a:spcBef>
                <a:spcPct val="20000"/>
              </a:spcBef>
              <a:spcAft>
                <a:spcPct val="0"/>
              </a:spcAft>
              <a:buChar char="•"/>
              <a:defRPr>
                <a:solidFill>
                  <a:schemeClr val="tx1"/>
                </a:solidFill>
                <a:latin typeface="Calibri"/>
                <a:ea typeface="ＭＳ Ｐゴシック" charset="-128"/>
              </a:defRPr>
            </a:lvl3pPr>
            <a:lvl4pPr marL="1254125" indent="-225425" algn="l" rtl="0" eaLnBrk="0" fontAlgn="base" hangingPunct="0">
              <a:spcBef>
                <a:spcPct val="20000"/>
              </a:spcBef>
              <a:spcAft>
                <a:spcPct val="0"/>
              </a:spcAft>
              <a:buChar char="–"/>
              <a:defRPr sz="1600">
                <a:solidFill>
                  <a:schemeClr val="tx1"/>
                </a:solidFill>
                <a:latin typeface="Calibri"/>
                <a:ea typeface="ＭＳ Ｐゴシック" charset="-128"/>
              </a:defRPr>
            </a:lvl4pPr>
            <a:lvl5pPr marL="1601788" indent="-233363" algn="l" rtl="0" eaLnBrk="0" fontAlgn="base" hangingPunct="0">
              <a:spcBef>
                <a:spcPct val="20000"/>
              </a:spcBef>
              <a:spcAft>
                <a:spcPct val="0"/>
              </a:spcAft>
              <a:buChar char="»"/>
              <a:defRPr sz="1600">
                <a:solidFill>
                  <a:schemeClr val="tx1"/>
                </a:solidFill>
                <a:latin typeface="Calibri"/>
                <a:ea typeface="ＭＳ Ｐゴシック" charset="-128"/>
              </a:defRPr>
            </a:lvl5pPr>
            <a:lvl6pPr marL="2058988" indent="-233363" algn="l" rtl="0" eaLnBrk="0" fontAlgn="base" hangingPunct="0">
              <a:spcBef>
                <a:spcPct val="20000"/>
              </a:spcBef>
              <a:spcAft>
                <a:spcPct val="0"/>
              </a:spcAft>
              <a:buChar char="»"/>
              <a:defRPr sz="1600">
                <a:solidFill>
                  <a:schemeClr val="tx1"/>
                </a:solidFill>
                <a:latin typeface="+mn-lt"/>
                <a:ea typeface="ＭＳ Ｐゴシック" charset="-128"/>
              </a:defRPr>
            </a:lvl6pPr>
            <a:lvl7pPr marL="2516188" indent="-233363" algn="l" rtl="0" eaLnBrk="0" fontAlgn="base" hangingPunct="0">
              <a:spcBef>
                <a:spcPct val="20000"/>
              </a:spcBef>
              <a:spcAft>
                <a:spcPct val="0"/>
              </a:spcAft>
              <a:buChar char="»"/>
              <a:defRPr sz="1600">
                <a:solidFill>
                  <a:schemeClr val="tx1"/>
                </a:solidFill>
                <a:latin typeface="+mn-lt"/>
                <a:ea typeface="ＭＳ Ｐゴシック" charset="-128"/>
              </a:defRPr>
            </a:lvl7pPr>
            <a:lvl8pPr marL="2973388" indent="-233363" algn="l" rtl="0" eaLnBrk="0" fontAlgn="base" hangingPunct="0">
              <a:spcBef>
                <a:spcPct val="20000"/>
              </a:spcBef>
              <a:spcAft>
                <a:spcPct val="0"/>
              </a:spcAft>
              <a:buChar char="»"/>
              <a:defRPr sz="1600">
                <a:solidFill>
                  <a:schemeClr val="tx1"/>
                </a:solidFill>
                <a:latin typeface="+mn-lt"/>
                <a:ea typeface="ＭＳ Ｐゴシック" charset="-128"/>
              </a:defRPr>
            </a:lvl8pPr>
            <a:lvl9pPr marL="3430588" indent="-233363" algn="l" rtl="0" eaLnBrk="0" fontAlgn="base" hangingPunct="0">
              <a:spcBef>
                <a:spcPct val="20000"/>
              </a:spcBef>
              <a:spcAft>
                <a:spcPct val="0"/>
              </a:spcAft>
              <a:buChar char="»"/>
              <a:defRPr sz="1600">
                <a:solidFill>
                  <a:schemeClr val="tx1"/>
                </a:solidFill>
                <a:latin typeface="+mn-lt"/>
                <a:ea typeface="ＭＳ Ｐゴシック" charset="-128"/>
              </a:defRPr>
            </a:lvl9pPr>
          </a:lstStyle>
          <a:p>
            <a:r>
              <a:rPr lang="en-US" sz="3000" kern="0" dirty="0">
                <a:ea typeface="ＭＳ Ｐゴシック" charset="0"/>
                <a:cs typeface="ＭＳ Ｐゴシック" charset="0"/>
              </a:rPr>
              <a:t>Autonomous vehicles</a:t>
            </a:r>
          </a:p>
          <a:p>
            <a:r>
              <a:rPr lang="en-US" sz="3000" kern="0" dirty="0">
                <a:ea typeface="ＭＳ Ｐゴシック" charset="0"/>
                <a:cs typeface="ＭＳ Ｐゴシック" charset="0"/>
              </a:rPr>
              <a:t>Individual face recognition</a:t>
            </a:r>
          </a:p>
          <a:p>
            <a:r>
              <a:rPr lang="en-US" sz="3000" kern="0" dirty="0">
                <a:ea typeface="ＭＳ Ｐゴシック" charset="0"/>
                <a:cs typeface="ＭＳ Ｐゴシック" charset="0"/>
              </a:rPr>
              <a:t>Understanding digital images</a:t>
            </a:r>
          </a:p>
          <a:p>
            <a:r>
              <a:rPr lang="en-US" sz="3000" kern="0" dirty="0">
                <a:ea typeface="ＭＳ Ｐゴシック" charset="0"/>
                <a:cs typeface="ＭＳ Ｐゴシック" charset="0"/>
              </a:rPr>
              <a:t>Credit card fraud detection</a:t>
            </a:r>
          </a:p>
          <a:p>
            <a:r>
              <a:rPr lang="en-US" sz="3000" kern="0" dirty="0">
                <a:ea typeface="ＭＳ Ｐゴシック" charset="0"/>
                <a:cs typeface="ＭＳ Ｐゴシック" charset="0"/>
              </a:rPr>
              <a:t>Showing annoying ads</a:t>
            </a:r>
          </a:p>
          <a:p>
            <a:endParaRPr lang="en-US" sz="3000" kern="0" dirty="0">
              <a:ea typeface="ＭＳ Ｐゴシック" charset="0"/>
              <a:cs typeface="ＭＳ Ｐゴシック" charset="0"/>
            </a:endParaRPr>
          </a:p>
          <a:p>
            <a:endParaRPr lang="en-US" sz="3000" kern="0" dirty="0">
              <a:ea typeface="ＭＳ Ｐゴシック" charset="0"/>
              <a:cs typeface="ＭＳ Ｐゴシック" charset="0"/>
            </a:endParaRPr>
          </a:p>
          <a:p>
            <a:endParaRPr lang="en-US" sz="3000" kern="0" dirty="0">
              <a:ea typeface="ＭＳ Ｐゴシック" charset="0"/>
              <a:cs typeface="ＭＳ Ｐゴシック" charset="0"/>
            </a:endParaRPr>
          </a:p>
          <a:p>
            <a:endParaRPr lang="en-US" sz="3000" kern="0" dirty="0">
              <a:ea typeface="ＭＳ Ｐゴシック" charset="0"/>
              <a:cs typeface="ＭＳ Ｐゴシック"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92A6F-9A43-C84B-97AD-49D4AB66E6EB}"/>
              </a:ext>
            </a:extLst>
          </p:cNvPr>
          <p:cNvSpPr>
            <a:spLocks noGrp="1"/>
          </p:cNvSpPr>
          <p:nvPr>
            <p:ph type="title"/>
          </p:nvPr>
        </p:nvSpPr>
        <p:spPr>
          <a:xfrm>
            <a:off x="685800" y="381000"/>
            <a:ext cx="7772400" cy="1143000"/>
          </a:xfrm>
        </p:spPr>
        <p:txBody>
          <a:bodyPr/>
          <a:lstStyle/>
          <a:p>
            <a:r>
              <a:rPr lang="en-US" dirty="0"/>
              <a:t>The Big Idea and Terminology</a:t>
            </a:r>
          </a:p>
        </p:txBody>
      </p:sp>
      <p:sp>
        <p:nvSpPr>
          <p:cNvPr id="3" name="Content Placeholder 2">
            <a:extLst>
              <a:ext uri="{FF2B5EF4-FFF2-40B4-BE49-F238E27FC236}">
                <a16:creationId xmlns:a16="http://schemas.microsoft.com/office/drawing/2014/main" id="{78CD6558-F348-CB4D-BBF3-5AB0186D8A04}"/>
              </a:ext>
            </a:extLst>
          </p:cNvPr>
          <p:cNvSpPr>
            <a:spLocks noGrp="1"/>
          </p:cNvSpPr>
          <p:nvPr>
            <p:ph idx="1"/>
          </p:nvPr>
        </p:nvSpPr>
        <p:spPr>
          <a:xfrm>
            <a:off x="685800" y="1524000"/>
            <a:ext cx="8001000" cy="4953000"/>
          </a:xfrm>
        </p:spPr>
        <p:txBody>
          <a:bodyPr/>
          <a:lstStyle/>
          <a:p>
            <a:pPr marL="0" indent="0">
              <a:buNone/>
            </a:pPr>
            <a:r>
              <a:rPr lang="en-US" sz="3200" dirty="0"/>
              <a:t>Given some data, learn a model of  how the world works that lets you predict new data</a:t>
            </a:r>
          </a:p>
          <a:p>
            <a:pPr marL="0" indent="0">
              <a:buNone/>
            </a:pPr>
            <a:endParaRPr lang="en-US" sz="800" dirty="0"/>
          </a:p>
          <a:p>
            <a:r>
              <a:rPr lang="en-US" sz="3000" b="1" dirty="0">
                <a:solidFill>
                  <a:srgbClr val="002060"/>
                </a:solidFill>
              </a:rPr>
              <a:t>Training Set: </a:t>
            </a:r>
            <a:r>
              <a:rPr lang="en-US" sz="3000" dirty="0"/>
              <a:t>Data from which you learn initially</a:t>
            </a:r>
          </a:p>
          <a:p>
            <a:r>
              <a:rPr lang="en-US" sz="3000" b="1" dirty="0">
                <a:solidFill>
                  <a:srgbClr val="002060"/>
                </a:solidFill>
              </a:rPr>
              <a:t>Model: </a:t>
            </a:r>
            <a:r>
              <a:rPr lang="en-US" sz="3000" dirty="0"/>
              <a:t>What you learn; a “model” of how inputs are  associated with outputs</a:t>
            </a:r>
          </a:p>
          <a:p>
            <a:r>
              <a:rPr lang="en-US" sz="3000" b="1" dirty="0">
                <a:solidFill>
                  <a:srgbClr val="002060"/>
                </a:solidFill>
              </a:rPr>
              <a:t>Test set: </a:t>
            </a:r>
            <a:r>
              <a:rPr lang="en-US" sz="3000" dirty="0"/>
              <a:t>New data you test your model against</a:t>
            </a:r>
          </a:p>
          <a:p>
            <a:r>
              <a:rPr lang="en-US" sz="3000" b="1" dirty="0">
                <a:solidFill>
                  <a:srgbClr val="002060"/>
                </a:solidFill>
              </a:rPr>
              <a:t>Corpus: </a:t>
            </a:r>
            <a:r>
              <a:rPr lang="en-US" sz="3000" dirty="0"/>
              <a:t>A body of text data (pl.: corpora)</a:t>
            </a:r>
          </a:p>
          <a:p>
            <a:r>
              <a:rPr lang="en-US" sz="3000" b="1" dirty="0">
                <a:solidFill>
                  <a:srgbClr val="002060"/>
                </a:solidFill>
              </a:rPr>
              <a:t>Representation: </a:t>
            </a:r>
            <a:r>
              <a:rPr lang="en-US" sz="3000" dirty="0"/>
              <a:t>The computational expression of data</a:t>
            </a:r>
          </a:p>
        </p:txBody>
      </p:sp>
    </p:spTree>
    <p:extLst>
      <p:ext uri="{BB962C8B-B14F-4D97-AF65-F5344CB8AC3E}">
        <p14:creationId xmlns:p14="http://schemas.microsoft.com/office/powerpoint/2010/main" val="3006095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026"/>
          <p:cNvSpPr>
            <a:spLocks noGrp="1" noChangeArrowheads="1"/>
          </p:cNvSpPr>
          <p:nvPr>
            <p:ph type="title"/>
          </p:nvPr>
        </p:nvSpPr>
        <p:spPr>
          <a:xfrm>
            <a:off x="304800" y="152400"/>
            <a:ext cx="8534400" cy="1143000"/>
          </a:xfrm>
        </p:spPr>
        <p:txBody>
          <a:bodyPr/>
          <a:lstStyle/>
          <a:p>
            <a:r>
              <a:rPr lang="en-US" dirty="0">
                <a:ea typeface="ＭＳ Ｐゴシック" charset="0"/>
                <a:cs typeface="ＭＳ Ｐゴシック" charset="0"/>
              </a:rPr>
              <a:t>Major Machine learning paradigms (1)</a:t>
            </a:r>
          </a:p>
        </p:txBody>
      </p:sp>
      <p:sp>
        <p:nvSpPr>
          <p:cNvPr id="25602" name="Rectangle 1027"/>
          <p:cNvSpPr>
            <a:spLocks noGrp="1" noChangeArrowheads="1"/>
          </p:cNvSpPr>
          <p:nvPr>
            <p:ph type="body" idx="1"/>
          </p:nvPr>
        </p:nvSpPr>
        <p:spPr>
          <a:xfrm>
            <a:off x="304800" y="1828800"/>
            <a:ext cx="8534400" cy="4114800"/>
          </a:xfrm>
        </p:spPr>
        <p:txBody>
          <a:bodyPr/>
          <a:lstStyle/>
          <a:p>
            <a:r>
              <a:rPr lang="en-US" sz="3200" b="1" dirty="0">
                <a:ea typeface="ＭＳ Ｐゴシック" charset="0"/>
                <a:cs typeface="ＭＳ Ｐゴシック" charset="0"/>
              </a:rPr>
              <a:t>Rote</a:t>
            </a:r>
            <a:r>
              <a:rPr lang="en-US" sz="3200" dirty="0">
                <a:ea typeface="ＭＳ Ｐゴシック" charset="0"/>
                <a:cs typeface="ＭＳ Ｐゴシック" charset="0"/>
              </a:rPr>
              <a:t>: 1-1 mapping from inputs to stored representation, l</a:t>
            </a:r>
            <a:r>
              <a:rPr lang="en-US" altLang="ja-JP" sz="3200" dirty="0">
                <a:ea typeface="ＭＳ Ｐゴシック" charset="0"/>
                <a:cs typeface="ＭＳ Ｐゴシック" charset="0"/>
              </a:rPr>
              <a:t>earning by memorization, association-based storage &amp; retrieval </a:t>
            </a:r>
          </a:p>
          <a:p>
            <a:r>
              <a:rPr lang="en-US" sz="3200" b="1" dirty="0">
                <a:ea typeface="ＭＳ Ｐゴシック" charset="0"/>
                <a:cs typeface="ＭＳ Ｐゴシック" charset="0"/>
              </a:rPr>
              <a:t>Induction:</a:t>
            </a:r>
            <a:r>
              <a:rPr lang="en-US" sz="3200" dirty="0">
                <a:ea typeface="ＭＳ Ｐゴシック" charset="0"/>
                <a:cs typeface="ＭＳ Ｐゴシック" charset="0"/>
              </a:rPr>
              <a:t> Use specific examples to reach general conclusions </a:t>
            </a:r>
          </a:p>
          <a:p>
            <a:r>
              <a:rPr lang="en-US" sz="3200" b="1" dirty="0">
                <a:ea typeface="ＭＳ Ｐゴシック" charset="0"/>
                <a:cs typeface="ＭＳ Ｐゴシック" charset="0"/>
              </a:rPr>
              <a:t>Clustering</a:t>
            </a:r>
            <a:r>
              <a:rPr lang="en-US" sz="3200" dirty="0">
                <a:ea typeface="ＭＳ Ｐゴシック" charset="0"/>
                <a:cs typeface="ＭＳ Ｐゴシック" charset="0"/>
              </a:rPr>
              <a:t>:</a:t>
            </a:r>
            <a:r>
              <a:rPr lang="en-US" sz="3200" dirty="0">
                <a:ea typeface="ＭＳ Ｐゴシック" charset="0"/>
                <a:cs typeface="Calibri"/>
              </a:rPr>
              <a:t> Unsupervised discovery of natural groups in data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026"/>
          <p:cNvSpPr>
            <a:spLocks noGrp="1" noChangeArrowheads="1"/>
          </p:cNvSpPr>
          <p:nvPr>
            <p:ph type="title"/>
          </p:nvPr>
        </p:nvSpPr>
        <p:spPr>
          <a:xfrm>
            <a:off x="304800" y="152400"/>
            <a:ext cx="8534400" cy="1143000"/>
          </a:xfrm>
        </p:spPr>
        <p:txBody>
          <a:bodyPr/>
          <a:lstStyle/>
          <a:p>
            <a:r>
              <a:rPr lang="en-US" dirty="0">
                <a:ea typeface="ＭＳ Ｐゴシック" charset="0"/>
                <a:cs typeface="ＭＳ Ｐゴシック" charset="0"/>
              </a:rPr>
              <a:t>Major Machine learning paradigms (2)</a:t>
            </a:r>
          </a:p>
        </p:txBody>
      </p:sp>
      <p:sp>
        <p:nvSpPr>
          <p:cNvPr id="25602" name="Rectangle 1027"/>
          <p:cNvSpPr>
            <a:spLocks noGrp="1" noChangeArrowheads="1"/>
          </p:cNvSpPr>
          <p:nvPr>
            <p:ph type="body" idx="1"/>
          </p:nvPr>
        </p:nvSpPr>
        <p:spPr>
          <a:xfrm>
            <a:off x="304800" y="1295400"/>
            <a:ext cx="8610600" cy="4800600"/>
          </a:xfrm>
        </p:spPr>
        <p:txBody>
          <a:bodyPr/>
          <a:lstStyle/>
          <a:p>
            <a:r>
              <a:rPr lang="en-US" sz="3200" b="1" dirty="0">
                <a:ea typeface="ＭＳ Ｐゴシック" charset="0"/>
                <a:cs typeface="ＭＳ Ｐゴシック" charset="0"/>
              </a:rPr>
              <a:t>Analogy: </a:t>
            </a:r>
            <a:r>
              <a:rPr lang="en-US" sz="3200" dirty="0">
                <a:ea typeface="ＭＳ Ｐゴシック" charset="0"/>
                <a:cs typeface="ＭＳ Ｐゴシック" charset="0"/>
              </a:rPr>
              <a:t>Find correspondence between different representations </a:t>
            </a:r>
          </a:p>
          <a:p>
            <a:r>
              <a:rPr lang="en-US" sz="3200" b="1" dirty="0">
                <a:ea typeface="ＭＳ Ｐゴシック" charset="0"/>
                <a:cs typeface="ＭＳ Ｐゴシック" charset="0"/>
              </a:rPr>
              <a:t>Discovery</a:t>
            </a:r>
            <a:r>
              <a:rPr lang="en-US" sz="3200" dirty="0">
                <a:ea typeface="ＭＳ Ｐゴシック" charset="0"/>
                <a:cs typeface="ＭＳ Ｐゴシック" charset="0"/>
              </a:rPr>
              <a:t>: Unsupervised, specific goal not given </a:t>
            </a:r>
          </a:p>
          <a:p>
            <a:r>
              <a:rPr lang="en-US" sz="3200" b="1" dirty="0">
                <a:ea typeface="ＭＳ Ｐゴシック" charset="0"/>
                <a:cs typeface="ＭＳ Ｐゴシック" charset="0"/>
              </a:rPr>
              <a:t>Genetic algorithms:</a:t>
            </a:r>
            <a:r>
              <a:rPr lang="en-US" sz="3200" dirty="0">
                <a:ea typeface="ＭＳ Ｐゴシック" charset="0"/>
                <a:cs typeface="Calibri"/>
              </a:rPr>
              <a:t> </a:t>
            </a:r>
            <a:r>
              <a:rPr lang="en-US" altLang="ja-JP" sz="3200" i="1" dirty="0">
                <a:ea typeface="ＭＳ Ｐゴシック" charset="0"/>
                <a:cs typeface="Calibri"/>
              </a:rPr>
              <a:t>Evolutionary</a:t>
            </a:r>
            <a:r>
              <a:rPr lang="en-US" altLang="ja-JP" sz="3200" dirty="0">
                <a:ea typeface="ＭＳ Ｐゴシック" charset="0"/>
                <a:cs typeface="Calibri"/>
              </a:rPr>
              <a:t> search techniques, based on </a:t>
            </a:r>
            <a:r>
              <a:rPr lang="en-US" altLang="ja-JP" sz="3200" i="1" dirty="0">
                <a:ea typeface="ＭＳ Ｐゴシック" charset="0"/>
                <a:cs typeface="Calibri"/>
              </a:rPr>
              <a:t>survival of the fittest</a:t>
            </a:r>
          </a:p>
          <a:p>
            <a:r>
              <a:rPr lang="en-US" sz="3200" b="1" dirty="0">
                <a:ea typeface="ＭＳ Ｐゴシック" charset="0"/>
                <a:cs typeface="ＭＳ Ｐゴシック" charset="0"/>
              </a:rPr>
              <a:t>Reinforcement: </a:t>
            </a:r>
            <a:r>
              <a:rPr lang="en-US" sz="3200" dirty="0">
                <a:ea typeface="ＭＳ Ｐゴシック" charset="0"/>
                <a:cs typeface="ＭＳ Ｐゴシック" charset="0"/>
              </a:rPr>
              <a:t>Feedback (positive or negative reward) given at the end of a sequence of steps</a:t>
            </a:r>
          </a:p>
          <a:p>
            <a:r>
              <a:rPr lang="en-US" sz="3200" b="1" dirty="0">
                <a:ea typeface="ＭＳ Ｐゴシック" charset="0"/>
                <a:cs typeface="ＭＳ Ｐゴシック" charset="0"/>
              </a:rPr>
              <a:t>Deep learning: </a:t>
            </a:r>
            <a:r>
              <a:rPr lang="en-US" sz="3200" i="1" dirty="0"/>
              <a:t>artificial neural networks </a:t>
            </a:r>
            <a:r>
              <a:rPr lang="en-US" sz="3200" dirty="0"/>
              <a:t>with</a:t>
            </a:r>
            <a:r>
              <a:rPr lang="en-US" sz="3200" i="1" dirty="0"/>
              <a:t> representation learning </a:t>
            </a:r>
            <a:r>
              <a:rPr lang="en-US" sz="3200" dirty="0"/>
              <a:t>for ML tasks</a:t>
            </a:r>
            <a:endParaRPr lang="en-US" sz="3200" b="1" dirty="0">
              <a:ea typeface="ＭＳ Ｐゴシック" charset="0"/>
              <a:cs typeface="ＭＳ Ｐゴシック" charset="0"/>
            </a:endParaRPr>
          </a:p>
        </p:txBody>
      </p:sp>
    </p:spTree>
    <p:extLst>
      <p:ext uri="{BB962C8B-B14F-4D97-AF65-F5344CB8AC3E}">
        <p14:creationId xmlns:p14="http://schemas.microsoft.com/office/powerpoint/2010/main" val="56067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552" y="228600"/>
            <a:ext cx="8148648" cy="1143000"/>
          </a:xfrm>
        </p:spPr>
        <p:txBody>
          <a:bodyPr/>
          <a:lstStyle/>
          <a:p>
            <a:pPr algn="l"/>
            <a:r>
              <a:rPr lang="en-US" dirty="0"/>
              <a:t>Types of learning problems</a:t>
            </a:r>
          </a:p>
        </p:txBody>
      </p:sp>
      <p:sp>
        <p:nvSpPr>
          <p:cNvPr id="3" name="Content Placeholder 2"/>
          <p:cNvSpPr>
            <a:spLocks noGrp="1"/>
          </p:cNvSpPr>
          <p:nvPr>
            <p:ph idx="1"/>
          </p:nvPr>
        </p:nvSpPr>
        <p:spPr>
          <a:xfrm>
            <a:off x="457200" y="1224998"/>
            <a:ext cx="8412152" cy="5440362"/>
          </a:xfrm>
        </p:spPr>
        <p:txBody>
          <a:bodyPr>
            <a:noAutofit/>
          </a:bodyPr>
          <a:lstStyle/>
          <a:p>
            <a:r>
              <a:rPr lang="en-US" sz="2800" b="1" dirty="0"/>
              <a:t>Supervised</a:t>
            </a:r>
            <a:r>
              <a:rPr lang="en-US" sz="2800" dirty="0"/>
              <a:t>: learn from training examples</a:t>
            </a:r>
          </a:p>
          <a:p>
            <a:pPr lvl="1"/>
            <a:r>
              <a:rPr lang="en-US" sz="2400" dirty="0"/>
              <a:t>Regression:</a:t>
            </a:r>
          </a:p>
          <a:p>
            <a:pPr lvl="1"/>
            <a:r>
              <a:rPr lang="en-US" sz="2400" dirty="0"/>
              <a:t>Classification: Decision Trees, SVM</a:t>
            </a:r>
          </a:p>
          <a:p>
            <a:r>
              <a:rPr lang="en-US" sz="2800" b="1" dirty="0"/>
              <a:t>Unsupervised</a:t>
            </a:r>
            <a:r>
              <a:rPr lang="en-US" sz="2800" dirty="0"/>
              <a:t>: learn w/o training examples</a:t>
            </a:r>
          </a:p>
          <a:p>
            <a:pPr lvl="1"/>
            <a:r>
              <a:rPr lang="en-US" sz="2400" dirty="0"/>
              <a:t>Clustering</a:t>
            </a:r>
          </a:p>
          <a:p>
            <a:pPr lvl="1"/>
            <a:r>
              <a:rPr lang="en-US" sz="2400" dirty="0"/>
              <a:t>Dimensionality reduction</a:t>
            </a:r>
          </a:p>
          <a:p>
            <a:pPr lvl="1"/>
            <a:r>
              <a:rPr lang="en-US" sz="2400" dirty="0"/>
              <a:t>Word embeddings</a:t>
            </a:r>
          </a:p>
          <a:p>
            <a:r>
              <a:rPr lang="en-US" sz="2800" b="1" dirty="0"/>
              <a:t>Reinforcement learning: </a:t>
            </a:r>
            <a:r>
              <a:rPr lang="en-US" sz="2800" dirty="0"/>
              <a:t>improve performance using feedback from actions taken</a:t>
            </a:r>
            <a:endParaRPr lang="en-US" sz="2800" b="1" dirty="0"/>
          </a:p>
          <a:p>
            <a:r>
              <a:rPr lang="en-US" sz="2800" dirty="0"/>
              <a:t>Lots more we won’t cover</a:t>
            </a:r>
          </a:p>
          <a:p>
            <a:pPr lvl="1">
              <a:lnSpc>
                <a:spcPct val="90000"/>
              </a:lnSpc>
            </a:pPr>
            <a:r>
              <a:rPr lang="en-US" sz="2400" dirty="0"/>
              <a:t>Hidden Markov models, Learning to rank, Semi-supervised learning, Active learning, …</a:t>
            </a:r>
          </a:p>
        </p:txBody>
      </p:sp>
      <p:pic>
        <p:nvPicPr>
          <p:cNvPr id="5" name="Picture 4">
            <a:extLst>
              <a:ext uri="{FF2B5EF4-FFF2-40B4-BE49-F238E27FC236}">
                <a16:creationId xmlns:a16="http://schemas.microsoft.com/office/drawing/2014/main" id="{8137CF42-7071-9941-82BA-E7B5B015F816}"/>
              </a:ext>
            </a:extLst>
          </p:cNvPr>
          <p:cNvPicPr>
            <a:picLocks noChangeAspect="1"/>
          </p:cNvPicPr>
          <p:nvPr/>
        </p:nvPicPr>
        <p:blipFill>
          <a:blip r:embed="rId3"/>
          <a:stretch>
            <a:fillRect/>
          </a:stretch>
        </p:blipFill>
        <p:spPr>
          <a:xfrm>
            <a:off x="6477000" y="192640"/>
            <a:ext cx="2540000" cy="1816100"/>
          </a:xfrm>
          <a:prstGeom prst="rect">
            <a:avLst/>
          </a:prstGeom>
        </p:spPr>
      </p:pic>
    </p:spTree>
    <p:extLst>
      <p:ext uri="{BB962C8B-B14F-4D97-AF65-F5344CB8AC3E}">
        <p14:creationId xmlns:p14="http://schemas.microsoft.com/office/powerpoint/2010/main" val="529739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6">
            <a:extLst>
              <a:ext uri="{FF2B5EF4-FFF2-40B4-BE49-F238E27FC236}">
                <a16:creationId xmlns:a16="http://schemas.microsoft.com/office/drawing/2014/main" id="{49E6B14D-B186-5B47-BE4F-10AE97CAAC56}"/>
              </a:ext>
            </a:extLst>
          </p:cNvPr>
          <p:cNvPicPr>
            <a:picLocks noChangeAspect="1"/>
          </p:cNvPicPr>
          <p:nvPr/>
        </p:nvPicPr>
        <p:blipFill>
          <a:blip r:embed="rId2"/>
          <a:stretch>
            <a:fillRect/>
          </a:stretch>
        </p:blipFill>
        <p:spPr bwMode="auto">
          <a:xfrm>
            <a:off x="18836" y="157162"/>
            <a:ext cx="9157328" cy="6543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spTree>
    <p:extLst>
      <p:ext uri="{BB962C8B-B14F-4D97-AF65-F5344CB8AC3E}">
        <p14:creationId xmlns:p14="http://schemas.microsoft.com/office/powerpoint/2010/main" val="2551480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2" descr="C:\Users\hays\Desktop\143 Computer Vision\slides\07\machine_learning_spectru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9144000" cy="648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74550688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a:t>Supervised learning</a:t>
            </a:r>
          </a:p>
        </p:txBody>
      </p:sp>
      <p:sp>
        <p:nvSpPr>
          <p:cNvPr id="3" name="Content Placeholder 2"/>
          <p:cNvSpPr>
            <a:spLocks noGrp="1"/>
          </p:cNvSpPr>
          <p:nvPr>
            <p:ph idx="1"/>
          </p:nvPr>
        </p:nvSpPr>
        <p:spPr>
          <a:xfrm>
            <a:off x="609600" y="1371600"/>
            <a:ext cx="8382000" cy="5334000"/>
          </a:xfrm>
        </p:spPr>
        <p:txBody>
          <a:bodyPr>
            <a:noAutofit/>
          </a:bodyPr>
          <a:lstStyle/>
          <a:p>
            <a:r>
              <a:rPr lang="en-US" sz="3200" dirty="0"/>
              <a:t>G</a:t>
            </a:r>
            <a:r>
              <a:rPr lang="en-US" sz="3200" dirty="0">
                <a:solidFill>
                  <a:schemeClr val="tx1"/>
                </a:solidFill>
                <a:ea typeface="+mn-ea"/>
                <a:cs typeface="+mn-cs"/>
              </a:rPr>
              <a:t>iven </a:t>
            </a:r>
            <a:r>
              <a:rPr lang="en-US" sz="3200" b="1" dirty="0">
                <a:solidFill>
                  <a:schemeClr val="tx1"/>
                </a:solidFill>
                <a:ea typeface="+mn-ea"/>
                <a:cs typeface="+mn-cs"/>
              </a:rPr>
              <a:t>training examples </a:t>
            </a:r>
            <a:r>
              <a:rPr lang="en-US" sz="3200" dirty="0">
                <a:solidFill>
                  <a:schemeClr val="tx1"/>
                </a:solidFill>
                <a:ea typeface="+mn-ea"/>
                <a:cs typeface="+mn-cs"/>
              </a:rPr>
              <a:t>of inputs </a:t>
            </a:r>
            <a:r>
              <a:rPr lang="en-US" sz="3200" dirty="0">
                <a:ea typeface="+mn-ea"/>
                <a:cs typeface="+mn-cs"/>
              </a:rPr>
              <a:t>&amp;</a:t>
            </a:r>
            <a:r>
              <a:rPr lang="en-US" sz="3200" dirty="0">
                <a:solidFill>
                  <a:schemeClr val="tx1"/>
                </a:solidFill>
                <a:ea typeface="+mn-ea"/>
                <a:cs typeface="+mn-cs"/>
              </a:rPr>
              <a:t> corresponding outputs, produce “correct” outputs for new inputs</a:t>
            </a:r>
            <a:endParaRPr lang="en-US" sz="3200" dirty="0"/>
          </a:p>
          <a:p>
            <a:r>
              <a:rPr lang="en-US" sz="3200" dirty="0"/>
              <a:t>Two important scenarios:</a:t>
            </a:r>
          </a:p>
          <a:p>
            <a:pPr marL="347663" lvl="1" indent="-225425"/>
            <a:r>
              <a:rPr lang="en-US" sz="2800" b="1" dirty="0"/>
              <a:t>Classification:</a:t>
            </a:r>
            <a:r>
              <a:rPr lang="en-US" sz="2800" dirty="0"/>
              <a:t> </a:t>
            </a:r>
            <a:r>
              <a:rPr lang="en-US" sz="2800" dirty="0">
                <a:solidFill>
                  <a:schemeClr val="tx1"/>
                </a:solidFill>
                <a:ea typeface="+mn-ea"/>
                <a:cs typeface="+mn-cs"/>
              </a:rPr>
              <a:t>outputs </a:t>
            </a:r>
            <a:r>
              <a:rPr lang="en-US" sz="2800" dirty="0"/>
              <a:t>typically </a:t>
            </a:r>
            <a:r>
              <a:rPr lang="en-US" sz="2800" dirty="0">
                <a:solidFill>
                  <a:schemeClr val="tx1"/>
                </a:solidFill>
                <a:ea typeface="+mn-ea"/>
                <a:cs typeface="+mn-cs"/>
              </a:rPr>
              <a:t>labels (</a:t>
            </a:r>
            <a:r>
              <a:rPr lang="en-US" sz="2800" dirty="0" err="1">
                <a:solidFill>
                  <a:schemeClr val="tx1"/>
                </a:solidFill>
                <a:ea typeface="+mn-ea"/>
                <a:cs typeface="+mn-cs"/>
              </a:rPr>
              <a:t>goodRisk</a:t>
            </a:r>
            <a:r>
              <a:rPr lang="en-US" sz="2800" dirty="0">
                <a:solidFill>
                  <a:schemeClr val="tx1"/>
                </a:solidFill>
                <a:ea typeface="+mn-ea"/>
                <a:cs typeface="+mn-cs"/>
              </a:rPr>
              <a:t>, </a:t>
            </a:r>
            <a:r>
              <a:rPr lang="en-US" sz="2800" dirty="0" err="1">
                <a:solidFill>
                  <a:schemeClr val="tx1"/>
                </a:solidFill>
                <a:ea typeface="+mn-ea"/>
                <a:cs typeface="+mn-cs"/>
              </a:rPr>
              <a:t>badRisk</a:t>
            </a:r>
            <a:r>
              <a:rPr lang="en-US" sz="2800" dirty="0"/>
              <a:t>); l</a:t>
            </a:r>
            <a:r>
              <a:rPr lang="en-US" sz="2800" dirty="0">
                <a:solidFill>
                  <a:schemeClr val="tx1"/>
                </a:solidFill>
                <a:ea typeface="+mn-ea"/>
                <a:cs typeface="+mn-cs"/>
              </a:rPr>
              <a:t>earn decision boundary to separate </a:t>
            </a:r>
            <a:r>
              <a:rPr lang="en-US" sz="2800" dirty="0"/>
              <a:t>classes</a:t>
            </a:r>
          </a:p>
          <a:p>
            <a:pPr marL="347663" lvl="1" indent="-225425"/>
            <a:r>
              <a:rPr lang="en-US" sz="2800" b="1" dirty="0"/>
              <a:t>Regression:</a:t>
            </a:r>
            <a:r>
              <a:rPr lang="en-US" sz="2800" dirty="0"/>
              <a:t> </a:t>
            </a:r>
            <a:r>
              <a:rPr lang="en-US" sz="2800" dirty="0">
                <a:solidFill>
                  <a:schemeClr val="tx1"/>
                </a:solidFill>
                <a:ea typeface="+mn-ea"/>
                <a:cs typeface="+mn-cs"/>
              </a:rPr>
              <a:t>aka </a:t>
            </a:r>
            <a:r>
              <a:rPr lang="en-US" sz="2800" i="1" dirty="0">
                <a:solidFill>
                  <a:schemeClr val="tx1"/>
                </a:solidFill>
                <a:ea typeface="+mn-ea"/>
                <a:cs typeface="+mn-cs"/>
              </a:rPr>
              <a:t>curve fitting </a:t>
            </a:r>
            <a:r>
              <a:rPr lang="en-US" sz="2800" dirty="0">
                <a:solidFill>
                  <a:schemeClr val="tx1"/>
                </a:solidFill>
                <a:ea typeface="+mn-ea"/>
                <a:cs typeface="+mn-cs"/>
              </a:rPr>
              <a:t>or </a:t>
            </a:r>
            <a:r>
              <a:rPr lang="en-US" sz="2800" i="1" dirty="0">
                <a:solidFill>
                  <a:schemeClr val="tx1"/>
                </a:solidFill>
                <a:ea typeface="+mn-ea"/>
                <a:cs typeface="+mn-cs"/>
              </a:rPr>
              <a:t>function </a:t>
            </a:r>
            <a:r>
              <a:rPr lang="en-US" sz="2800" i="1" dirty="0" err="1">
                <a:solidFill>
                  <a:schemeClr val="tx1"/>
                </a:solidFill>
                <a:ea typeface="+mn-ea"/>
                <a:cs typeface="+mn-cs"/>
              </a:rPr>
              <a:t>approxima-tion</a:t>
            </a:r>
            <a:r>
              <a:rPr lang="en-US" sz="2800" dirty="0">
                <a:solidFill>
                  <a:schemeClr val="tx1"/>
                </a:solidFill>
                <a:ea typeface="+mn-ea"/>
                <a:cs typeface="+mn-cs"/>
              </a:rPr>
              <a:t>; Learn a </a:t>
            </a:r>
            <a:r>
              <a:rPr lang="en-US" sz="2800" i="1" dirty="0">
                <a:solidFill>
                  <a:schemeClr val="tx1"/>
                </a:solidFill>
                <a:ea typeface="+mn-ea"/>
                <a:cs typeface="+mn-cs"/>
              </a:rPr>
              <a:t>continuous</a:t>
            </a:r>
            <a:r>
              <a:rPr lang="en-US" sz="2800" dirty="0">
                <a:solidFill>
                  <a:schemeClr val="tx1"/>
                </a:solidFill>
                <a:ea typeface="+mn-ea"/>
                <a:cs typeface="+mn-cs"/>
              </a:rPr>
              <a:t> input-output mapping from </a:t>
            </a:r>
            <a:r>
              <a:rPr lang="en-US" sz="2800" dirty="0"/>
              <a:t>examples, e.g., for a zip code, predict house sale price given its square footage</a:t>
            </a:r>
          </a:p>
        </p:txBody>
      </p:sp>
    </p:spTree>
    <p:extLst>
      <p:ext uri="{BB962C8B-B14F-4D97-AF65-F5344CB8AC3E}">
        <p14:creationId xmlns:p14="http://schemas.microsoft.com/office/powerpoint/2010/main" val="2518057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dirty="0"/>
              <a:t>Unsupervised Learning</a:t>
            </a:r>
          </a:p>
        </p:txBody>
      </p:sp>
      <p:sp>
        <p:nvSpPr>
          <p:cNvPr id="3" name="Content Placeholder 2"/>
          <p:cNvSpPr>
            <a:spLocks noGrp="1"/>
          </p:cNvSpPr>
          <p:nvPr>
            <p:ph idx="1"/>
          </p:nvPr>
        </p:nvSpPr>
        <p:spPr>
          <a:xfrm>
            <a:off x="838200" y="1638300"/>
            <a:ext cx="7924800" cy="4991100"/>
          </a:xfrm>
        </p:spPr>
        <p:txBody>
          <a:bodyPr/>
          <a:lstStyle/>
          <a:p>
            <a:pPr marL="0" indent="0">
              <a:buNone/>
            </a:pPr>
            <a:r>
              <a:rPr lang="en-US" sz="3200" dirty="0"/>
              <a:t>Given only </a:t>
            </a:r>
            <a:r>
              <a:rPr lang="en-US" sz="3200" i="1" dirty="0"/>
              <a:t>unlabeled</a:t>
            </a:r>
            <a:r>
              <a:rPr lang="en-US" sz="3200" dirty="0"/>
              <a:t> data as input, learn some sort of structure, e.g.:</a:t>
            </a:r>
          </a:p>
          <a:p>
            <a:pPr marL="457200" indent="-287338"/>
            <a:r>
              <a:rPr lang="en-US" sz="3200" b="1" dirty="0">
                <a:solidFill>
                  <a:srgbClr val="002060"/>
                </a:solidFill>
              </a:rPr>
              <a:t>Clustering</a:t>
            </a:r>
            <a:r>
              <a:rPr lang="en-US" sz="3200" dirty="0"/>
              <a:t>: group Facebook friends based on similarity of post texts and friends</a:t>
            </a:r>
          </a:p>
          <a:p>
            <a:pPr marL="457200" indent="-287338"/>
            <a:r>
              <a:rPr lang="en-US" sz="3200" b="1" dirty="0">
                <a:solidFill>
                  <a:srgbClr val="002060"/>
                </a:solidFill>
              </a:rPr>
              <a:t>Embeddings</a:t>
            </a:r>
            <a:r>
              <a:rPr lang="en-US" sz="3200" dirty="0"/>
              <a:t>: Find sets of words whose meanings are related (e.g., doctor, hospital)</a:t>
            </a:r>
          </a:p>
          <a:p>
            <a:pPr marL="457200" indent="-287338"/>
            <a:r>
              <a:rPr lang="en-US" sz="3200" b="1" dirty="0">
                <a:solidFill>
                  <a:srgbClr val="002060"/>
                </a:solidFill>
              </a:rPr>
              <a:t>Topic modeling</a:t>
            </a:r>
            <a:r>
              <a:rPr lang="en-US" sz="3200" dirty="0"/>
              <a:t>: Induce N topics and words most common in documents about each</a:t>
            </a:r>
          </a:p>
          <a:p>
            <a:pPr marL="457200" indent="-287338"/>
            <a:endParaRPr lang="en-US" sz="3200" dirty="0"/>
          </a:p>
        </p:txBody>
      </p:sp>
    </p:spTree>
    <p:extLst>
      <p:ext uri="{BB962C8B-B14F-4D97-AF65-F5344CB8AC3E}">
        <p14:creationId xmlns:p14="http://schemas.microsoft.com/office/powerpoint/2010/main" val="1741062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a:xfrm>
            <a:off x="609600" y="423333"/>
            <a:ext cx="7772400" cy="1143000"/>
          </a:xfrm>
        </p:spPr>
        <p:txBody>
          <a:bodyPr/>
          <a:lstStyle/>
          <a:p>
            <a:r>
              <a:rPr lang="en-US" dirty="0">
                <a:latin typeface="Calibri" panose="020F0502020204030204" pitchFamily="34" charset="0"/>
                <a:ea typeface="ＭＳ Ｐゴシック" charset="0"/>
                <a:cs typeface="Calibri" panose="020F0502020204030204" pitchFamily="34" charset="0"/>
              </a:rPr>
              <a:t>Inductive Learning Framework</a:t>
            </a:r>
          </a:p>
        </p:txBody>
      </p:sp>
      <p:sp>
        <p:nvSpPr>
          <p:cNvPr id="3" name="Content Placeholder 2"/>
          <p:cNvSpPr>
            <a:spLocks noGrp="1"/>
          </p:cNvSpPr>
          <p:nvPr>
            <p:ph idx="1"/>
          </p:nvPr>
        </p:nvSpPr>
        <p:spPr>
          <a:xfrm>
            <a:off x="342900" y="1583266"/>
            <a:ext cx="8458200" cy="4969934"/>
          </a:xfrm>
        </p:spPr>
        <p:txBody>
          <a:bodyPr>
            <a:normAutofit fontScale="92500" lnSpcReduction="10000"/>
          </a:bodyPr>
          <a:lstStyle/>
          <a:p>
            <a:r>
              <a:rPr lang="en-US" sz="2800" dirty="0"/>
              <a:t>Raw input data from sensors or a database preprocessed to obtain </a:t>
            </a:r>
            <a:r>
              <a:rPr lang="en-US" sz="2800" b="1" dirty="0">
                <a:solidFill>
                  <a:srgbClr val="930002"/>
                </a:solidFill>
              </a:rPr>
              <a:t>feature vector</a:t>
            </a:r>
            <a:r>
              <a:rPr lang="en-US" sz="2800" dirty="0"/>
              <a:t>, </a:t>
            </a:r>
            <a:r>
              <a:rPr lang="en-US" sz="2800" b="1" dirty="0"/>
              <a:t>X</a:t>
            </a:r>
            <a:r>
              <a:rPr lang="en-US" sz="2800" dirty="0"/>
              <a:t>, of </a:t>
            </a:r>
            <a:r>
              <a:rPr lang="en-US" sz="2800" b="1" dirty="0"/>
              <a:t> </a:t>
            </a:r>
            <a:r>
              <a:rPr lang="en-US" sz="2800" b="1" dirty="0">
                <a:solidFill>
                  <a:srgbClr val="930002"/>
                </a:solidFill>
              </a:rPr>
              <a:t>relevant</a:t>
            </a:r>
            <a:r>
              <a:rPr lang="en-US" sz="2800" dirty="0">
                <a:solidFill>
                  <a:srgbClr val="930002"/>
                </a:solidFill>
              </a:rPr>
              <a:t> </a:t>
            </a:r>
            <a:r>
              <a:rPr lang="en-US" sz="2800" dirty="0"/>
              <a:t>features for classifying examples</a:t>
            </a:r>
          </a:p>
          <a:p>
            <a:pPr>
              <a:spcBef>
                <a:spcPts val="1400"/>
              </a:spcBef>
            </a:pPr>
            <a:r>
              <a:rPr lang="en-US" sz="2800" dirty="0"/>
              <a:t>Each </a:t>
            </a:r>
            <a:r>
              <a:rPr lang="en-US" sz="2800" b="1" dirty="0"/>
              <a:t>X</a:t>
            </a:r>
            <a:r>
              <a:rPr lang="en-US" sz="2800" dirty="0"/>
              <a:t> is a list of (attribute, value) pairs</a:t>
            </a:r>
          </a:p>
          <a:p>
            <a:pPr>
              <a:spcBef>
                <a:spcPts val="1400"/>
              </a:spcBef>
            </a:pPr>
            <a:r>
              <a:rPr lang="en-US" sz="2800" b="1" i="1" dirty="0">
                <a:solidFill>
                  <a:srgbClr val="930002"/>
                </a:solidFill>
              </a:rPr>
              <a:t>n</a:t>
            </a:r>
            <a:r>
              <a:rPr lang="en-US" sz="2800" dirty="0"/>
              <a:t> attributes (a.k.a. features): fixed, positive, and finite</a:t>
            </a:r>
          </a:p>
          <a:p>
            <a:pPr>
              <a:spcBef>
                <a:spcPts val="1400"/>
              </a:spcBef>
            </a:pPr>
            <a:r>
              <a:rPr lang="en-US" sz="2800" dirty="0"/>
              <a:t>Features have fixed, finite number # of possible values</a:t>
            </a:r>
          </a:p>
          <a:p>
            <a:pPr lvl="1"/>
            <a:r>
              <a:rPr lang="en-US" sz="2400" dirty="0"/>
              <a:t>Or continuous within some well-defined space, e.g., “age”</a:t>
            </a:r>
          </a:p>
          <a:p>
            <a:pPr>
              <a:spcBef>
                <a:spcPts val="1400"/>
              </a:spcBef>
            </a:pPr>
            <a:r>
              <a:rPr lang="en-US" sz="2800" dirty="0"/>
              <a:t>Each example is a point in an </a:t>
            </a:r>
            <a:r>
              <a:rPr lang="en-US" sz="2800" i="1" dirty="0"/>
              <a:t>n</a:t>
            </a:r>
            <a:r>
              <a:rPr lang="en-US" sz="2800" dirty="0"/>
              <a:t>-dimensional feature space</a:t>
            </a:r>
          </a:p>
          <a:p>
            <a:pPr lvl="1"/>
            <a:r>
              <a:rPr lang="en-US" sz="2400" dirty="0"/>
              <a:t>X = [</a:t>
            </a:r>
            <a:r>
              <a:rPr lang="en-US" sz="2400" dirty="0" err="1"/>
              <a:t>Person:Sue</a:t>
            </a:r>
            <a:r>
              <a:rPr lang="en-US" sz="2400" dirty="0"/>
              <a:t>, </a:t>
            </a:r>
            <a:r>
              <a:rPr lang="en-US" sz="2400" dirty="0" err="1"/>
              <a:t>EyeColor:Brown</a:t>
            </a:r>
            <a:r>
              <a:rPr lang="en-US" sz="2400" dirty="0"/>
              <a:t>, </a:t>
            </a:r>
            <a:r>
              <a:rPr lang="en-US" sz="2400" dirty="0" err="1"/>
              <a:t>Age:Young</a:t>
            </a:r>
            <a:r>
              <a:rPr lang="en-US" sz="2400" dirty="0"/>
              <a:t>, </a:t>
            </a:r>
            <a:r>
              <a:rPr lang="en-US" sz="2400" dirty="0" err="1"/>
              <a:t>Sex:Female</a:t>
            </a:r>
            <a:r>
              <a:rPr lang="en-US" sz="2400" dirty="0"/>
              <a:t>] </a:t>
            </a:r>
          </a:p>
          <a:p>
            <a:pPr lvl="1"/>
            <a:r>
              <a:rPr lang="en-US" sz="2400" dirty="0"/>
              <a:t>X = [</a:t>
            </a:r>
            <a:r>
              <a:rPr lang="en-US" sz="2400" dirty="0" err="1"/>
              <a:t>Cheese:</a:t>
            </a:r>
            <a:r>
              <a:rPr lang="en-US" sz="2400" i="1" dirty="0" err="1"/>
              <a:t>f</a:t>
            </a:r>
            <a:r>
              <a:rPr lang="en-US" sz="2400" dirty="0"/>
              <a:t>, </a:t>
            </a:r>
            <a:r>
              <a:rPr lang="en-US" sz="2400" dirty="0" err="1"/>
              <a:t>Sauce:</a:t>
            </a:r>
            <a:r>
              <a:rPr lang="en-US" sz="2400" i="1" dirty="0" err="1"/>
              <a:t>t</a:t>
            </a:r>
            <a:r>
              <a:rPr lang="en-US" sz="2400" dirty="0"/>
              <a:t>, </a:t>
            </a:r>
            <a:r>
              <a:rPr lang="en-US" sz="2400" dirty="0" err="1"/>
              <a:t>Bread:</a:t>
            </a:r>
            <a:r>
              <a:rPr lang="en-US" sz="2400" i="1" dirty="0" err="1"/>
              <a:t>t</a:t>
            </a:r>
            <a:r>
              <a:rPr lang="en-US" sz="2400" dirty="0"/>
              <a:t>]</a:t>
            </a:r>
          </a:p>
          <a:p>
            <a:pPr lvl="1"/>
            <a:r>
              <a:rPr lang="en-US" sz="2400" dirty="0"/>
              <a:t>X = [</a:t>
            </a:r>
            <a:r>
              <a:rPr lang="en-US" sz="2400" dirty="0" err="1"/>
              <a:t>Texture:Fuzzy</a:t>
            </a:r>
            <a:r>
              <a:rPr lang="en-US" sz="2400" dirty="0"/>
              <a:t>, </a:t>
            </a:r>
            <a:r>
              <a:rPr lang="en-US" sz="2400" dirty="0" err="1"/>
              <a:t>Ears:Pointy</a:t>
            </a:r>
            <a:r>
              <a:rPr lang="en-US" sz="2400" dirty="0"/>
              <a:t>, </a:t>
            </a:r>
            <a:r>
              <a:rPr lang="en-US" sz="2400" dirty="0" err="1"/>
              <a:t>Purrs:Yes</a:t>
            </a:r>
            <a:r>
              <a:rPr lang="en-US" sz="2400" dirty="0"/>
              <a:t>, Legs:4]</a:t>
            </a:r>
          </a:p>
        </p:txBody>
      </p:sp>
    </p:spTree>
    <p:extLst>
      <p:ext uri="{BB962C8B-B14F-4D97-AF65-F5344CB8AC3E}">
        <p14:creationId xmlns:p14="http://schemas.microsoft.com/office/powerpoint/2010/main" val="340139087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a:t>What we will cover</a:t>
            </a:r>
          </a:p>
        </p:txBody>
      </p:sp>
      <p:sp>
        <p:nvSpPr>
          <p:cNvPr id="3" name="Content Placeholder 2"/>
          <p:cNvSpPr>
            <a:spLocks noGrp="1"/>
          </p:cNvSpPr>
          <p:nvPr>
            <p:ph idx="1"/>
          </p:nvPr>
        </p:nvSpPr>
        <p:spPr>
          <a:xfrm>
            <a:off x="419100" y="1143000"/>
            <a:ext cx="8343900" cy="5715000"/>
          </a:xfrm>
        </p:spPr>
        <p:txBody>
          <a:bodyPr>
            <a:noAutofit/>
          </a:bodyPr>
          <a:lstStyle/>
          <a:p>
            <a:r>
              <a:rPr lang="en-US" sz="3200" dirty="0"/>
              <a:t>Some popular ML problems and algorithms</a:t>
            </a:r>
          </a:p>
          <a:p>
            <a:pPr lvl="1"/>
            <a:r>
              <a:rPr lang="en-US" sz="2800" dirty="0"/>
              <a:t>Take CMSC 478/678 Machine Leaning for more</a:t>
            </a:r>
          </a:p>
          <a:p>
            <a:pPr lvl="1"/>
            <a:r>
              <a:rPr lang="en-US" sz="2800" dirty="0"/>
              <a:t>Use online resources &amp; experiment on your own</a:t>
            </a:r>
          </a:p>
          <a:p>
            <a:r>
              <a:rPr lang="en-US" sz="3200" dirty="0"/>
              <a:t>Focus on when/how to use techniques and only touch on how/why they work</a:t>
            </a:r>
          </a:p>
          <a:p>
            <a:r>
              <a:rPr lang="en-US" sz="3200" dirty="0"/>
              <a:t>Basic ML methodology and evaluation</a:t>
            </a:r>
          </a:p>
          <a:p>
            <a:r>
              <a:rPr lang="en-US" sz="3200" dirty="0"/>
              <a:t>Use various platform for examples &amp; demos (e.g., </a:t>
            </a:r>
            <a:r>
              <a:rPr lang="en-US" sz="3200" dirty="0">
                <a:hlinkClick r:id="rId2"/>
              </a:rPr>
              <a:t>scikit-learn</a:t>
            </a:r>
            <a:r>
              <a:rPr lang="en-US" sz="3200" dirty="0"/>
              <a:t>, </a:t>
            </a:r>
            <a:r>
              <a:rPr lang="en-US" sz="3200" dirty="0">
                <a:hlinkClick r:id="rId3"/>
              </a:rPr>
              <a:t>Weka</a:t>
            </a:r>
            <a:r>
              <a:rPr lang="en-US" sz="3200" dirty="0"/>
              <a:t>, </a:t>
            </a:r>
            <a:r>
              <a:rPr lang="en-US" sz="3200" dirty="0">
                <a:hlinkClick r:id="rId4"/>
              </a:rPr>
              <a:t>TensorFlow</a:t>
            </a:r>
            <a:r>
              <a:rPr lang="en-US" sz="3200" dirty="0"/>
              <a:t>, </a:t>
            </a:r>
            <a:r>
              <a:rPr lang="en-US" sz="3200" dirty="0" err="1">
                <a:hlinkClick r:id="rId4"/>
              </a:rPr>
              <a:t>PyTorch</a:t>
            </a:r>
            <a:r>
              <a:rPr lang="en-US" sz="3200" dirty="0"/>
              <a:t>)</a:t>
            </a:r>
          </a:p>
          <a:p>
            <a:pPr lvl="1"/>
            <a:r>
              <a:rPr lang="en-US" sz="2800" dirty="0"/>
              <a:t>Great for exploration and learning</a:t>
            </a:r>
          </a:p>
          <a:p>
            <a:pPr marL="0" indent="0">
              <a:buNone/>
            </a:pPr>
            <a:endParaRPr lang="en-US" sz="3200" dirty="0"/>
          </a:p>
        </p:txBody>
      </p:sp>
    </p:spTree>
    <p:extLst>
      <p:ext uri="{BB962C8B-B14F-4D97-AF65-F5344CB8AC3E}">
        <p14:creationId xmlns:p14="http://schemas.microsoft.com/office/powerpoint/2010/main" val="2612546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lstStyle/>
          <a:p>
            <a:r>
              <a:rPr lang="en-US" dirty="0">
                <a:latin typeface="Calibri" panose="020F0502020204030204" pitchFamily="34" charset="0"/>
                <a:ea typeface="ＭＳ Ｐゴシック" charset="0"/>
                <a:cs typeface="Calibri" panose="020F0502020204030204" pitchFamily="34" charset="0"/>
              </a:rPr>
              <a:t>Inductive Learning as Search</a:t>
            </a:r>
          </a:p>
        </p:txBody>
      </p:sp>
      <p:sp>
        <p:nvSpPr>
          <p:cNvPr id="37892" name="Rectangle 3"/>
          <p:cNvSpPr>
            <a:spLocks noGrp="1" noChangeArrowheads="1"/>
          </p:cNvSpPr>
          <p:nvPr>
            <p:ph idx="1"/>
          </p:nvPr>
        </p:nvSpPr>
        <p:spPr>
          <a:xfrm>
            <a:off x="381000" y="1828800"/>
            <a:ext cx="8382001" cy="4572000"/>
          </a:xfrm>
        </p:spPr>
        <p:txBody>
          <a:bodyPr>
            <a:normAutofit/>
          </a:bodyPr>
          <a:lstStyle/>
          <a:p>
            <a:pPr>
              <a:lnSpc>
                <a:spcPct val="90000"/>
              </a:lnSpc>
            </a:pPr>
            <a:r>
              <a:rPr lang="en-US" sz="3200" dirty="0">
                <a:solidFill>
                  <a:srgbClr val="930002"/>
                </a:solidFill>
                <a:latin typeface="Calibri" panose="020F0502020204030204" pitchFamily="34" charset="0"/>
                <a:ea typeface="ＭＳ Ｐゴシック" charset="0"/>
                <a:cs typeface="Calibri" panose="020F0502020204030204" pitchFamily="34" charset="0"/>
              </a:rPr>
              <a:t>Instance space, I, </a:t>
            </a:r>
            <a:r>
              <a:rPr lang="en-US" sz="3200" dirty="0">
                <a:latin typeface="Calibri" panose="020F0502020204030204" pitchFamily="34" charset="0"/>
                <a:ea typeface="ＭＳ Ｐゴシック" charset="0"/>
                <a:cs typeface="Calibri" panose="020F0502020204030204" pitchFamily="34" charset="0"/>
              </a:rPr>
              <a:t>is set of all possible examples</a:t>
            </a:r>
          </a:p>
          <a:p>
            <a:pPr lvl="1">
              <a:lnSpc>
                <a:spcPct val="90000"/>
              </a:lnSpc>
            </a:pPr>
            <a:r>
              <a:rPr lang="en-US" sz="2800" dirty="0">
                <a:latin typeface="Calibri" panose="020F0502020204030204" pitchFamily="34" charset="0"/>
                <a:ea typeface="ＭＳ Ｐゴシック" charset="0"/>
                <a:cs typeface="Calibri" panose="020F0502020204030204" pitchFamily="34" charset="0"/>
              </a:rPr>
              <a:t>Defines language for the training and test instances</a:t>
            </a:r>
          </a:p>
          <a:p>
            <a:pPr lvl="1">
              <a:lnSpc>
                <a:spcPct val="90000"/>
              </a:lnSpc>
            </a:pPr>
            <a:r>
              <a:rPr lang="en-US" sz="2800" dirty="0">
                <a:latin typeface="Calibri" panose="020F0502020204030204" pitchFamily="34" charset="0"/>
                <a:ea typeface="ＭＳ Ｐゴシック" charset="0"/>
                <a:cs typeface="Calibri" panose="020F0502020204030204" pitchFamily="34" charset="0"/>
              </a:rPr>
              <a:t>Usually each instance </a:t>
            </a:r>
            <a:r>
              <a:rPr lang="en-US" sz="2800" dirty="0" err="1">
                <a:latin typeface="Calibri" panose="020F0502020204030204" pitchFamily="34" charset="0"/>
                <a:ea typeface="ＭＳ Ｐゴシック" charset="0"/>
                <a:cs typeface="Calibri" panose="020F0502020204030204" pitchFamily="34" charset="0"/>
              </a:rPr>
              <a:t>i</a:t>
            </a:r>
            <a:r>
              <a:rPr lang="en-US" sz="2800" dirty="0">
                <a:latin typeface="Calibri" panose="020F0502020204030204" pitchFamily="34" charset="0"/>
                <a:ea typeface="ＭＳ Ｐゴシック" charset="0"/>
                <a:cs typeface="Calibri" panose="020F0502020204030204" pitchFamily="34" charset="0"/>
              </a:rPr>
              <a:t> </a:t>
            </a:r>
            <a:r>
              <a:rPr lang="en-US" sz="2800" dirty="0">
                <a:latin typeface="Calibri" panose="020F0502020204030204" pitchFamily="34" charset="0"/>
                <a:ea typeface="ＭＳ Ｐゴシック" charset="0"/>
                <a:cs typeface="Calibri" panose="020F0502020204030204" pitchFamily="34" charset="0"/>
                <a:sym typeface="Symbol" charset="0"/>
              </a:rPr>
              <a:t> </a:t>
            </a:r>
            <a:r>
              <a:rPr lang="en-US" sz="2800" dirty="0">
                <a:latin typeface="Calibri" panose="020F0502020204030204" pitchFamily="34" charset="0"/>
                <a:ea typeface="ＭＳ Ｐゴシック" charset="0"/>
                <a:cs typeface="Calibri" panose="020F0502020204030204" pitchFamily="34" charset="0"/>
              </a:rPr>
              <a:t>I is a </a:t>
            </a:r>
            <a:r>
              <a:rPr lang="en-US" sz="2800" b="1" dirty="0">
                <a:latin typeface="Calibri" panose="020F0502020204030204" pitchFamily="34" charset="0"/>
                <a:ea typeface="ＭＳ Ｐゴシック" charset="0"/>
                <a:cs typeface="Calibri" panose="020F0502020204030204" pitchFamily="34" charset="0"/>
              </a:rPr>
              <a:t>feature vector</a:t>
            </a:r>
          </a:p>
          <a:p>
            <a:pPr lvl="1">
              <a:lnSpc>
                <a:spcPct val="90000"/>
              </a:lnSpc>
            </a:pPr>
            <a:r>
              <a:rPr lang="en-US" sz="2800" dirty="0">
                <a:latin typeface="Calibri" panose="020F0502020204030204" pitchFamily="34" charset="0"/>
                <a:ea typeface="ＭＳ Ｐゴシック" charset="0"/>
                <a:cs typeface="Calibri" panose="020F0502020204030204" pitchFamily="34" charset="0"/>
              </a:rPr>
              <a:t>Features are also sometimes called </a:t>
            </a:r>
            <a:r>
              <a:rPr lang="en-US" sz="2800" i="1" dirty="0">
                <a:latin typeface="Calibri" panose="020F0502020204030204" pitchFamily="34" charset="0"/>
                <a:ea typeface="ＭＳ Ｐゴシック" charset="0"/>
                <a:cs typeface="Calibri" panose="020F0502020204030204" pitchFamily="34" charset="0"/>
              </a:rPr>
              <a:t>attributes</a:t>
            </a:r>
            <a:r>
              <a:rPr lang="en-US" sz="2800" dirty="0">
                <a:latin typeface="Calibri" panose="020F0502020204030204" pitchFamily="34" charset="0"/>
                <a:ea typeface="ＭＳ Ｐゴシック" charset="0"/>
                <a:cs typeface="Calibri" panose="020F0502020204030204" pitchFamily="34" charset="0"/>
              </a:rPr>
              <a:t> or </a:t>
            </a:r>
            <a:r>
              <a:rPr lang="en-US" sz="2800" i="1" dirty="0">
                <a:latin typeface="Calibri" panose="020F0502020204030204" pitchFamily="34" charset="0"/>
                <a:ea typeface="ＭＳ Ｐゴシック" charset="0"/>
                <a:cs typeface="Calibri" panose="020F0502020204030204" pitchFamily="34" charset="0"/>
              </a:rPr>
              <a:t>variables</a:t>
            </a:r>
          </a:p>
          <a:p>
            <a:pPr marL="0" indent="0">
              <a:lnSpc>
                <a:spcPct val="90000"/>
              </a:lnSpc>
              <a:buNone/>
            </a:pPr>
            <a:r>
              <a:rPr lang="en-US" sz="3200" dirty="0">
                <a:latin typeface="LM Roman 10 Regular"/>
                <a:ea typeface="ＭＳ Ｐゴシック" charset="0"/>
                <a:cs typeface="LM Roman 10 Regular"/>
              </a:rPr>
              <a:t>	I: V</a:t>
            </a:r>
            <a:r>
              <a:rPr lang="en-US" sz="3200" baseline="-25000" dirty="0">
                <a:latin typeface="LM Roman 10 Regular"/>
                <a:ea typeface="ＭＳ Ｐゴシック" charset="0"/>
                <a:cs typeface="LM Roman 10 Regular"/>
              </a:rPr>
              <a:t>1</a:t>
            </a:r>
            <a:r>
              <a:rPr lang="en-US" sz="3200" dirty="0">
                <a:latin typeface="LM Roman 10 Regular"/>
                <a:ea typeface="ＭＳ Ｐゴシック" charset="0"/>
                <a:cs typeface="LM Roman 10 Regular"/>
              </a:rPr>
              <a:t> × V</a:t>
            </a:r>
            <a:r>
              <a:rPr lang="en-US" sz="3200" baseline="-25000" dirty="0">
                <a:latin typeface="LM Roman 10 Regular"/>
                <a:ea typeface="ＭＳ Ｐゴシック" charset="0"/>
                <a:cs typeface="LM Roman 10 Regular"/>
              </a:rPr>
              <a:t>2</a:t>
            </a:r>
            <a:r>
              <a:rPr lang="en-US" sz="3200" dirty="0">
                <a:latin typeface="LM Roman 10 Regular"/>
                <a:ea typeface="ＭＳ Ｐゴシック" charset="0"/>
                <a:cs typeface="LM Roman 10 Regular"/>
              </a:rPr>
              <a:t> × … × </a:t>
            </a:r>
            <a:r>
              <a:rPr lang="en-US" sz="3200" dirty="0" err="1">
                <a:latin typeface="LM Roman 10 Regular"/>
                <a:ea typeface="ＭＳ Ｐゴシック" charset="0"/>
                <a:cs typeface="LM Roman 10 Regular"/>
              </a:rPr>
              <a:t>V</a:t>
            </a:r>
            <a:r>
              <a:rPr lang="en-US" sz="3200" baseline="-25000" dirty="0" err="1">
                <a:latin typeface="LM Roman 10 Regular"/>
                <a:ea typeface="ＭＳ Ｐゴシック" charset="0"/>
                <a:cs typeface="LM Roman 10 Regular"/>
              </a:rPr>
              <a:t>k</a:t>
            </a:r>
            <a:r>
              <a:rPr lang="en-US" sz="3200" dirty="0">
                <a:latin typeface="LM Roman 10 Regular"/>
                <a:ea typeface="ＭＳ Ｐゴシック" charset="0"/>
                <a:cs typeface="LM Roman 10 Regular"/>
              </a:rPr>
              <a:t>, </a:t>
            </a:r>
            <a:r>
              <a:rPr lang="en-US" sz="3200" dirty="0" err="1">
                <a:latin typeface="LM Roman 10 Regular"/>
                <a:ea typeface="ＭＳ Ｐゴシック" charset="0"/>
                <a:cs typeface="LM Roman 10 Regular"/>
              </a:rPr>
              <a:t>i</a:t>
            </a:r>
            <a:r>
              <a:rPr lang="en-US" sz="3200" dirty="0">
                <a:latin typeface="LM Roman 10 Regular"/>
                <a:ea typeface="ＭＳ Ｐゴシック" charset="0"/>
                <a:cs typeface="LM Roman 10 Regular"/>
              </a:rPr>
              <a:t> = (v</a:t>
            </a:r>
            <a:r>
              <a:rPr lang="en-US" sz="3200" baseline="-25000" dirty="0">
                <a:latin typeface="LM Roman 10 Regular"/>
                <a:ea typeface="ＭＳ Ｐゴシック" charset="0"/>
                <a:cs typeface="LM Roman 10 Regular"/>
              </a:rPr>
              <a:t>1</a:t>
            </a:r>
            <a:r>
              <a:rPr lang="en-US" sz="3200" dirty="0">
                <a:latin typeface="LM Roman 10 Regular"/>
                <a:ea typeface="ＭＳ Ｐゴシック" charset="0"/>
                <a:cs typeface="LM Roman 10 Regular"/>
              </a:rPr>
              <a:t>, v</a:t>
            </a:r>
            <a:r>
              <a:rPr lang="en-US" sz="3200" baseline="-25000" dirty="0">
                <a:latin typeface="LM Roman 10 Regular"/>
                <a:ea typeface="ＭＳ Ｐゴシック" charset="0"/>
                <a:cs typeface="LM Roman 10 Regular"/>
              </a:rPr>
              <a:t>2</a:t>
            </a:r>
            <a:r>
              <a:rPr lang="en-US" sz="3200" dirty="0">
                <a:latin typeface="LM Roman 10 Regular"/>
                <a:ea typeface="ＭＳ Ｐゴシック" charset="0"/>
                <a:cs typeface="LM Roman 10 Regular"/>
              </a:rPr>
              <a:t>, …, </a:t>
            </a:r>
            <a:r>
              <a:rPr lang="en-US" sz="3200" dirty="0" err="1">
                <a:latin typeface="LM Roman 10 Regular"/>
                <a:ea typeface="ＭＳ Ｐゴシック" charset="0"/>
                <a:cs typeface="LM Roman 10 Regular"/>
              </a:rPr>
              <a:t>v</a:t>
            </a:r>
            <a:r>
              <a:rPr lang="en-US" sz="3200" baseline="-25000" dirty="0" err="1">
                <a:latin typeface="LM Roman 10 Regular"/>
                <a:ea typeface="ＭＳ Ｐゴシック" charset="0"/>
                <a:cs typeface="LM Roman 10 Regular"/>
              </a:rPr>
              <a:t>k</a:t>
            </a:r>
            <a:r>
              <a:rPr lang="en-US" sz="3200" dirty="0">
                <a:latin typeface="LM Roman 10 Regular"/>
                <a:ea typeface="ＭＳ Ｐゴシック" charset="0"/>
                <a:cs typeface="LM Roman 10 Regular"/>
              </a:rPr>
              <a:t>)</a:t>
            </a:r>
            <a:endParaRPr lang="en-US" sz="3200" dirty="0">
              <a:latin typeface="Calibri" panose="020F0502020204030204" pitchFamily="34" charset="0"/>
              <a:ea typeface="ＭＳ Ｐゴシック" charset="0"/>
              <a:cs typeface="Calibri" panose="020F0502020204030204" pitchFamily="34" charset="0"/>
            </a:endParaRPr>
          </a:p>
          <a:p>
            <a:pPr>
              <a:lnSpc>
                <a:spcPct val="90000"/>
              </a:lnSpc>
            </a:pPr>
            <a:r>
              <a:rPr lang="en-US" sz="3200" dirty="0">
                <a:latin typeface="Calibri" panose="020F0502020204030204" pitchFamily="34" charset="0"/>
                <a:ea typeface="ＭＳ Ｐゴシック" charset="0"/>
                <a:cs typeface="Calibri" panose="020F0502020204030204" pitchFamily="34" charset="0"/>
              </a:rPr>
              <a:t>Class variable </a:t>
            </a:r>
            <a:r>
              <a:rPr lang="en-US" sz="3200" dirty="0">
                <a:solidFill>
                  <a:srgbClr val="930002"/>
                </a:solidFill>
                <a:latin typeface="LM Roman 10 Regular"/>
                <a:ea typeface="ＭＳ Ｐゴシック" charset="0"/>
                <a:cs typeface="LM Roman 10 Regular"/>
              </a:rPr>
              <a:t>C</a:t>
            </a:r>
            <a:r>
              <a:rPr lang="en-US" sz="3200" dirty="0">
                <a:latin typeface="Calibri" panose="020F0502020204030204" pitchFamily="34" charset="0"/>
                <a:ea typeface="ＭＳ Ｐゴシック" charset="0"/>
                <a:cs typeface="Calibri" panose="020F0502020204030204" pitchFamily="34" charset="0"/>
              </a:rPr>
              <a:t> gives an instance’s class (to be predicted)</a:t>
            </a:r>
            <a:endParaRPr lang="en-US" sz="3200" dirty="0">
              <a:ea typeface="ＭＳ Ｐゴシック" charset="0"/>
              <a:cs typeface="Calibri" panose="020F0502020204030204" pitchFamily="34" charset="0"/>
            </a:endParaRPr>
          </a:p>
        </p:txBody>
      </p:sp>
    </p:spTree>
    <p:extLst>
      <p:ext uri="{BB962C8B-B14F-4D97-AF65-F5344CB8AC3E}">
        <p14:creationId xmlns:p14="http://schemas.microsoft.com/office/powerpoint/2010/main" val="3379153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lstStyle/>
          <a:p>
            <a:r>
              <a:rPr lang="en-US" dirty="0">
                <a:latin typeface="Calibri" panose="020F0502020204030204" pitchFamily="34" charset="0"/>
                <a:ea typeface="ＭＳ Ｐゴシック" charset="0"/>
                <a:cs typeface="Calibri" panose="020F0502020204030204" pitchFamily="34" charset="0"/>
              </a:rPr>
              <a:t>Inductive Learning as Search</a:t>
            </a:r>
          </a:p>
        </p:txBody>
      </p:sp>
      <p:sp>
        <p:nvSpPr>
          <p:cNvPr id="37892" name="Rectangle 3"/>
          <p:cNvSpPr>
            <a:spLocks noGrp="1" noChangeArrowheads="1"/>
          </p:cNvSpPr>
          <p:nvPr>
            <p:ph idx="1"/>
          </p:nvPr>
        </p:nvSpPr>
        <p:spPr>
          <a:xfrm>
            <a:off x="381000" y="1828800"/>
            <a:ext cx="8382001" cy="4572000"/>
          </a:xfrm>
        </p:spPr>
        <p:txBody>
          <a:bodyPr>
            <a:normAutofit/>
          </a:bodyPr>
          <a:lstStyle/>
          <a:p>
            <a:pPr>
              <a:lnSpc>
                <a:spcPct val="90000"/>
              </a:lnSpc>
            </a:pPr>
            <a:r>
              <a:rPr lang="en-US" sz="3200" dirty="0">
                <a:solidFill>
                  <a:srgbClr val="930002"/>
                </a:solidFill>
                <a:latin typeface="LM Roman 10 Regular"/>
                <a:ea typeface="ＭＳ Ｐゴシック" charset="0"/>
                <a:cs typeface="LM Roman 10 Regular"/>
              </a:rPr>
              <a:t>C</a:t>
            </a:r>
            <a:r>
              <a:rPr lang="en-US" sz="3200" dirty="0">
                <a:latin typeface="Calibri" panose="020F0502020204030204" pitchFamily="34" charset="0"/>
                <a:ea typeface="ＭＳ Ｐゴシック" charset="0"/>
                <a:cs typeface="Calibri" panose="020F0502020204030204" pitchFamily="34" charset="0"/>
              </a:rPr>
              <a:t> gives an instance’s class </a:t>
            </a:r>
          </a:p>
          <a:p>
            <a:pPr>
              <a:lnSpc>
                <a:spcPct val="90000"/>
              </a:lnSpc>
            </a:pPr>
            <a:r>
              <a:rPr lang="en-US" sz="3200" dirty="0">
                <a:latin typeface="Calibri" panose="020F0502020204030204" pitchFamily="34" charset="0"/>
                <a:ea typeface="ＭＳ Ｐゴシック" charset="0"/>
                <a:cs typeface="Calibri" panose="020F0502020204030204" pitchFamily="34" charset="0"/>
              </a:rPr>
              <a:t>Model space </a:t>
            </a:r>
            <a:r>
              <a:rPr lang="en-US" sz="3200" dirty="0">
                <a:solidFill>
                  <a:srgbClr val="930002"/>
                </a:solidFill>
                <a:latin typeface="LM Roman 10 Regular"/>
                <a:ea typeface="ＭＳ Ｐゴシック" charset="0"/>
                <a:cs typeface="LM Roman 10 Regular"/>
              </a:rPr>
              <a:t>M</a:t>
            </a:r>
            <a:r>
              <a:rPr lang="en-US" sz="3200" dirty="0">
                <a:latin typeface="Calibri" panose="020F0502020204030204" pitchFamily="34" charset="0"/>
                <a:ea typeface="ＭＳ Ｐゴシック" charset="0"/>
                <a:cs typeface="Calibri" panose="020F0502020204030204" pitchFamily="34" charset="0"/>
              </a:rPr>
              <a:t> defines the possible </a:t>
            </a:r>
            <a:r>
              <a:rPr lang="en-US" sz="3200" dirty="0">
                <a:solidFill>
                  <a:srgbClr val="930002"/>
                </a:solidFill>
                <a:latin typeface="Calibri" panose="020F0502020204030204" pitchFamily="34" charset="0"/>
                <a:ea typeface="ＭＳ Ｐゴシック" charset="0"/>
                <a:cs typeface="Calibri" panose="020F0502020204030204" pitchFamily="34" charset="0"/>
              </a:rPr>
              <a:t>classifiers</a:t>
            </a:r>
          </a:p>
          <a:p>
            <a:pPr lvl="1">
              <a:lnSpc>
                <a:spcPct val="90000"/>
              </a:lnSpc>
            </a:pPr>
            <a:r>
              <a:rPr lang="en-US" sz="2800" dirty="0">
                <a:latin typeface="LM Roman 10 Regular"/>
                <a:ea typeface="ＭＳ Ｐゴシック" charset="0"/>
                <a:cs typeface="LM Roman 10 Regular"/>
              </a:rPr>
              <a:t>M: I → C, M = {m</a:t>
            </a:r>
            <a:r>
              <a:rPr lang="en-US" sz="2800" baseline="-25000" dirty="0">
                <a:latin typeface="LM Roman 10 Regular"/>
                <a:ea typeface="ＭＳ Ｐゴシック" charset="0"/>
                <a:cs typeface="LM Roman 10 Regular"/>
              </a:rPr>
              <a:t>1</a:t>
            </a:r>
            <a:r>
              <a:rPr lang="en-US" sz="2800" dirty="0">
                <a:latin typeface="LM Roman 10 Regular"/>
                <a:ea typeface="ＭＳ Ｐゴシック" charset="0"/>
                <a:cs typeface="LM Roman 10 Regular"/>
              </a:rPr>
              <a:t>, … </a:t>
            </a:r>
            <a:r>
              <a:rPr lang="en-US" sz="2800" dirty="0" err="1">
                <a:latin typeface="LM Roman 10 Regular"/>
                <a:ea typeface="ＭＳ Ｐゴシック" charset="0"/>
                <a:cs typeface="LM Roman 10 Regular"/>
              </a:rPr>
              <a:t>m</a:t>
            </a:r>
            <a:r>
              <a:rPr lang="en-US" sz="2800" baseline="-25000" dirty="0" err="1">
                <a:latin typeface="LM Roman 10 Regular"/>
                <a:ea typeface="ＭＳ Ｐゴシック" charset="0"/>
                <a:cs typeface="LM Roman 10 Regular"/>
              </a:rPr>
              <a:t>n</a:t>
            </a:r>
            <a:r>
              <a:rPr lang="en-US" sz="2800" dirty="0">
                <a:latin typeface="LM Roman 10 Regular"/>
                <a:ea typeface="ＭＳ Ｐゴシック" charset="0"/>
                <a:cs typeface="LM Roman 10 Regular"/>
              </a:rPr>
              <a:t>}  </a:t>
            </a:r>
            <a:r>
              <a:rPr lang="en-US" sz="2800" dirty="0">
                <a:latin typeface="Calibri" panose="020F0502020204030204" pitchFamily="34" charset="0"/>
                <a:ea typeface="ＭＳ Ｐゴシック" charset="0"/>
                <a:cs typeface="Calibri" panose="020F0502020204030204" pitchFamily="34" charset="0"/>
              </a:rPr>
              <a:t>(possibly infinite)</a:t>
            </a:r>
          </a:p>
          <a:p>
            <a:pPr lvl="1">
              <a:lnSpc>
                <a:spcPct val="90000"/>
              </a:lnSpc>
            </a:pPr>
            <a:r>
              <a:rPr lang="en-US" sz="2800" dirty="0">
                <a:latin typeface="Calibri" panose="020F0502020204030204" pitchFamily="34" charset="0"/>
                <a:ea typeface="ＭＳ Ｐゴシック" charset="0"/>
                <a:cs typeface="Calibri" panose="020F0502020204030204" pitchFamily="34" charset="0"/>
              </a:rPr>
              <a:t>Model space is sometimes defined using same features as instance space (not always)</a:t>
            </a:r>
          </a:p>
          <a:p>
            <a:pPr>
              <a:lnSpc>
                <a:spcPct val="90000"/>
              </a:lnSpc>
            </a:pPr>
            <a:r>
              <a:rPr lang="en-US" sz="3200" dirty="0">
                <a:latin typeface="Calibri" panose="020F0502020204030204" pitchFamily="34" charset="0"/>
                <a:ea typeface="ＭＳ Ｐゴシック" charset="0"/>
                <a:cs typeface="Calibri" panose="020F0502020204030204" pitchFamily="34" charset="0"/>
              </a:rPr>
              <a:t>Training data lets us search for a good (consistent, complete, simple) hypothesis in  the model space</a:t>
            </a:r>
          </a:p>
          <a:p>
            <a:pPr>
              <a:lnSpc>
                <a:spcPct val="90000"/>
              </a:lnSpc>
            </a:pPr>
            <a:r>
              <a:rPr lang="en-US" sz="3200" dirty="0">
                <a:latin typeface="Calibri" panose="020F0502020204030204" pitchFamily="34" charset="0"/>
                <a:ea typeface="ＭＳ Ｐゴシック" charset="0"/>
                <a:cs typeface="Calibri" panose="020F0502020204030204" pitchFamily="34" charset="0"/>
              </a:rPr>
              <a:t>The learned model is a classifier</a:t>
            </a:r>
          </a:p>
        </p:txBody>
      </p:sp>
    </p:spTree>
    <p:extLst>
      <p:ext uri="{BB962C8B-B14F-4D97-AF65-F5344CB8AC3E}">
        <p14:creationId xmlns:p14="http://schemas.microsoft.com/office/powerpoint/2010/main" val="6072310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Inductive Learning Pipeline</a:t>
            </a:r>
          </a:p>
        </p:txBody>
      </p:sp>
      <p:sp>
        <p:nvSpPr>
          <p:cNvPr id="6" name="TextBox 5"/>
          <p:cNvSpPr txBox="1"/>
          <p:nvPr/>
        </p:nvSpPr>
        <p:spPr>
          <a:xfrm>
            <a:off x="4114800" y="3461772"/>
            <a:ext cx="1600200" cy="1338828"/>
          </a:xfrm>
          <a:prstGeom prst="rect">
            <a:avLst/>
          </a:prstGeom>
          <a:solidFill>
            <a:schemeClr val="accent2">
              <a:lumMod val="20000"/>
              <a:lumOff val="80000"/>
            </a:schemeClr>
          </a:solidFill>
          <a:ln>
            <a:solidFill>
              <a:schemeClr val="accent2">
                <a:lumMod val="60000"/>
                <a:lumOff val="40000"/>
              </a:schemeClr>
            </a:solidFill>
          </a:ln>
        </p:spPr>
        <p:txBody>
          <a:bodyPr wrap="square" tIns="0" rtlCol="0">
            <a:spAutoFit/>
          </a:bodyPr>
          <a:lstStyle/>
          <a:p>
            <a:pPr algn="ctr">
              <a:spcAft>
                <a:spcPts val="1200"/>
              </a:spcAft>
            </a:pPr>
            <a:r>
              <a:rPr lang="en-US" sz="2800" dirty="0">
                <a:latin typeface="Gill Sans"/>
                <a:cs typeface="Gill Sans"/>
              </a:rPr>
              <a:t>Classifier (trained </a:t>
            </a:r>
            <a:r>
              <a:rPr lang="en-US" sz="2800" b="1" dirty="0">
                <a:latin typeface="Gill Sans"/>
                <a:cs typeface="Gill Sans"/>
              </a:rPr>
              <a:t>model</a:t>
            </a:r>
            <a:r>
              <a:rPr lang="en-US" sz="2800" dirty="0">
                <a:latin typeface="Gill Sans"/>
                <a:cs typeface="Gill Sans"/>
              </a:rPr>
              <a:t>)</a:t>
            </a:r>
          </a:p>
        </p:txBody>
      </p:sp>
      <p:grpSp>
        <p:nvGrpSpPr>
          <p:cNvPr id="38" name="Group 37"/>
          <p:cNvGrpSpPr/>
          <p:nvPr/>
        </p:nvGrpSpPr>
        <p:grpSpPr>
          <a:xfrm>
            <a:off x="317251" y="1981200"/>
            <a:ext cx="3200400" cy="4038600"/>
            <a:chOff x="317251" y="2133600"/>
            <a:chExt cx="3200400" cy="4038600"/>
          </a:xfrm>
        </p:grpSpPr>
        <p:sp>
          <p:nvSpPr>
            <p:cNvPr id="37" name="Rectangle 36"/>
            <p:cNvSpPr/>
            <p:nvPr/>
          </p:nvSpPr>
          <p:spPr>
            <a:xfrm>
              <a:off x="317251" y="2133600"/>
              <a:ext cx="3200400" cy="4038600"/>
            </a:xfrm>
            <a:prstGeom prst="rect">
              <a:avLst/>
            </a:prstGeom>
            <a:solidFill>
              <a:schemeClr val="accent6">
                <a:lumMod val="60000"/>
                <a:lumOff val="40000"/>
              </a:schemeClr>
            </a:solid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latin typeface="Calibri" panose="020F0502020204030204" pitchFamily="34" charset="0"/>
              </a:endParaRPr>
            </a:p>
          </p:txBody>
        </p:sp>
        <p:grpSp>
          <p:nvGrpSpPr>
            <p:cNvPr id="35" name="Group 34"/>
            <p:cNvGrpSpPr/>
            <p:nvPr/>
          </p:nvGrpSpPr>
          <p:grpSpPr>
            <a:xfrm>
              <a:off x="508214" y="2733300"/>
              <a:ext cx="2920786" cy="3283835"/>
              <a:chOff x="508214" y="2133600"/>
              <a:chExt cx="3454186" cy="3883536"/>
            </a:xfrm>
          </p:grpSpPr>
          <p:pic>
            <p:nvPicPr>
              <p:cNvPr id="12" name="image9.jpg" descr="C:\Users\tway\Documents\Personal\Villanova\Research\Grants\NSF TUES 2011 Machine Learning\My Modules\dog photos\puppy-photo6.jpg"/>
              <p:cNvPicPr>
                <a:picLocks noChangeAspect="1"/>
              </p:cNvPicPr>
              <p:nvPr/>
            </p:nvPicPr>
            <p:blipFill>
              <a:blip r:embed="rId2"/>
              <a:stretch>
                <a:fillRect/>
              </a:stretch>
            </p:blipFill>
            <p:spPr>
              <a:xfrm>
                <a:off x="508214" y="2133600"/>
                <a:ext cx="1268798" cy="910621"/>
              </a:xfrm>
              <a:prstGeom prst="rect">
                <a:avLst/>
              </a:prstGeom>
              <a:ln w="12700">
                <a:miter lim="400000"/>
              </a:ln>
            </p:spPr>
          </p:pic>
          <p:pic>
            <p:nvPicPr>
              <p:cNvPr id="13" name="image10.jpg" descr="C:\Users\tway\Documents\Personal\Villanova\Research\Grants\NSF TUES 2011 Machine Learning\My Modules\dog photos\puppy-photo7.jpg"/>
              <p:cNvPicPr>
                <a:picLocks noChangeAspect="1"/>
              </p:cNvPicPr>
              <p:nvPr/>
            </p:nvPicPr>
            <p:blipFill>
              <a:blip r:embed="rId3"/>
              <a:stretch>
                <a:fillRect/>
              </a:stretch>
            </p:blipFill>
            <p:spPr>
              <a:xfrm>
                <a:off x="1361146" y="3129094"/>
                <a:ext cx="1261921" cy="788701"/>
              </a:xfrm>
              <a:prstGeom prst="rect">
                <a:avLst/>
              </a:prstGeom>
              <a:ln w="12700">
                <a:miter lim="400000"/>
              </a:ln>
            </p:spPr>
          </p:pic>
          <p:pic>
            <p:nvPicPr>
              <p:cNvPr id="14" name="image11.png" descr="C:\Users\tway\Documents\Personal\Villanova\Research\Grants\NSF TUES 2011 Machine Learning\My Modules\dog clipart\puppy-clip1.png"/>
              <p:cNvPicPr>
                <a:picLocks noChangeAspect="1"/>
              </p:cNvPicPr>
              <p:nvPr/>
            </p:nvPicPr>
            <p:blipFill>
              <a:blip r:embed="rId4"/>
              <a:stretch>
                <a:fillRect/>
              </a:stretch>
            </p:blipFill>
            <p:spPr>
              <a:xfrm>
                <a:off x="1945305" y="2133600"/>
                <a:ext cx="870037" cy="910621"/>
              </a:xfrm>
              <a:prstGeom prst="rect">
                <a:avLst/>
              </a:prstGeom>
              <a:ln w="12700">
                <a:miter lim="400000"/>
              </a:ln>
            </p:spPr>
          </p:pic>
          <p:pic>
            <p:nvPicPr>
              <p:cNvPr id="15" name="image12.png" descr="C:\Users\tway\Documents\Personal\Villanova\Research\Grants\NSF TUES 2011 Machine Learning\My Modules\dog clipart\puppy-clip2.png"/>
              <p:cNvPicPr>
                <a:picLocks noChangeAspect="1"/>
              </p:cNvPicPr>
              <p:nvPr/>
            </p:nvPicPr>
            <p:blipFill>
              <a:blip r:embed="rId5"/>
              <a:stretch>
                <a:fillRect/>
              </a:stretch>
            </p:blipFill>
            <p:spPr>
              <a:xfrm>
                <a:off x="508214" y="4039715"/>
                <a:ext cx="980406" cy="910621"/>
              </a:xfrm>
              <a:prstGeom prst="rect">
                <a:avLst/>
              </a:prstGeom>
              <a:ln w="12700">
                <a:miter lim="400000"/>
              </a:ln>
            </p:spPr>
          </p:pic>
          <p:pic>
            <p:nvPicPr>
              <p:cNvPr id="16" name="image13.jpg" descr="C:\Users\tway\Documents\Personal\Villanova\Research\Grants\NSF TUES 2011 Machine Learning\My Modules\dog clipart\puppy-clip3.jpg"/>
              <p:cNvPicPr>
                <a:picLocks noChangeAspect="1"/>
              </p:cNvPicPr>
              <p:nvPr/>
            </p:nvPicPr>
            <p:blipFill>
              <a:blip r:embed="rId6"/>
              <a:stretch>
                <a:fillRect/>
              </a:stretch>
            </p:blipFill>
            <p:spPr>
              <a:xfrm>
                <a:off x="508214" y="5106515"/>
                <a:ext cx="1186842" cy="910621"/>
              </a:xfrm>
              <a:prstGeom prst="rect">
                <a:avLst/>
              </a:prstGeom>
              <a:ln w="12700">
                <a:miter lim="400000"/>
              </a:ln>
            </p:spPr>
          </p:pic>
          <p:pic>
            <p:nvPicPr>
              <p:cNvPr id="20" name="image17.jpg" descr="C:\Users\tway\Documents\Personal\Villanova\Research\Grants\NSF TUES 2011 Machine Learning\My Modules\cat photos\cat-photo1.jpg"/>
              <p:cNvPicPr>
                <a:picLocks noChangeAspect="1"/>
              </p:cNvPicPr>
              <p:nvPr/>
            </p:nvPicPr>
            <p:blipFill>
              <a:blip r:embed="rId7"/>
              <a:stretch>
                <a:fillRect/>
              </a:stretch>
            </p:blipFill>
            <p:spPr>
              <a:xfrm>
                <a:off x="3023268" y="2133600"/>
                <a:ext cx="715148" cy="910621"/>
              </a:xfrm>
              <a:prstGeom prst="rect">
                <a:avLst/>
              </a:prstGeom>
              <a:ln w="12700">
                <a:miter lim="400000"/>
              </a:ln>
            </p:spPr>
          </p:pic>
          <p:pic>
            <p:nvPicPr>
              <p:cNvPr id="21" name="image18.jpg" descr="C:\Users\tway\Documents\Personal\Villanova\Research\Grants\NSF TUES 2011 Machine Learning\My Modules\cat photos\cat-photo2.jpg"/>
              <p:cNvPicPr>
                <a:picLocks noChangeAspect="1"/>
              </p:cNvPicPr>
              <p:nvPr/>
            </p:nvPicPr>
            <p:blipFill>
              <a:blip r:embed="rId8"/>
              <a:stretch>
                <a:fillRect/>
              </a:stretch>
            </p:blipFill>
            <p:spPr>
              <a:xfrm>
                <a:off x="1816494" y="5106515"/>
                <a:ext cx="696880" cy="910621"/>
              </a:xfrm>
              <a:prstGeom prst="rect">
                <a:avLst/>
              </a:prstGeom>
              <a:ln w="12700">
                <a:miter lim="400000"/>
              </a:ln>
            </p:spPr>
          </p:pic>
          <p:pic>
            <p:nvPicPr>
              <p:cNvPr id="23" name="image20.jpg" descr="C:\Users\tway\Documents\Personal\Villanova\Research\Grants\NSF TUES 2011 Machine Learning\My Modules\cat photos\cat-photo5.jpg"/>
              <p:cNvPicPr>
                <a:picLocks noChangeAspect="1"/>
              </p:cNvPicPr>
              <p:nvPr/>
            </p:nvPicPr>
            <p:blipFill>
              <a:blip r:embed="rId9"/>
              <a:stretch>
                <a:fillRect/>
              </a:stretch>
            </p:blipFill>
            <p:spPr>
              <a:xfrm>
                <a:off x="1629268" y="4039715"/>
                <a:ext cx="1098754" cy="910621"/>
              </a:xfrm>
              <a:prstGeom prst="rect">
                <a:avLst/>
              </a:prstGeom>
              <a:ln w="12700">
                <a:miter lim="400000"/>
              </a:ln>
            </p:spPr>
          </p:pic>
          <p:pic>
            <p:nvPicPr>
              <p:cNvPr id="26" name="image23.png" descr="C:\Users\tway\Documents\Personal\Villanova\Research\Grants\NSF TUES 2011 Machine Learning\My Modules\cat clipart\cat-clip1.png"/>
              <p:cNvPicPr>
                <a:picLocks noChangeAspect="1"/>
              </p:cNvPicPr>
              <p:nvPr/>
            </p:nvPicPr>
            <p:blipFill>
              <a:blip r:embed="rId10"/>
              <a:stretch>
                <a:fillRect/>
              </a:stretch>
            </p:blipFill>
            <p:spPr>
              <a:xfrm>
                <a:off x="508214" y="3129094"/>
                <a:ext cx="668118" cy="910621"/>
              </a:xfrm>
              <a:prstGeom prst="rect">
                <a:avLst/>
              </a:prstGeom>
              <a:ln w="12700">
                <a:miter lim="400000"/>
              </a:ln>
            </p:spPr>
          </p:pic>
          <p:pic>
            <p:nvPicPr>
              <p:cNvPr id="27" name="image24.gif" descr="C:\Users\tway\Documents\Personal\Villanova\Research\Grants\NSF TUES 2011 Machine Learning\My Modules\cat clipart\cat-clip2.gif"/>
              <p:cNvPicPr>
                <a:picLocks noChangeAspect="1"/>
              </p:cNvPicPr>
              <p:nvPr/>
            </p:nvPicPr>
            <p:blipFill>
              <a:blip r:embed="rId11"/>
              <a:stretch>
                <a:fillRect/>
              </a:stretch>
            </p:blipFill>
            <p:spPr>
              <a:xfrm>
                <a:off x="2908301" y="4039715"/>
                <a:ext cx="773899" cy="910621"/>
              </a:xfrm>
              <a:prstGeom prst="rect">
                <a:avLst/>
              </a:prstGeom>
              <a:ln w="12700">
                <a:miter lim="400000"/>
              </a:ln>
            </p:spPr>
          </p:pic>
          <p:pic>
            <p:nvPicPr>
              <p:cNvPr id="28" name="image25.png" descr="C:\Users\tway\Documents\Personal\Villanova\Research\Grants\NSF TUES 2011 Machine Learning\My Modules\cat clipart\cat-clip3.png"/>
              <p:cNvPicPr>
                <a:picLocks noChangeAspect="1"/>
              </p:cNvPicPr>
              <p:nvPr/>
            </p:nvPicPr>
            <p:blipFill>
              <a:blip r:embed="rId12"/>
              <a:stretch>
                <a:fillRect/>
              </a:stretch>
            </p:blipFill>
            <p:spPr>
              <a:xfrm>
                <a:off x="2815625" y="5106515"/>
                <a:ext cx="676287" cy="910621"/>
              </a:xfrm>
              <a:prstGeom prst="rect">
                <a:avLst/>
              </a:prstGeom>
              <a:ln w="12700">
                <a:miter lim="400000"/>
              </a:ln>
            </p:spPr>
          </p:pic>
          <p:pic>
            <p:nvPicPr>
              <p:cNvPr id="29" name="image26.png" descr="C:\Users\tway\Documents\Personal\Villanova\Research\Grants\NSF TUES 2011 Machine Learning\My Modules\cat clipart\cat-clip5.png"/>
              <p:cNvPicPr>
                <a:picLocks noChangeAspect="1"/>
              </p:cNvPicPr>
              <p:nvPr/>
            </p:nvPicPr>
            <p:blipFill>
              <a:blip r:embed="rId13"/>
              <a:stretch>
                <a:fillRect/>
              </a:stretch>
            </p:blipFill>
            <p:spPr>
              <a:xfrm>
                <a:off x="2808946" y="3129094"/>
                <a:ext cx="1153454" cy="910621"/>
              </a:xfrm>
              <a:prstGeom prst="rect">
                <a:avLst/>
              </a:prstGeom>
              <a:ln w="12700">
                <a:miter lim="400000"/>
              </a:ln>
            </p:spPr>
          </p:pic>
        </p:grpSp>
        <p:sp>
          <p:nvSpPr>
            <p:cNvPr id="33" name="TextBox 32"/>
            <p:cNvSpPr txBox="1"/>
            <p:nvPr/>
          </p:nvSpPr>
          <p:spPr>
            <a:xfrm>
              <a:off x="914400" y="2133600"/>
              <a:ext cx="2031325" cy="477054"/>
            </a:xfrm>
            <a:prstGeom prst="rect">
              <a:avLst/>
            </a:prstGeom>
            <a:noFill/>
            <a:ln>
              <a:noFill/>
            </a:ln>
          </p:spPr>
          <p:txBody>
            <a:bodyPr wrap="none" tIns="0" rtlCol="0">
              <a:spAutoFit/>
            </a:bodyPr>
            <a:lstStyle/>
            <a:p>
              <a:pPr>
                <a:spcAft>
                  <a:spcPts val="1200"/>
                </a:spcAft>
              </a:pPr>
              <a:r>
                <a:rPr lang="en-US" sz="2800" i="1" dirty="0">
                  <a:latin typeface="Gill Sans"/>
                  <a:cs typeface="Gill Sans"/>
                </a:rPr>
                <a:t>Training data</a:t>
              </a:r>
            </a:p>
          </p:txBody>
        </p:sp>
      </p:grpSp>
      <p:grpSp>
        <p:nvGrpSpPr>
          <p:cNvPr id="45" name="Group 44"/>
          <p:cNvGrpSpPr/>
          <p:nvPr/>
        </p:nvGrpSpPr>
        <p:grpSpPr>
          <a:xfrm>
            <a:off x="3581400" y="2286000"/>
            <a:ext cx="1828800" cy="1143000"/>
            <a:chOff x="3581400" y="2286000"/>
            <a:chExt cx="1828800" cy="1143000"/>
          </a:xfrm>
        </p:grpSpPr>
        <p:sp>
          <p:nvSpPr>
            <p:cNvPr id="39" name="Bent-Up Arrow 38"/>
            <p:cNvSpPr/>
            <p:nvPr/>
          </p:nvSpPr>
          <p:spPr>
            <a:xfrm flipV="1">
              <a:off x="3581400" y="2286000"/>
              <a:ext cx="1828800" cy="1143000"/>
            </a:xfrm>
            <a:prstGeom prst="bentUpArrow">
              <a:avLst>
                <a:gd name="adj1" fmla="val 42431"/>
                <a:gd name="adj2" fmla="val 39899"/>
                <a:gd name="adj3" fmla="val 25908"/>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solidFill>
                  <a:schemeClr val="tx1"/>
                </a:solidFill>
                <a:latin typeface="Gill Sans"/>
                <a:cs typeface="Gill Sans"/>
              </a:endParaRPr>
            </a:p>
          </p:txBody>
        </p:sp>
        <p:sp>
          <p:nvSpPr>
            <p:cNvPr id="40" name="TextBox 39"/>
            <p:cNvSpPr txBox="1"/>
            <p:nvPr/>
          </p:nvSpPr>
          <p:spPr>
            <a:xfrm>
              <a:off x="3581400" y="2286000"/>
              <a:ext cx="1571478" cy="477054"/>
            </a:xfrm>
            <a:prstGeom prst="rect">
              <a:avLst/>
            </a:prstGeom>
            <a:noFill/>
            <a:ln>
              <a:noFill/>
            </a:ln>
          </p:spPr>
          <p:txBody>
            <a:bodyPr wrap="none" tIns="0" rtlCol="0">
              <a:spAutoFit/>
            </a:bodyPr>
            <a:lstStyle/>
            <a:p>
              <a:pPr>
                <a:spcAft>
                  <a:spcPts val="1200"/>
                </a:spcAft>
              </a:pPr>
              <a:r>
                <a:rPr lang="en-US" sz="2800" cap="small" dirty="0">
                  <a:latin typeface="Gill Sans"/>
                  <a:cs typeface="Gill Sans"/>
                </a:rPr>
                <a:t>Training</a:t>
              </a:r>
            </a:p>
          </p:txBody>
        </p:sp>
      </p:grpSp>
      <p:sp>
        <p:nvSpPr>
          <p:cNvPr id="24" name="TextBox 23"/>
          <p:cNvSpPr txBox="1"/>
          <p:nvPr/>
        </p:nvSpPr>
        <p:spPr>
          <a:xfrm>
            <a:off x="5791200" y="1752600"/>
            <a:ext cx="3018775" cy="600164"/>
          </a:xfrm>
          <a:prstGeom prst="rect">
            <a:avLst/>
          </a:prstGeom>
          <a:noFill/>
          <a:ln>
            <a:noFill/>
          </a:ln>
        </p:spPr>
        <p:txBody>
          <a:bodyPr wrap="none" tIns="0" rtlCol="0">
            <a:spAutoFit/>
          </a:bodyPr>
          <a:lstStyle/>
          <a:p>
            <a:pPr>
              <a:spcAft>
                <a:spcPts val="1200"/>
              </a:spcAft>
            </a:pPr>
            <a:r>
              <a:rPr lang="en-US" sz="3600" dirty="0">
                <a:latin typeface="Gill Sans"/>
                <a:cs typeface="Gill Sans"/>
              </a:rPr>
              <a:t>Puppy classifier</a:t>
            </a:r>
          </a:p>
        </p:txBody>
      </p:sp>
    </p:spTree>
    <p:extLst>
      <p:ext uri="{BB962C8B-B14F-4D97-AF65-F5344CB8AC3E}">
        <p14:creationId xmlns:p14="http://schemas.microsoft.com/office/powerpoint/2010/main" val="1793223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Inductive Learning Pipeline</a:t>
            </a:r>
          </a:p>
        </p:txBody>
      </p:sp>
      <p:sp>
        <p:nvSpPr>
          <p:cNvPr id="4" name="Slide Number Placeholder 3"/>
          <p:cNvSpPr>
            <a:spLocks noGrp="1"/>
          </p:cNvSpPr>
          <p:nvPr>
            <p:ph type="sldNum" sz="quarter" idx="12"/>
          </p:nvPr>
        </p:nvSpPr>
        <p:spPr>
          <a:xfrm>
            <a:off x="4114800" y="6349393"/>
            <a:ext cx="762000" cy="262121"/>
          </a:xfrm>
          <a:prstGeom prst="rect">
            <a:avLst/>
          </a:prstGeom>
        </p:spPr>
        <p:txBody>
          <a:bodyPr anchor="ctr" anchorCtr="0"/>
          <a:lstStyle>
            <a:defPPr>
              <a:defRPr lang="en-US"/>
            </a:defPPr>
            <a:lvl1pPr algn="ctr" rtl="0" eaLnBrk="0" fontAlgn="base" hangingPunct="0">
              <a:spcBef>
                <a:spcPct val="0"/>
              </a:spcBef>
              <a:spcAft>
                <a:spcPct val="0"/>
              </a:spcAft>
              <a:defRPr lang="en-US" sz="1600" kern="1200" smtClean="0">
                <a:solidFill>
                  <a:schemeClr val="bg2"/>
                </a:solidFill>
                <a:latin typeface="Calisto MT"/>
                <a:ea typeface="ＭＳ Ｐゴシック" charset="0"/>
                <a:cs typeface="Calisto MT"/>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a:lstStyle>
          <a:p>
            <a:fld id="{B62FBEDA-FEF3-9141-A817-C3947A2ECD2B}" type="slidenum">
              <a:rPr lang="en-US" smtClean="0">
                <a:latin typeface="Calibri" panose="020F0502020204030204" pitchFamily="34" charset="0"/>
                <a:cs typeface="Calibri" panose="020F0502020204030204" pitchFamily="34" charset="0"/>
              </a:rPr>
              <a:pPr/>
              <a:t>23</a:t>
            </a:fld>
            <a:endParaRPr lang="en-US" dirty="0">
              <a:latin typeface="Calibri" panose="020F0502020204030204" pitchFamily="34" charset="0"/>
              <a:cs typeface="Calibri" panose="020F0502020204030204" pitchFamily="34" charset="0"/>
            </a:endParaRPr>
          </a:p>
        </p:txBody>
      </p:sp>
      <p:sp>
        <p:nvSpPr>
          <p:cNvPr id="6" name="TextBox 5"/>
          <p:cNvSpPr txBox="1"/>
          <p:nvPr/>
        </p:nvSpPr>
        <p:spPr>
          <a:xfrm>
            <a:off x="4114800" y="3461772"/>
            <a:ext cx="1600200" cy="1338828"/>
          </a:xfrm>
          <a:prstGeom prst="rect">
            <a:avLst/>
          </a:prstGeom>
          <a:solidFill>
            <a:schemeClr val="accent2">
              <a:lumMod val="20000"/>
              <a:lumOff val="80000"/>
            </a:schemeClr>
          </a:solidFill>
          <a:ln>
            <a:solidFill>
              <a:schemeClr val="accent2">
                <a:lumMod val="60000"/>
                <a:lumOff val="40000"/>
              </a:schemeClr>
            </a:solidFill>
          </a:ln>
        </p:spPr>
        <p:txBody>
          <a:bodyPr wrap="square" tIns="0" rtlCol="0">
            <a:spAutoFit/>
          </a:bodyPr>
          <a:lstStyle/>
          <a:p>
            <a:pPr algn="ctr">
              <a:spcAft>
                <a:spcPts val="1200"/>
              </a:spcAft>
            </a:pPr>
            <a:r>
              <a:rPr lang="en-US" sz="2800" dirty="0">
                <a:latin typeface="Gill Sans"/>
                <a:cs typeface="Gill Sans"/>
              </a:rPr>
              <a:t>Classifier (trained </a:t>
            </a:r>
            <a:r>
              <a:rPr lang="en-US" sz="2800" b="1" dirty="0">
                <a:latin typeface="Gill Sans"/>
                <a:cs typeface="Gill Sans"/>
              </a:rPr>
              <a:t>model</a:t>
            </a:r>
            <a:r>
              <a:rPr lang="en-US" sz="2800" dirty="0">
                <a:latin typeface="Gill Sans"/>
                <a:cs typeface="Gill Sans"/>
              </a:rPr>
              <a:t>)</a:t>
            </a:r>
          </a:p>
        </p:txBody>
      </p:sp>
      <p:grpSp>
        <p:nvGrpSpPr>
          <p:cNvPr id="38" name="Group 37"/>
          <p:cNvGrpSpPr/>
          <p:nvPr/>
        </p:nvGrpSpPr>
        <p:grpSpPr>
          <a:xfrm>
            <a:off x="317251" y="1981200"/>
            <a:ext cx="3200400" cy="4038600"/>
            <a:chOff x="317251" y="2133600"/>
            <a:chExt cx="3200400" cy="4038600"/>
          </a:xfrm>
        </p:grpSpPr>
        <p:sp>
          <p:nvSpPr>
            <p:cNvPr id="37" name="Rectangle 36"/>
            <p:cNvSpPr/>
            <p:nvPr/>
          </p:nvSpPr>
          <p:spPr>
            <a:xfrm>
              <a:off x="317251" y="2133600"/>
              <a:ext cx="3200400" cy="4038600"/>
            </a:xfrm>
            <a:prstGeom prst="rect">
              <a:avLst/>
            </a:prstGeom>
            <a:solidFill>
              <a:schemeClr val="accent6">
                <a:lumMod val="60000"/>
                <a:lumOff val="40000"/>
              </a:schemeClr>
            </a:solid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latin typeface="Calibri" panose="020F0502020204030204" pitchFamily="34" charset="0"/>
              </a:endParaRPr>
            </a:p>
          </p:txBody>
        </p:sp>
        <p:grpSp>
          <p:nvGrpSpPr>
            <p:cNvPr id="35" name="Group 34"/>
            <p:cNvGrpSpPr/>
            <p:nvPr/>
          </p:nvGrpSpPr>
          <p:grpSpPr>
            <a:xfrm>
              <a:off x="508214" y="2733300"/>
              <a:ext cx="2920786" cy="3283835"/>
              <a:chOff x="508214" y="2133600"/>
              <a:chExt cx="3454186" cy="3883536"/>
            </a:xfrm>
          </p:grpSpPr>
          <p:pic>
            <p:nvPicPr>
              <p:cNvPr id="12" name="image9.jpg" descr="C:\Users\tway\Documents\Personal\Villanova\Research\Grants\NSF TUES 2011 Machine Learning\My Modules\dog photos\puppy-photo6.jpg"/>
              <p:cNvPicPr>
                <a:picLocks noChangeAspect="1"/>
              </p:cNvPicPr>
              <p:nvPr/>
            </p:nvPicPr>
            <p:blipFill>
              <a:blip r:embed="rId2"/>
              <a:stretch>
                <a:fillRect/>
              </a:stretch>
            </p:blipFill>
            <p:spPr>
              <a:xfrm>
                <a:off x="508214" y="2133600"/>
                <a:ext cx="1268798" cy="910621"/>
              </a:xfrm>
              <a:prstGeom prst="rect">
                <a:avLst/>
              </a:prstGeom>
              <a:ln w="12700">
                <a:miter lim="400000"/>
              </a:ln>
            </p:spPr>
          </p:pic>
          <p:pic>
            <p:nvPicPr>
              <p:cNvPr id="13" name="image10.jpg" descr="C:\Users\tway\Documents\Personal\Villanova\Research\Grants\NSF TUES 2011 Machine Learning\My Modules\dog photos\puppy-photo7.jpg"/>
              <p:cNvPicPr>
                <a:picLocks noChangeAspect="1"/>
              </p:cNvPicPr>
              <p:nvPr/>
            </p:nvPicPr>
            <p:blipFill>
              <a:blip r:embed="rId3"/>
              <a:stretch>
                <a:fillRect/>
              </a:stretch>
            </p:blipFill>
            <p:spPr>
              <a:xfrm>
                <a:off x="1361146" y="3129094"/>
                <a:ext cx="1261921" cy="788701"/>
              </a:xfrm>
              <a:prstGeom prst="rect">
                <a:avLst/>
              </a:prstGeom>
              <a:ln w="12700">
                <a:miter lim="400000"/>
              </a:ln>
            </p:spPr>
          </p:pic>
          <p:pic>
            <p:nvPicPr>
              <p:cNvPr id="14" name="image11.png" descr="C:\Users\tway\Documents\Personal\Villanova\Research\Grants\NSF TUES 2011 Machine Learning\My Modules\dog clipart\puppy-clip1.png"/>
              <p:cNvPicPr>
                <a:picLocks noChangeAspect="1"/>
              </p:cNvPicPr>
              <p:nvPr/>
            </p:nvPicPr>
            <p:blipFill>
              <a:blip r:embed="rId4"/>
              <a:stretch>
                <a:fillRect/>
              </a:stretch>
            </p:blipFill>
            <p:spPr>
              <a:xfrm>
                <a:off x="1945305" y="2133600"/>
                <a:ext cx="870037" cy="910621"/>
              </a:xfrm>
              <a:prstGeom prst="rect">
                <a:avLst/>
              </a:prstGeom>
              <a:ln w="12700">
                <a:miter lim="400000"/>
              </a:ln>
            </p:spPr>
          </p:pic>
          <p:pic>
            <p:nvPicPr>
              <p:cNvPr id="15" name="image12.png" descr="C:\Users\tway\Documents\Personal\Villanova\Research\Grants\NSF TUES 2011 Machine Learning\My Modules\dog clipart\puppy-clip2.png"/>
              <p:cNvPicPr>
                <a:picLocks noChangeAspect="1"/>
              </p:cNvPicPr>
              <p:nvPr/>
            </p:nvPicPr>
            <p:blipFill>
              <a:blip r:embed="rId5"/>
              <a:stretch>
                <a:fillRect/>
              </a:stretch>
            </p:blipFill>
            <p:spPr>
              <a:xfrm>
                <a:off x="508214" y="4039715"/>
                <a:ext cx="980406" cy="910621"/>
              </a:xfrm>
              <a:prstGeom prst="rect">
                <a:avLst/>
              </a:prstGeom>
              <a:ln w="12700">
                <a:miter lim="400000"/>
              </a:ln>
            </p:spPr>
          </p:pic>
          <p:pic>
            <p:nvPicPr>
              <p:cNvPr id="16" name="image13.jpg" descr="C:\Users\tway\Documents\Personal\Villanova\Research\Grants\NSF TUES 2011 Machine Learning\My Modules\dog clipart\puppy-clip3.jpg"/>
              <p:cNvPicPr>
                <a:picLocks noChangeAspect="1"/>
              </p:cNvPicPr>
              <p:nvPr/>
            </p:nvPicPr>
            <p:blipFill>
              <a:blip r:embed="rId6"/>
              <a:stretch>
                <a:fillRect/>
              </a:stretch>
            </p:blipFill>
            <p:spPr>
              <a:xfrm>
                <a:off x="508214" y="5106515"/>
                <a:ext cx="1186842" cy="910621"/>
              </a:xfrm>
              <a:prstGeom prst="rect">
                <a:avLst/>
              </a:prstGeom>
              <a:ln w="12700">
                <a:miter lim="400000"/>
              </a:ln>
            </p:spPr>
          </p:pic>
          <p:pic>
            <p:nvPicPr>
              <p:cNvPr id="20" name="image17.jpg" descr="C:\Users\tway\Documents\Personal\Villanova\Research\Grants\NSF TUES 2011 Machine Learning\My Modules\cat photos\cat-photo1.jpg"/>
              <p:cNvPicPr>
                <a:picLocks noChangeAspect="1"/>
              </p:cNvPicPr>
              <p:nvPr/>
            </p:nvPicPr>
            <p:blipFill>
              <a:blip r:embed="rId7"/>
              <a:stretch>
                <a:fillRect/>
              </a:stretch>
            </p:blipFill>
            <p:spPr>
              <a:xfrm>
                <a:off x="3023268" y="2133600"/>
                <a:ext cx="715148" cy="910621"/>
              </a:xfrm>
              <a:prstGeom prst="rect">
                <a:avLst/>
              </a:prstGeom>
              <a:ln w="12700">
                <a:miter lim="400000"/>
              </a:ln>
            </p:spPr>
          </p:pic>
          <p:pic>
            <p:nvPicPr>
              <p:cNvPr id="21" name="image18.jpg" descr="C:\Users\tway\Documents\Personal\Villanova\Research\Grants\NSF TUES 2011 Machine Learning\My Modules\cat photos\cat-photo2.jpg"/>
              <p:cNvPicPr>
                <a:picLocks noChangeAspect="1"/>
              </p:cNvPicPr>
              <p:nvPr/>
            </p:nvPicPr>
            <p:blipFill>
              <a:blip r:embed="rId8"/>
              <a:stretch>
                <a:fillRect/>
              </a:stretch>
            </p:blipFill>
            <p:spPr>
              <a:xfrm>
                <a:off x="1816494" y="5106515"/>
                <a:ext cx="696880" cy="910621"/>
              </a:xfrm>
              <a:prstGeom prst="rect">
                <a:avLst/>
              </a:prstGeom>
              <a:ln w="12700">
                <a:miter lim="400000"/>
              </a:ln>
            </p:spPr>
          </p:pic>
          <p:pic>
            <p:nvPicPr>
              <p:cNvPr id="23" name="image20.jpg" descr="C:\Users\tway\Documents\Personal\Villanova\Research\Grants\NSF TUES 2011 Machine Learning\My Modules\cat photos\cat-photo5.jpg"/>
              <p:cNvPicPr>
                <a:picLocks noChangeAspect="1"/>
              </p:cNvPicPr>
              <p:nvPr/>
            </p:nvPicPr>
            <p:blipFill>
              <a:blip r:embed="rId9"/>
              <a:stretch>
                <a:fillRect/>
              </a:stretch>
            </p:blipFill>
            <p:spPr>
              <a:xfrm>
                <a:off x="1629268" y="4039715"/>
                <a:ext cx="1098754" cy="910621"/>
              </a:xfrm>
              <a:prstGeom prst="rect">
                <a:avLst/>
              </a:prstGeom>
              <a:ln w="12700">
                <a:miter lim="400000"/>
              </a:ln>
            </p:spPr>
          </p:pic>
          <p:pic>
            <p:nvPicPr>
              <p:cNvPr id="26" name="image23.png" descr="C:\Users\tway\Documents\Personal\Villanova\Research\Grants\NSF TUES 2011 Machine Learning\My Modules\cat clipart\cat-clip1.png"/>
              <p:cNvPicPr>
                <a:picLocks noChangeAspect="1"/>
              </p:cNvPicPr>
              <p:nvPr/>
            </p:nvPicPr>
            <p:blipFill>
              <a:blip r:embed="rId10"/>
              <a:stretch>
                <a:fillRect/>
              </a:stretch>
            </p:blipFill>
            <p:spPr>
              <a:xfrm>
                <a:off x="508214" y="3129094"/>
                <a:ext cx="668118" cy="910621"/>
              </a:xfrm>
              <a:prstGeom prst="rect">
                <a:avLst/>
              </a:prstGeom>
              <a:ln w="12700">
                <a:miter lim="400000"/>
              </a:ln>
            </p:spPr>
          </p:pic>
          <p:pic>
            <p:nvPicPr>
              <p:cNvPr id="27" name="image24.gif" descr="C:\Users\tway\Documents\Personal\Villanova\Research\Grants\NSF TUES 2011 Machine Learning\My Modules\cat clipart\cat-clip2.gif"/>
              <p:cNvPicPr>
                <a:picLocks noChangeAspect="1"/>
              </p:cNvPicPr>
              <p:nvPr/>
            </p:nvPicPr>
            <p:blipFill>
              <a:blip r:embed="rId11"/>
              <a:stretch>
                <a:fillRect/>
              </a:stretch>
            </p:blipFill>
            <p:spPr>
              <a:xfrm>
                <a:off x="2908301" y="4039715"/>
                <a:ext cx="773899" cy="910621"/>
              </a:xfrm>
              <a:prstGeom prst="rect">
                <a:avLst/>
              </a:prstGeom>
              <a:ln w="12700">
                <a:miter lim="400000"/>
              </a:ln>
            </p:spPr>
          </p:pic>
          <p:pic>
            <p:nvPicPr>
              <p:cNvPr id="28" name="image25.png" descr="C:\Users\tway\Documents\Personal\Villanova\Research\Grants\NSF TUES 2011 Machine Learning\My Modules\cat clipart\cat-clip3.png"/>
              <p:cNvPicPr>
                <a:picLocks noChangeAspect="1"/>
              </p:cNvPicPr>
              <p:nvPr/>
            </p:nvPicPr>
            <p:blipFill>
              <a:blip r:embed="rId12"/>
              <a:stretch>
                <a:fillRect/>
              </a:stretch>
            </p:blipFill>
            <p:spPr>
              <a:xfrm>
                <a:off x="2815625" y="5106515"/>
                <a:ext cx="676287" cy="910621"/>
              </a:xfrm>
              <a:prstGeom prst="rect">
                <a:avLst/>
              </a:prstGeom>
              <a:ln w="12700">
                <a:miter lim="400000"/>
              </a:ln>
            </p:spPr>
          </p:pic>
          <p:pic>
            <p:nvPicPr>
              <p:cNvPr id="29" name="image26.png" descr="C:\Users\tway\Documents\Personal\Villanova\Research\Grants\NSF TUES 2011 Machine Learning\My Modules\cat clipart\cat-clip5.png"/>
              <p:cNvPicPr>
                <a:picLocks noChangeAspect="1"/>
              </p:cNvPicPr>
              <p:nvPr/>
            </p:nvPicPr>
            <p:blipFill>
              <a:blip r:embed="rId13"/>
              <a:stretch>
                <a:fillRect/>
              </a:stretch>
            </p:blipFill>
            <p:spPr>
              <a:xfrm>
                <a:off x="2808946" y="3129094"/>
                <a:ext cx="1153454" cy="910621"/>
              </a:xfrm>
              <a:prstGeom prst="rect">
                <a:avLst/>
              </a:prstGeom>
              <a:ln w="12700">
                <a:miter lim="400000"/>
              </a:ln>
            </p:spPr>
          </p:pic>
        </p:grpSp>
        <p:sp>
          <p:nvSpPr>
            <p:cNvPr id="33" name="TextBox 32"/>
            <p:cNvSpPr txBox="1"/>
            <p:nvPr/>
          </p:nvSpPr>
          <p:spPr>
            <a:xfrm>
              <a:off x="914400" y="2133600"/>
              <a:ext cx="2031325" cy="477054"/>
            </a:xfrm>
            <a:prstGeom prst="rect">
              <a:avLst/>
            </a:prstGeom>
            <a:noFill/>
            <a:ln>
              <a:noFill/>
            </a:ln>
          </p:spPr>
          <p:txBody>
            <a:bodyPr wrap="none" tIns="0" rtlCol="0">
              <a:spAutoFit/>
            </a:bodyPr>
            <a:lstStyle/>
            <a:p>
              <a:pPr>
                <a:spcAft>
                  <a:spcPts val="1200"/>
                </a:spcAft>
              </a:pPr>
              <a:r>
                <a:rPr lang="en-US" sz="2800" i="1" dirty="0">
                  <a:latin typeface="Gill Sans"/>
                  <a:cs typeface="Gill Sans"/>
                </a:rPr>
                <a:t>Training data</a:t>
              </a:r>
            </a:p>
          </p:txBody>
        </p:sp>
      </p:grpSp>
      <p:sp>
        <p:nvSpPr>
          <p:cNvPr id="41" name="Left Arrow 40"/>
          <p:cNvSpPr/>
          <p:nvPr/>
        </p:nvSpPr>
        <p:spPr>
          <a:xfrm>
            <a:off x="5719831" y="3619863"/>
            <a:ext cx="1354674" cy="990600"/>
          </a:xfrm>
          <a:prstGeom prst="leftArrow">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1200"/>
              </a:spcAft>
            </a:pPr>
            <a:r>
              <a:rPr lang="en-US" sz="2800" cap="small" dirty="0">
                <a:solidFill>
                  <a:schemeClr val="tx1"/>
                </a:solidFill>
                <a:latin typeface="Gill Sans"/>
                <a:ea typeface="ＭＳ Ｐゴシック" charset="0"/>
                <a:cs typeface="Gill Sans"/>
              </a:rPr>
              <a:t>  Test</a:t>
            </a:r>
          </a:p>
        </p:txBody>
      </p:sp>
      <p:grpSp>
        <p:nvGrpSpPr>
          <p:cNvPr id="5" name="Group 4"/>
          <p:cNvGrpSpPr/>
          <p:nvPr/>
        </p:nvGrpSpPr>
        <p:grpSpPr>
          <a:xfrm>
            <a:off x="4638958" y="4848177"/>
            <a:ext cx="2799573" cy="1088964"/>
            <a:chOff x="4638958" y="4848177"/>
            <a:chExt cx="2799573" cy="1088964"/>
          </a:xfrm>
        </p:grpSpPr>
        <p:sp>
          <p:nvSpPr>
            <p:cNvPr id="43" name="Bent-Up Arrow 42"/>
            <p:cNvSpPr/>
            <p:nvPr/>
          </p:nvSpPr>
          <p:spPr>
            <a:xfrm rot="5400000">
              <a:off x="4929329" y="4557806"/>
              <a:ext cx="1028700" cy="1609441"/>
            </a:xfrm>
            <a:prstGeom prst="bentUpArrow">
              <a:avLst>
                <a:gd name="adj1" fmla="val 44610"/>
                <a:gd name="adj2" fmla="val 39899"/>
                <a:gd name="adj3" fmla="val 25908"/>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solidFill>
                  <a:schemeClr val="tx1"/>
                </a:solidFill>
                <a:latin typeface="Gill Sans"/>
                <a:cs typeface="Gill Sans"/>
              </a:endParaRPr>
            </a:p>
          </p:txBody>
        </p:sp>
        <p:sp>
          <p:nvSpPr>
            <p:cNvPr id="44" name="TextBox 43"/>
            <p:cNvSpPr txBox="1"/>
            <p:nvPr/>
          </p:nvSpPr>
          <p:spPr>
            <a:xfrm>
              <a:off x="6368732" y="5029200"/>
              <a:ext cx="1069799" cy="907941"/>
            </a:xfrm>
            <a:prstGeom prst="rect">
              <a:avLst/>
            </a:prstGeom>
            <a:noFill/>
            <a:ln>
              <a:noFill/>
            </a:ln>
          </p:spPr>
          <p:txBody>
            <a:bodyPr wrap="none" tIns="0" rtlCol="0">
              <a:spAutoFit/>
            </a:bodyPr>
            <a:lstStyle/>
            <a:p>
              <a:pPr algn="ctr">
                <a:spcAft>
                  <a:spcPts val="1200"/>
                </a:spcAft>
              </a:pPr>
              <a:r>
                <a:rPr lang="en-US" sz="2800" dirty="0">
                  <a:latin typeface="Gill Sans"/>
                  <a:cs typeface="Gill Sans"/>
                </a:rPr>
                <a:t>Label:</a:t>
              </a:r>
              <a:br>
                <a:rPr lang="en-US" sz="2800" i="1" dirty="0">
                  <a:latin typeface="Gill Sans"/>
                  <a:cs typeface="Gill Sans"/>
                </a:rPr>
              </a:br>
              <a:r>
                <a:rPr lang="en-US" sz="2800" i="1" dirty="0">
                  <a:latin typeface="Gill Sans"/>
                  <a:cs typeface="Gill Sans"/>
                </a:rPr>
                <a:t>+</a:t>
              </a:r>
            </a:p>
          </p:txBody>
        </p:sp>
      </p:grpSp>
      <p:grpSp>
        <p:nvGrpSpPr>
          <p:cNvPr id="9" name="Group 8"/>
          <p:cNvGrpSpPr/>
          <p:nvPr/>
        </p:nvGrpSpPr>
        <p:grpSpPr>
          <a:xfrm>
            <a:off x="7124095" y="3048000"/>
            <a:ext cx="1715105" cy="1814286"/>
            <a:chOff x="7124095" y="3048000"/>
            <a:chExt cx="1715105" cy="1814286"/>
          </a:xfrm>
        </p:grpSpPr>
        <p:sp>
          <p:nvSpPr>
            <p:cNvPr id="8" name="Rectangle 7"/>
            <p:cNvSpPr/>
            <p:nvPr/>
          </p:nvSpPr>
          <p:spPr>
            <a:xfrm>
              <a:off x="7124095" y="3048000"/>
              <a:ext cx="1715105" cy="1814286"/>
            </a:xfrm>
            <a:prstGeom prst="rect">
              <a:avLst/>
            </a:prstGeom>
            <a:solidFill>
              <a:schemeClr val="accent4">
                <a:lumMod val="20000"/>
                <a:lumOff val="80000"/>
              </a:schemeClr>
            </a:solid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latin typeface="Calibri" panose="020F0502020204030204" pitchFamily="34" charset="0"/>
              </a:endParaRPr>
            </a:p>
          </p:txBody>
        </p:sp>
        <p:pic>
          <p:nvPicPr>
            <p:cNvPr id="42" name="image7.jpg" descr="C:\Users\tway\Documents\Personal\Villanova\Research\Grants\NSF TUES 2011 Machine Learning\My Modules\dog photos\puppy-photo4.jpg"/>
            <p:cNvPicPr>
              <a:picLocks noChangeAspect="1"/>
            </p:cNvPicPr>
            <p:nvPr/>
          </p:nvPicPr>
          <p:blipFill>
            <a:blip r:embed="rId14"/>
            <a:stretch>
              <a:fillRect/>
            </a:stretch>
          </p:blipFill>
          <p:spPr>
            <a:xfrm>
              <a:off x="7240494" y="3538890"/>
              <a:ext cx="1497604" cy="1173058"/>
            </a:xfrm>
            <a:prstGeom prst="rect">
              <a:avLst/>
            </a:prstGeom>
            <a:ln w="12700">
              <a:miter lim="400000"/>
            </a:ln>
          </p:spPr>
        </p:pic>
        <p:sp>
          <p:nvSpPr>
            <p:cNvPr id="7" name="TextBox 6"/>
            <p:cNvSpPr txBox="1"/>
            <p:nvPr/>
          </p:nvSpPr>
          <p:spPr>
            <a:xfrm>
              <a:off x="7239000" y="3048000"/>
              <a:ext cx="1492716" cy="477054"/>
            </a:xfrm>
            <a:prstGeom prst="rect">
              <a:avLst/>
            </a:prstGeom>
            <a:noFill/>
            <a:ln>
              <a:noFill/>
            </a:ln>
          </p:spPr>
          <p:txBody>
            <a:bodyPr wrap="none" tIns="0" rtlCol="0">
              <a:spAutoFit/>
            </a:bodyPr>
            <a:lstStyle/>
            <a:p>
              <a:pPr>
                <a:spcAft>
                  <a:spcPts val="1200"/>
                </a:spcAft>
              </a:pPr>
              <a:r>
                <a:rPr lang="en-US" sz="2800" i="1" dirty="0">
                  <a:latin typeface="Gill Sans"/>
                  <a:cs typeface="Gill Sans"/>
                </a:rPr>
                <a:t>Test data</a:t>
              </a:r>
            </a:p>
          </p:txBody>
        </p:sp>
      </p:grpSp>
      <p:sp>
        <p:nvSpPr>
          <p:cNvPr id="30" name="TextBox 29"/>
          <p:cNvSpPr txBox="1"/>
          <p:nvPr/>
        </p:nvSpPr>
        <p:spPr>
          <a:xfrm>
            <a:off x="5791200" y="1747925"/>
            <a:ext cx="3018775" cy="600164"/>
          </a:xfrm>
          <a:prstGeom prst="rect">
            <a:avLst/>
          </a:prstGeom>
          <a:noFill/>
          <a:ln>
            <a:noFill/>
          </a:ln>
        </p:spPr>
        <p:txBody>
          <a:bodyPr wrap="none" tIns="0" rtlCol="0">
            <a:spAutoFit/>
          </a:bodyPr>
          <a:lstStyle/>
          <a:p>
            <a:pPr>
              <a:spcAft>
                <a:spcPts val="1200"/>
              </a:spcAft>
            </a:pPr>
            <a:r>
              <a:rPr lang="en-US" sz="3600" dirty="0">
                <a:latin typeface="Gill Sans"/>
                <a:cs typeface="Gill Sans"/>
              </a:rPr>
              <a:t>Puppy classifier</a:t>
            </a:r>
          </a:p>
        </p:txBody>
      </p:sp>
    </p:spTree>
    <p:extLst>
      <p:ext uri="{BB962C8B-B14F-4D97-AF65-F5344CB8AC3E}">
        <p14:creationId xmlns:p14="http://schemas.microsoft.com/office/powerpoint/2010/main" val="123039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right)">
                                      <p:cBhvr>
                                        <p:cTn id="11" dur="500"/>
                                        <p:tgtEl>
                                          <p:spTgt spid="41"/>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7"/>
          <p:cNvSpPr/>
          <p:nvPr/>
        </p:nvSpPr>
        <p:spPr>
          <a:xfrm>
            <a:off x="7124095" y="3048000"/>
            <a:ext cx="1715105" cy="1814286"/>
          </a:xfrm>
          <a:prstGeom prst="rect">
            <a:avLst/>
          </a:prstGeom>
          <a:solidFill>
            <a:schemeClr val="accent4">
              <a:lumMod val="20000"/>
              <a:lumOff val="80000"/>
            </a:schemeClr>
          </a:solid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latin typeface="Calibri" panose="020F0502020204030204" pitchFamily="34" charset="0"/>
            </a:endParaRPr>
          </a:p>
        </p:txBody>
      </p:sp>
      <p:sp>
        <p:nvSpPr>
          <p:cNvPr id="2" name="Title 1"/>
          <p:cNvSpPr>
            <a:spLocks noGrp="1"/>
          </p:cNvSpPr>
          <p:nvPr>
            <p:ph type="title"/>
          </p:nvPr>
        </p:nvSpPr>
        <p:spPr/>
        <p:txBody>
          <a:bodyPr>
            <a:normAutofit/>
          </a:bodyPr>
          <a:lstStyle/>
          <a:p>
            <a:r>
              <a:rPr lang="en-US" dirty="0"/>
              <a:t>Inductive Learning Pipeline</a:t>
            </a:r>
          </a:p>
        </p:txBody>
      </p:sp>
      <p:sp>
        <p:nvSpPr>
          <p:cNvPr id="4" name="Slide Number Placeholder 3"/>
          <p:cNvSpPr>
            <a:spLocks noGrp="1"/>
          </p:cNvSpPr>
          <p:nvPr>
            <p:ph type="sldNum" sz="quarter" idx="12"/>
          </p:nvPr>
        </p:nvSpPr>
        <p:spPr>
          <a:xfrm>
            <a:off x="4114800" y="6349393"/>
            <a:ext cx="762000" cy="262121"/>
          </a:xfrm>
          <a:prstGeom prst="rect">
            <a:avLst/>
          </a:prstGeom>
        </p:spPr>
        <p:txBody>
          <a:bodyPr anchor="ctr" anchorCtr="0"/>
          <a:lstStyle>
            <a:defPPr>
              <a:defRPr lang="en-US"/>
            </a:defPPr>
            <a:lvl1pPr algn="ctr" rtl="0" eaLnBrk="0" fontAlgn="base" hangingPunct="0">
              <a:spcBef>
                <a:spcPct val="0"/>
              </a:spcBef>
              <a:spcAft>
                <a:spcPct val="0"/>
              </a:spcAft>
              <a:defRPr lang="en-US" sz="1600" kern="1200" smtClean="0">
                <a:solidFill>
                  <a:schemeClr val="bg2"/>
                </a:solidFill>
                <a:latin typeface="Calisto MT"/>
                <a:ea typeface="ＭＳ Ｐゴシック" charset="0"/>
                <a:cs typeface="Calisto MT"/>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a:lstStyle>
          <a:p>
            <a:fld id="{B62FBEDA-FEF3-9141-A817-C3947A2ECD2B}" type="slidenum">
              <a:rPr lang="en-US" smtClean="0">
                <a:latin typeface="Calibri" panose="020F0502020204030204" pitchFamily="34" charset="0"/>
                <a:cs typeface="Calibri" panose="020F0502020204030204" pitchFamily="34" charset="0"/>
              </a:rPr>
              <a:pPr/>
              <a:t>24</a:t>
            </a:fld>
            <a:endParaRPr lang="en-US" dirty="0">
              <a:latin typeface="Calibri" panose="020F0502020204030204" pitchFamily="34" charset="0"/>
              <a:cs typeface="Calibri" panose="020F0502020204030204" pitchFamily="34" charset="0"/>
            </a:endParaRPr>
          </a:p>
        </p:txBody>
      </p:sp>
      <p:sp>
        <p:nvSpPr>
          <p:cNvPr id="6" name="TextBox 5"/>
          <p:cNvSpPr txBox="1"/>
          <p:nvPr/>
        </p:nvSpPr>
        <p:spPr>
          <a:xfrm>
            <a:off x="4114800" y="3461772"/>
            <a:ext cx="1600200" cy="1338828"/>
          </a:xfrm>
          <a:prstGeom prst="rect">
            <a:avLst/>
          </a:prstGeom>
          <a:solidFill>
            <a:schemeClr val="accent2">
              <a:lumMod val="20000"/>
              <a:lumOff val="80000"/>
            </a:schemeClr>
          </a:solidFill>
          <a:ln>
            <a:solidFill>
              <a:schemeClr val="accent2">
                <a:lumMod val="60000"/>
                <a:lumOff val="40000"/>
              </a:schemeClr>
            </a:solidFill>
          </a:ln>
        </p:spPr>
        <p:txBody>
          <a:bodyPr wrap="square" tIns="0" rtlCol="0">
            <a:spAutoFit/>
          </a:bodyPr>
          <a:lstStyle/>
          <a:p>
            <a:pPr algn="ctr">
              <a:spcAft>
                <a:spcPts val="1200"/>
              </a:spcAft>
            </a:pPr>
            <a:r>
              <a:rPr lang="en-US" sz="2800" dirty="0">
                <a:latin typeface="Gill Sans"/>
                <a:cs typeface="Gill Sans"/>
              </a:rPr>
              <a:t>Classifier (trained </a:t>
            </a:r>
            <a:r>
              <a:rPr lang="en-US" sz="2800" b="1" dirty="0">
                <a:latin typeface="Gill Sans"/>
                <a:cs typeface="Gill Sans"/>
              </a:rPr>
              <a:t>model</a:t>
            </a:r>
            <a:r>
              <a:rPr lang="en-US" sz="2800" dirty="0">
                <a:latin typeface="Gill Sans"/>
                <a:cs typeface="Gill Sans"/>
              </a:rPr>
              <a:t>)</a:t>
            </a:r>
          </a:p>
        </p:txBody>
      </p:sp>
      <p:grpSp>
        <p:nvGrpSpPr>
          <p:cNvPr id="38" name="Group 37"/>
          <p:cNvGrpSpPr/>
          <p:nvPr/>
        </p:nvGrpSpPr>
        <p:grpSpPr>
          <a:xfrm>
            <a:off x="317251" y="1981200"/>
            <a:ext cx="3200400" cy="4038600"/>
            <a:chOff x="317251" y="2133600"/>
            <a:chExt cx="3200400" cy="4038600"/>
          </a:xfrm>
        </p:grpSpPr>
        <p:sp>
          <p:nvSpPr>
            <p:cNvPr id="37" name="Rectangle 36"/>
            <p:cNvSpPr/>
            <p:nvPr/>
          </p:nvSpPr>
          <p:spPr>
            <a:xfrm>
              <a:off x="317251" y="2133600"/>
              <a:ext cx="3200400" cy="4038600"/>
            </a:xfrm>
            <a:prstGeom prst="rect">
              <a:avLst/>
            </a:prstGeom>
            <a:solidFill>
              <a:schemeClr val="accent6">
                <a:lumMod val="60000"/>
                <a:lumOff val="40000"/>
              </a:schemeClr>
            </a:solid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latin typeface="Calibri" panose="020F0502020204030204" pitchFamily="34" charset="0"/>
              </a:endParaRPr>
            </a:p>
          </p:txBody>
        </p:sp>
        <p:grpSp>
          <p:nvGrpSpPr>
            <p:cNvPr id="35" name="Group 34"/>
            <p:cNvGrpSpPr/>
            <p:nvPr/>
          </p:nvGrpSpPr>
          <p:grpSpPr>
            <a:xfrm>
              <a:off x="508214" y="2733300"/>
              <a:ext cx="2920786" cy="3283835"/>
              <a:chOff x="508214" y="2133600"/>
              <a:chExt cx="3454186" cy="3883536"/>
            </a:xfrm>
          </p:grpSpPr>
          <p:pic>
            <p:nvPicPr>
              <p:cNvPr id="12" name="image9.jpg" descr="C:\Users\tway\Documents\Personal\Villanova\Research\Grants\NSF TUES 2011 Machine Learning\My Modules\dog photos\puppy-photo6.jpg"/>
              <p:cNvPicPr>
                <a:picLocks noChangeAspect="1"/>
              </p:cNvPicPr>
              <p:nvPr/>
            </p:nvPicPr>
            <p:blipFill>
              <a:blip r:embed="rId2"/>
              <a:stretch>
                <a:fillRect/>
              </a:stretch>
            </p:blipFill>
            <p:spPr>
              <a:xfrm>
                <a:off x="508214" y="2133600"/>
                <a:ext cx="1268798" cy="910621"/>
              </a:xfrm>
              <a:prstGeom prst="rect">
                <a:avLst/>
              </a:prstGeom>
              <a:ln w="12700">
                <a:miter lim="400000"/>
              </a:ln>
            </p:spPr>
          </p:pic>
          <p:pic>
            <p:nvPicPr>
              <p:cNvPr id="13" name="image10.jpg" descr="C:\Users\tway\Documents\Personal\Villanova\Research\Grants\NSF TUES 2011 Machine Learning\My Modules\dog photos\puppy-photo7.jpg"/>
              <p:cNvPicPr>
                <a:picLocks noChangeAspect="1"/>
              </p:cNvPicPr>
              <p:nvPr/>
            </p:nvPicPr>
            <p:blipFill>
              <a:blip r:embed="rId3"/>
              <a:stretch>
                <a:fillRect/>
              </a:stretch>
            </p:blipFill>
            <p:spPr>
              <a:xfrm>
                <a:off x="1361146" y="3129094"/>
                <a:ext cx="1261921" cy="788701"/>
              </a:xfrm>
              <a:prstGeom prst="rect">
                <a:avLst/>
              </a:prstGeom>
              <a:ln w="12700">
                <a:miter lim="400000"/>
              </a:ln>
            </p:spPr>
          </p:pic>
          <p:pic>
            <p:nvPicPr>
              <p:cNvPr id="14" name="image11.png" descr="C:\Users\tway\Documents\Personal\Villanova\Research\Grants\NSF TUES 2011 Machine Learning\My Modules\dog clipart\puppy-clip1.png"/>
              <p:cNvPicPr>
                <a:picLocks noChangeAspect="1"/>
              </p:cNvPicPr>
              <p:nvPr/>
            </p:nvPicPr>
            <p:blipFill>
              <a:blip r:embed="rId4"/>
              <a:stretch>
                <a:fillRect/>
              </a:stretch>
            </p:blipFill>
            <p:spPr>
              <a:xfrm>
                <a:off x="1945305" y="2133600"/>
                <a:ext cx="870037" cy="910621"/>
              </a:xfrm>
              <a:prstGeom prst="rect">
                <a:avLst/>
              </a:prstGeom>
              <a:ln w="12700">
                <a:miter lim="400000"/>
              </a:ln>
            </p:spPr>
          </p:pic>
          <p:pic>
            <p:nvPicPr>
              <p:cNvPr id="15" name="image12.png" descr="C:\Users\tway\Documents\Personal\Villanova\Research\Grants\NSF TUES 2011 Machine Learning\My Modules\dog clipart\puppy-clip2.png"/>
              <p:cNvPicPr>
                <a:picLocks noChangeAspect="1"/>
              </p:cNvPicPr>
              <p:nvPr/>
            </p:nvPicPr>
            <p:blipFill>
              <a:blip r:embed="rId5"/>
              <a:stretch>
                <a:fillRect/>
              </a:stretch>
            </p:blipFill>
            <p:spPr>
              <a:xfrm>
                <a:off x="508214" y="4039715"/>
                <a:ext cx="980406" cy="910621"/>
              </a:xfrm>
              <a:prstGeom prst="rect">
                <a:avLst/>
              </a:prstGeom>
              <a:ln w="12700">
                <a:miter lim="400000"/>
              </a:ln>
            </p:spPr>
          </p:pic>
          <p:pic>
            <p:nvPicPr>
              <p:cNvPr id="16" name="image13.jpg" descr="C:\Users\tway\Documents\Personal\Villanova\Research\Grants\NSF TUES 2011 Machine Learning\My Modules\dog clipart\puppy-clip3.jpg"/>
              <p:cNvPicPr>
                <a:picLocks noChangeAspect="1"/>
              </p:cNvPicPr>
              <p:nvPr/>
            </p:nvPicPr>
            <p:blipFill>
              <a:blip r:embed="rId6"/>
              <a:stretch>
                <a:fillRect/>
              </a:stretch>
            </p:blipFill>
            <p:spPr>
              <a:xfrm>
                <a:off x="508214" y="5106515"/>
                <a:ext cx="1186842" cy="910621"/>
              </a:xfrm>
              <a:prstGeom prst="rect">
                <a:avLst/>
              </a:prstGeom>
              <a:ln w="12700">
                <a:miter lim="400000"/>
              </a:ln>
            </p:spPr>
          </p:pic>
          <p:pic>
            <p:nvPicPr>
              <p:cNvPr id="20" name="image17.jpg" descr="C:\Users\tway\Documents\Personal\Villanova\Research\Grants\NSF TUES 2011 Machine Learning\My Modules\cat photos\cat-photo1.jpg"/>
              <p:cNvPicPr>
                <a:picLocks noChangeAspect="1"/>
              </p:cNvPicPr>
              <p:nvPr/>
            </p:nvPicPr>
            <p:blipFill>
              <a:blip r:embed="rId7"/>
              <a:stretch>
                <a:fillRect/>
              </a:stretch>
            </p:blipFill>
            <p:spPr>
              <a:xfrm>
                <a:off x="3023268" y="2133600"/>
                <a:ext cx="715148" cy="910621"/>
              </a:xfrm>
              <a:prstGeom prst="rect">
                <a:avLst/>
              </a:prstGeom>
              <a:ln w="12700">
                <a:miter lim="400000"/>
              </a:ln>
            </p:spPr>
          </p:pic>
          <p:pic>
            <p:nvPicPr>
              <p:cNvPr id="21" name="image18.jpg" descr="C:\Users\tway\Documents\Personal\Villanova\Research\Grants\NSF TUES 2011 Machine Learning\My Modules\cat photos\cat-photo2.jpg"/>
              <p:cNvPicPr>
                <a:picLocks noChangeAspect="1"/>
              </p:cNvPicPr>
              <p:nvPr/>
            </p:nvPicPr>
            <p:blipFill>
              <a:blip r:embed="rId8"/>
              <a:stretch>
                <a:fillRect/>
              </a:stretch>
            </p:blipFill>
            <p:spPr>
              <a:xfrm>
                <a:off x="1816494" y="5106515"/>
                <a:ext cx="696880" cy="910621"/>
              </a:xfrm>
              <a:prstGeom prst="rect">
                <a:avLst/>
              </a:prstGeom>
              <a:ln w="12700">
                <a:miter lim="400000"/>
              </a:ln>
            </p:spPr>
          </p:pic>
          <p:pic>
            <p:nvPicPr>
              <p:cNvPr id="23" name="image20.jpg" descr="C:\Users\tway\Documents\Personal\Villanova\Research\Grants\NSF TUES 2011 Machine Learning\My Modules\cat photos\cat-photo5.jpg"/>
              <p:cNvPicPr>
                <a:picLocks noChangeAspect="1"/>
              </p:cNvPicPr>
              <p:nvPr/>
            </p:nvPicPr>
            <p:blipFill>
              <a:blip r:embed="rId9"/>
              <a:stretch>
                <a:fillRect/>
              </a:stretch>
            </p:blipFill>
            <p:spPr>
              <a:xfrm>
                <a:off x="1629268" y="4039715"/>
                <a:ext cx="1098754" cy="910621"/>
              </a:xfrm>
              <a:prstGeom prst="rect">
                <a:avLst/>
              </a:prstGeom>
              <a:ln w="12700">
                <a:miter lim="400000"/>
              </a:ln>
            </p:spPr>
          </p:pic>
          <p:pic>
            <p:nvPicPr>
              <p:cNvPr id="26" name="image23.png" descr="C:\Users\tway\Documents\Personal\Villanova\Research\Grants\NSF TUES 2011 Machine Learning\My Modules\cat clipart\cat-clip1.png"/>
              <p:cNvPicPr>
                <a:picLocks noChangeAspect="1"/>
              </p:cNvPicPr>
              <p:nvPr/>
            </p:nvPicPr>
            <p:blipFill>
              <a:blip r:embed="rId10"/>
              <a:stretch>
                <a:fillRect/>
              </a:stretch>
            </p:blipFill>
            <p:spPr>
              <a:xfrm>
                <a:off x="508214" y="3129094"/>
                <a:ext cx="668118" cy="910621"/>
              </a:xfrm>
              <a:prstGeom prst="rect">
                <a:avLst/>
              </a:prstGeom>
              <a:ln w="12700">
                <a:miter lim="400000"/>
              </a:ln>
            </p:spPr>
          </p:pic>
          <p:pic>
            <p:nvPicPr>
              <p:cNvPr id="27" name="image24.gif" descr="C:\Users\tway\Documents\Personal\Villanova\Research\Grants\NSF TUES 2011 Machine Learning\My Modules\cat clipart\cat-clip2.gif"/>
              <p:cNvPicPr>
                <a:picLocks noChangeAspect="1"/>
              </p:cNvPicPr>
              <p:nvPr/>
            </p:nvPicPr>
            <p:blipFill>
              <a:blip r:embed="rId11"/>
              <a:stretch>
                <a:fillRect/>
              </a:stretch>
            </p:blipFill>
            <p:spPr>
              <a:xfrm>
                <a:off x="2908301" y="4039715"/>
                <a:ext cx="773899" cy="910621"/>
              </a:xfrm>
              <a:prstGeom prst="rect">
                <a:avLst/>
              </a:prstGeom>
              <a:ln w="12700">
                <a:miter lim="400000"/>
              </a:ln>
            </p:spPr>
          </p:pic>
          <p:pic>
            <p:nvPicPr>
              <p:cNvPr id="28" name="image25.png" descr="C:\Users\tway\Documents\Personal\Villanova\Research\Grants\NSF TUES 2011 Machine Learning\My Modules\cat clipart\cat-clip3.png"/>
              <p:cNvPicPr>
                <a:picLocks noChangeAspect="1"/>
              </p:cNvPicPr>
              <p:nvPr/>
            </p:nvPicPr>
            <p:blipFill>
              <a:blip r:embed="rId12"/>
              <a:stretch>
                <a:fillRect/>
              </a:stretch>
            </p:blipFill>
            <p:spPr>
              <a:xfrm>
                <a:off x="2815625" y="5106515"/>
                <a:ext cx="676287" cy="910621"/>
              </a:xfrm>
              <a:prstGeom prst="rect">
                <a:avLst/>
              </a:prstGeom>
              <a:ln w="12700">
                <a:miter lim="400000"/>
              </a:ln>
            </p:spPr>
          </p:pic>
          <p:pic>
            <p:nvPicPr>
              <p:cNvPr id="29" name="image26.png" descr="C:\Users\tway\Documents\Personal\Villanova\Research\Grants\NSF TUES 2011 Machine Learning\My Modules\cat clipart\cat-clip5.png"/>
              <p:cNvPicPr>
                <a:picLocks noChangeAspect="1"/>
              </p:cNvPicPr>
              <p:nvPr/>
            </p:nvPicPr>
            <p:blipFill>
              <a:blip r:embed="rId13"/>
              <a:stretch>
                <a:fillRect/>
              </a:stretch>
            </p:blipFill>
            <p:spPr>
              <a:xfrm>
                <a:off x="2808946" y="3129094"/>
                <a:ext cx="1153454" cy="910621"/>
              </a:xfrm>
              <a:prstGeom prst="rect">
                <a:avLst/>
              </a:prstGeom>
              <a:ln w="12700">
                <a:miter lim="400000"/>
              </a:ln>
            </p:spPr>
          </p:pic>
        </p:grpSp>
        <p:sp>
          <p:nvSpPr>
            <p:cNvPr id="33" name="TextBox 32"/>
            <p:cNvSpPr txBox="1"/>
            <p:nvPr/>
          </p:nvSpPr>
          <p:spPr>
            <a:xfrm>
              <a:off x="914400" y="2133600"/>
              <a:ext cx="2031325" cy="477054"/>
            </a:xfrm>
            <a:prstGeom prst="rect">
              <a:avLst/>
            </a:prstGeom>
            <a:noFill/>
            <a:ln>
              <a:noFill/>
            </a:ln>
          </p:spPr>
          <p:txBody>
            <a:bodyPr wrap="none" tIns="0" rtlCol="0">
              <a:spAutoFit/>
            </a:bodyPr>
            <a:lstStyle/>
            <a:p>
              <a:pPr>
                <a:spcAft>
                  <a:spcPts val="1200"/>
                </a:spcAft>
              </a:pPr>
              <a:r>
                <a:rPr lang="en-US" sz="2800" i="1" dirty="0">
                  <a:latin typeface="Gill Sans"/>
                  <a:cs typeface="Gill Sans"/>
                </a:rPr>
                <a:t>Training data</a:t>
              </a:r>
            </a:p>
          </p:txBody>
        </p:sp>
      </p:grpSp>
      <p:sp>
        <p:nvSpPr>
          <p:cNvPr id="41" name="Left Arrow 40"/>
          <p:cNvSpPr/>
          <p:nvPr/>
        </p:nvSpPr>
        <p:spPr>
          <a:xfrm>
            <a:off x="5719831" y="3619863"/>
            <a:ext cx="1354674" cy="990600"/>
          </a:xfrm>
          <a:prstGeom prst="leftArrow">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1200"/>
              </a:spcAft>
            </a:pPr>
            <a:r>
              <a:rPr lang="en-US" sz="2800" cap="small" dirty="0">
                <a:solidFill>
                  <a:schemeClr val="tx1"/>
                </a:solidFill>
                <a:latin typeface="Gill Sans"/>
                <a:ea typeface="ＭＳ Ｐゴシック" charset="0"/>
                <a:cs typeface="Gill Sans"/>
              </a:rPr>
              <a:t>  Test</a:t>
            </a:r>
          </a:p>
        </p:txBody>
      </p:sp>
      <p:pic>
        <p:nvPicPr>
          <p:cNvPr id="42" name="image7.jpg" descr="C:\Users\tway\Documents\Personal\Villanova\Research\Grants\NSF TUES 2011 Machine Learning\My Modules\dog photos\puppy-photo4.jpg"/>
          <p:cNvPicPr>
            <a:picLocks noChangeAspect="1"/>
          </p:cNvPicPr>
          <p:nvPr/>
        </p:nvPicPr>
        <p:blipFill>
          <a:blip r:embed="rId14"/>
          <a:stretch>
            <a:fillRect/>
          </a:stretch>
        </p:blipFill>
        <p:spPr>
          <a:xfrm>
            <a:off x="7240494" y="3538890"/>
            <a:ext cx="1497604" cy="1173058"/>
          </a:xfrm>
          <a:prstGeom prst="rect">
            <a:avLst/>
          </a:prstGeom>
          <a:ln w="12700">
            <a:miter lim="400000"/>
          </a:ln>
        </p:spPr>
      </p:pic>
      <p:grpSp>
        <p:nvGrpSpPr>
          <p:cNvPr id="5" name="Group 4"/>
          <p:cNvGrpSpPr/>
          <p:nvPr/>
        </p:nvGrpSpPr>
        <p:grpSpPr>
          <a:xfrm>
            <a:off x="4638958" y="4848177"/>
            <a:ext cx="2799573" cy="1088964"/>
            <a:chOff x="4638958" y="4848177"/>
            <a:chExt cx="2799573" cy="1088964"/>
          </a:xfrm>
        </p:grpSpPr>
        <p:sp>
          <p:nvSpPr>
            <p:cNvPr id="43" name="Bent-Up Arrow 42"/>
            <p:cNvSpPr/>
            <p:nvPr/>
          </p:nvSpPr>
          <p:spPr>
            <a:xfrm rot="5400000">
              <a:off x="4929329" y="4557806"/>
              <a:ext cx="1028700" cy="1609441"/>
            </a:xfrm>
            <a:prstGeom prst="bentUpArrow">
              <a:avLst>
                <a:gd name="adj1" fmla="val 44610"/>
                <a:gd name="adj2" fmla="val 39899"/>
                <a:gd name="adj3" fmla="val 25908"/>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solidFill>
                  <a:schemeClr val="tx1"/>
                </a:solidFill>
                <a:latin typeface="Gill Sans"/>
                <a:cs typeface="Gill Sans"/>
              </a:endParaRPr>
            </a:p>
          </p:txBody>
        </p:sp>
        <p:sp>
          <p:nvSpPr>
            <p:cNvPr id="44" name="TextBox 43"/>
            <p:cNvSpPr txBox="1"/>
            <p:nvPr/>
          </p:nvSpPr>
          <p:spPr>
            <a:xfrm>
              <a:off x="6368732" y="5029200"/>
              <a:ext cx="1069799" cy="907941"/>
            </a:xfrm>
            <a:prstGeom prst="rect">
              <a:avLst/>
            </a:prstGeom>
            <a:noFill/>
            <a:ln>
              <a:noFill/>
            </a:ln>
          </p:spPr>
          <p:txBody>
            <a:bodyPr wrap="none" tIns="0" rtlCol="0">
              <a:spAutoFit/>
            </a:bodyPr>
            <a:lstStyle/>
            <a:p>
              <a:pPr algn="ctr">
                <a:spcAft>
                  <a:spcPts val="1200"/>
                </a:spcAft>
              </a:pPr>
              <a:r>
                <a:rPr lang="en-US" sz="2800" dirty="0">
                  <a:latin typeface="Gill Sans"/>
                  <a:cs typeface="Gill Sans"/>
                </a:rPr>
                <a:t>Label:</a:t>
              </a:r>
              <a:br>
                <a:rPr lang="en-US" sz="2800" i="1" dirty="0">
                  <a:latin typeface="Gill Sans"/>
                  <a:cs typeface="Gill Sans"/>
                </a:rPr>
              </a:br>
              <a:r>
                <a:rPr lang="en-US" sz="2800" i="1" dirty="0">
                  <a:latin typeface="Gill Sans"/>
                  <a:cs typeface="Gill Sans"/>
                </a:rPr>
                <a:t>+</a:t>
              </a:r>
            </a:p>
          </p:txBody>
        </p:sp>
      </p:grpSp>
      <p:sp>
        <p:nvSpPr>
          <p:cNvPr id="7" name="TextBox 6"/>
          <p:cNvSpPr txBox="1"/>
          <p:nvPr/>
        </p:nvSpPr>
        <p:spPr>
          <a:xfrm>
            <a:off x="7239000" y="3048000"/>
            <a:ext cx="1492716" cy="477054"/>
          </a:xfrm>
          <a:prstGeom prst="rect">
            <a:avLst/>
          </a:prstGeom>
          <a:noFill/>
          <a:ln>
            <a:noFill/>
          </a:ln>
        </p:spPr>
        <p:txBody>
          <a:bodyPr wrap="none" tIns="0" rtlCol="0">
            <a:spAutoFit/>
          </a:bodyPr>
          <a:lstStyle/>
          <a:p>
            <a:pPr>
              <a:spcAft>
                <a:spcPts val="1200"/>
              </a:spcAft>
            </a:pPr>
            <a:r>
              <a:rPr lang="en-US" sz="2800" i="1" dirty="0">
                <a:latin typeface="Gill Sans"/>
                <a:cs typeface="Gill Sans"/>
              </a:rPr>
              <a:t>Test data</a:t>
            </a:r>
          </a:p>
        </p:txBody>
      </p:sp>
      <p:sp>
        <p:nvSpPr>
          <p:cNvPr id="30" name="Bent-Up Arrow 29"/>
          <p:cNvSpPr/>
          <p:nvPr/>
        </p:nvSpPr>
        <p:spPr>
          <a:xfrm flipV="1">
            <a:off x="3581400" y="2286000"/>
            <a:ext cx="1828800" cy="1143000"/>
          </a:xfrm>
          <a:prstGeom prst="bentUpArrow">
            <a:avLst>
              <a:gd name="adj1" fmla="val 42431"/>
              <a:gd name="adj2" fmla="val 39899"/>
              <a:gd name="adj3" fmla="val 25908"/>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solidFill>
                <a:schemeClr val="tx1"/>
              </a:solidFill>
              <a:latin typeface="Gill Sans"/>
              <a:cs typeface="Gill Sans"/>
            </a:endParaRPr>
          </a:p>
        </p:txBody>
      </p:sp>
      <p:sp>
        <p:nvSpPr>
          <p:cNvPr id="31" name="TextBox 30"/>
          <p:cNvSpPr txBox="1"/>
          <p:nvPr/>
        </p:nvSpPr>
        <p:spPr>
          <a:xfrm>
            <a:off x="3581400" y="2286000"/>
            <a:ext cx="1571478" cy="477054"/>
          </a:xfrm>
          <a:prstGeom prst="rect">
            <a:avLst/>
          </a:prstGeom>
          <a:noFill/>
          <a:ln>
            <a:noFill/>
          </a:ln>
        </p:spPr>
        <p:txBody>
          <a:bodyPr wrap="none" tIns="0" rtlCol="0">
            <a:spAutoFit/>
          </a:bodyPr>
          <a:lstStyle/>
          <a:p>
            <a:pPr>
              <a:spcAft>
                <a:spcPts val="1200"/>
              </a:spcAft>
            </a:pPr>
            <a:r>
              <a:rPr lang="en-US" sz="2800" cap="small" dirty="0">
                <a:latin typeface="Gill Sans"/>
                <a:cs typeface="Gill Sans"/>
              </a:rPr>
              <a:t>Training</a:t>
            </a:r>
          </a:p>
        </p:txBody>
      </p:sp>
      <p:sp>
        <p:nvSpPr>
          <p:cNvPr id="3" name="TextBox 2"/>
          <p:cNvSpPr txBox="1"/>
          <p:nvPr/>
        </p:nvSpPr>
        <p:spPr>
          <a:xfrm>
            <a:off x="5791200" y="1752600"/>
            <a:ext cx="3018775" cy="600164"/>
          </a:xfrm>
          <a:prstGeom prst="rect">
            <a:avLst/>
          </a:prstGeom>
          <a:noFill/>
          <a:ln>
            <a:noFill/>
          </a:ln>
        </p:spPr>
        <p:txBody>
          <a:bodyPr wrap="none" tIns="0" rtlCol="0">
            <a:spAutoFit/>
          </a:bodyPr>
          <a:lstStyle/>
          <a:p>
            <a:pPr>
              <a:spcAft>
                <a:spcPts val="1200"/>
              </a:spcAft>
            </a:pPr>
            <a:r>
              <a:rPr lang="en-US" sz="3600" dirty="0">
                <a:latin typeface="Gill Sans"/>
                <a:cs typeface="Gill Sans"/>
              </a:rPr>
              <a:t>Puppy classifier</a:t>
            </a:r>
          </a:p>
        </p:txBody>
      </p:sp>
    </p:spTree>
    <p:extLst>
      <p:ext uri="{BB962C8B-B14F-4D97-AF65-F5344CB8AC3E}">
        <p14:creationId xmlns:p14="http://schemas.microsoft.com/office/powerpoint/2010/main" val="1586112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Rectangle 7"/>
          <p:cNvSpPr/>
          <p:nvPr/>
        </p:nvSpPr>
        <p:spPr>
          <a:xfrm>
            <a:off x="7124095" y="3048000"/>
            <a:ext cx="1715105" cy="1814286"/>
          </a:xfrm>
          <a:prstGeom prst="rect">
            <a:avLst/>
          </a:prstGeom>
          <a:solidFill>
            <a:schemeClr val="accent4">
              <a:lumMod val="20000"/>
              <a:lumOff val="80000"/>
            </a:schemeClr>
          </a:solidFill>
          <a:ln>
            <a:solidFill>
              <a:srgbClr val="0000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latin typeface="Calibri" panose="020F0502020204030204" pitchFamily="34" charset="0"/>
            </a:endParaRPr>
          </a:p>
        </p:txBody>
      </p:sp>
      <p:sp>
        <p:nvSpPr>
          <p:cNvPr id="2" name="Title 1"/>
          <p:cNvSpPr>
            <a:spLocks noGrp="1"/>
          </p:cNvSpPr>
          <p:nvPr>
            <p:ph type="title"/>
          </p:nvPr>
        </p:nvSpPr>
        <p:spPr/>
        <p:txBody>
          <a:bodyPr>
            <a:normAutofit/>
          </a:bodyPr>
          <a:lstStyle/>
          <a:p>
            <a:r>
              <a:rPr lang="en-US" dirty="0"/>
              <a:t>Inductive Learning Pipeline</a:t>
            </a:r>
          </a:p>
        </p:txBody>
      </p:sp>
      <p:sp>
        <p:nvSpPr>
          <p:cNvPr id="4" name="Slide Number Placeholder 3"/>
          <p:cNvSpPr>
            <a:spLocks noGrp="1"/>
          </p:cNvSpPr>
          <p:nvPr>
            <p:ph type="sldNum" sz="quarter" idx="12"/>
          </p:nvPr>
        </p:nvSpPr>
        <p:spPr>
          <a:xfrm>
            <a:off x="4114800" y="6349393"/>
            <a:ext cx="762000" cy="262121"/>
          </a:xfrm>
          <a:prstGeom prst="rect">
            <a:avLst/>
          </a:prstGeom>
        </p:spPr>
        <p:txBody>
          <a:bodyPr anchor="ctr" anchorCtr="0"/>
          <a:lstStyle>
            <a:defPPr>
              <a:defRPr lang="en-US"/>
            </a:defPPr>
            <a:lvl1pPr algn="ctr" rtl="0" eaLnBrk="0" fontAlgn="base" hangingPunct="0">
              <a:spcBef>
                <a:spcPct val="0"/>
              </a:spcBef>
              <a:spcAft>
                <a:spcPct val="0"/>
              </a:spcAft>
              <a:defRPr lang="en-US" sz="1600" kern="1200" smtClean="0">
                <a:solidFill>
                  <a:schemeClr val="bg2"/>
                </a:solidFill>
                <a:latin typeface="Calisto MT"/>
                <a:ea typeface="ＭＳ Ｐゴシック" charset="0"/>
                <a:cs typeface="Calisto MT"/>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a:lstStyle>
          <a:p>
            <a:fld id="{B62FBEDA-FEF3-9141-A817-C3947A2ECD2B}" type="slidenum">
              <a:rPr lang="en-US" smtClean="0">
                <a:latin typeface="Calibri" panose="020F0502020204030204" pitchFamily="34" charset="0"/>
                <a:cs typeface="Calibri" panose="020F0502020204030204" pitchFamily="34" charset="0"/>
              </a:rPr>
              <a:pPr/>
              <a:t>25</a:t>
            </a:fld>
            <a:endParaRPr lang="en-US" dirty="0">
              <a:latin typeface="Calibri" panose="020F0502020204030204" pitchFamily="34" charset="0"/>
              <a:cs typeface="Calibri" panose="020F0502020204030204" pitchFamily="34" charset="0"/>
            </a:endParaRPr>
          </a:p>
        </p:txBody>
      </p:sp>
      <p:sp>
        <p:nvSpPr>
          <p:cNvPr id="6" name="TextBox 5"/>
          <p:cNvSpPr txBox="1"/>
          <p:nvPr/>
        </p:nvSpPr>
        <p:spPr>
          <a:xfrm>
            <a:off x="4114800" y="3461772"/>
            <a:ext cx="1600200" cy="1338828"/>
          </a:xfrm>
          <a:prstGeom prst="rect">
            <a:avLst/>
          </a:prstGeom>
          <a:solidFill>
            <a:schemeClr val="accent2">
              <a:lumMod val="20000"/>
              <a:lumOff val="80000"/>
            </a:schemeClr>
          </a:solidFill>
          <a:ln>
            <a:solidFill>
              <a:schemeClr val="accent2">
                <a:lumMod val="60000"/>
                <a:lumOff val="40000"/>
              </a:schemeClr>
            </a:solidFill>
          </a:ln>
        </p:spPr>
        <p:txBody>
          <a:bodyPr wrap="square" tIns="0" rtlCol="0">
            <a:spAutoFit/>
          </a:bodyPr>
          <a:lstStyle/>
          <a:p>
            <a:pPr algn="ctr">
              <a:spcAft>
                <a:spcPts val="1200"/>
              </a:spcAft>
            </a:pPr>
            <a:r>
              <a:rPr lang="en-US" sz="2800" dirty="0">
                <a:latin typeface="Gill Sans"/>
                <a:cs typeface="Gill Sans"/>
              </a:rPr>
              <a:t>Classifier (trained </a:t>
            </a:r>
            <a:r>
              <a:rPr lang="en-US" sz="2800" b="1" dirty="0">
                <a:latin typeface="Gill Sans"/>
                <a:cs typeface="Gill Sans"/>
              </a:rPr>
              <a:t>model</a:t>
            </a:r>
            <a:r>
              <a:rPr lang="en-US" sz="2800" dirty="0">
                <a:latin typeface="Gill Sans"/>
                <a:cs typeface="Gill Sans"/>
              </a:rPr>
              <a:t>)</a:t>
            </a:r>
          </a:p>
        </p:txBody>
      </p:sp>
      <p:sp>
        <p:nvSpPr>
          <p:cNvPr id="37" name="Rectangle 36"/>
          <p:cNvSpPr/>
          <p:nvPr/>
        </p:nvSpPr>
        <p:spPr>
          <a:xfrm>
            <a:off x="317251" y="1981200"/>
            <a:ext cx="3200400" cy="4038600"/>
          </a:xfrm>
          <a:prstGeom prst="rect">
            <a:avLst/>
          </a:prstGeom>
          <a:solidFill>
            <a:schemeClr val="accent6">
              <a:lumMod val="60000"/>
              <a:lumOff val="40000"/>
            </a:schemeClr>
          </a:solid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tx1"/>
              </a:solidFill>
              <a:latin typeface="Calibri" panose="020F0502020204030204" pitchFamily="34" charset="0"/>
            </a:endParaRPr>
          </a:p>
        </p:txBody>
      </p:sp>
      <p:sp>
        <p:nvSpPr>
          <p:cNvPr id="33" name="TextBox 32"/>
          <p:cNvSpPr txBox="1"/>
          <p:nvPr/>
        </p:nvSpPr>
        <p:spPr>
          <a:xfrm>
            <a:off x="914400" y="1981200"/>
            <a:ext cx="2459790" cy="477054"/>
          </a:xfrm>
          <a:prstGeom prst="rect">
            <a:avLst/>
          </a:prstGeom>
          <a:noFill/>
          <a:ln>
            <a:noFill/>
          </a:ln>
        </p:spPr>
        <p:txBody>
          <a:bodyPr wrap="none" tIns="0" rtlCol="0">
            <a:spAutoFit/>
          </a:bodyPr>
          <a:lstStyle/>
          <a:p>
            <a:pPr>
              <a:spcAft>
                <a:spcPts val="1200"/>
              </a:spcAft>
            </a:pPr>
            <a:r>
              <a:rPr lang="en-US" sz="2800" i="1" dirty="0">
                <a:latin typeface="Gill Sans"/>
                <a:cs typeface="Gill Sans"/>
              </a:rPr>
              <a:t>Training data, </a:t>
            </a:r>
            <a:r>
              <a:rPr lang="en-US" sz="2800" i="1" dirty="0">
                <a:latin typeface="LM Roman 10 Regular"/>
                <a:cs typeface="LM Roman 10 Regular"/>
              </a:rPr>
              <a:t>X</a:t>
            </a:r>
          </a:p>
        </p:txBody>
      </p:sp>
      <p:sp>
        <p:nvSpPr>
          <p:cNvPr id="41" name="Left Arrow 40"/>
          <p:cNvSpPr/>
          <p:nvPr/>
        </p:nvSpPr>
        <p:spPr>
          <a:xfrm>
            <a:off x="5719831" y="3619863"/>
            <a:ext cx="1354674" cy="990600"/>
          </a:xfrm>
          <a:prstGeom prst="leftArrow">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spcAft>
                <a:spcPts val="1200"/>
              </a:spcAft>
            </a:pPr>
            <a:r>
              <a:rPr lang="en-US" sz="2800" cap="small" dirty="0">
                <a:solidFill>
                  <a:schemeClr val="tx1"/>
                </a:solidFill>
                <a:latin typeface="Gill Sans"/>
                <a:ea typeface="ＭＳ Ｐゴシック" charset="0"/>
                <a:cs typeface="Gill Sans"/>
              </a:rPr>
              <a:t>  Test</a:t>
            </a:r>
          </a:p>
        </p:txBody>
      </p:sp>
      <p:grpSp>
        <p:nvGrpSpPr>
          <p:cNvPr id="5" name="Group 4"/>
          <p:cNvGrpSpPr/>
          <p:nvPr/>
        </p:nvGrpSpPr>
        <p:grpSpPr>
          <a:xfrm>
            <a:off x="4638958" y="4848177"/>
            <a:ext cx="2794483" cy="1088964"/>
            <a:chOff x="4638958" y="4848177"/>
            <a:chExt cx="2794483" cy="1088964"/>
          </a:xfrm>
        </p:grpSpPr>
        <p:sp>
          <p:nvSpPr>
            <p:cNvPr id="43" name="Bent-Up Arrow 42"/>
            <p:cNvSpPr/>
            <p:nvPr/>
          </p:nvSpPr>
          <p:spPr>
            <a:xfrm rot="5400000">
              <a:off x="4929329" y="4557806"/>
              <a:ext cx="1028700" cy="1609441"/>
            </a:xfrm>
            <a:prstGeom prst="bentUpArrow">
              <a:avLst>
                <a:gd name="adj1" fmla="val 44610"/>
                <a:gd name="adj2" fmla="val 39899"/>
                <a:gd name="adj3" fmla="val 25908"/>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solidFill>
                  <a:schemeClr val="tx1"/>
                </a:solidFill>
                <a:latin typeface="Gill Sans"/>
                <a:cs typeface="Gill Sans"/>
              </a:endParaRPr>
            </a:p>
          </p:txBody>
        </p:sp>
        <p:sp>
          <p:nvSpPr>
            <p:cNvPr id="44" name="TextBox 43"/>
            <p:cNvSpPr txBox="1"/>
            <p:nvPr/>
          </p:nvSpPr>
          <p:spPr>
            <a:xfrm>
              <a:off x="6352822" y="5029200"/>
              <a:ext cx="1080619" cy="907941"/>
            </a:xfrm>
            <a:prstGeom prst="rect">
              <a:avLst/>
            </a:prstGeom>
            <a:noFill/>
            <a:ln>
              <a:noFill/>
            </a:ln>
          </p:spPr>
          <p:txBody>
            <a:bodyPr wrap="none" tIns="0" rtlCol="0">
              <a:spAutoFit/>
            </a:bodyPr>
            <a:lstStyle/>
            <a:p>
              <a:pPr algn="ctr">
                <a:spcAft>
                  <a:spcPts val="1200"/>
                </a:spcAft>
              </a:pPr>
              <a:r>
                <a:rPr lang="en-US" sz="2800" dirty="0">
                  <a:latin typeface="Gill Sans"/>
                  <a:cs typeface="Gill Sans"/>
                </a:rPr>
                <a:t>Label:</a:t>
              </a:r>
              <a:br>
                <a:rPr lang="en-US" sz="2800" i="1" dirty="0">
                  <a:latin typeface="Gill Sans"/>
                  <a:cs typeface="Gill Sans"/>
                </a:rPr>
              </a:br>
              <a:r>
                <a:rPr lang="en-US" sz="2800" i="1" dirty="0">
                  <a:latin typeface="Gill Sans"/>
                  <a:cs typeface="Gill Sans"/>
                </a:rPr>
                <a:t>+</a:t>
              </a:r>
            </a:p>
          </p:txBody>
        </p:sp>
      </p:grpSp>
      <p:sp>
        <p:nvSpPr>
          <p:cNvPr id="7" name="TextBox 6"/>
          <p:cNvSpPr txBox="1"/>
          <p:nvPr/>
        </p:nvSpPr>
        <p:spPr>
          <a:xfrm>
            <a:off x="7239000" y="3048000"/>
            <a:ext cx="1492716" cy="477054"/>
          </a:xfrm>
          <a:prstGeom prst="rect">
            <a:avLst/>
          </a:prstGeom>
          <a:noFill/>
          <a:ln>
            <a:noFill/>
          </a:ln>
        </p:spPr>
        <p:txBody>
          <a:bodyPr wrap="none" tIns="0" rtlCol="0">
            <a:spAutoFit/>
          </a:bodyPr>
          <a:lstStyle/>
          <a:p>
            <a:pPr>
              <a:spcAft>
                <a:spcPts val="1200"/>
              </a:spcAft>
            </a:pPr>
            <a:r>
              <a:rPr lang="en-US" sz="2800" i="1" dirty="0">
                <a:latin typeface="Gill Sans"/>
                <a:cs typeface="Gill Sans"/>
              </a:rPr>
              <a:t>Test data</a:t>
            </a:r>
          </a:p>
        </p:txBody>
      </p:sp>
      <p:sp>
        <p:nvSpPr>
          <p:cNvPr id="30" name="Bent-Up Arrow 29"/>
          <p:cNvSpPr/>
          <p:nvPr/>
        </p:nvSpPr>
        <p:spPr>
          <a:xfrm flipV="1">
            <a:off x="3581400" y="2286000"/>
            <a:ext cx="1828800" cy="1143000"/>
          </a:xfrm>
          <a:prstGeom prst="bentUpArrow">
            <a:avLst>
              <a:gd name="adj1" fmla="val 42431"/>
              <a:gd name="adj2" fmla="val 39899"/>
              <a:gd name="adj3" fmla="val 25908"/>
            </a:avLst>
          </a:prstGeom>
          <a:solidFill>
            <a:schemeClr val="bg1"/>
          </a:solid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000" dirty="0">
              <a:solidFill>
                <a:schemeClr val="tx1"/>
              </a:solidFill>
              <a:latin typeface="Gill Sans"/>
              <a:cs typeface="Gill Sans"/>
            </a:endParaRPr>
          </a:p>
        </p:txBody>
      </p:sp>
      <p:sp>
        <p:nvSpPr>
          <p:cNvPr id="31" name="TextBox 30"/>
          <p:cNvSpPr txBox="1"/>
          <p:nvPr/>
        </p:nvSpPr>
        <p:spPr>
          <a:xfrm>
            <a:off x="3581400" y="2286000"/>
            <a:ext cx="1571478" cy="477054"/>
          </a:xfrm>
          <a:prstGeom prst="rect">
            <a:avLst/>
          </a:prstGeom>
          <a:noFill/>
          <a:ln>
            <a:noFill/>
          </a:ln>
        </p:spPr>
        <p:txBody>
          <a:bodyPr wrap="none" tIns="0" rtlCol="0">
            <a:spAutoFit/>
          </a:bodyPr>
          <a:lstStyle/>
          <a:p>
            <a:pPr>
              <a:spcAft>
                <a:spcPts val="1200"/>
              </a:spcAft>
            </a:pPr>
            <a:r>
              <a:rPr lang="en-US" sz="2800" cap="small" dirty="0">
                <a:latin typeface="Gill Sans"/>
                <a:cs typeface="Gill Sans"/>
              </a:rPr>
              <a:t>Training</a:t>
            </a:r>
          </a:p>
        </p:txBody>
      </p:sp>
      <p:graphicFrame>
        <p:nvGraphicFramePr>
          <p:cNvPr id="32" name="Table 31"/>
          <p:cNvGraphicFramePr>
            <a:graphicFrameLocks noGrp="1"/>
          </p:cNvGraphicFramePr>
          <p:nvPr/>
        </p:nvGraphicFramePr>
        <p:xfrm>
          <a:off x="396725" y="2514600"/>
          <a:ext cx="2995990" cy="3383280"/>
        </p:xfrm>
        <a:graphic>
          <a:graphicData uri="http://schemas.openxmlformats.org/drawingml/2006/table">
            <a:tbl>
              <a:tblPr firstRow="1" bandRow="1">
                <a:tableStyleId>{16D9F66E-5EB9-4882-86FB-DCBF35E3C3E4}</a:tableStyleId>
              </a:tblPr>
              <a:tblGrid>
                <a:gridCol w="762001">
                  <a:extLst>
                    <a:ext uri="{9D8B030D-6E8A-4147-A177-3AD203B41FA5}">
                      <a16:colId xmlns:a16="http://schemas.microsoft.com/office/drawing/2014/main" val="20000"/>
                    </a:ext>
                  </a:extLst>
                </a:gridCol>
                <a:gridCol w="938589">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tblGrid>
              <a:tr h="370840">
                <a:tc>
                  <a:txBody>
                    <a:bodyPr/>
                    <a:lstStyle/>
                    <a:p>
                      <a:pPr algn="ctr"/>
                      <a:r>
                        <a:rPr lang="en-US" sz="2000" b="0" i="1" dirty="0">
                          <a:latin typeface="Gill Sans"/>
                          <a:cs typeface="Gill Sans"/>
                        </a:rPr>
                        <a:t>Text-</a:t>
                      </a:r>
                      <a:r>
                        <a:rPr lang="en-US" sz="2000" b="0" i="1" dirty="0" err="1">
                          <a:latin typeface="Gill Sans"/>
                          <a:cs typeface="Gill Sans"/>
                        </a:rPr>
                        <a:t>ure</a:t>
                      </a:r>
                      <a:endParaRPr lang="en-US" sz="2000" b="0" i="1" dirty="0">
                        <a:latin typeface="Gill Sans"/>
                        <a:cs typeface="Gill Sans"/>
                      </a:endParaRPr>
                    </a:p>
                  </a:txBody>
                  <a:tcPr anchor="ctr"/>
                </a:tc>
                <a:tc>
                  <a:txBody>
                    <a:bodyPr/>
                    <a:lstStyle/>
                    <a:p>
                      <a:pPr algn="ctr"/>
                      <a:r>
                        <a:rPr lang="en-US" sz="2000" b="0" i="1" dirty="0">
                          <a:latin typeface="Gill Sans"/>
                          <a:cs typeface="Gill Sans"/>
                        </a:rPr>
                        <a:t>Ears</a:t>
                      </a:r>
                    </a:p>
                  </a:txBody>
                  <a:tcPr anchor="ctr"/>
                </a:tc>
                <a:tc>
                  <a:txBody>
                    <a:bodyPr/>
                    <a:lstStyle/>
                    <a:p>
                      <a:pPr algn="ctr"/>
                      <a:r>
                        <a:rPr lang="en-US" sz="2000" b="0" i="1" dirty="0">
                          <a:latin typeface="Gill Sans"/>
                          <a:cs typeface="Gill Sans"/>
                        </a:rPr>
                        <a:t>Legs</a:t>
                      </a:r>
                    </a:p>
                  </a:txBody>
                  <a:tcPr anchor="ctr">
                    <a:lnR w="12700" cap="flat" cmpd="sng" algn="ctr">
                      <a:solidFill>
                        <a:scrgbClr r="0" g="0" b="0"/>
                      </a:solidFill>
                      <a:prstDash val="solid"/>
                      <a:round/>
                      <a:headEnd type="none" w="med" len="med"/>
                      <a:tailEnd type="none" w="med" len="med"/>
                    </a:lnR>
                  </a:tcPr>
                </a:tc>
                <a:tc>
                  <a:txBody>
                    <a:bodyPr/>
                    <a:lstStyle/>
                    <a:p>
                      <a:pPr algn="ctr"/>
                      <a:r>
                        <a:rPr lang="en-US" sz="2000" b="0" i="1" dirty="0">
                          <a:latin typeface="Gill Sans"/>
                          <a:cs typeface="Gill Sans"/>
                        </a:rPr>
                        <a:t>Class</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tcPr>
                </a:tc>
                <a:extLst>
                  <a:ext uri="{0D108BD9-81ED-4DB2-BD59-A6C34878D82A}">
                    <a16:rowId xmlns:a16="http://schemas.microsoft.com/office/drawing/2014/main" val="10000"/>
                  </a:ext>
                </a:extLst>
              </a:tr>
              <a:tr h="370840">
                <a:tc>
                  <a:txBody>
                    <a:bodyPr/>
                    <a:lstStyle/>
                    <a:p>
                      <a:pPr algn="ctr"/>
                      <a:r>
                        <a:rPr lang="en-US" sz="2000" b="0" dirty="0">
                          <a:latin typeface="Gill Sans"/>
                          <a:cs typeface="Gill Sans"/>
                        </a:rPr>
                        <a:t>Fuzzy</a:t>
                      </a:r>
                    </a:p>
                  </a:txBody>
                  <a:tcPr anchor="ctr"/>
                </a:tc>
                <a:tc>
                  <a:txBody>
                    <a:bodyPr/>
                    <a:lstStyle/>
                    <a:p>
                      <a:pPr algn="ctr"/>
                      <a:r>
                        <a:rPr lang="en-US" sz="2000" b="0" dirty="0">
                          <a:latin typeface="Gill Sans"/>
                          <a:cs typeface="Gill Sans"/>
                        </a:rPr>
                        <a:t>Round</a:t>
                      </a:r>
                    </a:p>
                  </a:txBody>
                  <a:tcPr anchor="ctr"/>
                </a:tc>
                <a:tc>
                  <a:txBody>
                    <a:bodyPr/>
                    <a:lstStyle/>
                    <a:p>
                      <a:pPr algn="ctr"/>
                      <a:r>
                        <a:rPr lang="en-US" sz="2000" b="0" dirty="0">
                          <a:latin typeface="Gill Sans"/>
                          <a:cs typeface="Gill Sans"/>
                        </a:rPr>
                        <a:t>4</a:t>
                      </a:r>
                    </a:p>
                  </a:txBody>
                  <a:tcPr anchor="ctr">
                    <a:lnR w="12700" cap="flat" cmpd="sng" algn="ctr">
                      <a:solidFill>
                        <a:scrgbClr r="0" g="0" b="0"/>
                      </a:solidFill>
                      <a:prstDash val="solid"/>
                      <a:round/>
                      <a:headEnd type="none" w="med" len="med"/>
                      <a:tailEnd type="none" w="med" len="med"/>
                    </a:lnR>
                  </a:tcPr>
                </a:tc>
                <a:tc>
                  <a:txBody>
                    <a:bodyPr/>
                    <a:lstStyle/>
                    <a:p>
                      <a:pPr algn="ctr"/>
                      <a:r>
                        <a:rPr lang="en-US" sz="2400" b="0" dirty="0">
                          <a:latin typeface="Gill Sans"/>
                          <a:cs typeface="Gill Sans"/>
                        </a:rPr>
                        <a:t>+</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1"/>
                  </a:ext>
                </a:extLst>
              </a:tr>
              <a:tr h="370840">
                <a:tc>
                  <a:txBody>
                    <a:bodyPr/>
                    <a:lstStyle/>
                    <a:p>
                      <a:pPr algn="ctr"/>
                      <a:r>
                        <a:rPr lang="en-US" sz="2000" b="0" dirty="0">
                          <a:latin typeface="Gill Sans"/>
                          <a:cs typeface="Gill Sans"/>
                        </a:rPr>
                        <a:t>Slimy</a:t>
                      </a:r>
                    </a:p>
                  </a:txBody>
                  <a:tcPr anchor="ctr"/>
                </a:tc>
                <a:tc>
                  <a:txBody>
                    <a:bodyPr/>
                    <a:lstStyle/>
                    <a:p>
                      <a:pPr algn="ctr"/>
                      <a:r>
                        <a:rPr lang="en-US" sz="2000" b="0" dirty="0">
                          <a:latin typeface="Gill Sans"/>
                          <a:cs typeface="Gill Sans"/>
                        </a:rPr>
                        <a:t>Missing</a:t>
                      </a:r>
                    </a:p>
                  </a:txBody>
                  <a:tcPr anchor="ctr"/>
                </a:tc>
                <a:tc>
                  <a:txBody>
                    <a:bodyPr/>
                    <a:lstStyle/>
                    <a:p>
                      <a:pPr algn="ctr"/>
                      <a:r>
                        <a:rPr lang="en-US" sz="2000" b="0" dirty="0">
                          <a:latin typeface="Gill Sans"/>
                          <a:cs typeface="Gill Sans"/>
                        </a:rPr>
                        <a:t>8</a:t>
                      </a:r>
                    </a:p>
                  </a:txBody>
                  <a:tcPr anchor="ctr">
                    <a:lnR w="12700" cap="flat" cmpd="sng" algn="ctr">
                      <a:solidFill>
                        <a:scrgbClr r="0" g="0" b="0"/>
                      </a:solidFill>
                      <a:prstDash val="solid"/>
                      <a:round/>
                      <a:headEnd type="none" w="med" len="med"/>
                      <a:tailEnd type="none" w="med" len="med"/>
                    </a:lnR>
                  </a:tcPr>
                </a:tc>
                <a:tc>
                  <a:txBody>
                    <a:bodyPr/>
                    <a:lstStyle/>
                    <a:p>
                      <a:pPr algn="ctr"/>
                      <a:r>
                        <a:rPr lang="en-US" sz="2400" b="0" dirty="0">
                          <a:latin typeface="Gill Sans"/>
                          <a:cs typeface="Gill Sans"/>
                        </a:rPr>
                        <a:t>-</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2"/>
                  </a:ext>
                </a:extLst>
              </a:tr>
              <a:tr h="370840">
                <a:tc>
                  <a:txBody>
                    <a:bodyPr/>
                    <a:lstStyle/>
                    <a:p>
                      <a:pPr algn="ctr"/>
                      <a:r>
                        <a:rPr lang="en-US" sz="2000" b="0" dirty="0">
                          <a:latin typeface="Gill Sans"/>
                          <a:cs typeface="Gill Sans"/>
                        </a:rPr>
                        <a:t>Fuzzy</a:t>
                      </a:r>
                    </a:p>
                  </a:txBody>
                  <a:tcPr anchor="ctr"/>
                </a:tc>
                <a:tc>
                  <a:txBody>
                    <a:bodyPr/>
                    <a:lstStyle/>
                    <a:p>
                      <a:pPr algn="ctr"/>
                      <a:r>
                        <a:rPr lang="en-US" sz="2000" b="0" dirty="0">
                          <a:latin typeface="Gill Sans"/>
                          <a:cs typeface="Gill Sans"/>
                        </a:rPr>
                        <a:t>Pointy</a:t>
                      </a:r>
                    </a:p>
                  </a:txBody>
                  <a:tcPr anchor="ctr"/>
                </a:tc>
                <a:tc>
                  <a:txBody>
                    <a:bodyPr/>
                    <a:lstStyle/>
                    <a:p>
                      <a:pPr algn="ctr"/>
                      <a:r>
                        <a:rPr lang="en-US" sz="2000" b="0" dirty="0">
                          <a:latin typeface="Gill Sans"/>
                          <a:cs typeface="Gill Sans"/>
                        </a:rPr>
                        <a:t>4</a:t>
                      </a:r>
                    </a:p>
                  </a:txBody>
                  <a:tcPr anchor="ctr">
                    <a:lnR w="12700" cap="flat" cmpd="sng" algn="ctr">
                      <a:solidFill>
                        <a:scrgbClr r="0" g="0" b="0"/>
                      </a:solidFill>
                      <a:prstDash val="solid"/>
                      <a:round/>
                      <a:headEnd type="none" w="med" len="med"/>
                      <a:tailEnd type="none" w="med" len="med"/>
                    </a:lnR>
                  </a:tcPr>
                </a:tc>
                <a:tc>
                  <a:txBody>
                    <a:bodyPr/>
                    <a:lstStyle/>
                    <a:p>
                      <a:pPr algn="ctr"/>
                      <a:r>
                        <a:rPr lang="en-US" sz="2400" b="0" dirty="0">
                          <a:latin typeface="Gill Sans"/>
                          <a:cs typeface="Gill Sans"/>
                        </a:rPr>
                        <a:t>-</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3"/>
                  </a:ext>
                </a:extLst>
              </a:tr>
              <a:tr h="370840">
                <a:tc>
                  <a:txBody>
                    <a:bodyPr/>
                    <a:lstStyle/>
                    <a:p>
                      <a:pPr algn="ctr"/>
                      <a:r>
                        <a:rPr lang="en-US" sz="2000" b="0" dirty="0">
                          <a:latin typeface="Gill Sans"/>
                          <a:cs typeface="Gill Sans"/>
                        </a:rPr>
                        <a:t>Fuzzy</a:t>
                      </a:r>
                    </a:p>
                  </a:txBody>
                  <a:tcPr anchor="ctr"/>
                </a:tc>
                <a:tc>
                  <a:txBody>
                    <a:bodyPr/>
                    <a:lstStyle/>
                    <a:p>
                      <a:pPr algn="ctr"/>
                      <a:r>
                        <a:rPr lang="en-US" sz="2000" b="0" dirty="0">
                          <a:latin typeface="Gill Sans"/>
                          <a:cs typeface="Gill Sans"/>
                        </a:rPr>
                        <a:t>Round</a:t>
                      </a:r>
                    </a:p>
                  </a:txBody>
                  <a:tcPr anchor="ctr"/>
                </a:tc>
                <a:tc>
                  <a:txBody>
                    <a:bodyPr/>
                    <a:lstStyle/>
                    <a:p>
                      <a:pPr algn="ctr"/>
                      <a:r>
                        <a:rPr lang="en-US" sz="2000" b="0" dirty="0">
                          <a:latin typeface="Gill Sans"/>
                          <a:cs typeface="Gill Sans"/>
                        </a:rPr>
                        <a:t>4</a:t>
                      </a:r>
                    </a:p>
                  </a:txBody>
                  <a:tcPr anchor="ctr">
                    <a:lnR w="12700" cap="flat" cmpd="sng" algn="ctr">
                      <a:solidFill>
                        <a:scrgbClr r="0" g="0" b="0"/>
                      </a:solidFill>
                      <a:prstDash val="solid"/>
                      <a:round/>
                      <a:headEnd type="none" w="med" len="med"/>
                      <a:tailEnd type="none" w="med" len="med"/>
                    </a:lnR>
                  </a:tcPr>
                </a:tc>
                <a:tc>
                  <a:txBody>
                    <a:bodyPr/>
                    <a:lstStyle/>
                    <a:p>
                      <a:pPr algn="ctr"/>
                      <a:r>
                        <a:rPr lang="en-US" sz="2400" b="0" dirty="0">
                          <a:latin typeface="Gill Sans"/>
                          <a:cs typeface="Gill Sans"/>
                        </a:rPr>
                        <a:t>+</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4"/>
                  </a:ext>
                </a:extLst>
              </a:tr>
              <a:tr h="370840">
                <a:tc>
                  <a:txBody>
                    <a:bodyPr/>
                    <a:lstStyle/>
                    <a:p>
                      <a:pPr algn="ctr"/>
                      <a:r>
                        <a:rPr lang="is-IS" sz="2000" b="0" dirty="0">
                          <a:latin typeface="Gill Sans"/>
                          <a:cs typeface="Gill Sans"/>
                        </a:rPr>
                        <a:t>Fuzzy</a:t>
                      </a:r>
                      <a:endParaRPr lang="en-US" sz="2000" b="0" dirty="0">
                        <a:latin typeface="Gill Sans"/>
                        <a:cs typeface="Gill Sans"/>
                      </a:endParaRPr>
                    </a:p>
                  </a:txBody>
                  <a:tcPr anchor="ctr"/>
                </a:tc>
                <a:tc>
                  <a:txBody>
                    <a:bodyPr/>
                    <a:lstStyle/>
                    <a:p>
                      <a:pPr algn="ctr"/>
                      <a:r>
                        <a:rPr lang="en-US" sz="2000" b="0" dirty="0">
                          <a:latin typeface="Gill Sans"/>
                          <a:cs typeface="Gill Sans"/>
                        </a:rPr>
                        <a:t>Pointy</a:t>
                      </a:r>
                    </a:p>
                  </a:txBody>
                  <a:tcPr anchor="ctr"/>
                </a:tc>
                <a:tc>
                  <a:txBody>
                    <a:bodyPr/>
                    <a:lstStyle/>
                    <a:p>
                      <a:pPr algn="ctr"/>
                      <a:r>
                        <a:rPr lang="en-US" sz="2000" b="0" dirty="0">
                          <a:latin typeface="Gill Sans"/>
                          <a:cs typeface="Gill Sans"/>
                        </a:rPr>
                        <a:t>4</a:t>
                      </a:r>
                    </a:p>
                  </a:txBody>
                  <a:tcPr anchor="ctr">
                    <a:lnR w="12700" cap="flat" cmpd="sng" algn="ctr">
                      <a:solidFill>
                        <a:scrgbClr r="0" g="0" b="0"/>
                      </a:solidFill>
                      <a:prstDash val="solid"/>
                      <a:round/>
                      <a:headEnd type="none" w="med" len="med"/>
                      <a:tailEnd type="none" w="med" len="med"/>
                    </a:lnR>
                  </a:tcPr>
                </a:tc>
                <a:tc>
                  <a:txBody>
                    <a:bodyPr/>
                    <a:lstStyle/>
                    <a:p>
                      <a:pPr algn="ctr"/>
                      <a:r>
                        <a:rPr lang="en-US" sz="2400" b="0" dirty="0">
                          <a:latin typeface="Gill Sans"/>
                          <a:cs typeface="Gill Sans"/>
                        </a:rPr>
                        <a:t>+</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tcPr>
                </a:tc>
                <a:extLst>
                  <a:ext uri="{0D108BD9-81ED-4DB2-BD59-A6C34878D82A}">
                    <a16:rowId xmlns:a16="http://schemas.microsoft.com/office/drawing/2014/main" val="10005"/>
                  </a:ext>
                </a:extLst>
              </a:tr>
              <a:tr h="370840">
                <a:tc gridSpan="4">
                  <a:txBody>
                    <a:bodyPr/>
                    <a:lstStyle/>
                    <a:p>
                      <a:pPr algn="ctr"/>
                      <a:r>
                        <a:rPr lang="is-IS" sz="2000" b="0" dirty="0">
                          <a:latin typeface="Gill Sans"/>
                          <a:cs typeface="Gill Sans"/>
                        </a:rPr>
                        <a:t>…</a:t>
                      </a:r>
                      <a:endParaRPr lang="en-US" sz="2000" b="0" dirty="0">
                        <a:latin typeface="Gill Sans"/>
                        <a:cs typeface="Gill Sans"/>
                      </a:endParaRPr>
                    </a:p>
                  </a:txBody>
                  <a:tcPr anchor="ctr"/>
                </a:tc>
                <a:tc hMerge="1">
                  <a:txBody>
                    <a:bodyPr/>
                    <a:lstStyle/>
                    <a:p>
                      <a:pPr algn="ctr"/>
                      <a:endParaRPr lang="en-US" sz="2000" b="0" dirty="0">
                        <a:latin typeface="Gill Sans"/>
                        <a:cs typeface="Gill Sans"/>
                      </a:endParaRPr>
                    </a:p>
                  </a:txBody>
                  <a:tcPr/>
                </a:tc>
                <a:tc hMerge="1">
                  <a:txBody>
                    <a:bodyPr/>
                    <a:lstStyle/>
                    <a:p>
                      <a:pPr algn="ctr"/>
                      <a:endParaRPr lang="en-US" sz="2000" b="0" dirty="0">
                        <a:latin typeface="Gill Sans"/>
                        <a:cs typeface="Gill Sans"/>
                      </a:endParaRPr>
                    </a:p>
                  </a:txBody>
                  <a:tcPr/>
                </a:tc>
                <a:tc hMerge="1">
                  <a:txBody>
                    <a:bodyPr/>
                    <a:lstStyle/>
                    <a:p>
                      <a:pPr algn="ctr"/>
                      <a:endParaRPr lang="en-US" sz="2400" b="0" dirty="0">
                        <a:latin typeface="Gill Sans"/>
                        <a:cs typeface="Gill Sans"/>
                      </a:endParaRPr>
                    </a:p>
                  </a:txBody>
                  <a:tcPr/>
                </a:tc>
                <a:extLst>
                  <a:ext uri="{0D108BD9-81ED-4DB2-BD59-A6C34878D82A}">
                    <a16:rowId xmlns:a16="http://schemas.microsoft.com/office/drawing/2014/main" val="10006"/>
                  </a:ext>
                </a:extLst>
              </a:tr>
            </a:tbl>
          </a:graphicData>
        </a:graphic>
      </p:graphicFrame>
      <p:sp>
        <p:nvSpPr>
          <p:cNvPr id="10" name="TextBox 9"/>
          <p:cNvSpPr txBox="1"/>
          <p:nvPr/>
        </p:nvSpPr>
        <p:spPr>
          <a:xfrm>
            <a:off x="7239000" y="3494038"/>
            <a:ext cx="1676400" cy="1154162"/>
          </a:xfrm>
          <a:prstGeom prst="rect">
            <a:avLst/>
          </a:prstGeom>
          <a:noFill/>
          <a:ln>
            <a:noFill/>
          </a:ln>
        </p:spPr>
        <p:txBody>
          <a:bodyPr wrap="square" tIns="0" rtlCol="0">
            <a:spAutoFit/>
          </a:bodyPr>
          <a:lstStyle/>
          <a:p>
            <a:pPr>
              <a:spcAft>
                <a:spcPts val="1200"/>
              </a:spcAft>
            </a:pPr>
            <a:r>
              <a:rPr lang="en-US" i="1" dirty="0">
                <a:latin typeface="LM Roman 10 Regular"/>
                <a:cs typeface="LM Roman 10 Regular"/>
              </a:rPr>
              <a:t>x</a:t>
            </a:r>
            <a:r>
              <a:rPr lang="en-US" baseline="-25000" dirty="0">
                <a:latin typeface="LM Roman 10 Regular"/>
                <a:cs typeface="LM Roman 10 Regular"/>
              </a:rPr>
              <a:t>1</a:t>
            </a:r>
            <a:r>
              <a:rPr lang="en-US" dirty="0">
                <a:latin typeface="LM Roman 10 Regular"/>
                <a:cs typeface="LM Roman 10 Regular"/>
              </a:rPr>
              <a:t> = &lt;Fuzzy, Pointy, 4&gt;</a:t>
            </a:r>
          </a:p>
        </p:txBody>
      </p:sp>
      <p:sp>
        <p:nvSpPr>
          <p:cNvPr id="17" name="TextBox 16"/>
          <p:cNvSpPr txBox="1"/>
          <p:nvPr/>
        </p:nvSpPr>
        <p:spPr>
          <a:xfrm>
            <a:off x="5791200" y="1752600"/>
            <a:ext cx="3018775" cy="600164"/>
          </a:xfrm>
          <a:prstGeom prst="rect">
            <a:avLst/>
          </a:prstGeom>
          <a:noFill/>
          <a:ln>
            <a:noFill/>
          </a:ln>
        </p:spPr>
        <p:txBody>
          <a:bodyPr wrap="none" tIns="0" rtlCol="0">
            <a:spAutoFit/>
          </a:bodyPr>
          <a:lstStyle/>
          <a:p>
            <a:pPr>
              <a:spcAft>
                <a:spcPts val="1200"/>
              </a:spcAft>
            </a:pPr>
            <a:r>
              <a:rPr lang="en-US" sz="3600" dirty="0">
                <a:latin typeface="Gill Sans"/>
                <a:cs typeface="Gill Sans"/>
              </a:rPr>
              <a:t>Puppy classifier</a:t>
            </a:r>
          </a:p>
        </p:txBody>
      </p:sp>
    </p:spTree>
    <p:extLst>
      <p:ext uri="{BB962C8B-B14F-4D97-AF65-F5344CB8AC3E}">
        <p14:creationId xmlns:p14="http://schemas.microsoft.com/office/powerpoint/2010/main" val="8657104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a:xfrm>
            <a:off x="685799" y="304801"/>
            <a:ext cx="7772400" cy="1143000"/>
          </a:xfrm>
        </p:spPr>
        <p:txBody>
          <a:bodyPr/>
          <a:lstStyle/>
          <a:p>
            <a:r>
              <a:rPr lang="en-US" dirty="0">
                <a:latin typeface="Calibri" panose="020F0502020204030204" pitchFamily="34" charset="0"/>
                <a:ea typeface="ＭＳ Ｐゴシック" charset="0"/>
                <a:cs typeface="Calibri" panose="020F0502020204030204" pitchFamily="34" charset="0"/>
              </a:rPr>
              <a:t>Model Spaces</a:t>
            </a:r>
          </a:p>
        </p:txBody>
      </p:sp>
      <p:sp>
        <p:nvSpPr>
          <p:cNvPr id="2" name="Content Placeholder 1"/>
          <p:cNvSpPr>
            <a:spLocks noGrp="1"/>
          </p:cNvSpPr>
          <p:nvPr>
            <p:ph idx="1"/>
          </p:nvPr>
        </p:nvSpPr>
        <p:spPr>
          <a:xfrm>
            <a:off x="381000" y="1447800"/>
            <a:ext cx="8381999" cy="5105399"/>
          </a:xfrm>
        </p:spPr>
        <p:txBody>
          <a:bodyPr>
            <a:normAutofit lnSpcReduction="10000"/>
          </a:bodyPr>
          <a:lstStyle/>
          <a:p>
            <a:r>
              <a:rPr lang="en-US" sz="3200" dirty="0"/>
              <a:t>Decision trees</a:t>
            </a:r>
          </a:p>
          <a:p>
            <a:pPr lvl="1"/>
            <a:r>
              <a:rPr lang="en-US" sz="2800" dirty="0"/>
              <a:t>Partition the instance space </a:t>
            </a:r>
            <a:r>
              <a:rPr lang="en-US" sz="2800" b="1" dirty="0">
                <a:latin typeface="LM Roman 10 Regular"/>
                <a:ea typeface="ＭＳ Ｐゴシック" charset="0"/>
                <a:cs typeface="LM Roman 10 Regular"/>
              </a:rPr>
              <a:t>I</a:t>
            </a:r>
            <a:r>
              <a:rPr lang="en-US" sz="2800" dirty="0"/>
              <a:t> into axis-parallel regions</a:t>
            </a:r>
          </a:p>
          <a:p>
            <a:pPr lvl="1"/>
            <a:r>
              <a:rPr lang="en-US" sz="2800" dirty="0"/>
              <a:t>Labeled with class value</a:t>
            </a:r>
          </a:p>
          <a:p>
            <a:r>
              <a:rPr lang="en-US" sz="3200" dirty="0"/>
              <a:t>Nearest-neighbor classifiers</a:t>
            </a:r>
          </a:p>
          <a:p>
            <a:pPr lvl="1"/>
            <a:r>
              <a:rPr lang="en-US" sz="2800" dirty="0"/>
              <a:t>Partition the instance space </a:t>
            </a:r>
            <a:r>
              <a:rPr lang="en-US" sz="2800" b="1" dirty="0">
                <a:latin typeface="LM Roman 10 Regular"/>
                <a:ea typeface="ＭＳ Ｐゴシック" charset="0"/>
                <a:cs typeface="LM Roman 10 Regular"/>
              </a:rPr>
              <a:t>I</a:t>
            </a:r>
            <a:r>
              <a:rPr lang="en-US" sz="2800" dirty="0"/>
              <a:t> into regions defined by centroid instances (or cluster of </a:t>
            </a:r>
            <a:r>
              <a:rPr lang="en-US" sz="2800" i="1" dirty="0"/>
              <a:t>k</a:t>
            </a:r>
            <a:r>
              <a:rPr lang="en-US" sz="2800" dirty="0"/>
              <a:t> instances)</a:t>
            </a:r>
          </a:p>
          <a:p>
            <a:r>
              <a:rPr lang="en-US" sz="3200" dirty="0"/>
              <a:t>Bayesian networks </a:t>
            </a:r>
          </a:p>
          <a:p>
            <a:pPr lvl="1"/>
            <a:r>
              <a:rPr lang="en-US" sz="2800" dirty="0"/>
              <a:t>Probabilistic dependencies of class on attributes</a:t>
            </a:r>
          </a:p>
          <a:p>
            <a:pPr lvl="1"/>
            <a:r>
              <a:rPr lang="en-US" sz="2800" dirty="0"/>
              <a:t>Naïve Bayes: special case of BNs where class </a:t>
            </a:r>
            <a:r>
              <a:rPr lang="en-US" sz="2800" dirty="0">
                <a:sym typeface="Wingdings"/>
              </a:rPr>
              <a:t></a:t>
            </a:r>
            <a:r>
              <a:rPr lang="en-US" sz="2800" dirty="0"/>
              <a:t> each attribute</a:t>
            </a:r>
          </a:p>
        </p:txBody>
      </p:sp>
    </p:spTree>
    <p:extLst>
      <p:ext uri="{BB962C8B-B14F-4D97-AF65-F5344CB8AC3E}">
        <p14:creationId xmlns:p14="http://schemas.microsoft.com/office/powerpoint/2010/main" val="34130081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a:xfrm>
            <a:off x="685800" y="381000"/>
            <a:ext cx="7772400" cy="1143000"/>
          </a:xfrm>
        </p:spPr>
        <p:txBody>
          <a:bodyPr/>
          <a:lstStyle/>
          <a:p>
            <a:r>
              <a:rPr lang="en-US" dirty="0">
                <a:latin typeface="Calibri" panose="020F0502020204030204" pitchFamily="34" charset="0"/>
                <a:ea typeface="ＭＳ Ｐゴシック" charset="0"/>
                <a:cs typeface="Calibri" panose="020F0502020204030204" pitchFamily="34" charset="0"/>
              </a:rPr>
              <a:t>More Model Spaces</a:t>
            </a:r>
          </a:p>
        </p:txBody>
      </p:sp>
      <p:sp>
        <p:nvSpPr>
          <p:cNvPr id="2" name="Content Placeholder 1"/>
          <p:cNvSpPr>
            <a:spLocks noGrp="1"/>
          </p:cNvSpPr>
          <p:nvPr>
            <p:ph idx="1"/>
          </p:nvPr>
        </p:nvSpPr>
        <p:spPr>
          <a:xfrm>
            <a:off x="685800" y="1752600"/>
            <a:ext cx="7772400" cy="4876800"/>
          </a:xfrm>
        </p:spPr>
        <p:txBody>
          <a:bodyPr>
            <a:noAutofit/>
          </a:bodyPr>
          <a:lstStyle/>
          <a:p>
            <a:r>
              <a:rPr lang="en-US" sz="3200" dirty="0"/>
              <a:t>Neural networks</a:t>
            </a:r>
          </a:p>
          <a:p>
            <a:pPr lvl="1"/>
            <a:r>
              <a:rPr lang="en-US" sz="3200" dirty="0"/>
              <a:t>Nonlinear feed-forward functions of attribute values</a:t>
            </a:r>
          </a:p>
          <a:p>
            <a:r>
              <a:rPr lang="en-US" sz="3200" dirty="0"/>
              <a:t>Support vector machines</a:t>
            </a:r>
          </a:p>
          <a:p>
            <a:pPr lvl="1"/>
            <a:r>
              <a:rPr lang="en-US" sz="3200" dirty="0"/>
              <a:t>Find a separating plane in a high-dimensional feature space</a:t>
            </a:r>
          </a:p>
          <a:p>
            <a:r>
              <a:rPr lang="en-US" sz="3200" dirty="0"/>
              <a:t>Associative rules (feature values → class)</a:t>
            </a:r>
          </a:p>
          <a:p>
            <a:r>
              <a:rPr lang="en-US" sz="3200" dirty="0"/>
              <a:t>First-order logical rules</a:t>
            </a:r>
          </a:p>
        </p:txBody>
      </p:sp>
    </p:spTree>
    <p:extLst>
      <p:ext uri="{BB962C8B-B14F-4D97-AF65-F5344CB8AC3E}">
        <p14:creationId xmlns:p14="http://schemas.microsoft.com/office/powerpoint/2010/main" val="36293455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13976-7532-E54F-B8AE-408783D4E45D}"/>
              </a:ext>
            </a:extLst>
          </p:cNvPr>
          <p:cNvSpPr>
            <a:spLocks noGrp="1"/>
          </p:cNvSpPr>
          <p:nvPr>
            <p:ph type="title"/>
          </p:nvPr>
        </p:nvSpPr>
        <p:spPr>
          <a:xfrm>
            <a:off x="685800" y="381000"/>
            <a:ext cx="7772400" cy="1143000"/>
          </a:xfrm>
        </p:spPr>
        <p:txBody>
          <a:bodyPr/>
          <a:lstStyle/>
          <a:p>
            <a:r>
              <a:rPr lang="en-US" sz="4400" dirty="0"/>
              <a:t>Machine Learning</a:t>
            </a:r>
          </a:p>
        </p:txBody>
      </p:sp>
      <p:sp>
        <p:nvSpPr>
          <p:cNvPr id="3" name="Content Placeholder 2">
            <a:extLst>
              <a:ext uri="{FF2B5EF4-FFF2-40B4-BE49-F238E27FC236}">
                <a16:creationId xmlns:a16="http://schemas.microsoft.com/office/drawing/2014/main" id="{A1A3F752-A585-0447-8E10-4855166EDD33}"/>
              </a:ext>
            </a:extLst>
          </p:cNvPr>
          <p:cNvSpPr>
            <a:spLocks noGrp="1"/>
          </p:cNvSpPr>
          <p:nvPr>
            <p:ph idx="1"/>
          </p:nvPr>
        </p:nvSpPr>
        <p:spPr>
          <a:xfrm>
            <a:off x="304800" y="1736361"/>
            <a:ext cx="8382000" cy="4953000"/>
          </a:xfrm>
        </p:spPr>
        <p:txBody>
          <a:bodyPr/>
          <a:lstStyle/>
          <a:p>
            <a:r>
              <a:rPr lang="en-US" sz="3200" dirty="0"/>
              <a:t> ML’s significance in AI has gone up and down over the last 75 years</a:t>
            </a:r>
          </a:p>
          <a:p>
            <a:pPr lvl="1"/>
            <a:r>
              <a:rPr lang="en-US" sz="2800" dirty="0"/>
              <a:t>Today it’s </a:t>
            </a:r>
            <a:r>
              <a:rPr lang="en-US" sz="2800" b="1" dirty="0"/>
              <a:t>very</a:t>
            </a:r>
            <a:r>
              <a:rPr lang="en-US" sz="2800" dirty="0"/>
              <a:t> important for AI and data science</a:t>
            </a:r>
          </a:p>
          <a:p>
            <a:r>
              <a:rPr lang="en-US" sz="3200" dirty="0"/>
              <a:t>Driving ML are three trends:</a:t>
            </a:r>
          </a:p>
          <a:p>
            <a:pPr lvl="1"/>
            <a:r>
              <a:rPr lang="en-US" sz="2800" dirty="0"/>
              <a:t>Cheaper and more powerful computing systems</a:t>
            </a:r>
          </a:p>
          <a:p>
            <a:pPr lvl="1"/>
            <a:r>
              <a:rPr lang="en-US" sz="2800" dirty="0"/>
              <a:t>Open-source ML tools (e.g., </a:t>
            </a:r>
            <a:r>
              <a:rPr lang="en-US" sz="2800" dirty="0" err="1"/>
              <a:t>scikit</a:t>
            </a:r>
            <a:r>
              <a:rPr lang="en-US" sz="2800" dirty="0"/>
              <a:t>-learn, TensorFlow)</a:t>
            </a:r>
          </a:p>
          <a:p>
            <a:pPr lvl="1"/>
            <a:r>
              <a:rPr lang="en-US" sz="2800" dirty="0"/>
              <a:t>Availability of large amounts of data</a:t>
            </a:r>
          </a:p>
          <a:p>
            <a:r>
              <a:rPr lang="en-US" sz="3200" dirty="0"/>
              <a:t>Understanding ML concepts and tools allow many to use them with success</a:t>
            </a:r>
          </a:p>
          <a:p>
            <a:pPr lvl="1"/>
            <a:endParaRPr lang="en-US" sz="2800" dirty="0"/>
          </a:p>
          <a:p>
            <a:pPr marL="0" indent="0">
              <a:buNone/>
            </a:pPr>
            <a:endParaRPr lang="en-US" sz="3200" dirty="0"/>
          </a:p>
          <a:p>
            <a:endParaRPr lang="en-US" sz="3200" dirty="0"/>
          </a:p>
        </p:txBody>
      </p:sp>
      <p:pic>
        <p:nvPicPr>
          <p:cNvPr id="4" name="Picture 3">
            <a:extLst>
              <a:ext uri="{FF2B5EF4-FFF2-40B4-BE49-F238E27FC236}">
                <a16:creationId xmlns:a16="http://schemas.microsoft.com/office/drawing/2014/main" id="{E7768C01-5763-7C43-8EF3-57B2AB5E1C41}"/>
              </a:ext>
            </a:extLst>
          </p:cNvPr>
          <p:cNvPicPr>
            <a:picLocks noChangeAspect="1"/>
          </p:cNvPicPr>
          <p:nvPr/>
        </p:nvPicPr>
        <p:blipFill>
          <a:blip r:embed="rId2"/>
          <a:stretch>
            <a:fillRect/>
          </a:stretch>
        </p:blipFill>
        <p:spPr>
          <a:xfrm>
            <a:off x="7543800" y="274819"/>
            <a:ext cx="1355361" cy="1355361"/>
          </a:xfrm>
          <a:prstGeom prst="rect">
            <a:avLst/>
          </a:prstGeom>
        </p:spPr>
      </p:pic>
    </p:spTree>
    <p:extLst>
      <p:ext uri="{BB962C8B-B14F-4D97-AF65-F5344CB8AC3E}">
        <p14:creationId xmlns:p14="http://schemas.microsoft.com/office/powerpoint/2010/main" val="42825947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685800" y="304800"/>
            <a:ext cx="7772400" cy="1143000"/>
          </a:xfrm>
        </p:spPr>
        <p:txBody>
          <a:bodyPr/>
          <a:lstStyle/>
          <a:p>
            <a:r>
              <a:rPr lang="en-US" sz="4800" dirty="0">
                <a:ea typeface="ＭＳ Ｐゴシック" charset="0"/>
                <a:cs typeface="ＭＳ Ｐゴシック" charset="0"/>
              </a:rPr>
              <a:t>What is learning?</a:t>
            </a:r>
          </a:p>
        </p:txBody>
      </p:sp>
      <p:sp>
        <p:nvSpPr>
          <p:cNvPr id="17410" name="Rectangle 3"/>
          <p:cNvSpPr>
            <a:spLocks noGrp="1" noChangeArrowheads="1"/>
          </p:cNvSpPr>
          <p:nvPr>
            <p:ph type="body" idx="1"/>
          </p:nvPr>
        </p:nvSpPr>
        <p:spPr>
          <a:xfrm>
            <a:off x="685800" y="1447800"/>
            <a:ext cx="8077200" cy="4114800"/>
          </a:xfrm>
        </p:spPr>
        <p:txBody>
          <a:bodyPr/>
          <a:lstStyle/>
          <a:p>
            <a:r>
              <a:rPr lang="en-US" altLang="ja-JP" sz="3200" dirty="0">
                <a:ea typeface="ＭＳ Ｐゴシック" charset="0"/>
                <a:cs typeface="ＭＳ Ｐゴシック" charset="0"/>
              </a:rPr>
              <a:t>Learning denotes changes in a system that ... enable a system to do the same task more efficiently the next time </a:t>
            </a:r>
            <a:r>
              <a:rPr lang="en-US" altLang="ja-JP" sz="3200" dirty="0">
                <a:ea typeface="ＭＳ Ｐゴシック" charset="0"/>
                <a:cs typeface="Calibri"/>
              </a:rPr>
              <a:t>– </a:t>
            </a:r>
            <a:r>
              <a:rPr lang="en-US" altLang="ja-JP" sz="3200" dirty="0">
                <a:ea typeface="ＭＳ Ｐゴシック" charset="0"/>
                <a:cs typeface="ＭＳ Ｐゴシック" charset="0"/>
                <a:hlinkClick r:id="rId3"/>
              </a:rPr>
              <a:t>Herbert Simon</a:t>
            </a:r>
            <a:endParaRPr lang="en-US" altLang="ja-JP" sz="3200" dirty="0">
              <a:ea typeface="ＭＳ Ｐゴシック" charset="0"/>
              <a:cs typeface="ＭＳ Ｐゴシック" charset="0"/>
            </a:endParaRPr>
          </a:p>
          <a:p>
            <a:r>
              <a:rPr lang="en-US" altLang="ja-JP" sz="3200" dirty="0">
                <a:ea typeface="ＭＳ Ｐゴシック" charset="0"/>
                <a:cs typeface="ＭＳ Ｐゴシック" charset="0"/>
              </a:rPr>
              <a:t>Learning is constructing or modifying representations of what is being experienced </a:t>
            </a:r>
            <a:br>
              <a:rPr lang="en-US" altLang="ja-JP" sz="3200" dirty="0">
                <a:ea typeface="ＭＳ Ｐゴシック" charset="0"/>
                <a:cs typeface="ＭＳ Ｐゴシック" charset="0"/>
              </a:rPr>
            </a:br>
            <a:r>
              <a:rPr lang="en-US" altLang="ja-JP" sz="3200" dirty="0">
                <a:ea typeface="ＭＳ Ｐゴシック" charset="0"/>
                <a:cs typeface="Calibri"/>
              </a:rPr>
              <a:t>– </a:t>
            </a:r>
            <a:r>
              <a:rPr lang="en-US" altLang="ja-JP" sz="3200" dirty="0">
                <a:ea typeface="ＭＳ Ｐゴシック" charset="0"/>
                <a:cs typeface="ＭＳ Ｐゴシック" charset="0"/>
                <a:hlinkClick r:id="rId4"/>
              </a:rPr>
              <a:t>Ryszard Michalski</a:t>
            </a:r>
            <a:endParaRPr lang="en-US" altLang="ja-JP" sz="3200" dirty="0">
              <a:ea typeface="ＭＳ Ｐゴシック" charset="0"/>
              <a:cs typeface="ＭＳ Ｐゴシック" charset="0"/>
            </a:endParaRPr>
          </a:p>
          <a:p>
            <a:r>
              <a:rPr lang="en-US" altLang="ja-JP" sz="3200" dirty="0">
                <a:ea typeface="ＭＳ Ｐゴシック" charset="0"/>
                <a:cs typeface="ＭＳ Ｐゴシック" charset="0"/>
              </a:rPr>
              <a:t>Learning is making useful changes in our minds </a:t>
            </a:r>
            <a:r>
              <a:rPr lang="en-US" altLang="ja-JP" sz="3200" dirty="0">
                <a:ea typeface="ＭＳ Ｐゴシック" charset="0"/>
                <a:cs typeface="Calibri"/>
              </a:rPr>
              <a:t>– </a:t>
            </a:r>
            <a:r>
              <a:rPr lang="en-US" altLang="ja-JP" sz="3200" dirty="0">
                <a:ea typeface="ＭＳ Ｐゴシック" charset="0"/>
                <a:cs typeface="ＭＳ Ｐゴシック" charset="0"/>
                <a:hlinkClick r:id="rId5"/>
              </a:rPr>
              <a:t>Marvin Minsky</a:t>
            </a:r>
            <a:endParaRPr lang="en-US" altLang="ja-JP" sz="3200" dirty="0">
              <a:ea typeface="ＭＳ Ｐゴシック" charset="0"/>
              <a:cs typeface="ＭＳ Ｐゴシック" charset="0"/>
            </a:endParaRPr>
          </a:p>
          <a:p>
            <a:endParaRPr lang="en-US" sz="3200" dirty="0">
              <a:ea typeface="ＭＳ Ｐゴシック" charset="0"/>
              <a:cs typeface="ＭＳ Ｐゴシック"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685800" y="152400"/>
            <a:ext cx="7772400" cy="1143000"/>
          </a:xfrm>
        </p:spPr>
        <p:txBody>
          <a:bodyPr/>
          <a:lstStyle/>
          <a:p>
            <a:r>
              <a:rPr lang="en-US" sz="5400" dirty="0">
                <a:ea typeface="ＭＳ Ｐゴシック" charset="0"/>
                <a:cs typeface="ＭＳ Ｐゴシック" charset="0"/>
              </a:rPr>
              <a:t>Why study learning?</a:t>
            </a:r>
          </a:p>
        </p:txBody>
      </p:sp>
      <p:sp>
        <p:nvSpPr>
          <p:cNvPr id="19459" name="Rectangle 3"/>
          <p:cNvSpPr>
            <a:spLocks noGrp="1" noChangeArrowheads="1"/>
          </p:cNvSpPr>
          <p:nvPr>
            <p:ph type="body" idx="1"/>
          </p:nvPr>
        </p:nvSpPr>
        <p:spPr>
          <a:xfrm>
            <a:off x="658402" y="1295400"/>
            <a:ext cx="7924800" cy="5410200"/>
          </a:xfrm>
        </p:spPr>
        <p:txBody>
          <a:bodyPr/>
          <a:lstStyle/>
          <a:p>
            <a:pPr>
              <a:defRPr/>
            </a:pPr>
            <a:r>
              <a:rPr lang="en-US" sz="2600" b="1" dirty="0">
                <a:ea typeface="ＭＳ Ｐゴシック" charset="0"/>
                <a:cs typeface="ＭＳ Ｐゴシック" charset="0"/>
              </a:rPr>
              <a:t>Discover</a:t>
            </a:r>
            <a:r>
              <a:rPr lang="en-US" sz="2600" dirty="0">
                <a:ea typeface="ＭＳ Ｐゴシック" charset="0"/>
                <a:cs typeface="ＭＳ Ｐゴシック" charset="0"/>
              </a:rPr>
              <a:t> new things or structure previously unknown</a:t>
            </a:r>
          </a:p>
          <a:p>
            <a:pPr lvl="1">
              <a:defRPr/>
            </a:pPr>
            <a:r>
              <a:rPr lang="en-US" sz="2400" dirty="0">
                <a:ea typeface="ＭＳ Ｐゴシック" charset="0"/>
              </a:rPr>
              <a:t>Examples: data mining, scientific discovery</a:t>
            </a:r>
          </a:p>
          <a:p>
            <a:pPr>
              <a:defRPr/>
            </a:pPr>
            <a:r>
              <a:rPr lang="en-US" sz="2600" dirty="0">
                <a:ea typeface="ＭＳ Ｐゴシック" charset="0"/>
                <a:cs typeface="ＭＳ Ｐゴシック" charset="0"/>
              </a:rPr>
              <a:t>Fill in skeletal or </a:t>
            </a:r>
            <a:r>
              <a:rPr lang="en-US" sz="2600" b="1" dirty="0">
                <a:ea typeface="ＭＳ Ｐゴシック" charset="0"/>
                <a:cs typeface="ＭＳ Ｐゴシック" charset="0"/>
              </a:rPr>
              <a:t>incomplete specifications </a:t>
            </a:r>
            <a:r>
              <a:rPr lang="en-US" sz="2600" dirty="0">
                <a:ea typeface="ＭＳ Ｐゴシック" charset="0"/>
                <a:cs typeface="ＭＳ Ｐゴシック" charset="0"/>
              </a:rPr>
              <a:t>in a domain</a:t>
            </a:r>
          </a:p>
          <a:p>
            <a:pPr marL="457200" lvl="1" indent="-228600">
              <a:defRPr/>
            </a:pPr>
            <a:r>
              <a:rPr lang="en-US" sz="2400" dirty="0">
                <a:ea typeface="ＭＳ Ｐゴシック" charset="0"/>
              </a:rPr>
              <a:t>Large, complex systems can’t be completely built by hand &amp; require dynamic updating to incorporate new info.</a:t>
            </a:r>
          </a:p>
          <a:p>
            <a:pPr marL="457200" lvl="1" indent="-228600">
              <a:defRPr/>
            </a:pPr>
            <a:r>
              <a:rPr lang="en-US" sz="2400" dirty="0">
                <a:ea typeface="ＭＳ Ｐゴシック" charset="0"/>
              </a:rPr>
              <a:t>Learning new characteristics expands the domain or expertise and lessens the </a:t>
            </a:r>
            <a:r>
              <a:rPr lang="ja-JP" altLang="en-US" sz="2400" dirty="0">
                <a:ea typeface="ＭＳ Ｐゴシック" charset="0"/>
              </a:rPr>
              <a:t>“</a:t>
            </a:r>
            <a:r>
              <a:rPr lang="en-US" sz="2400" dirty="0">
                <a:ea typeface="ＭＳ Ｐゴシック" charset="0"/>
              </a:rPr>
              <a:t>brittleness</a:t>
            </a:r>
            <a:r>
              <a:rPr lang="ja-JP" altLang="en-US" sz="2400" dirty="0">
                <a:ea typeface="ＭＳ Ｐゴシック" charset="0"/>
              </a:rPr>
              <a:t>”</a:t>
            </a:r>
            <a:r>
              <a:rPr lang="en-US" sz="2400" dirty="0">
                <a:ea typeface="ＭＳ Ｐゴシック" charset="0"/>
              </a:rPr>
              <a:t> of the system </a:t>
            </a:r>
          </a:p>
          <a:p>
            <a:pPr>
              <a:defRPr/>
            </a:pPr>
            <a:r>
              <a:rPr lang="en-US" sz="2600" dirty="0">
                <a:ea typeface="ＭＳ Ｐゴシック" charset="0"/>
                <a:cs typeface="ＭＳ Ｐゴシック" charset="0"/>
              </a:rPr>
              <a:t>Acquire models automatically directly from data rather than by manual programming</a:t>
            </a:r>
          </a:p>
          <a:p>
            <a:pPr>
              <a:defRPr/>
            </a:pPr>
            <a:r>
              <a:rPr lang="en-US" sz="2600" dirty="0">
                <a:ea typeface="ＭＳ Ｐゴシック" charset="0"/>
                <a:cs typeface="ＭＳ Ｐゴシック" charset="0"/>
              </a:rPr>
              <a:t>Build agents that can </a:t>
            </a:r>
            <a:r>
              <a:rPr lang="en-US" sz="2600" b="1" dirty="0">
                <a:ea typeface="ＭＳ Ｐゴシック" charset="0"/>
                <a:cs typeface="ＭＳ Ｐゴシック" charset="0"/>
              </a:rPr>
              <a:t>adapt</a:t>
            </a:r>
            <a:r>
              <a:rPr lang="en-US" sz="2600" dirty="0">
                <a:ea typeface="ＭＳ Ｐゴシック" charset="0"/>
                <a:cs typeface="ＭＳ Ｐゴシック" charset="0"/>
              </a:rPr>
              <a:t> to users, other agents, and their environment</a:t>
            </a:r>
          </a:p>
          <a:p>
            <a:pPr>
              <a:defRPr/>
            </a:pPr>
            <a:r>
              <a:rPr lang="en-US" sz="2600" dirty="0">
                <a:ea typeface="ＭＳ Ｐゴシック" charset="0"/>
                <a:cs typeface="ＭＳ Ｐゴシック" charset="0"/>
              </a:rPr>
              <a:t>Understand and improve efficiency of </a:t>
            </a:r>
            <a:r>
              <a:rPr lang="en-US" sz="2600" b="1" dirty="0">
                <a:ea typeface="ＭＳ Ｐゴシック" charset="0"/>
                <a:cs typeface="ＭＳ Ｐゴシック" charset="0"/>
              </a:rPr>
              <a:t>human learning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685800" y="0"/>
            <a:ext cx="7772400" cy="1143000"/>
          </a:xfrm>
        </p:spPr>
        <p:txBody>
          <a:bodyPr/>
          <a:lstStyle/>
          <a:p>
            <a:r>
              <a:rPr lang="en-US" dirty="0">
                <a:ea typeface="ＭＳ Ｐゴシック" charset="0"/>
                <a:cs typeface="ＭＳ Ｐゴシック" charset="0"/>
              </a:rPr>
              <a:t>AI and Learning Today</a:t>
            </a:r>
          </a:p>
        </p:txBody>
      </p:sp>
      <p:sp>
        <p:nvSpPr>
          <p:cNvPr id="21506" name="Content Placeholder 2"/>
          <p:cNvSpPr>
            <a:spLocks noGrp="1"/>
          </p:cNvSpPr>
          <p:nvPr>
            <p:ph idx="1"/>
          </p:nvPr>
        </p:nvSpPr>
        <p:spPr>
          <a:xfrm>
            <a:off x="361950" y="1066800"/>
            <a:ext cx="8420100" cy="5562600"/>
          </a:xfrm>
        </p:spPr>
        <p:txBody>
          <a:bodyPr/>
          <a:lstStyle/>
          <a:p>
            <a:r>
              <a:rPr lang="en-US" sz="2800" dirty="0">
                <a:ea typeface="ＭＳ Ｐゴシック" charset="0"/>
                <a:cs typeface="ＭＳ Ｐゴシック" charset="0"/>
              </a:rPr>
              <a:t>50s&amp;60s: neural network learning popular</a:t>
            </a:r>
          </a:p>
          <a:p>
            <a:pPr marL="241300" lvl="1" indent="0">
              <a:buNone/>
            </a:pPr>
            <a:r>
              <a:rPr lang="en-US" sz="2400" dirty="0">
                <a:ea typeface="ＭＳ Ｐゴシック" charset="0"/>
                <a:cs typeface="ＭＳ Ｐゴシック" charset="0"/>
              </a:rPr>
              <a:t>Marvin Minsky did neural networks for his dissertation</a:t>
            </a:r>
          </a:p>
          <a:p>
            <a:r>
              <a:rPr lang="en-US" sz="2800" dirty="0">
                <a:ea typeface="ＭＳ Ｐゴシック" charset="0"/>
                <a:cs typeface="ＭＳ Ｐゴシック" charset="0"/>
              </a:rPr>
              <a:t>Mid 60s: replaced by paradigm of manually encoding &amp; using symbolic knowledge</a:t>
            </a:r>
          </a:p>
          <a:p>
            <a:pPr marL="339725" lvl="1" indent="0">
              <a:buNone/>
            </a:pPr>
            <a:r>
              <a:rPr lang="en-US" sz="2400" dirty="0">
                <a:ea typeface="ＭＳ Ｐゴシック" charset="0"/>
                <a:cs typeface="ＭＳ Ｐゴシック" charset="0"/>
              </a:rPr>
              <a:t>Cf. </a:t>
            </a:r>
            <a:r>
              <a:rPr lang="en-US" sz="2400" dirty="0">
                <a:ea typeface="ＭＳ Ｐゴシック" charset="0"/>
                <a:cs typeface="ＭＳ Ｐゴシック" charset="0"/>
                <a:hlinkClick r:id="rId2"/>
              </a:rPr>
              <a:t>Perceptrons</a:t>
            </a:r>
            <a:r>
              <a:rPr lang="en-US" sz="2400" dirty="0">
                <a:ea typeface="ＭＳ Ｐゴシック" charset="0"/>
                <a:cs typeface="ＭＳ Ｐゴシック" charset="0"/>
              </a:rPr>
              <a:t>, Minsky &amp; </a:t>
            </a:r>
            <a:r>
              <a:rPr lang="en-US" sz="2400" dirty="0" err="1">
                <a:ea typeface="ＭＳ Ｐゴシック" charset="0"/>
                <a:cs typeface="ＭＳ Ｐゴシック" charset="0"/>
              </a:rPr>
              <a:t>Papert</a:t>
            </a:r>
            <a:r>
              <a:rPr lang="en-US" sz="2400" dirty="0">
                <a:ea typeface="ＭＳ Ｐゴシック" charset="0"/>
                <a:cs typeface="ＭＳ Ｐゴシック" charset="0"/>
              </a:rPr>
              <a:t> book showed limitations of perceptron model of neural networks</a:t>
            </a:r>
          </a:p>
          <a:p>
            <a:r>
              <a:rPr lang="en-US" sz="2800" dirty="0">
                <a:ea typeface="ＭＳ Ｐゴシック" charset="0"/>
                <a:cs typeface="ＭＳ Ｐゴシック" charset="0"/>
              </a:rPr>
              <a:t>90s: more data &amp; processing power drove interest in statistical machine learning techniques &amp; data mining</a:t>
            </a:r>
          </a:p>
          <a:p>
            <a:r>
              <a:rPr lang="en-US" sz="2800" dirty="0">
                <a:ea typeface="ＭＳ Ｐゴシック" charset="0"/>
                <a:cs typeface="ＭＳ Ｐゴシック" charset="0"/>
              </a:rPr>
              <a:t>Now: machine learning techniques &amp; big data play biggest driver in almost all successful AI systems</a:t>
            </a:r>
          </a:p>
          <a:p>
            <a:pPr marL="339725" lvl="1" indent="0">
              <a:buNone/>
            </a:pPr>
            <a:r>
              <a:rPr lang="en-US" sz="2400" dirty="0">
                <a:ea typeface="ＭＳ Ｐゴシック" charset="0"/>
                <a:cs typeface="ＭＳ Ｐゴシック" charset="0"/>
              </a:rPr>
              <a:t>… and neural networks are the current favorite approach</a:t>
            </a:r>
          </a:p>
          <a:p>
            <a:endParaRPr lang="en-US" sz="2800" dirty="0">
              <a:ea typeface="ＭＳ Ｐゴシック" charset="0"/>
              <a:cs typeface="ＭＳ Ｐゴシック" charset="0"/>
            </a:endParaRPr>
          </a:p>
        </p:txBody>
      </p:sp>
      <p:sp>
        <p:nvSpPr>
          <p:cNvPr id="2" name="TextBox 1">
            <a:extLst>
              <a:ext uri="{FF2B5EF4-FFF2-40B4-BE49-F238E27FC236}">
                <a16:creationId xmlns:a16="http://schemas.microsoft.com/office/drawing/2014/main" id="{E85012E2-5D8C-A143-BE12-DDDF61B5EF18}"/>
              </a:ext>
            </a:extLst>
          </p:cNvPr>
          <p:cNvSpPr txBox="1"/>
          <p:nvPr/>
        </p:nvSpPr>
        <p:spPr>
          <a:xfrm>
            <a:off x="3886200" y="6324600"/>
            <a:ext cx="5049396" cy="461665"/>
          </a:xfrm>
          <a:prstGeom prst="rect">
            <a:avLst/>
          </a:prstGeom>
          <a:noFill/>
        </p:spPr>
        <p:txBody>
          <a:bodyPr wrap="none" rtlCol="0">
            <a:spAutoFit/>
          </a:bodyPr>
          <a:lstStyle/>
          <a:p>
            <a:r>
              <a:rPr lang="en-US" dirty="0" err="1"/>
              <a:t>seeAlso</a:t>
            </a:r>
            <a:r>
              <a:rPr lang="en-US" dirty="0"/>
              <a:t>: </a:t>
            </a:r>
            <a:r>
              <a:rPr lang="en-US" dirty="0">
                <a:hlinkClick r:id="rId3"/>
              </a:rPr>
              <a:t>Timeline of machine learning</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imeline&#10;&#10;Description automatically generated">
            <a:extLst>
              <a:ext uri="{FF2B5EF4-FFF2-40B4-BE49-F238E27FC236}">
                <a16:creationId xmlns:a16="http://schemas.microsoft.com/office/drawing/2014/main" id="{8335DA30-11C9-BF45-B2C1-8005F73831B1}"/>
              </a:ext>
            </a:extLst>
          </p:cNvPr>
          <p:cNvPicPr>
            <a:picLocks noChangeAspect="1"/>
          </p:cNvPicPr>
          <p:nvPr/>
        </p:nvPicPr>
        <p:blipFill>
          <a:blip r:embed="rId2"/>
          <a:stretch>
            <a:fillRect/>
          </a:stretch>
        </p:blipFill>
        <p:spPr>
          <a:xfrm>
            <a:off x="152400" y="545708"/>
            <a:ext cx="8839200" cy="5766584"/>
          </a:xfrm>
          <a:prstGeom prst="rect">
            <a:avLst/>
          </a:prstGeom>
        </p:spPr>
      </p:pic>
    </p:spTree>
    <p:extLst>
      <p:ext uri="{BB962C8B-B14F-4D97-AF65-F5344CB8AC3E}">
        <p14:creationId xmlns:p14="http://schemas.microsoft.com/office/powerpoint/2010/main" val="2100055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F07027A-9F3B-2F43-91A3-85E8D2A98F3D}"/>
              </a:ext>
            </a:extLst>
          </p:cNvPr>
          <p:cNvPicPr>
            <a:picLocks noChangeAspect="1"/>
          </p:cNvPicPr>
          <p:nvPr/>
        </p:nvPicPr>
        <p:blipFill>
          <a:blip r:embed="rId2"/>
          <a:stretch>
            <a:fillRect/>
          </a:stretch>
        </p:blipFill>
        <p:spPr>
          <a:xfrm>
            <a:off x="228600" y="95250"/>
            <a:ext cx="5334000" cy="6667500"/>
          </a:xfrm>
          <a:prstGeom prst="rect">
            <a:avLst/>
          </a:prstGeom>
          <a:ln w="3175">
            <a:solidFill>
              <a:schemeClr val="tx1"/>
            </a:solidFill>
          </a:ln>
        </p:spPr>
      </p:pic>
      <p:sp>
        <p:nvSpPr>
          <p:cNvPr id="3" name="TextBox 2">
            <a:extLst>
              <a:ext uri="{FF2B5EF4-FFF2-40B4-BE49-F238E27FC236}">
                <a16:creationId xmlns:a16="http://schemas.microsoft.com/office/drawing/2014/main" id="{DF571B31-BADA-3C47-88F0-7846794C6585}"/>
              </a:ext>
            </a:extLst>
          </p:cNvPr>
          <p:cNvSpPr txBox="1"/>
          <p:nvPr/>
        </p:nvSpPr>
        <p:spPr>
          <a:xfrm>
            <a:off x="5791200" y="2238375"/>
            <a:ext cx="3314700" cy="3785652"/>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A man adjusting the random wiring network between the light sensors and association unit of scientist Frank Rosen-blatt's </a:t>
            </a:r>
            <a:r>
              <a:rPr lang="en-US" sz="2000" dirty="0">
                <a:latin typeface="Calibri" panose="020F0502020204030204" pitchFamily="34" charset="0"/>
                <a:cs typeface="Calibri" panose="020F0502020204030204" pitchFamily="34" charset="0"/>
                <a:hlinkClick r:id="rId3"/>
              </a:rPr>
              <a:t>Perceptron</a:t>
            </a:r>
            <a:r>
              <a:rPr lang="en-US" sz="2000" dirty="0">
                <a:latin typeface="Calibri" panose="020F0502020204030204" pitchFamily="34" charset="0"/>
                <a:cs typeface="Calibri" panose="020F0502020204030204" pitchFamily="34" charset="0"/>
              </a:rPr>
              <a:t>, or MARK 1 computer, at the Cornell Aeronautical Laboratory, Buffalo, New York, circa 1960. The machine is designed to use a type of artificial neural network, known as a perceptron.</a:t>
            </a:r>
          </a:p>
        </p:txBody>
      </p:sp>
      <p:sp>
        <p:nvSpPr>
          <p:cNvPr id="4" name="Title 1">
            <a:extLst>
              <a:ext uri="{FF2B5EF4-FFF2-40B4-BE49-F238E27FC236}">
                <a16:creationId xmlns:a16="http://schemas.microsoft.com/office/drawing/2014/main" id="{3D538A00-4048-B54B-969C-A15A68225127}"/>
              </a:ext>
            </a:extLst>
          </p:cNvPr>
          <p:cNvSpPr txBox="1">
            <a:spLocks/>
          </p:cNvSpPr>
          <p:nvPr/>
        </p:nvSpPr>
        <p:spPr>
          <a:xfrm>
            <a:off x="5791200" y="190500"/>
            <a:ext cx="3200400" cy="2019300"/>
          </a:xfrm>
          <a:prstGeom prst="rect">
            <a:avLst/>
          </a:prstGeom>
        </p:spPr>
        <p:txBody>
          <a:bodyPr/>
          <a:lstStyle>
            <a:lvl1pPr algn="ctr" rtl="0" eaLnBrk="0" fontAlgn="base" hangingPunct="0">
              <a:spcBef>
                <a:spcPct val="0"/>
              </a:spcBef>
              <a:spcAft>
                <a:spcPct val="0"/>
              </a:spcAft>
              <a:defRPr sz="4000" b="1">
                <a:solidFill>
                  <a:schemeClr val="tx2"/>
                </a:solidFill>
                <a:latin typeface="Calibri"/>
                <a:ea typeface="ＭＳ Ｐゴシック" charset="-128"/>
                <a:cs typeface="ＭＳ Ｐゴシック" charset="-128"/>
              </a:defRPr>
            </a:lvl1pPr>
            <a:lvl2pPr algn="ctr" rtl="0" eaLnBrk="0" fontAlgn="base" hangingPunct="0">
              <a:spcBef>
                <a:spcPct val="0"/>
              </a:spcBef>
              <a:spcAft>
                <a:spcPct val="0"/>
              </a:spcAft>
              <a:defRPr sz="4000" b="1">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000" b="1">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000" b="1">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000" b="1">
                <a:solidFill>
                  <a:schemeClr val="tx2"/>
                </a:solidFill>
                <a:latin typeface="Times New Roman" charset="0"/>
                <a:ea typeface="ＭＳ Ｐゴシック" charset="-128"/>
                <a:cs typeface="ＭＳ Ｐゴシック" charset="-128"/>
              </a:defRPr>
            </a:lvl5pPr>
            <a:lvl6pPr marL="457200" algn="ctr" rtl="0" eaLnBrk="0" fontAlgn="base" hangingPunct="0">
              <a:spcBef>
                <a:spcPct val="0"/>
              </a:spcBef>
              <a:spcAft>
                <a:spcPct val="0"/>
              </a:spcAft>
              <a:defRPr sz="4000" b="1">
                <a:solidFill>
                  <a:schemeClr val="tx2"/>
                </a:solidFill>
                <a:latin typeface="Times New Roman" charset="0"/>
              </a:defRPr>
            </a:lvl6pPr>
            <a:lvl7pPr marL="914400" algn="ctr" rtl="0" eaLnBrk="0" fontAlgn="base" hangingPunct="0">
              <a:spcBef>
                <a:spcPct val="0"/>
              </a:spcBef>
              <a:spcAft>
                <a:spcPct val="0"/>
              </a:spcAft>
              <a:defRPr sz="4000" b="1">
                <a:solidFill>
                  <a:schemeClr val="tx2"/>
                </a:solidFill>
                <a:latin typeface="Times New Roman" charset="0"/>
              </a:defRPr>
            </a:lvl7pPr>
            <a:lvl8pPr marL="1371600" algn="ctr" rtl="0" eaLnBrk="0" fontAlgn="base" hangingPunct="0">
              <a:spcBef>
                <a:spcPct val="0"/>
              </a:spcBef>
              <a:spcAft>
                <a:spcPct val="0"/>
              </a:spcAft>
              <a:defRPr sz="4000" b="1">
                <a:solidFill>
                  <a:schemeClr val="tx2"/>
                </a:solidFill>
                <a:latin typeface="Times New Roman" charset="0"/>
              </a:defRPr>
            </a:lvl8pPr>
            <a:lvl9pPr marL="1828800" algn="ctr" rtl="0" eaLnBrk="0" fontAlgn="base" hangingPunct="0">
              <a:spcBef>
                <a:spcPct val="0"/>
              </a:spcBef>
              <a:spcAft>
                <a:spcPct val="0"/>
              </a:spcAft>
              <a:defRPr sz="4000" b="1">
                <a:solidFill>
                  <a:schemeClr val="tx2"/>
                </a:solidFill>
                <a:latin typeface="Times New Roman" charset="0"/>
              </a:defRPr>
            </a:lvl9pPr>
          </a:lstStyle>
          <a:p>
            <a:r>
              <a:rPr lang="en-US" kern="0" dirty="0"/>
              <a:t>Neural Networks 1960</a:t>
            </a:r>
          </a:p>
        </p:txBody>
      </p:sp>
    </p:spTree>
    <p:extLst>
      <p:ext uri="{BB962C8B-B14F-4D97-AF65-F5344CB8AC3E}">
        <p14:creationId xmlns:p14="http://schemas.microsoft.com/office/powerpoint/2010/main" val="3228506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E0A93-9553-1C40-89AD-CA115C9A46FF}"/>
              </a:ext>
            </a:extLst>
          </p:cNvPr>
          <p:cNvSpPr>
            <a:spLocks noGrp="1"/>
          </p:cNvSpPr>
          <p:nvPr>
            <p:ph type="title"/>
          </p:nvPr>
        </p:nvSpPr>
        <p:spPr/>
        <p:txBody>
          <a:bodyPr/>
          <a:lstStyle/>
          <a:p>
            <a:r>
              <a:rPr lang="en-US" dirty="0"/>
              <a:t>AI Learning in the 1970s</a:t>
            </a:r>
          </a:p>
        </p:txBody>
      </p:sp>
      <p:sp>
        <p:nvSpPr>
          <p:cNvPr id="3" name="Content Placeholder 2">
            <a:extLst>
              <a:ext uri="{FF2B5EF4-FFF2-40B4-BE49-F238E27FC236}">
                <a16:creationId xmlns:a16="http://schemas.microsoft.com/office/drawing/2014/main" id="{C12B27A1-0251-1046-9D90-7F040FA29336}"/>
              </a:ext>
            </a:extLst>
          </p:cNvPr>
          <p:cNvSpPr>
            <a:spLocks noGrp="1"/>
          </p:cNvSpPr>
          <p:nvPr>
            <p:ph idx="1"/>
          </p:nvPr>
        </p:nvSpPr>
        <p:spPr>
          <a:xfrm>
            <a:off x="4724400" y="2168769"/>
            <a:ext cx="2895600" cy="4114800"/>
          </a:xfrm>
        </p:spPr>
        <p:txBody>
          <a:bodyPr/>
          <a:lstStyle/>
          <a:p>
            <a:pPr marL="0" indent="0" algn="ctr">
              <a:buNone/>
            </a:pPr>
            <a:r>
              <a:rPr lang="en-US" dirty="0"/>
              <a:t>Marvin Minsky </a:t>
            </a:r>
          </a:p>
          <a:p>
            <a:pPr marL="0" indent="0">
              <a:buNone/>
            </a:pPr>
            <a:endParaRPr lang="en-US" dirty="0"/>
          </a:p>
          <a:p>
            <a:pPr marL="0" indent="0">
              <a:buNone/>
            </a:pPr>
            <a:r>
              <a:rPr lang="en-US" dirty="0"/>
              <a:t>Fist we need to understand how to program machines to be intelligent in some way, then we can take on the task of getting the to learn how to do it.</a:t>
            </a:r>
          </a:p>
        </p:txBody>
      </p:sp>
      <p:pic>
        <p:nvPicPr>
          <p:cNvPr id="1026" name="Picture 2" descr="Learning “Any process by which a system improves its performance” -- Herb  Simon Critic Performance Element Problem Generator Learning Element Sensors  Effectors. - ppt download">
            <a:extLst>
              <a:ext uri="{FF2B5EF4-FFF2-40B4-BE49-F238E27FC236}">
                <a16:creationId xmlns:a16="http://schemas.microsoft.com/office/drawing/2014/main" id="{6DB728AA-6C05-CA42-A4D9-454C724D2A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828800"/>
            <a:ext cx="3695700" cy="492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9850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486C4-3341-584B-A752-87E3B95C9BED}"/>
              </a:ext>
            </a:extLst>
          </p:cNvPr>
          <p:cNvSpPr>
            <a:spLocks noGrp="1"/>
          </p:cNvSpPr>
          <p:nvPr>
            <p:ph type="title"/>
          </p:nvPr>
        </p:nvSpPr>
        <p:spPr>
          <a:xfrm>
            <a:off x="6096000" y="190500"/>
            <a:ext cx="2895600" cy="2019300"/>
          </a:xfrm>
        </p:spPr>
        <p:txBody>
          <a:bodyPr/>
          <a:lstStyle/>
          <a:p>
            <a:r>
              <a:rPr lang="en-US" dirty="0"/>
              <a:t>Neural Networks 2018</a:t>
            </a:r>
          </a:p>
        </p:txBody>
      </p:sp>
      <p:pic>
        <p:nvPicPr>
          <p:cNvPr id="6" name="Picture 5" descr="A screenshot of a cell phone&#10;&#10;Description automatically generated">
            <a:extLst>
              <a:ext uri="{FF2B5EF4-FFF2-40B4-BE49-F238E27FC236}">
                <a16:creationId xmlns:a16="http://schemas.microsoft.com/office/drawing/2014/main" id="{7EFCB369-2E1E-004C-AF52-36E74914E480}"/>
              </a:ext>
            </a:extLst>
          </p:cNvPr>
          <p:cNvPicPr>
            <a:picLocks noChangeAspect="1"/>
          </p:cNvPicPr>
          <p:nvPr/>
        </p:nvPicPr>
        <p:blipFill>
          <a:blip r:embed="rId2"/>
          <a:stretch>
            <a:fillRect/>
          </a:stretch>
        </p:blipFill>
        <p:spPr>
          <a:xfrm>
            <a:off x="-152400" y="-152400"/>
            <a:ext cx="5872202" cy="7426149"/>
          </a:xfrm>
          <a:prstGeom prst="rect">
            <a:avLst/>
          </a:prstGeom>
        </p:spPr>
      </p:pic>
      <p:sp>
        <p:nvSpPr>
          <p:cNvPr id="7" name="TextBox 6">
            <a:extLst>
              <a:ext uri="{FF2B5EF4-FFF2-40B4-BE49-F238E27FC236}">
                <a16:creationId xmlns:a16="http://schemas.microsoft.com/office/drawing/2014/main" id="{7A53384F-410D-274D-B4E6-8ED0EA56EAD1}"/>
              </a:ext>
            </a:extLst>
          </p:cNvPr>
          <p:cNvSpPr txBox="1"/>
          <p:nvPr/>
        </p:nvSpPr>
        <p:spPr>
          <a:xfrm>
            <a:off x="5581650" y="2209800"/>
            <a:ext cx="3409950" cy="3785652"/>
          </a:xfrm>
          <a:prstGeom prst="rect">
            <a:avLst/>
          </a:prstGeom>
          <a:noFill/>
        </p:spPr>
        <p:txBody>
          <a:bodyPr wrap="square" rtlCol="0">
            <a:spAutoFit/>
          </a:bodyPr>
          <a:lstStyle/>
          <a:p>
            <a:r>
              <a:rPr lang="en-US" sz="2000" dirty="0">
                <a:latin typeface="Calibri" panose="020F0502020204030204" pitchFamily="34" charset="0"/>
                <a:cs typeface="Calibri" panose="020F0502020204030204" pitchFamily="34" charset="0"/>
              </a:rPr>
              <a:t>Google’s AIY Vision Kit ($89.99 at Target)  is an intelligent camera that can recognize objects, detect faces and emotions. Download and use a variety of image recognition neural networks to customize the Vision Kit for your own creation.  Included in the box: Raspberry Pi Zero WH, Pi Camera V2, Micro SD Card, Micro USB Cable, Push Button.</a:t>
            </a:r>
          </a:p>
        </p:txBody>
      </p:sp>
      <p:sp>
        <p:nvSpPr>
          <p:cNvPr id="3" name="TextBox 2">
            <a:extLst>
              <a:ext uri="{FF2B5EF4-FFF2-40B4-BE49-F238E27FC236}">
                <a16:creationId xmlns:a16="http://schemas.microsoft.com/office/drawing/2014/main" id="{83125439-7A6A-C64B-94BB-268ABA5770DC}"/>
              </a:ext>
            </a:extLst>
          </p:cNvPr>
          <p:cNvSpPr txBox="1"/>
          <p:nvPr/>
        </p:nvSpPr>
        <p:spPr>
          <a:xfrm>
            <a:off x="5376574" y="6172617"/>
            <a:ext cx="3805465" cy="461665"/>
          </a:xfrm>
          <a:prstGeom prst="rect">
            <a:avLst/>
          </a:prstGeom>
          <a:noFill/>
        </p:spPr>
        <p:txBody>
          <a:bodyPr wrap="none" rtlCol="0">
            <a:spAutoFit/>
          </a:bodyPr>
          <a:lstStyle/>
          <a:p>
            <a:r>
              <a:rPr lang="en-US" b="1" dirty="0">
                <a:solidFill>
                  <a:srgbClr val="FF0000"/>
                </a:solidFill>
                <a:latin typeface="Calibri" panose="020F0502020204030204" pitchFamily="34" charset="0"/>
                <a:cs typeface="Calibri" panose="020F0502020204030204" pitchFamily="34" charset="0"/>
              </a:rPr>
              <a:t>Currently $59.00 on </a:t>
            </a:r>
            <a:r>
              <a:rPr lang="en-US" b="1" dirty="0">
                <a:solidFill>
                  <a:srgbClr val="FF0000"/>
                </a:solidFill>
                <a:latin typeface="Calibri" panose="020F0502020204030204" pitchFamily="34" charset="0"/>
                <a:cs typeface="Calibri" panose="020F0502020204030204" pitchFamily="34" charset="0"/>
                <a:hlinkClick r:id="rId3"/>
              </a:rPr>
              <a:t>Amazon</a:t>
            </a:r>
            <a:endParaRPr lang="en-US"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53385908"/>
      </p:ext>
    </p:extLst>
  </p:cSld>
  <p:clrMapOvr>
    <a:masterClrMapping/>
  </p:clrMapOvr>
</p:sld>
</file>

<file path=ppt/theme/theme1.xml><?xml version="1.0" encoding="utf-8"?>
<a:theme xmlns:a="http://schemas.openxmlformats.org/drawingml/2006/main" name="Blank Presentation">
  <a:themeElements>
    <a:clrScheme name="Custom 3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0000FF"/>
      </a:folHlink>
    </a:clrScheme>
    <a:fontScheme name="Blank Presentation.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Blank Presentation.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23400</TotalTime>
  <Words>1515</Words>
  <Application>Microsoft Macintosh PowerPoint</Application>
  <PresentationFormat>On-screen Show (4:3)</PresentationFormat>
  <Paragraphs>213</Paragraphs>
  <Slides>28</Slides>
  <Notes>12</Notes>
  <HiddenSlides>10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Gill Sans</vt:lpstr>
      <vt:lpstr>LM Roman 10 Regular</vt:lpstr>
      <vt:lpstr>Times New Roman</vt:lpstr>
      <vt:lpstr>Blank Presentation</vt:lpstr>
      <vt:lpstr>Machine Learning overview Chapter 19</vt:lpstr>
      <vt:lpstr>What we will cover</vt:lpstr>
      <vt:lpstr>What is learning?</vt:lpstr>
      <vt:lpstr>Why study learning?</vt:lpstr>
      <vt:lpstr>AI and Learning Today</vt:lpstr>
      <vt:lpstr>PowerPoint Presentation</vt:lpstr>
      <vt:lpstr>PowerPoint Presentation</vt:lpstr>
      <vt:lpstr>AI Learning in the 1970s</vt:lpstr>
      <vt:lpstr>Neural Networks 2018</vt:lpstr>
      <vt:lpstr>Machine Learning Successes</vt:lpstr>
      <vt:lpstr>The Big Idea and Terminology</vt:lpstr>
      <vt:lpstr>Major Machine learning paradigms (1)</vt:lpstr>
      <vt:lpstr>Major Machine learning paradigms (2)</vt:lpstr>
      <vt:lpstr>Types of learning problems</vt:lpstr>
      <vt:lpstr>PowerPoint Presentation</vt:lpstr>
      <vt:lpstr>PowerPoint Presentation</vt:lpstr>
      <vt:lpstr>Supervised learning</vt:lpstr>
      <vt:lpstr>Unsupervised Learning</vt:lpstr>
      <vt:lpstr>Inductive Learning Framework</vt:lpstr>
      <vt:lpstr>Inductive Learning as Search</vt:lpstr>
      <vt:lpstr>Inductive Learning as Search</vt:lpstr>
      <vt:lpstr>Inductive Learning Pipeline</vt:lpstr>
      <vt:lpstr>Inductive Learning Pipeline</vt:lpstr>
      <vt:lpstr>Inductive Learning Pipeline</vt:lpstr>
      <vt:lpstr>Inductive Learning Pipeline</vt:lpstr>
      <vt:lpstr>Model Spaces</vt:lpstr>
      <vt:lpstr>More Model Spaces</vt:lpstr>
      <vt:lpstr>Machine Learning</vt:lpstr>
    </vt:vector>
  </TitlesOfParts>
  <Company>UMBC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Learning</dc:title>
  <dc:creator>COGITO</dc:creator>
  <cp:lastModifiedBy>Tim Finin</cp:lastModifiedBy>
  <cp:revision>462</cp:revision>
  <cp:lastPrinted>2019-04-15T18:08:43Z</cp:lastPrinted>
  <dcterms:created xsi:type="dcterms:W3CDTF">2009-11-25T19:59:32Z</dcterms:created>
  <dcterms:modified xsi:type="dcterms:W3CDTF">2020-11-10T17:55:40Z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2</vt:i4>
  </property>
  <property fmtid="{D5CDD505-2E9C-101B-9397-08002B2CF9AE}" pid="7" name="MailAddress">
    <vt:lpwstr>finin@umbc.edu</vt:lpwstr>
  </property>
  <property fmtid="{D5CDD505-2E9C-101B-9397-08002B2CF9AE}" pid="8" name="HomePage">
    <vt:lpwstr>http://umbc.edu/~finin</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C:\Users\finin\teaching\AI\RN\</vt:lpwstr>
  </property>
</Properties>
</file>