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11"/>
  </p:notesMasterIdLst>
  <p:handoutMasterIdLst>
    <p:handoutMasterId r:id="rId12"/>
  </p:handoutMasterIdLst>
  <p:sldIdLst>
    <p:sldId id="476" r:id="rId2"/>
    <p:sldId id="491" r:id="rId3"/>
    <p:sldId id="495" r:id="rId4"/>
    <p:sldId id="492" r:id="rId5"/>
    <p:sldId id="503" r:id="rId6"/>
    <p:sldId id="508" r:id="rId7"/>
    <p:sldId id="506" r:id="rId8"/>
    <p:sldId id="507" r:id="rId9"/>
    <p:sldId id="370" r:id="rId1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5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990000"/>
    <a:srgbClr val="FF0000"/>
    <a:srgbClr val="FFF5CD"/>
    <a:srgbClr val="EBF9F2"/>
    <a:srgbClr val="2F8F5F"/>
    <a:srgbClr val="5F5F5F"/>
    <a:srgbClr val="CC0099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223"/>
    <p:restoredTop sz="91497"/>
  </p:normalViewPr>
  <p:slideViewPr>
    <p:cSldViewPr showGuides="1">
      <p:cViewPr>
        <p:scale>
          <a:sx n="109" d="100"/>
          <a:sy n="109" d="100"/>
        </p:scale>
        <p:origin x="1168" y="256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342AD295-2CA7-B345-A977-D519A46F4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7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980B0EDF-2405-044B-8BEA-96578295F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57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B4E9CA-25BB-BC44-B92C-E26923A0C260}" type="slidenum">
              <a:rPr lang="en-US" sz="1200">
                <a:latin typeface="Tahoma" charset="0"/>
              </a:rPr>
              <a:pPr eaLnBrk="1" hangingPunct="1"/>
              <a:t>2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B0EDF-2405-044B-8BEA-96578295F52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417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E8FCE12-BC5D-574E-909D-1210FFCA2DA1}" type="slidenum">
              <a:rPr lang="en-US" sz="1200">
                <a:latin typeface="Tahoma" charset="0"/>
              </a:rPr>
              <a:pPr eaLnBrk="1" hangingPunct="1"/>
              <a:t>4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E8FCE12-BC5D-574E-909D-1210FFCA2DA1}" type="slidenum">
              <a:rPr lang="en-US" sz="1200">
                <a:latin typeface="Tahoma" charset="0"/>
              </a:rPr>
              <a:pPr eaLnBrk="1" hangingPunct="1"/>
              <a:t>5</a:t>
            </a:fld>
            <a:endParaRPr lang="en-US" sz="1200">
              <a:latin typeface="Tahoma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E8FCE12-BC5D-574E-909D-1210FFCA2DA1}" type="slidenum">
              <a:rPr lang="en-US" sz="1200">
                <a:latin typeface="Tahoma" charset="0"/>
              </a:rPr>
              <a:pPr eaLnBrk="1" hangingPunct="1"/>
              <a:t>6</a:t>
            </a:fld>
            <a:endParaRPr lang="en-US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291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A75-FBE8-E245-8B91-5932EF39B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1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C57F6-D882-4B4B-A53A-375191EDE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041D-ED17-8640-9FE0-A9E09407E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2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2E73B-9F96-D54F-A0BF-A4394A715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4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D8DDB-806D-7348-A3D1-D3970D726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20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FF133-BF5C-9047-B5E6-603AF0D72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3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E63DF-3DD4-C74E-8CCD-A3CA2656C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2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D43D2-75FE-6743-8B15-C97C242DE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D031-B921-9B49-901C-8269AEDD0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1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2AE03-BE1C-C644-8AA6-CD3FDF0CE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3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88BA3-1CFE-DC4E-8CC3-CBC6C7628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6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latin typeface="Calibri"/>
              </a:defRPr>
            </a:lvl1pPr>
          </a:lstStyle>
          <a:p>
            <a:pPr>
              <a:defRPr/>
            </a:pPr>
            <a:fld id="{87DDC588-5C43-5A4C-A6D1-5063C42946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-128"/>
          <a:cs typeface="ＭＳ Ｐゴシック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09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pitchFamily="-109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pitchFamily="-109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pitchFamily="-109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lanning_Domain_Definition_Language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ttp://www.icaps-conference.org/index.php/Main/Competitions" TargetMode="External"/><Relationship Id="rId5" Type="http://schemas.openxmlformats.org/officeDocument/2006/relationships/hyperlink" Target="https://planning.wiki/ref/pddl" TargetMode="External"/><Relationship Id="rId4" Type="http://schemas.openxmlformats.org/officeDocument/2006/relationships/hyperlink" Target="https://www.csee.umbc.edu/courses/671/fall12/hw/hw6/pddl1.2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ai.cs.uni-saarland.de/hoffmann/ff.html" TargetMode="External"/><Relationship Id="rId2" Type="http://schemas.openxmlformats.org/officeDocument/2006/relationships/hyperlink" Target="https://github.com/ai-plannin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z="72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PDDL</a:t>
            </a:r>
            <a:endParaRPr lang="en-US" sz="72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33800"/>
            <a:ext cx="64770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010400" cy="1143000"/>
          </a:xfrm>
        </p:spPr>
        <p:txBody>
          <a:bodyPr/>
          <a:lstStyle/>
          <a:p>
            <a:pPr algn="l"/>
            <a:r>
              <a:rPr lang="en-GB" sz="4400" dirty="0">
                <a:latin typeface="Calibri"/>
                <a:ea typeface="ＭＳ Ｐゴシック" charset="0"/>
                <a:cs typeface="Calibri"/>
              </a:rPr>
              <a:t>PDDL</a:t>
            </a:r>
            <a:endParaRPr lang="en-US" sz="4400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en-GB" sz="3200" b="1" dirty="0">
                <a:latin typeface="Calibri"/>
                <a:ea typeface="ＭＳ Ｐゴシック" charset="0"/>
                <a:cs typeface="Calibri"/>
                <a:hlinkClick r:id="rId3"/>
              </a:rPr>
              <a:t>Planning Domain Description Language</a:t>
            </a:r>
            <a:endParaRPr lang="en-GB" sz="3200" b="1" dirty="0">
              <a:latin typeface="Calibri"/>
              <a:ea typeface="ＭＳ Ｐゴシック" charset="0"/>
              <a:cs typeface="Calibri"/>
            </a:endParaRPr>
          </a:p>
          <a:p>
            <a:r>
              <a:rPr lang="en-GB" sz="3200" dirty="0">
                <a:latin typeface="Calibri"/>
                <a:ea typeface="ＭＳ Ｐゴシック" charset="0"/>
                <a:cs typeface="Calibri"/>
              </a:rPr>
              <a:t>Based on STRIPS with various extensions</a:t>
            </a:r>
            <a:endParaRPr lang="en-US" sz="3200" dirty="0">
              <a:latin typeface="Calibri"/>
              <a:ea typeface="ＭＳ Ｐゴシック" charset="0"/>
              <a:cs typeface="Calibri"/>
            </a:endParaRPr>
          </a:p>
          <a:p>
            <a:r>
              <a:rPr lang="en-GB" sz="3200" dirty="0">
                <a:ea typeface="ＭＳ Ｐゴシック" charset="0"/>
                <a:cs typeface="Calibri"/>
              </a:rPr>
              <a:t>First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 defined by Drew McDermott (Yale) </a:t>
            </a:r>
            <a:r>
              <a:rPr lang="en-GB" sz="3200" dirty="0">
                <a:ea typeface="ＭＳ Ｐゴシック" charset="0"/>
                <a:cs typeface="Calibri"/>
              </a:rPr>
              <a:t>et al.</a:t>
            </a:r>
          </a:p>
          <a:p>
            <a:pPr lvl="1"/>
            <a:r>
              <a:rPr lang="en-GB" sz="2800" dirty="0">
                <a:latin typeface="Calibri"/>
                <a:ea typeface="ＭＳ Ｐゴシック" charset="0"/>
                <a:cs typeface="Calibri"/>
              </a:rPr>
              <a:t>Classic spec: </a:t>
            </a:r>
            <a:r>
              <a:rPr lang="en-GB" sz="2800" dirty="0">
                <a:latin typeface="Calibri"/>
                <a:ea typeface="ＭＳ Ｐゴシック" charset="0"/>
                <a:cs typeface="Calibri"/>
                <a:hlinkClick r:id="rId4"/>
              </a:rPr>
              <a:t>PDDL 1.2</a:t>
            </a:r>
            <a:r>
              <a:rPr lang="en-GB" sz="2800" dirty="0">
                <a:latin typeface="Calibri"/>
                <a:ea typeface="ＭＳ Ｐゴシック" charset="0"/>
                <a:cs typeface="Calibri"/>
              </a:rPr>
              <a:t>; good </a:t>
            </a:r>
            <a:r>
              <a:rPr lang="en-GB" sz="2800" dirty="0">
                <a:latin typeface="Calibri"/>
                <a:ea typeface="ＭＳ Ｐゴシック" charset="0"/>
                <a:cs typeface="Calibri"/>
                <a:hlinkClick r:id="rId5"/>
              </a:rPr>
              <a:t>reference guide</a:t>
            </a:r>
            <a:endParaRPr lang="en-GB" sz="2800" dirty="0">
              <a:latin typeface="Calibri"/>
              <a:ea typeface="ＭＳ Ｐゴシック" charset="0"/>
              <a:cs typeface="Calibri"/>
            </a:endParaRPr>
          </a:p>
          <a:p>
            <a:r>
              <a:rPr lang="en-GB" sz="3200" dirty="0">
                <a:latin typeface="Calibri"/>
                <a:ea typeface="ＭＳ Ｐゴシック" charset="0"/>
                <a:cs typeface="Calibri"/>
              </a:rPr>
              <a:t>Used in biennial </a:t>
            </a:r>
            <a:r>
              <a:rPr lang="en-GB" sz="3200" dirty="0">
                <a:latin typeface="Calibri"/>
                <a:ea typeface="ＭＳ Ｐゴシック" charset="0"/>
                <a:cs typeface="Calibri"/>
                <a:hlinkClick r:id="rId6"/>
              </a:rPr>
              <a:t>International Planning Competition </a:t>
            </a:r>
            <a:r>
              <a:rPr lang="en-US" sz="3200" dirty="0">
                <a:latin typeface="Calibri"/>
                <a:ea typeface="ＭＳ Ｐゴシック" charset="0"/>
                <a:cs typeface="Calibri"/>
              </a:rPr>
              <a:t>(IPC) series (1998-2020)</a:t>
            </a:r>
          </a:p>
          <a:p>
            <a:r>
              <a:rPr lang="en-US" sz="3200" dirty="0">
                <a:latin typeface="Calibri"/>
                <a:ea typeface="ＭＳ Ｐゴシック" charset="0"/>
                <a:cs typeface="Calibri"/>
              </a:rPr>
              <a:t>Many planners use it as a standard input</a:t>
            </a: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8600"/>
            <a:ext cx="4038600" cy="13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PDDL Representation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19100" y="1219200"/>
            <a:ext cx="8305800" cy="5486400"/>
          </a:xfrm>
        </p:spPr>
        <p:txBody>
          <a:bodyPr/>
          <a:lstStyle/>
          <a:p>
            <a:r>
              <a:rPr lang="en-GB" sz="3200" dirty="0">
                <a:ea typeface="ＭＳ Ｐゴシック" charset="0"/>
                <a:cs typeface="Calibri"/>
              </a:rPr>
              <a:t>T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ask specified via two files: </a:t>
            </a:r>
            <a:r>
              <a:rPr lang="en-GB" sz="3200" b="1" dirty="0">
                <a:latin typeface="Calibri"/>
                <a:ea typeface="ＭＳ Ｐゴシック" charset="0"/>
                <a:cs typeface="Calibri"/>
              </a:rPr>
              <a:t>domain file 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and </a:t>
            </a:r>
            <a:r>
              <a:rPr lang="en-US" sz="3200" b="1" dirty="0">
                <a:latin typeface="Calibri"/>
                <a:ea typeface="ＭＳ Ｐゴシック" charset="0"/>
                <a:cs typeface="Calibri"/>
              </a:rPr>
              <a:t>problem file</a:t>
            </a:r>
          </a:p>
          <a:p>
            <a:pPr lvl="1"/>
            <a:r>
              <a:rPr lang="en-US" sz="2800" dirty="0">
                <a:ea typeface="ＭＳ Ｐゴシック" charset="0"/>
                <a:cs typeface="Calibri"/>
              </a:rPr>
              <a:t>Both use a logic-oriented notation with Lisp syntax</a:t>
            </a:r>
            <a:endParaRPr lang="en-US" sz="2800" dirty="0">
              <a:latin typeface="Calibri"/>
              <a:ea typeface="ＭＳ Ｐゴシック" charset="0"/>
              <a:cs typeface="Calibri"/>
            </a:endParaRPr>
          </a:p>
          <a:p>
            <a:r>
              <a:rPr lang="en-GB" sz="3200" b="1" dirty="0">
                <a:latin typeface="Calibri"/>
                <a:ea typeface="ＭＳ Ｐゴシック" charset="0"/>
                <a:cs typeface="Calibri"/>
              </a:rPr>
              <a:t>Domain file </a:t>
            </a:r>
            <a:r>
              <a:rPr lang="en-GB" sz="3200" dirty="0">
                <a:ea typeface="ＭＳ Ｐゴシック" charset="0"/>
                <a:cs typeface="Calibri"/>
              </a:rPr>
              <a:t>defines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 a domain </a:t>
            </a:r>
            <a:r>
              <a:rPr lang="en-GB" sz="3200" dirty="0">
                <a:ea typeface="ＭＳ Ｐゴシック" charset="0"/>
                <a:cs typeface="Calibri"/>
              </a:rPr>
              <a:t>via </a:t>
            </a:r>
            <a:r>
              <a:rPr lang="en-GB" sz="3200" i="1" dirty="0">
                <a:ea typeface="ＭＳ Ｐゴシック" charset="0"/>
                <a:cs typeface="Calibri"/>
              </a:rPr>
              <a:t>requirements</a:t>
            </a:r>
            <a:r>
              <a:rPr lang="en-GB" sz="3200" dirty="0">
                <a:ea typeface="ＭＳ Ｐゴシック" charset="0"/>
                <a:cs typeface="Calibri"/>
              </a:rPr>
              <a:t>, 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GB" sz="3200" i="1" dirty="0">
                <a:latin typeface="Calibri"/>
                <a:ea typeface="ＭＳ Ｐゴシック" charset="0"/>
                <a:cs typeface="Calibri"/>
              </a:rPr>
              <a:t>predicates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, </a:t>
            </a:r>
            <a:r>
              <a:rPr lang="en-GB" sz="3200" i="1" dirty="0">
                <a:latin typeface="Calibri"/>
                <a:ea typeface="ＭＳ Ｐゴシック" charset="0"/>
                <a:cs typeface="Calibri"/>
              </a:rPr>
              <a:t>constants</a:t>
            </a:r>
            <a:r>
              <a:rPr lang="en-GB" sz="3200" dirty="0">
                <a:latin typeface="Calibri"/>
                <a:ea typeface="ＭＳ Ｐゴシック" charset="0"/>
                <a:cs typeface="Calibri"/>
              </a:rPr>
              <a:t>, and </a:t>
            </a:r>
            <a:r>
              <a:rPr lang="en-GB" sz="3200" i="1" dirty="0">
                <a:latin typeface="Calibri"/>
                <a:ea typeface="ＭＳ Ｐゴシック" charset="0"/>
                <a:cs typeface="Calibri"/>
              </a:rPr>
              <a:t>actions</a:t>
            </a:r>
          </a:p>
          <a:p>
            <a:pPr lvl="1"/>
            <a:r>
              <a:rPr lang="en-GB" sz="2800" dirty="0">
                <a:latin typeface="Calibri"/>
                <a:ea typeface="ＭＳ Ｐゴシック" charset="0"/>
                <a:cs typeface="Calibri"/>
              </a:rPr>
              <a:t> U</a:t>
            </a:r>
            <a:r>
              <a:rPr lang="en-GB" sz="2800" dirty="0">
                <a:ea typeface="ＭＳ Ｐゴシック" charset="0"/>
                <a:cs typeface="Calibri"/>
              </a:rPr>
              <a:t>sed for many </a:t>
            </a:r>
            <a:r>
              <a:rPr lang="en-GB" sz="2800" dirty="0">
                <a:latin typeface="Calibri"/>
                <a:ea typeface="ＭＳ Ｐゴシック" charset="0"/>
                <a:cs typeface="Calibri"/>
              </a:rPr>
              <a:t>different problem files</a:t>
            </a:r>
          </a:p>
          <a:p>
            <a:r>
              <a:rPr lang="en-GB" sz="3200" b="1" dirty="0">
                <a:ea typeface="ＭＳ Ｐゴシック" charset="0"/>
                <a:cs typeface="Calibri"/>
              </a:rPr>
              <a:t>Problem file: </a:t>
            </a:r>
            <a:r>
              <a:rPr lang="en-GB" sz="3200" dirty="0">
                <a:ea typeface="ＭＳ Ｐゴシック" charset="0"/>
                <a:cs typeface="Calibri"/>
              </a:rPr>
              <a:t>defines problem by describing its </a:t>
            </a:r>
            <a:r>
              <a:rPr lang="en-GB" sz="3200" i="1" dirty="0">
                <a:ea typeface="ＭＳ Ｐゴシック" charset="0"/>
                <a:cs typeface="Calibri"/>
              </a:rPr>
              <a:t>domain</a:t>
            </a:r>
            <a:r>
              <a:rPr lang="en-GB" sz="3200" dirty="0">
                <a:ea typeface="ＭＳ Ｐゴシック" charset="0"/>
                <a:cs typeface="Calibri"/>
              </a:rPr>
              <a:t>, </a:t>
            </a:r>
            <a:r>
              <a:rPr lang="en-GB" sz="3200" i="1" dirty="0">
                <a:ea typeface="ＭＳ Ｐゴシック" charset="0"/>
                <a:cs typeface="Calibri"/>
              </a:rPr>
              <a:t>objects</a:t>
            </a:r>
            <a:r>
              <a:rPr lang="en-GB" sz="3200" dirty="0">
                <a:ea typeface="ＭＳ Ｐゴシック" charset="0"/>
                <a:cs typeface="Calibri"/>
              </a:rPr>
              <a:t>, </a:t>
            </a:r>
            <a:r>
              <a:rPr lang="en-GB" sz="3200" i="1" dirty="0">
                <a:ea typeface="ＭＳ Ｐゴシック" charset="0"/>
                <a:cs typeface="Calibri"/>
              </a:rPr>
              <a:t>initial state</a:t>
            </a:r>
            <a:r>
              <a:rPr lang="en-GB" sz="3200" dirty="0">
                <a:ea typeface="ＭＳ Ｐゴシック" charset="0"/>
                <a:cs typeface="Calibri"/>
              </a:rPr>
              <a:t> and </a:t>
            </a:r>
            <a:r>
              <a:rPr lang="en-US" sz="3200" i="1" dirty="0">
                <a:ea typeface="ＭＳ Ｐゴシック" charset="0"/>
                <a:cs typeface="Calibri"/>
              </a:rPr>
              <a:t>goal state</a:t>
            </a:r>
          </a:p>
          <a:p>
            <a:r>
              <a:rPr lang="en-US" sz="3200" b="1" dirty="0">
                <a:ea typeface="ＭＳ Ｐゴシック" charset="0"/>
                <a:cs typeface="Calibri"/>
              </a:rPr>
              <a:t>Planner: </a:t>
            </a:r>
            <a:r>
              <a:rPr lang="en-US" sz="3200" dirty="0">
                <a:ea typeface="ＭＳ Ｐゴシック" charset="0"/>
                <a:cs typeface="Calibri"/>
              </a:rPr>
              <a:t>takes a domain and a problem and produces a plan</a:t>
            </a:r>
            <a:endParaRPr lang="en-US" sz="3200" b="1" dirty="0">
              <a:ea typeface="ＭＳ Ｐゴシック" charset="0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52400"/>
            <a:ext cx="1638300" cy="1638300"/>
          </a:xfrm>
          <a:prstGeom prst="rect">
            <a:avLst/>
          </a:prstGeom>
        </p:spPr>
      </p:pic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086600" cy="1143000"/>
          </a:xfrm>
        </p:spPr>
        <p:txBody>
          <a:bodyPr/>
          <a:lstStyle/>
          <a:p>
            <a:pPr algn="r"/>
            <a:r>
              <a:rPr lang="en-GB" dirty="0">
                <a:latin typeface="Calibri"/>
                <a:ea typeface="ＭＳ Ｐゴシック" charset="0"/>
                <a:cs typeface="Calibri"/>
              </a:rPr>
              <a:t>Blocks Word</a:t>
            </a:r>
            <a:br>
              <a:rPr lang="en-GB" dirty="0">
                <a:latin typeface="Calibri"/>
                <a:ea typeface="ＭＳ Ｐゴシック" charset="0"/>
                <a:cs typeface="Calibri"/>
              </a:rPr>
            </a:br>
            <a:r>
              <a:rPr lang="en-GB" dirty="0">
                <a:latin typeface="Calibri"/>
                <a:ea typeface="ＭＳ Ｐゴシック" charset="0"/>
                <a:cs typeface="Calibri"/>
              </a:rPr>
              <a:t>Domain File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839200" cy="6400800"/>
          </a:xfrm>
        </p:spPr>
        <p:txBody>
          <a:bodyPr/>
          <a:lstStyle/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(define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domain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600" dirty="0">
                <a:ea typeface="ＭＳ Ｐゴシック" charset="0"/>
                <a:cs typeface="Calibri"/>
              </a:rPr>
              <a:t>BW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:requirements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:strips)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:constants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red green blue yellow small large)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:predicates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(on ?x ?y) (on-table ?x) (color  ?x ?y) </a:t>
            </a:r>
            <a:r>
              <a:rPr lang="is-IS" sz="2600" dirty="0">
                <a:latin typeface="Calibri"/>
                <a:ea typeface="ＭＳ Ｐゴシック" charset="0"/>
                <a:cs typeface="Calibri"/>
              </a:rPr>
              <a:t>… (clear ?x))</a:t>
            </a:r>
          </a:p>
          <a:p>
            <a:pPr>
              <a:buFontTx/>
              <a:buNone/>
            </a:pPr>
            <a:r>
              <a:rPr lang="is-IS" sz="2600" dirty="0">
                <a:latin typeface="Calibri"/>
                <a:ea typeface="ＭＳ Ｐゴシック" charset="0"/>
                <a:cs typeface="Calibri"/>
              </a:rPr>
              <a:t> 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:action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pick-up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:parameters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(?obj1)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:precondition 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(and (clear ?obj1) (on-table ?obj1)</a:t>
            </a:r>
            <a:br>
              <a:rPr lang="en-US" sz="2600" dirty="0">
                <a:latin typeface="Calibri"/>
                <a:ea typeface="ＭＳ Ｐゴシック" charset="0"/>
                <a:cs typeface="Calibri"/>
              </a:rPr>
            </a:b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          (arm-empty))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</a:t>
            </a:r>
            <a:r>
              <a:rPr lang="en-US" sz="2600" b="1" dirty="0">
                <a:latin typeface="Calibri"/>
                <a:ea typeface="ＭＳ Ｐゴシック" charset="0"/>
                <a:cs typeface="Calibri"/>
              </a:rPr>
              <a:t>:effect</a:t>
            </a:r>
            <a:r>
              <a:rPr lang="en-US" sz="2600" dirty="0">
                <a:latin typeface="Calibri"/>
                <a:ea typeface="ＭＳ Ｐゴシック" charset="0"/>
                <a:cs typeface="Calibri"/>
              </a:rPr>
              <a:t> (and (not (on-table ?obj1))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(not (clear ?obj1))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(not (arm-empty))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                          (holding ?obj1)))</a:t>
            </a:r>
          </a:p>
          <a:p>
            <a:pPr>
              <a:buFontTx/>
              <a:buNone/>
            </a:pPr>
            <a:r>
              <a:rPr lang="en-US" sz="2600" dirty="0">
                <a:latin typeface="Calibri"/>
                <a:ea typeface="ＭＳ Ｐゴシック" charset="0"/>
                <a:cs typeface="Calibri"/>
              </a:rPr>
              <a:t>  </a:t>
            </a:r>
            <a:r>
              <a:rPr lang="is-IS" sz="2600" dirty="0">
                <a:latin typeface="Calibri"/>
                <a:ea typeface="ＭＳ Ｐゴシック" charset="0"/>
                <a:cs typeface="Calibri"/>
              </a:rPr>
              <a:t>… more actions ...)</a:t>
            </a:r>
            <a:endParaRPr lang="en-US" sz="2600" dirty="0">
              <a:latin typeface="Calibri"/>
              <a:ea typeface="ＭＳ Ｐゴシック" charset="0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191000" y="152400"/>
            <a:ext cx="3581400" cy="1143000"/>
          </a:xfrm>
        </p:spPr>
        <p:txBody>
          <a:bodyPr/>
          <a:lstStyle/>
          <a:p>
            <a:pPr algn="r"/>
            <a:r>
              <a:rPr lang="en-GB" dirty="0">
                <a:latin typeface="Calibri"/>
                <a:ea typeface="ＭＳ Ｐゴシック" charset="0"/>
                <a:cs typeface="Calibri"/>
              </a:rPr>
              <a:t>Blocks Word</a:t>
            </a:r>
            <a:br>
              <a:rPr lang="en-GB" dirty="0">
                <a:latin typeface="Calibri"/>
                <a:ea typeface="ＭＳ Ｐゴシック" charset="0"/>
                <a:cs typeface="Calibri"/>
              </a:rPr>
            </a:br>
            <a:r>
              <a:rPr lang="en-GB" dirty="0">
                <a:latin typeface="Calibri"/>
                <a:ea typeface="ＭＳ Ｐゴシック" charset="0"/>
                <a:cs typeface="Calibri"/>
              </a:rPr>
              <a:t>Problem File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01654" y="228600"/>
            <a:ext cx="8540692" cy="6248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endParaRPr lang="en-US" sz="2600" dirty="0">
              <a:latin typeface="Calibri"/>
              <a:ea typeface="ＭＳ Ｐゴシック" charset="0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endParaRPr lang="en-US" sz="2600" dirty="0">
              <a:ea typeface="ＭＳ Ｐゴシック" charset="0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(define (problem 00)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:domain </a:t>
            </a:r>
            <a:r>
              <a:rPr lang="en-US" sz="2800" dirty="0">
                <a:ea typeface="ＭＳ Ｐゴシック" charset="0"/>
                <a:cs typeface="Calibri"/>
              </a:rPr>
              <a:t>BW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:objects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A B C)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</a:t>
            </a:r>
            <a:r>
              <a:rPr lang="en-US" sz="2800" b="1" dirty="0" err="1">
                <a:latin typeface="Calibri"/>
                <a:ea typeface="ＭＳ Ｐゴシック" charset="0"/>
                <a:cs typeface="Calibri"/>
              </a:rPr>
              <a:t>init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(arm-empty)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(on B A)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(on C B)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(clear C))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:goal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(and (on A B)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ea typeface="ＭＳ Ｐゴシック" charset="0"/>
                <a:cs typeface="Calibri"/>
              </a:rPr>
              <a:t>                       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(on B C))))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52400"/>
            <a:ext cx="1638300" cy="16383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5562600" y="4038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A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562600" y="29718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C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562600" y="35052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B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781800" y="4038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pitchFamily="-109" charset="0"/>
              </a:rPr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81800" y="29718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pitchFamily="-109" charset="0"/>
              </a:rPr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81800" y="35052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rPr>
              <a:t>B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257800" y="4648200"/>
            <a:ext cx="2438400" cy="2286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6172200" y="3613773"/>
            <a:ext cx="533400" cy="484632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4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191000" y="152400"/>
            <a:ext cx="3581400" cy="1143000"/>
          </a:xfrm>
        </p:spPr>
        <p:txBody>
          <a:bodyPr/>
          <a:lstStyle/>
          <a:p>
            <a:pPr algn="r"/>
            <a:r>
              <a:rPr lang="en-GB" dirty="0">
                <a:latin typeface="Calibri"/>
                <a:ea typeface="ＭＳ Ｐゴシック" charset="0"/>
                <a:cs typeface="Calibri"/>
              </a:rPr>
              <a:t>Blocks Word</a:t>
            </a:r>
            <a:br>
              <a:rPr lang="en-GB" dirty="0">
                <a:latin typeface="Calibri"/>
                <a:ea typeface="ＭＳ Ｐゴシック" charset="0"/>
                <a:cs typeface="Calibri"/>
              </a:rPr>
            </a:br>
            <a:r>
              <a:rPr lang="en-GB" dirty="0">
                <a:latin typeface="Calibri"/>
                <a:ea typeface="ＭＳ Ｐゴシック" charset="0"/>
                <a:cs typeface="Calibri"/>
              </a:rPr>
              <a:t>Problem File</a:t>
            </a:r>
            <a:endParaRPr lang="en-US" dirty="0">
              <a:latin typeface="Calibri"/>
              <a:ea typeface="ＭＳ Ｐゴシック" charset="0"/>
              <a:cs typeface="Calibri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01654" y="228600"/>
            <a:ext cx="8540692" cy="6248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endParaRPr lang="en-US" sz="2600" dirty="0">
              <a:latin typeface="Calibri"/>
              <a:ea typeface="ＭＳ Ｐゴシック" charset="0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endParaRPr lang="en-US" sz="2600" dirty="0">
              <a:ea typeface="ＭＳ Ｐゴシック" charset="0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(define (problem 00)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:domain </a:t>
            </a:r>
            <a:r>
              <a:rPr lang="en-US" sz="2800" dirty="0">
                <a:ea typeface="ＭＳ Ｐゴシック" charset="0"/>
                <a:cs typeface="Calibri"/>
              </a:rPr>
              <a:t>BW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:objects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A B C)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</a:t>
            </a:r>
            <a:r>
              <a:rPr lang="en-US" sz="2800" b="1" dirty="0" err="1">
                <a:latin typeface="Calibri"/>
                <a:ea typeface="ＭＳ Ｐゴシック" charset="0"/>
                <a:cs typeface="Calibri"/>
              </a:rPr>
              <a:t>init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(arm-empty)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(on B A)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(on C B)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	           (clear C))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latin typeface="Calibri"/>
                <a:ea typeface="ＭＳ Ｐゴシック" charset="0"/>
                <a:cs typeface="Calibri"/>
              </a:rPr>
              <a:t>    (</a:t>
            </a:r>
            <a:r>
              <a:rPr lang="en-US" sz="2800" b="1" dirty="0">
                <a:latin typeface="Calibri"/>
                <a:ea typeface="ＭＳ Ｐゴシック" charset="0"/>
                <a:cs typeface="Calibri"/>
              </a:rPr>
              <a:t>:goal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(and (on A B)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sz="2800" dirty="0">
                <a:ea typeface="ＭＳ Ｐゴシック" charset="0"/>
                <a:cs typeface="Calibri"/>
              </a:rPr>
              <a:t>                        </a:t>
            </a:r>
            <a:r>
              <a:rPr lang="en-US" sz="2800" dirty="0">
                <a:latin typeface="Calibri"/>
                <a:ea typeface="ＭＳ Ｐゴシック" charset="0"/>
                <a:cs typeface="Calibri"/>
              </a:rPr>
              <a:t>(on B C))))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52400"/>
            <a:ext cx="1638300" cy="16383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C8D8A4CB-62A6-8B43-ACEA-4F195B233B17}"/>
              </a:ext>
            </a:extLst>
          </p:cNvPr>
          <p:cNvGrpSpPr/>
          <p:nvPr/>
        </p:nvGrpSpPr>
        <p:grpSpPr>
          <a:xfrm>
            <a:off x="5257800" y="1600200"/>
            <a:ext cx="2438400" cy="1905000"/>
            <a:chOff x="5257800" y="2971800"/>
            <a:chExt cx="2438400" cy="1905000"/>
          </a:xfrm>
        </p:grpSpPr>
        <p:sp>
          <p:nvSpPr>
            <p:cNvPr id="3" name="Rectangle 2"/>
            <p:cNvSpPr/>
            <p:nvPr/>
          </p:nvSpPr>
          <p:spPr bwMode="auto">
            <a:xfrm>
              <a:off x="5562600" y="40386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A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562600" y="29718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C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562600" y="35052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B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781800" y="40386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dirty="0">
                  <a:latin typeface="Arial" pitchFamily="-109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29718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dirty="0">
                  <a:latin typeface="Arial" pitchFamily="-109" charset="0"/>
                </a:rPr>
                <a:t>A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781800" y="35052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B</a:t>
              </a: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5257800" y="4648200"/>
              <a:ext cx="2438400" cy="2286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6" name="Right Arrow 5"/>
            <p:cNvSpPr/>
            <p:nvPr/>
          </p:nvSpPr>
          <p:spPr bwMode="auto">
            <a:xfrm>
              <a:off x="6172200" y="3613773"/>
              <a:ext cx="533400" cy="484632"/>
            </a:xfrm>
            <a:prstGeom prst="rightArrow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BAF0A7B-3AA8-174F-9D95-04AA9F3CA333}"/>
              </a:ext>
            </a:extLst>
          </p:cNvPr>
          <p:cNvSpPr txBox="1"/>
          <p:nvPr/>
        </p:nvSpPr>
        <p:spPr>
          <a:xfrm>
            <a:off x="5334000" y="3657600"/>
            <a:ext cx="2362200" cy="3046988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/>
              <a:t>Begin plan</a:t>
            </a:r>
          </a:p>
          <a:p>
            <a:r>
              <a:rPr lang="en-US" sz="2400" dirty="0"/>
              <a:t>1 (</a:t>
            </a:r>
            <a:r>
              <a:rPr lang="en-US" sz="2400" dirty="0" err="1"/>
              <a:t>unstack</a:t>
            </a:r>
            <a:r>
              <a:rPr lang="en-US" sz="2400" dirty="0"/>
              <a:t> c b)</a:t>
            </a:r>
          </a:p>
          <a:p>
            <a:r>
              <a:rPr lang="en-US" sz="2400" dirty="0"/>
              <a:t>2 (put-down c)</a:t>
            </a:r>
          </a:p>
          <a:p>
            <a:r>
              <a:rPr lang="en-US" sz="2400" dirty="0"/>
              <a:t>3 (</a:t>
            </a:r>
            <a:r>
              <a:rPr lang="en-US" sz="2400" dirty="0" err="1"/>
              <a:t>unstack</a:t>
            </a:r>
            <a:r>
              <a:rPr lang="en-US" sz="2400" dirty="0"/>
              <a:t> b a)</a:t>
            </a:r>
          </a:p>
          <a:p>
            <a:r>
              <a:rPr lang="en-US" sz="2400" dirty="0"/>
              <a:t>4 (stack b c)</a:t>
            </a:r>
          </a:p>
          <a:p>
            <a:r>
              <a:rPr lang="en-US" sz="2400" dirty="0"/>
              <a:t>5 (pick-up a)</a:t>
            </a:r>
          </a:p>
          <a:p>
            <a:r>
              <a:rPr lang="en-US" sz="2400" dirty="0"/>
              <a:t>6 (stack a b)</a:t>
            </a:r>
          </a:p>
          <a:p>
            <a:r>
              <a:rPr lang="en-US" sz="2400" dirty="0"/>
              <a:t>End plan</a:t>
            </a:r>
          </a:p>
        </p:txBody>
      </p:sp>
    </p:spTree>
    <p:extLst>
      <p:ext uri="{BB962C8B-B14F-4D97-AF65-F5344CB8AC3E}">
        <p14:creationId xmlns:p14="http://schemas.microsoft.com/office/powerpoint/2010/main" val="2310550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A9B4E-BA4D-0446-A93A-2F2D139E6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152400"/>
            <a:ext cx="7772400" cy="1143000"/>
          </a:xfrm>
        </p:spPr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planning.domains</a:t>
            </a:r>
            <a:r>
              <a:rPr lang="en-US" dirty="0"/>
              <a:t>/</a:t>
            </a:r>
          </a:p>
        </p:txBody>
      </p:sp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DF60A406-7A50-6741-90D5-519E53BC7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66800"/>
            <a:ext cx="8447314" cy="604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423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26618-47A2-3F45-BD4E-A38FD0E0E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10415"/>
            <a:ext cx="7772400" cy="1143000"/>
          </a:xfrm>
        </p:spPr>
        <p:txBody>
          <a:bodyPr/>
          <a:lstStyle/>
          <a:p>
            <a:r>
              <a:rPr lang="en-US" dirty="0" err="1"/>
              <a:t>Planning.domains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777F-408A-C347-B3D4-F72ECE6F1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84697"/>
            <a:ext cx="7772400" cy="5062888"/>
          </a:xfrm>
        </p:spPr>
        <p:txBody>
          <a:bodyPr/>
          <a:lstStyle/>
          <a:p>
            <a:r>
              <a:rPr lang="en-US" sz="3200" dirty="0"/>
              <a:t>Open source environment for providing planning services using PDDL (</a:t>
            </a:r>
            <a:r>
              <a:rPr lang="en-US" sz="3200" dirty="0">
                <a:hlinkClick r:id="rId2"/>
              </a:rPr>
              <a:t>GitHub</a:t>
            </a:r>
            <a:r>
              <a:rPr lang="en-US" sz="3200" dirty="0"/>
              <a:t>)</a:t>
            </a:r>
          </a:p>
          <a:p>
            <a:r>
              <a:rPr lang="en-US" sz="3200" dirty="0"/>
              <a:t>Default planner is </a:t>
            </a:r>
            <a:r>
              <a:rPr lang="en-US" sz="3200" dirty="0">
                <a:hlinkClick r:id="rId3"/>
              </a:rPr>
              <a:t>ff</a:t>
            </a:r>
            <a:endParaRPr lang="en-US" sz="3200" dirty="0"/>
          </a:p>
          <a:p>
            <a:pPr lvl="1"/>
            <a:r>
              <a:rPr lang="en-US" sz="2800" dirty="0"/>
              <a:t>very successful forward-chaining heuristic search planner producing sequential plans</a:t>
            </a:r>
          </a:p>
          <a:p>
            <a:pPr lvl="1"/>
            <a:r>
              <a:rPr lang="en-US" sz="2800" dirty="0"/>
              <a:t>Can be configured to work with other planners</a:t>
            </a:r>
          </a:p>
          <a:p>
            <a:r>
              <a:rPr lang="en-US" sz="3200" dirty="0"/>
              <a:t>Use interactively or call via web-based API</a:t>
            </a:r>
          </a:p>
          <a:p>
            <a:r>
              <a:rPr lang="en-US" sz="3200" dirty="0"/>
              <a:t>Use for HW5 to extend blocks world domain </a:t>
            </a:r>
          </a:p>
        </p:txBody>
      </p:sp>
    </p:spTree>
    <p:extLst>
      <p:ext uri="{BB962C8B-B14F-4D97-AF65-F5344CB8AC3E}">
        <p14:creationId xmlns:p14="http://schemas.microsoft.com/office/powerpoint/2010/main" val="40353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90946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4080"/>
      </a:hlink>
      <a:folHlink>
        <a:srgbClr val="00408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15113</TotalTime>
  <Words>490</Words>
  <Application>Microsoft Macintosh PowerPoint</Application>
  <PresentationFormat>On-screen Show (4:3)</PresentationFormat>
  <Paragraphs>87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Lucida Calligraphy</vt:lpstr>
      <vt:lpstr>Tahoma</vt:lpstr>
      <vt:lpstr>Times New Roman</vt:lpstr>
      <vt:lpstr>Blank Presentation</vt:lpstr>
      <vt:lpstr>PDDL</vt:lpstr>
      <vt:lpstr>PDDL</vt:lpstr>
      <vt:lpstr>PDDL Representation</vt:lpstr>
      <vt:lpstr>Blocks Word Domain File</vt:lpstr>
      <vt:lpstr>Blocks Word Problem File</vt:lpstr>
      <vt:lpstr>Blocks Word Problem File</vt:lpstr>
      <vt:lpstr>http://planning.domains/</vt:lpstr>
      <vt:lpstr>Planning.domains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Graphplan/SATPlan</dc:title>
  <dc:creator>Marie desJardins</dc:creator>
  <cp:lastModifiedBy>Tim Finin</cp:lastModifiedBy>
  <cp:revision>328</cp:revision>
  <cp:lastPrinted>2009-11-16T21:50:54Z</cp:lastPrinted>
  <dcterms:created xsi:type="dcterms:W3CDTF">2009-11-18T21:57:46Z</dcterms:created>
  <dcterms:modified xsi:type="dcterms:W3CDTF">2020-04-07T19:15:27Z</dcterms:modified>
</cp:coreProperties>
</file>