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6" r:id="rId1"/>
  </p:sldMasterIdLst>
  <p:notesMasterIdLst>
    <p:notesMasterId r:id="rId13"/>
  </p:notesMasterIdLst>
  <p:handoutMasterIdLst>
    <p:handoutMasterId r:id="rId14"/>
  </p:handoutMasterIdLst>
  <p:sldIdLst>
    <p:sldId id="476" r:id="rId2"/>
    <p:sldId id="509" r:id="rId3"/>
    <p:sldId id="510" r:id="rId4"/>
    <p:sldId id="511" r:id="rId5"/>
    <p:sldId id="512" r:id="rId6"/>
    <p:sldId id="514" r:id="rId7"/>
    <p:sldId id="515" r:id="rId8"/>
    <p:sldId id="516" r:id="rId9"/>
    <p:sldId id="506" r:id="rId10"/>
    <p:sldId id="517" r:id="rId11"/>
    <p:sldId id="370" r:id="rId12"/>
  </p:sldIdLst>
  <p:sldSz cx="9144000" cy="6858000" type="screen4x3"/>
  <p:notesSz cx="9144000" cy="6858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256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4" frameSlides="1"/>
  <p:clrMru>
    <a:srgbClr val="73FEFF"/>
    <a:srgbClr val="990000"/>
    <a:srgbClr val="FF0000"/>
    <a:srgbClr val="FFF5CD"/>
    <a:srgbClr val="EBF9F2"/>
    <a:srgbClr val="2F8F5F"/>
    <a:srgbClr val="5F5F5F"/>
    <a:srgbClr val="CC0099"/>
    <a:srgbClr val="CC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818"/>
    <p:restoredTop sz="91441"/>
  </p:normalViewPr>
  <p:slideViewPr>
    <p:cSldViewPr showGuides="1">
      <p:cViewPr varScale="1">
        <p:scale>
          <a:sx n="125" d="100"/>
          <a:sy n="125" d="100"/>
        </p:scale>
        <p:origin x="2376" y="176"/>
      </p:cViewPr>
      <p:guideLst>
        <p:guide orient="horz" pos="2256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ahoma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181600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ahoma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506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51510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ahoma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506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181600" y="651510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ahoma" charset="0"/>
              </a:defRPr>
            </a:lvl1pPr>
          </a:lstStyle>
          <a:p>
            <a:pPr>
              <a:defRPr/>
            </a:pPr>
            <a:fld id="{342AD295-2CA7-B345-A977-D519A46F46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39772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ahoma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181600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ahoma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857500" y="514350"/>
            <a:ext cx="3429000" cy="25717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83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219200" y="3257550"/>
            <a:ext cx="6705600" cy="308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583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51510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ahoma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83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181600" y="651510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ahoma" charset="0"/>
              </a:defRPr>
            </a:lvl1pPr>
          </a:lstStyle>
          <a:p>
            <a:pPr>
              <a:defRPr/>
            </a:pPr>
            <a:fld id="{980B0EDF-2405-044B-8BEA-96578295F5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085729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Calibri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Calibri"/>
        <a:ea typeface="ＭＳ Ｐゴシック" pitchFamily="-109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Calibri"/>
        <a:ea typeface="ＭＳ Ｐゴシック" pitchFamily="-109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Calibri"/>
        <a:ea typeface="ＭＳ Ｐゴシック" pitchFamily="-109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Calibri"/>
        <a:ea typeface="ＭＳ Ｐゴシック" pitchFamily="-109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B0EDF-2405-044B-8BEA-96578295F524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46919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B0EDF-2405-044B-8BEA-96578295F524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524293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B0EDF-2405-044B-8BEA-96578295F524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3383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24CA75-FBE8-E245-8B91-5932EF39B2C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61164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DC57F6-D882-4B4B-A53A-375191EDE76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02912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22041D-ED17-8640-9FE0-A9E09407EE1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00232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82E73B-9F96-D54F-A0BF-A4394A7150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11424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3D8DDB-806D-7348-A3D1-D3970D7263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02044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6FF133-BF5C-9047-B5E6-603AF0D7299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07321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DE63DF-3DD4-C74E-8CCD-A3CA2656C1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11224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4D43D2-75FE-6743-8B15-C97C242DE5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26218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18D031-B921-9B49-901C-8269AEDD06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19185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42AE03-BE1C-C644-8AA6-CD3FDF0CE91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34372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088BA3-1CFE-DC4E-8CC3-CBC6C76288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69691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58404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39000" y="6553200"/>
            <a:ext cx="1905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000">
                <a:latin typeface="Calibri"/>
              </a:defRPr>
            </a:lvl1pPr>
          </a:lstStyle>
          <a:p>
            <a:pPr>
              <a:defRPr/>
            </a:pPr>
            <a:fld id="{87DDC588-5C43-5A4C-A6D1-5063C429463E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  <p:sldLayoutId id="2147483658" r:id="rId2"/>
    <p:sldLayoutId id="2147483659" r:id="rId3"/>
    <p:sldLayoutId id="2147483660" r:id="rId4"/>
    <p:sldLayoutId id="2147483661" r:id="rId5"/>
    <p:sldLayoutId id="2147483662" r:id="rId6"/>
    <p:sldLayoutId id="2147483663" r:id="rId7"/>
    <p:sldLayoutId id="2147483664" r:id="rId8"/>
    <p:sldLayoutId id="2147483665" r:id="rId9"/>
    <p:sldLayoutId id="2147483666" r:id="rId10"/>
    <p:sldLayoutId id="2147483667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Calibri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pitchFamily="-109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pitchFamily="-109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pitchFamily="-109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pitchFamily="-109" charset="0"/>
          <a:ea typeface="ＭＳ Ｐゴシック" charset="-128"/>
          <a:cs typeface="ＭＳ Ｐゴシック" charset="-128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pitchFamily="-109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pitchFamily="-109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pitchFamily="-109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pitchFamily="-109" charset="0"/>
        </a:defRPr>
      </a:lvl9pPr>
    </p:titleStyle>
    <p:bodyStyle>
      <a:lvl1pPr marL="225425" indent="-225425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Calibri"/>
          <a:ea typeface="ＭＳ Ｐゴシック" charset="-128"/>
          <a:cs typeface="ＭＳ Ｐゴシック" charset="-128"/>
        </a:defRPr>
      </a:lvl1pPr>
      <a:lvl2pPr marL="566738" indent="-227013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/>
          <a:ea typeface="ＭＳ Ｐゴシック" pitchFamily="-109" charset="-128"/>
        </a:defRPr>
      </a:lvl2pPr>
      <a:lvl3pPr marL="914400" indent="-233363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Calibri"/>
          <a:ea typeface="ＭＳ Ｐゴシック" pitchFamily="-109" charset="-128"/>
        </a:defRPr>
      </a:lvl3pPr>
      <a:lvl4pPr marL="1254125" indent="-225425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Calibri"/>
          <a:ea typeface="ＭＳ Ｐゴシック" pitchFamily="-109" charset="-128"/>
        </a:defRPr>
      </a:lvl4pPr>
      <a:lvl5pPr marL="1601788" indent="-233363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Calibri"/>
          <a:ea typeface="ＭＳ Ｐゴシック" pitchFamily="-109" charset="-128"/>
        </a:defRPr>
      </a:lvl5pPr>
      <a:lvl6pPr marL="2058988" indent="-233363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ＭＳ Ｐゴシック" pitchFamily="-109" charset="-128"/>
        </a:defRPr>
      </a:lvl6pPr>
      <a:lvl7pPr marL="2516188" indent="-233363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ＭＳ Ｐゴシック" pitchFamily="-109" charset="-128"/>
        </a:defRPr>
      </a:lvl7pPr>
      <a:lvl8pPr marL="2973388" indent="-233363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ＭＳ Ｐゴシック" pitchFamily="-109" charset="-128"/>
        </a:defRPr>
      </a:lvl8pPr>
      <a:lvl9pPr marL="3430588" indent="-233363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ＭＳ Ｐゴシック" pitchFamily="-109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github.com/CMSC-471-02-S2020/471-code" TargetMode="External"/><Relationship Id="rId2" Type="http://schemas.openxmlformats.org/officeDocument/2006/relationships/hyperlink" Target="http://planning.domains/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planning.domains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737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685800"/>
            <a:ext cx="7772400" cy="4114800"/>
          </a:xfrm>
        </p:spPr>
        <p:txBody>
          <a:bodyPr/>
          <a:lstStyle/>
          <a:p>
            <a:pPr>
              <a:defRPr/>
            </a:pPr>
            <a:r>
              <a:rPr lang="en-US" sz="7200" dirty="0">
                <a:effectLst>
                  <a:outerShdw blurRad="38100" dist="38100" dir="2700000" algn="tl">
                    <a:srgbClr val="DDDDDD"/>
                  </a:outerShdw>
                </a:effectLst>
                <a:ea typeface="ＭＳ Ｐゴシック" charset="0"/>
                <a:cs typeface="ＭＳ Ｐゴシック" charset="0"/>
              </a:rPr>
              <a:t>Classic Blocks World</a:t>
            </a:r>
            <a:endParaRPr lang="en-US" sz="7200" dirty="0">
              <a:ea typeface="ＭＳ Ｐゴシック" charset="0"/>
              <a:cs typeface="ＭＳ Ｐゴシック" charset="0"/>
            </a:endParaRPr>
          </a:p>
        </p:txBody>
      </p:sp>
      <p:pic>
        <p:nvPicPr>
          <p:cNvPr id="15362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3733800"/>
            <a:ext cx="6477000" cy="2235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BF5191-BECB-3F40-9826-B7C041A5F8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Online Demonstration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20D88C-2739-9B45-A68B-6C615E8D91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We’ll try an online demonstration, using </a:t>
            </a:r>
            <a:r>
              <a:rPr lang="en-US" dirty="0" err="1">
                <a:hlinkClick r:id="rId2"/>
              </a:rPr>
              <a:t>planning.domains</a:t>
            </a:r>
            <a:r>
              <a:rPr lang="en-US" dirty="0">
                <a:hlinkClick r:id="rId2"/>
              </a:rPr>
              <a:t> </a:t>
            </a:r>
            <a:r>
              <a:rPr lang="en-US" dirty="0"/>
              <a:t>and the files in the planning subdirectory of our </a:t>
            </a:r>
            <a:r>
              <a:rPr lang="en-US" dirty="0">
                <a:hlinkClick r:id="rId3"/>
              </a:rPr>
              <a:t>471 code repository</a:t>
            </a:r>
            <a:endParaRPr lang="en-US" dirty="0"/>
          </a:p>
          <a:p>
            <a:pPr marL="458788" indent="-230188"/>
            <a:r>
              <a:rPr lang="en-US" dirty="0" err="1"/>
              <a:t>bw.pddl</a:t>
            </a:r>
            <a:endParaRPr lang="en-US" dirty="0"/>
          </a:p>
          <a:p>
            <a:pPr marL="458788" indent="-230188"/>
            <a:r>
              <a:rPr lang="en-US" dirty="0"/>
              <a:t>p01.pddl</a:t>
            </a:r>
          </a:p>
          <a:p>
            <a:pPr marL="458788" indent="-230188"/>
            <a:r>
              <a:rPr lang="en-US" dirty="0"/>
              <a:t>p02.pddl</a:t>
            </a:r>
          </a:p>
          <a:p>
            <a:pPr marL="458788" indent="-230188"/>
            <a:r>
              <a:rPr lang="en-US" dirty="0"/>
              <a:t>p03.pddl</a:t>
            </a:r>
          </a:p>
          <a:p>
            <a:pPr marL="458788" indent="-230188"/>
            <a:r>
              <a:rPr lang="en-US" dirty="0"/>
              <a:t>p12.pddl</a:t>
            </a:r>
          </a:p>
          <a:p>
            <a:pPr marL="458788" indent="-230188"/>
            <a:r>
              <a:rPr lang="en-US" dirty="0"/>
              <a:t>p36.pddl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93768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E65666-1A78-3C44-9434-A62A85424F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981200"/>
            <a:ext cx="7772400" cy="2895600"/>
          </a:xfrm>
        </p:spPr>
        <p:txBody>
          <a:bodyPr/>
          <a:lstStyle/>
          <a:p>
            <a:r>
              <a:rPr lang="en-US" sz="19900" dirty="0">
                <a:latin typeface="Lucida Calligraphy" panose="03010101010101010101" pitchFamily="66" charset="77"/>
                <a:cs typeface="Blackadder ITC" panose="020F0502020204030204" pitchFamily="34" charset="0"/>
              </a:rPr>
              <a:t>Fin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88DE8B1-6662-674B-BF4A-11EAD2C30B5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576CFE-27DD-804B-AD55-CF2F6305955D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79094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9E296D-37F9-854C-A1EC-A793CCB929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/>
              <a:t>Classic Blocks World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F09707-37C9-734D-880D-7C24EB7E83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We’ll look at the classic blocks world domain</a:t>
            </a:r>
          </a:p>
          <a:p>
            <a:r>
              <a:rPr lang="en-US" sz="2800" dirty="0"/>
              <a:t>Starting with</a:t>
            </a:r>
          </a:p>
          <a:p>
            <a:pPr lvl="1"/>
            <a:r>
              <a:rPr lang="en-US" sz="2400" dirty="0"/>
              <a:t>BW: a domain file</a:t>
            </a:r>
          </a:p>
          <a:p>
            <a:pPr lvl="1"/>
            <a:r>
              <a:rPr lang="en-US" sz="2400" dirty="0"/>
              <a:t>Several problem files</a:t>
            </a:r>
          </a:p>
          <a:p>
            <a:pPr marL="233363" indent="-236538">
              <a:tabLst>
                <a:tab pos="222250" algn="l"/>
              </a:tabLst>
            </a:pPr>
            <a:r>
              <a:rPr lang="en-US" sz="2800" dirty="0"/>
              <a:t>We’ll use </a:t>
            </a:r>
            <a:r>
              <a:rPr lang="en-US" sz="2800" dirty="0">
                <a:hlinkClick r:id="rId3"/>
              </a:rPr>
              <a:t>planning.domains</a:t>
            </a:r>
            <a:r>
              <a:rPr lang="en-US" sz="2800" dirty="0"/>
              <a:t> to demonstrate solving the problems</a:t>
            </a:r>
          </a:p>
          <a:p>
            <a:r>
              <a:rPr lang="en-US" sz="2800" dirty="0"/>
              <a:t>And then show simple extensions to the domain by adding predicates and constants</a:t>
            </a:r>
          </a:p>
        </p:txBody>
      </p:sp>
    </p:spTree>
    <p:extLst>
      <p:ext uri="{BB962C8B-B14F-4D97-AF65-F5344CB8AC3E}">
        <p14:creationId xmlns:p14="http://schemas.microsoft.com/office/powerpoint/2010/main" val="14152898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A923C5-9184-EF47-BD47-5808E41E9A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05600" y="0"/>
            <a:ext cx="2514600" cy="914400"/>
          </a:xfrm>
        </p:spPr>
        <p:txBody>
          <a:bodyPr/>
          <a:lstStyle/>
          <a:p>
            <a:r>
              <a:rPr lang="en-US" dirty="0" err="1"/>
              <a:t>bw.pddl</a:t>
            </a:r>
            <a:r>
              <a:rPr lang="en-US" dirty="0"/>
              <a:t> 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AFC3D5-CA70-4540-A1B7-D5ADB7CF35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533400"/>
            <a:ext cx="7772400" cy="6019800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(define (domain </a:t>
            </a:r>
            <a:r>
              <a:rPr lang="en-US" b="1" dirty="0" err="1">
                <a:latin typeface="Calibri" panose="020F0502020204030204" pitchFamily="34" charset="0"/>
                <a:cs typeface="Calibri" panose="020F0502020204030204" pitchFamily="34" charset="0"/>
              </a:rPr>
              <a:t>bw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pPr marL="0" indent="0">
              <a:buNone/>
            </a:pP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 (</a:t>
            </a:r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:requirements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:strips)</a:t>
            </a:r>
          </a:p>
          <a:p>
            <a:pPr marL="0" indent="0">
              <a:buNone/>
            </a:pP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(:predicates</a:t>
            </a:r>
          </a:p>
          <a:p>
            <a:pPr marL="0" indent="0">
              <a:buNone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     (on ?x ?y)         ; object ?x is on ?object ?y</a:t>
            </a:r>
          </a:p>
          <a:p>
            <a:pPr marL="0" indent="0">
              <a:buNone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     (on-table ?x)   ; ?x is directly on the table</a:t>
            </a:r>
          </a:p>
          <a:p>
            <a:pPr marL="0" indent="0">
              <a:buNone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     (clear ?x)         ; ?x has nothing on it</a:t>
            </a:r>
          </a:p>
          <a:p>
            <a:pPr marL="0" indent="0">
              <a:buNone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     (arm-empty)   ; robot isn't holding anything</a:t>
            </a:r>
          </a:p>
          <a:p>
            <a:pPr marL="0" indent="0">
              <a:buNone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     (holding ?x))   ; robot is holding ?x</a:t>
            </a:r>
          </a:p>
          <a:p>
            <a:pPr marL="0" indent="0">
              <a:buNone/>
            </a:pP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 ;; the four classic actions for manipulating objects</a:t>
            </a:r>
          </a:p>
          <a:p>
            <a:pPr marL="0" indent="0">
              <a:buNone/>
            </a:pPr>
            <a:r>
              <a:rPr lang="en-US" i="1" dirty="0">
                <a:latin typeface="Calibri" panose="020F0502020204030204" pitchFamily="34" charset="0"/>
                <a:cs typeface="Calibri" panose="020F0502020204030204" pitchFamily="34" charset="0"/>
              </a:rPr>
              <a:t>  … actions in next four slides …</a:t>
            </a:r>
          </a:p>
        </p:txBody>
      </p:sp>
      <p:sp>
        <p:nvSpPr>
          <p:cNvPr id="4" name="Rectangular Callout 3">
            <a:extLst>
              <a:ext uri="{FF2B5EF4-FFF2-40B4-BE49-F238E27FC236}">
                <a16:creationId xmlns:a16="http://schemas.microsoft.com/office/drawing/2014/main" id="{666C71C1-C771-DF49-8E94-1BACD86B5031}"/>
              </a:ext>
            </a:extLst>
          </p:cNvPr>
          <p:cNvSpPr/>
          <p:nvPr/>
        </p:nvSpPr>
        <p:spPr bwMode="auto">
          <a:xfrm>
            <a:off x="6235700" y="914400"/>
            <a:ext cx="2857500" cy="716280"/>
          </a:xfrm>
          <a:prstGeom prst="wedgeRectCallout">
            <a:avLst>
              <a:gd name="adj1" fmla="val -143314"/>
              <a:gd name="adj2" fmla="val 46222"/>
            </a:avLst>
          </a:prstGeom>
          <a:solidFill>
            <a:srgbClr val="73FE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dirty="0">
                <a:latin typeface="Arial" pitchFamily="-109" charset="0"/>
              </a:rPr>
              <a:t>Allows basic add and</a:t>
            </a:r>
            <a:br>
              <a:rPr lang="en-US" dirty="0">
                <a:latin typeface="Arial" pitchFamily="-109" charset="0"/>
              </a:rPr>
            </a:br>
            <a:r>
              <a:rPr lang="en-US" dirty="0">
                <a:latin typeface="Arial" pitchFamily="-109" charset="0"/>
              </a:rPr>
              <a:t>delete effects in actions</a:t>
            </a:r>
          </a:p>
        </p:txBody>
      </p:sp>
      <p:sp>
        <p:nvSpPr>
          <p:cNvPr id="5" name="Rectangular Callout 4">
            <a:extLst>
              <a:ext uri="{FF2B5EF4-FFF2-40B4-BE49-F238E27FC236}">
                <a16:creationId xmlns:a16="http://schemas.microsoft.com/office/drawing/2014/main" id="{34AE51EA-7DE1-4441-98DC-81A14ECB638F}"/>
              </a:ext>
            </a:extLst>
          </p:cNvPr>
          <p:cNvSpPr/>
          <p:nvPr/>
        </p:nvSpPr>
        <p:spPr bwMode="auto">
          <a:xfrm>
            <a:off x="6235700" y="2138680"/>
            <a:ext cx="2857500" cy="716280"/>
          </a:xfrm>
          <a:prstGeom prst="wedgeRectCallout">
            <a:avLst>
              <a:gd name="adj1" fmla="val -188470"/>
              <a:gd name="adj2" fmla="val 7925"/>
            </a:avLst>
          </a:prstGeom>
          <a:solidFill>
            <a:srgbClr val="73FE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dirty="0">
                <a:latin typeface="Arial" pitchFamily="-109" charset="0"/>
              </a:rPr>
              <a:t>List all the predicates with</a:t>
            </a:r>
          </a:p>
          <a:p>
            <a:r>
              <a:rPr lang="en-US" dirty="0">
                <a:latin typeface="Arial" pitchFamily="-109" charset="0"/>
              </a:rPr>
              <a:t>their arguments</a:t>
            </a:r>
          </a:p>
        </p:txBody>
      </p:sp>
    </p:spTree>
    <p:extLst>
      <p:ext uri="{BB962C8B-B14F-4D97-AF65-F5344CB8AC3E}">
        <p14:creationId xmlns:p14="http://schemas.microsoft.com/office/powerpoint/2010/main" val="36149905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A923C5-9184-EF47-BD47-5808E41E9A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05600" y="0"/>
            <a:ext cx="2514600" cy="914400"/>
          </a:xfrm>
        </p:spPr>
        <p:txBody>
          <a:bodyPr/>
          <a:lstStyle/>
          <a:p>
            <a:r>
              <a:rPr lang="en-US" dirty="0" err="1"/>
              <a:t>bw.pddl</a:t>
            </a:r>
            <a:r>
              <a:rPr lang="en-US" dirty="0"/>
              <a:t>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AFC3D5-CA70-4540-A1B7-D5ADB7CF35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914400"/>
            <a:ext cx="7772400" cy="563880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(</a:t>
            </a:r>
            <a:r>
              <a:rPr lang="en-US" b="1" dirty="0"/>
              <a:t>:action pick-up</a:t>
            </a:r>
          </a:p>
          <a:p>
            <a:pPr marL="0" indent="0">
              <a:buNone/>
            </a:pPr>
            <a:r>
              <a:rPr lang="en-US" b="1" dirty="0"/>
              <a:t>     :parameters </a:t>
            </a:r>
            <a:r>
              <a:rPr lang="en-US" dirty="0"/>
              <a:t>(?ob1)</a:t>
            </a:r>
          </a:p>
          <a:p>
            <a:pPr marL="0" indent="0">
              <a:buNone/>
            </a:pPr>
            <a:endParaRPr lang="en-US" sz="1400" dirty="0"/>
          </a:p>
          <a:p>
            <a:pPr marL="0" indent="0">
              <a:buNone/>
            </a:pPr>
            <a:r>
              <a:rPr lang="en-US" b="1" dirty="0"/>
              <a:t>     :precondition </a:t>
            </a:r>
          </a:p>
          <a:p>
            <a:pPr marL="0" indent="0">
              <a:buNone/>
            </a:pPr>
            <a:r>
              <a:rPr lang="en-US" dirty="0"/>
              <a:t>          (and (clear ?ob1)</a:t>
            </a:r>
          </a:p>
          <a:p>
            <a:pPr marL="0" indent="0">
              <a:buNone/>
            </a:pPr>
            <a:r>
              <a:rPr lang="en-US" dirty="0"/>
              <a:t>                   (on-table ?ob1) </a:t>
            </a:r>
          </a:p>
          <a:p>
            <a:pPr marL="0" indent="0">
              <a:buNone/>
            </a:pPr>
            <a:r>
              <a:rPr lang="en-US" dirty="0"/>
              <a:t>                   (arm-empty))</a:t>
            </a:r>
          </a:p>
          <a:p>
            <a:pPr marL="0" indent="0">
              <a:buNone/>
            </a:pPr>
            <a:endParaRPr lang="en-US" sz="1400" dirty="0"/>
          </a:p>
          <a:p>
            <a:pPr marL="0" indent="0">
              <a:buNone/>
            </a:pPr>
            <a:r>
              <a:rPr lang="en-US" b="1" dirty="0"/>
              <a:t>     :effect</a:t>
            </a:r>
          </a:p>
          <a:p>
            <a:pPr marL="0" indent="0">
              <a:buNone/>
            </a:pPr>
            <a:r>
              <a:rPr lang="en-US" dirty="0"/>
              <a:t>          (and (not (on-table ?ob1))</a:t>
            </a:r>
          </a:p>
          <a:p>
            <a:pPr marL="0" indent="0">
              <a:buNone/>
            </a:pPr>
            <a:r>
              <a:rPr lang="en-US" dirty="0"/>
              <a:t>  	      (not (clear ?ob1))</a:t>
            </a:r>
          </a:p>
          <a:p>
            <a:pPr marL="0" indent="0">
              <a:buNone/>
            </a:pPr>
            <a:r>
              <a:rPr lang="en-US" dirty="0"/>
              <a:t>	      (not (arm-empty))</a:t>
            </a:r>
          </a:p>
          <a:p>
            <a:pPr marL="0" indent="0">
              <a:buNone/>
            </a:pPr>
            <a:r>
              <a:rPr lang="en-US" dirty="0"/>
              <a:t>	      (holding ?ob1)))</a:t>
            </a:r>
          </a:p>
          <a:p>
            <a:pPr marL="0" indent="0">
              <a:buNone/>
            </a:pPr>
            <a:endParaRPr lang="en-US" i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Rectangular Callout 3">
            <a:extLst>
              <a:ext uri="{FF2B5EF4-FFF2-40B4-BE49-F238E27FC236}">
                <a16:creationId xmlns:a16="http://schemas.microsoft.com/office/drawing/2014/main" id="{666C71C1-C771-DF49-8E94-1BACD86B5031}"/>
              </a:ext>
            </a:extLst>
          </p:cNvPr>
          <p:cNvSpPr/>
          <p:nvPr/>
        </p:nvSpPr>
        <p:spPr bwMode="auto">
          <a:xfrm>
            <a:off x="6235700" y="914400"/>
            <a:ext cx="2667000" cy="716280"/>
          </a:xfrm>
          <a:prstGeom prst="wedgeRectCallout">
            <a:avLst>
              <a:gd name="adj1" fmla="val -150069"/>
              <a:gd name="adj2" fmla="val 37712"/>
            </a:avLst>
          </a:prstGeom>
          <a:solidFill>
            <a:srgbClr val="73FE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dirty="0">
                <a:latin typeface="Arial" pitchFamily="-109" charset="0"/>
              </a:rPr>
              <a:t>Variable for the argument</a:t>
            </a:r>
          </a:p>
          <a:p>
            <a:r>
              <a:rPr lang="en-US" dirty="0">
                <a:latin typeface="Arial" pitchFamily="-109" charset="0"/>
              </a:rPr>
              <a:t>of a pick-up action</a:t>
            </a:r>
          </a:p>
        </p:txBody>
      </p:sp>
      <p:sp>
        <p:nvSpPr>
          <p:cNvPr id="5" name="Rectangular Callout 4">
            <a:extLst>
              <a:ext uri="{FF2B5EF4-FFF2-40B4-BE49-F238E27FC236}">
                <a16:creationId xmlns:a16="http://schemas.microsoft.com/office/drawing/2014/main" id="{34AE51EA-7DE1-4441-98DC-81A14ECB638F}"/>
              </a:ext>
            </a:extLst>
          </p:cNvPr>
          <p:cNvSpPr/>
          <p:nvPr/>
        </p:nvSpPr>
        <p:spPr bwMode="auto">
          <a:xfrm>
            <a:off x="6096000" y="2011680"/>
            <a:ext cx="2667000" cy="1066800"/>
          </a:xfrm>
          <a:prstGeom prst="wedgeRectCallout">
            <a:avLst>
              <a:gd name="adj1" fmla="val -145035"/>
              <a:gd name="adj2" fmla="val 2065"/>
            </a:avLst>
          </a:prstGeom>
          <a:solidFill>
            <a:srgbClr val="73FE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dirty="0">
                <a:latin typeface="Arial" pitchFamily="-109" charset="0"/>
              </a:rPr>
              <a:t>These three statements</a:t>
            </a:r>
          </a:p>
          <a:p>
            <a:r>
              <a:rPr lang="en-US" dirty="0">
                <a:latin typeface="Arial" pitchFamily="-109" charset="0"/>
              </a:rPr>
              <a:t>must be True before we</a:t>
            </a:r>
          </a:p>
          <a:p>
            <a:r>
              <a:rPr lang="en-US" dirty="0">
                <a:latin typeface="Arial" pitchFamily="-109" charset="0"/>
              </a:rPr>
              <a:t>can do a pick-up action</a:t>
            </a:r>
          </a:p>
        </p:txBody>
      </p:sp>
      <p:sp>
        <p:nvSpPr>
          <p:cNvPr id="7" name="Rectangular Callout 6">
            <a:extLst>
              <a:ext uri="{FF2B5EF4-FFF2-40B4-BE49-F238E27FC236}">
                <a16:creationId xmlns:a16="http://schemas.microsoft.com/office/drawing/2014/main" id="{FC7E8BD9-B887-3B42-861C-C70F184E3C2A}"/>
              </a:ext>
            </a:extLst>
          </p:cNvPr>
          <p:cNvSpPr/>
          <p:nvPr/>
        </p:nvSpPr>
        <p:spPr bwMode="auto">
          <a:xfrm>
            <a:off x="6019800" y="4724400"/>
            <a:ext cx="2667000" cy="914400"/>
          </a:xfrm>
          <a:prstGeom prst="wedgeRectCallout">
            <a:avLst>
              <a:gd name="adj1" fmla="val -108896"/>
              <a:gd name="adj2" fmla="val 6698"/>
            </a:avLst>
          </a:prstGeom>
          <a:solidFill>
            <a:srgbClr val="73FE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dirty="0">
                <a:latin typeface="Arial" pitchFamily="-109" charset="0"/>
              </a:rPr>
              <a:t>After doing a pick-up </a:t>
            </a:r>
            <a:br>
              <a:rPr lang="en-US" dirty="0">
                <a:latin typeface="Arial" pitchFamily="-109" charset="0"/>
              </a:rPr>
            </a:br>
            <a:r>
              <a:rPr lang="en-US" dirty="0">
                <a:latin typeface="Arial" pitchFamily="-109" charset="0"/>
              </a:rPr>
              <a:t>action, these become</a:t>
            </a:r>
            <a:br>
              <a:rPr lang="en-US" dirty="0">
                <a:latin typeface="Arial" pitchFamily="-109" charset="0"/>
              </a:rPr>
            </a:br>
            <a:r>
              <a:rPr lang="en-US" dirty="0">
                <a:latin typeface="Arial" pitchFamily="-109" charset="0"/>
              </a:rPr>
              <a:t>True</a:t>
            </a:r>
          </a:p>
        </p:txBody>
      </p:sp>
    </p:spTree>
    <p:extLst>
      <p:ext uri="{BB962C8B-B14F-4D97-AF65-F5344CB8AC3E}">
        <p14:creationId xmlns:p14="http://schemas.microsoft.com/office/powerpoint/2010/main" val="21614228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A923C5-9184-EF47-BD47-5808E41E9A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05600" y="0"/>
            <a:ext cx="2514600" cy="914400"/>
          </a:xfrm>
        </p:spPr>
        <p:txBody>
          <a:bodyPr/>
          <a:lstStyle/>
          <a:p>
            <a:r>
              <a:rPr lang="en-US" dirty="0" err="1"/>
              <a:t>bw.pddl</a:t>
            </a:r>
            <a:r>
              <a:rPr lang="en-US" dirty="0"/>
              <a:t> 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AFC3D5-CA70-4540-A1B7-D5ADB7CF35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914400"/>
            <a:ext cx="7772400" cy="563880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(</a:t>
            </a:r>
            <a:r>
              <a:rPr lang="en-US" b="1" dirty="0"/>
              <a:t>:action pick-up</a:t>
            </a:r>
          </a:p>
          <a:p>
            <a:pPr marL="0" indent="0">
              <a:buNone/>
            </a:pPr>
            <a:r>
              <a:rPr lang="en-US" b="1" dirty="0"/>
              <a:t>     :parameters </a:t>
            </a:r>
            <a:r>
              <a:rPr lang="en-US" dirty="0"/>
              <a:t>(?ob1)</a:t>
            </a:r>
          </a:p>
          <a:p>
            <a:pPr marL="0" indent="0">
              <a:buNone/>
            </a:pPr>
            <a:endParaRPr lang="en-US" sz="1400" dirty="0"/>
          </a:p>
          <a:p>
            <a:pPr marL="0" indent="0">
              <a:buNone/>
            </a:pPr>
            <a:r>
              <a:rPr lang="en-US" b="1" dirty="0"/>
              <a:t>     :precondition </a:t>
            </a:r>
          </a:p>
          <a:p>
            <a:pPr marL="0" indent="0">
              <a:buNone/>
            </a:pPr>
            <a:r>
              <a:rPr lang="en-US" dirty="0"/>
              <a:t>          (and (clear ?ob1)</a:t>
            </a:r>
          </a:p>
          <a:p>
            <a:pPr marL="0" indent="0">
              <a:buNone/>
            </a:pPr>
            <a:r>
              <a:rPr lang="en-US" dirty="0"/>
              <a:t>                   (on-table ?ob1) </a:t>
            </a:r>
          </a:p>
          <a:p>
            <a:pPr marL="0" indent="0">
              <a:buNone/>
            </a:pPr>
            <a:r>
              <a:rPr lang="en-US" dirty="0"/>
              <a:t>                   (arm-empty))</a:t>
            </a:r>
          </a:p>
          <a:p>
            <a:pPr marL="0" indent="0">
              <a:buNone/>
            </a:pPr>
            <a:endParaRPr lang="en-US" sz="1400" dirty="0"/>
          </a:p>
          <a:p>
            <a:pPr marL="0" indent="0">
              <a:buNone/>
            </a:pPr>
            <a:r>
              <a:rPr lang="en-US" b="1" dirty="0"/>
              <a:t>     :effect</a:t>
            </a:r>
          </a:p>
          <a:p>
            <a:pPr marL="0" indent="0">
              <a:buNone/>
            </a:pPr>
            <a:r>
              <a:rPr lang="en-US" dirty="0"/>
              <a:t>          (and (not (on-table ?ob1))</a:t>
            </a:r>
          </a:p>
          <a:p>
            <a:pPr marL="0" indent="0">
              <a:buNone/>
            </a:pPr>
            <a:r>
              <a:rPr lang="en-US" dirty="0"/>
              <a:t>  	      (not (clear ?ob1))</a:t>
            </a:r>
          </a:p>
          <a:p>
            <a:pPr marL="0" indent="0">
              <a:buNone/>
            </a:pPr>
            <a:r>
              <a:rPr lang="en-US" dirty="0"/>
              <a:t>	      (not (arm-empty))</a:t>
            </a:r>
          </a:p>
          <a:p>
            <a:pPr marL="0" indent="0">
              <a:buNone/>
            </a:pPr>
            <a:r>
              <a:rPr lang="en-US" dirty="0"/>
              <a:t>	      (holding ?ob1)))</a:t>
            </a:r>
          </a:p>
          <a:p>
            <a:pPr marL="0" indent="0">
              <a:buNone/>
            </a:pPr>
            <a:endParaRPr lang="en-US" i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Rectangular Callout 3">
            <a:extLst>
              <a:ext uri="{FF2B5EF4-FFF2-40B4-BE49-F238E27FC236}">
                <a16:creationId xmlns:a16="http://schemas.microsoft.com/office/drawing/2014/main" id="{666C71C1-C771-DF49-8E94-1BACD86B5031}"/>
              </a:ext>
            </a:extLst>
          </p:cNvPr>
          <p:cNvSpPr/>
          <p:nvPr/>
        </p:nvSpPr>
        <p:spPr bwMode="auto">
          <a:xfrm>
            <a:off x="6235700" y="914400"/>
            <a:ext cx="2667000" cy="716280"/>
          </a:xfrm>
          <a:prstGeom prst="wedgeRectCallout">
            <a:avLst>
              <a:gd name="adj1" fmla="val -150069"/>
              <a:gd name="adj2" fmla="val 37712"/>
            </a:avLst>
          </a:prstGeom>
          <a:solidFill>
            <a:srgbClr val="73FE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dirty="0">
                <a:latin typeface="Arial" pitchFamily="-109" charset="0"/>
              </a:rPr>
              <a:t>Variable for the argument</a:t>
            </a:r>
          </a:p>
          <a:p>
            <a:r>
              <a:rPr lang="en-US" dirty="0">
                <a:latin typeface="Arial" pitchFamily="-109" charset="0"/>
              </a:rPr>
              <a:t>of a pick-up action</a:t>
            </a:r>
          </a:p>
        </p:txBody>
      </p:sp>
      <p:sp>
        <p:nvSpPr>
          <p:cNvPr id="5" name="Rectangular Callout 4">
            <a:extLst>
              <a:ext uri="{FF2B5EF4-FFF2-40B4-BE49-F238E27FC236}">
                <a16:creationId xmlns:a16="http://schemas.microsoft.com/office/drawing/2014/main" id="{34AE51EA-7DE1-4441-98DC-81A14ECB638F}"/>
              </a:ext>
            </a:extLst>
          </p:cNvPr>
          <p:cNvSpPr/>
          <p:nvPr/>
        </p:nvSpPr>
        <p:spPr bwMode="auto">
          <a:xfrm>
            <a:off x="6096000" y="2011680"/>
            <a:ext cx="2667000" cy="1066800"/>
          </a:xfrm>
          <a:prstGeom prst="wedgeRectCallout">
            <a:avLst>
              <a:gd name="adj1" fmla="val -145035"/>
              <a:gd name="adj2" fmla="val 2065"/>
            </a:avLst>
          </a:prstGeom>
          <a:solidFill>
            <a:srgbClr val="73FE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dirty="0">
                <a:latin typeface="Arial" pitchFamily="-109" charset="0"/>
              </a:rPr>
              <a:t>These three statements</a:t>
            </a:r>
          </a:p>
          <a:p>
            <a:r>
              <a:rPr lang="en-US" dirty="0">
                <a:latin typeface="Arial" pitchFamily="-109" charset="0"/>
              </a:rPr>
              <a:t>must be True before we</a:t>
            </a:r>
          </a:p>
          <a:p>
            <a:r>
              <a:rPr lang="en-US" dirty="0">
                <a:latin typeface="Arial" pitchFamily="-109" charset="0"/>
              </a:rPr>
              <a:t>can do a pick-up action</a:t>
            </a:r>
          </a:p>
        </p:txBody>
      </p:sp>
      <p:sp>
        <p:nvSpPr>
          <p:cNvPr id="7" name="Rectangular Callout 6">
            <a:extLst>
              <a:ext uri="{FF2B5EF4-FFF2-40B4-BE49-F238E27FC236}">
                <a16:creationId xmlns:a16="http://schemas.microsoft.com/office/drawing/2014/main" id="{FC7E8BD9-B887-3B42-861C-C70F184E3C2A}"/>
              </a:ext>
            </a:extLst>
          </p:cNvPr>
          <p:cNvSpPr/>
          <p:nvPr/>
        </p:nvSpPr>
        <p:spPr bwMode="auto">
          <a:xfrm>
            <a:off x="6019800" y="4724400"/>
            <a:ext cx="2667000" cy="914400"/>
          </a:xfrm>
          <a:prstGeom prst="wedgeRectCallout">
            <a:avLst>
              <a:gd name="adj1" fmla="val -108896"/>
              <a:gd name="adj2" fmla="val 6698"/>
            </a:avLst>
          </a:prstGeom>
          <a:solidFill>
            <a:srgbClr val="73FE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dirty="0">
                <a:latin typeface="Arial" pitchFamily="-109" charset="0"/>
              </a:rPr>
              <a:t>After doing a pick-up </a:t>
            </a:r>
            <a:br>
              <a:rPr lang="en-US" dirty="0">
                <a:latin typeface="Arial" pitchFamily="-109" charset="0"/>
              </a:rPr>
            </a:br>
            <a:r>
              <a:rPr lang="en-US" dirty="0">
                <a:latin typeface="Arial" pitchFamily="-109" charset="0"/>
              </a:rPr>
              <a:t>action, these become</a:t>
            </a:r>
            <a:br>
              <a:rPr lang="en-US" dirty="0">
                <a:latin typeface="Arial" pitchFamily="-109" charset="0"/>
              </a:rPr>
            </a:br>
            <a:r>
              <a:rPr lang="en-US" dirty="0">
                <a:latin typeface="Arial" pitchFamily="-109" charset="0"/>
              </a:rPr>
              <a:t>True</a:t>
            </a:r>
          </a:p>
        </p:txBody>
      </p:sp>
    </p:spTree>
    <p:extLst>
      <p:ext uri="{BB962C8B-B14F-4D97-AF65-F5344CB8AC3E}">
        <p14:creationId xmlns:p14="http://schemas.microsoft.com/office/powerpoint/2010/main" val="25318321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A923C5-9184-EF47-BD47-5808E41E9A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05600" y="0"/>
            <a:ext cx="2514600" cy="914400"/>
          </a:xfrm>
        </p:spPr>
        <p:txBody>
          <a:bodyPr/>
          <a:lstStyle/>
          <a:p>
            <a:r>
              <a:rPr lang="en-US" dirty="0" err="1"/>
              <a:t>bw.pddl</a:t>
            </a:r>
            <a:r>
              <a:rPr lang="en-US" dirty="0"/>
              <a:t> 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AFC3D5-CA70-4540-A1B7-D5ADB7CF35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0043"/>
            <a:ext cx="7772400" cy="6705600"/>
          </a:xfrm>
        </p:spPr>
        <p:txBody>
          <a:bodyPr/>
          <a:lstStyle/>
          <a:p>
            <a:pPr marL="0" indent="0">
              <a:buNone/>
            </a:pPr>
            <a:r>
              <a:rPr lang="en-US" sz="2000" b="1" dirty="0">
                <a:latin typeface="Calibri" panose="020F0502020204030204" pitchFamily="34" charset="0"/>
                <a:cs typeface="Calibri" panose="020F0502020204030204" pitchFamily="34" charset="0"/>
              </a:rPr>
              <a:t> (:action put-down</a:t>
            </a:r>
          </a:p>
          <a:p>
            <a:pPr marL="0" indent="0">
              <a:buNone/>
            </a:pP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  :parameters (?</a:t>
            </a:r>
            <a:r>
              <a:rPr 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ob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pPr marL="0" indent="0">
              <a:buNone/>
            </a:pP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  :precondition (holding ?</a:t>
            </a:r>
            <a:r>
              <a:rPr 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ob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pPr marL="0" indent="0">
              <a:buNone/>
            </a:pP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  :effect</a:t>
            </a:r>
          </a:p>
          <a:p>
            <a:pPr marL="0" indent="0">
              <a:buNone/>
            </a:pP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       (and (not (holding ?</a:t>
            </a:r>
            <a:r>
              <a:rPr 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ob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))</a:t>
            </a:r>
          </a:p>
          <a:p>
            <a:pPr marL="0" indent="0">
              <a:buNone/>
            </a:pP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	   (clear ?</a:t>
            </a:r>
            <a:r>
              <a:rPr 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ob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pPr marL="0" indent="0">
              <a:buNone/>
            </a:pP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	   (arm-empty)</a:t>
            </a:r>
          </a:p>
          <a:p>
            <a:pPr marL="0" indent="0">
              <a:buNone/>
            </a:pP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	   (on-table ?</a:t>
            </a:r>
            <a:r>
              <a:rPr 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ob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)))</a:t>
            </a:r>
          </a:p>
          <a:p>
            <a:pPr marL="0" indent="0">
              <a:buNone/>
            </a:pPr>
            <a:endParaRPr lang="en-US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en-US" sz="2000" b="1" dirty="0">
                <a:latin typeface="Calibri" panose="020F0502020204030204" pitchFamily="34" charset="0"/>
                <a:cs typeface="Calibri" panose="020F0502020204030204" pitchFamily="34" charset="0"/>
              </a:rPr>
              <a:t>(:action stack</a:t>
            </a:r>
          </a:p>
          <a:p>
            <a:pPr marL="0" indent="0">
              <a:buNone/>
            </a:pP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  :parameters (?</a:t>
            </a:r>
            <a:r>
              <a:rPr 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ob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?</a:t>
            </a:r>
            <a:r>
              <a:rPr 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underob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pPr marL="0" indent="0">
              <a:buNone/>
            </a:pP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  :precondition (and (holding ?</a:t>
            </a:r>
            <a:r>
              <a:rPr 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ob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) (clear ?</a:t>
            </a:r>
            <a:r>
              <a:rPr 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underob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))</a:t>
            </a:r>
          </a:p>
          <a:p>
            <a:pPr marL="0" indent="0">
              <a:buNone/>
            </a:pP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  :effect</a:t>
            </a:r>
          </a:p>
          <a:p>
            <a:pPr marL="0" indent="0">
              <a:buNone/>
            </a:pP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      (and (not (holding ?</a:t>
            </a:r>
            <a:r>
              <a:rPr 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ob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))</a:t>
            </a:r>
          </a:p>
          <a:p>
            <a:pPr marL="0" indent="0">
              <a:buNone/>
            </a:pP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	   (not (clear ?</a:t>
            </a:r>
            <a:r>
              <a:rPr 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underob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))</a:t>
            </a:r>
          </a:p>
          <a:p>
            <a:pPr marL="0" indent="0">
              <a:buNone/>
            </a:pP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	   (clear ?</a:t>
            </a:r>
            <a:r>
              <a:rPr 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ob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pPr marL="0" indent="0">
              <a:buNone/>
            </a:pP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	   (arm-empty)</a:t>
            </a:r>
          </a:p>
          <a:p>
            <a:pPr marL="0" indent="0">
              <a:buNone/>
            </a:pP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	   (on ?sob ?</a:t>
            </a:r>
            <a:r>
              <a:rPr 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underob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)))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Rectangular Callout 3">
            <a:extLst>
              <a:ext uri="{FF2B5EF4-FFF2-40B4-BE49-F238E27FC236}">
                <a16:creationId xmlns:a16="http://schemas.microsoft.com/office/drawing/2014/main" id="{666C71C1-C771-DF49-8E94-1BACD86B5031}"/>
              </a:ext>
            </a:extLst>
          </p:cNvPr>
          <p:cNvSpPr/>
          <p:nvPr/>
        </p:nvSpPr>
        <p:spPr bwMode="auto">
          <a:xfrm>
            <a:off x="6235700" y="914400"/>
            <a:ext cx="2667000" cy="914400"/>
          </a:xfrm>
          <a:prstGeom prst="wedgeRectCallout">
            <a:avLst>
              <a:gd name="adj1" fmla="val -184819"/>
              <a:gd name="adj2" fmla="val -117549"/>
            </a:avLst>
          </a:prstGeom>
          <a:solidFill>
            <a:srgbClr val="73FE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dirty="0">
                <a:latin typeface="Arial" pitchFamily="-109" charset="0"/>
              </a:rPr>
              <a:t>put-down means put the</a:t>
            </a:r>
            <a:br>
              <a:rPr lang="en-US" dirty="0">
                <a:latin typeface="Arial" pitchFamily="-109" charset="0"/>
              </a:rPr>
            </a:br>
            <a:r>
              <a:rPr lang="en-US" dirty="0">
                <a:latin typeface="Arial" pitchFamily="-109" charset="0"/>
              </a:rPr>
              <a:t>think you are holding on</a:t>
            </a:r>
            <a:br>
              <a:rPr lang="en-US" dirty="0">
                <a:latin typeface="Arial" pitchFamily="-109" charset="0"/>
              </a:rPr>
            </a:br>
            <a:r>
              <a:rPr lang="en-US" dirty="0">
                <a:latin typeface="Arial" pitchFamily="-109" charset="0"/>
              </a:rPr>
              <a:t>the table</a:t>
            </a:r>
          </a:p>
        </p:txBody>
      </p:sp>
      <p:sp>
        <p:nvSpPr>
          <p:cNvPr id="7" name="Rectangular Callout 6">
            <a:extLst>
              <a:ext uri="{FF2B5EF4-FFF2-40B4-BE49-F238E27FC236}">
                <a16:creationId xmlns:a16="http://schemas.microsoft.com/office/drawing/2014/main" id="{FC7E8BD9-B887-3B42-861C-C70F184E3C2A}"/>
              </a:ext>
            </a:extLst>
          </p:cNvPr>
          <p:cNvSpPr/>
          <p:nvPr/>
        </p:nvSpPr>
        <p:spPr bwMode="auto">
          <a:xfrm>
            <a:off x="6237759" y="3200400"/>
            <a:ext cx="2667000" cy="914400"/>
          </a:xfrm>
          <a:prstGeom prst="wedgeRectCallout">
            <a:avLst>
              <a:gd name="adj1" fmla="val -203413"/>
              <a:gd name="adj2" fmla="val -12221"/>
            </a:avLst>
          </a:prstGeom>
          <a:solidFill>
            <a:srgbClr val="73FE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dirty="0">
                <a:latin typeface="Arial" pitchFamily="-109" charset="0"/>
              </a:rPr>
              <a:t>stack means put the</a:t>
            </a:r>
            <a:br>
              <a:rPr lang="en-US" dirty="0">
                <a:latin typeface="Arial" pitchFamily="-109" charset="0"/>
              </a:rPr>
            </a:br>
            <a:r>
              <a:rPr lang="en-US" dirty="0">
                <a:latin typeface="Arial" pitchFamily="-109" charset="0"/>
              </a:rPr>
              <a:t>thing you are holding on</a:t>
            </a:r>
            <a:br>
              <a:rPr lang="en-US" dirty="0">
                <a:latin typeface="Arial" pitchFamily="-109" charset="0"/>
              </a:rPr>
            </a:br>
            <a:r>
              <a:rPr lang="en-US" dirty="0">
                <a:latin typeface="Arial" pitchFamily="-109" charset="0"/>
              </a:rPr>
              <a:t>another object</a:t>
            </a:r>
          </a:p>
        </p:txBody>
      </p:sp>
    </p:spTree>
    <p:extLst>
      <p:ext uri="{BB962C8B-B14F-4D97-AF65-F5344CB8AC3E}">
        <p14:creationId xmlns:p14="http://schemas.microsoft.com/office/powerpoint/2010/main" val="18877854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A923C5-9184-EF47-BD47-5808E41E9A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29400" y="0"/>
            <a:ext cx="2514600" cy="914400"/>
          </a:xfrm>
        </p:spPr>
        <p:txBody>
          <a:bodyPr/>
          <a:lstStyle/>
          <a:p>
            <a:r>
              <a:rPr lang="en-US" dirty="0" err="1"/>
              <a:t>bw.pddl</a:t>
            </a:r>
            <a:r>
              <a:rPr lang="en-US" dirty="0"/>
              <a:t> 5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AFC3D5-CA70-4540-A1B7-D5ADB7CF35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914399"/>
            <a:ext cx="7772400" cy="5931243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en-US" sz="2000" b="1" dirty="0">
                <a:latin typeface="Calibri" panose="020F0502020204030204" pitchFamily="34" charset="0"/>
                <a:cs typeface="Calibri" panose="020F0502020204030204" pitchFamily="34" charset="0"/>
              </a:rPr>
              <a:t>(:action unstack</a:t>
            </a:r>
          </a:p>
          <a:p>
            <a:pPr marL="0" indent="0">
              <a:buNone/>
            </a:pP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  :parameters (?sob ?</a:t>
            </a:r>
            <a:r>
              <a:rPr 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sunderob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pPr marL="0" indent="0">
              <a:buNone/>
            </a:pP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  :precondition </a:t>
            </a:r>
          </a:p>
          <a:p>
            <a:pPr marL="0" indent="0">
              <a:buNone/>
            </a:pP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      (and (on ?sob ?</a:t>
            </a:r>
            <a:r>
              <a:rPr 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sunderob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) </a:t>
            </a:r>
          </a:p>
          <a:p>
            <a:pPr marL="0" indent="0">
              <a:buNone/>
            </a:pP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               (clear ?sob)</a:t>
            </a:r>
          </a:p>
          <a:p>
            <a:pPr marL="0" indent="0">
              <a:buNone/>
            </a:pP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               (arm-empty))</a:t>
            </a:r>
          </a:p>
          <a:p>
            <a:pPr marL="0" indent="0">
              <a:buNone/>
            </a:pP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  :effect</a:t>
            </a:r>
          </a:p>
          <a:p>
            <a:pPr marL="0" indent="0">
              <a:buNone/>
            </a:pP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       (and (holding ?sob)</a:t>
            </a:r>
          </a:p>
          <a:p>
            <a:pPr marL="0" indent="0">
              <a:buNone/>
            </a:pP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	   (clear ?</a:t>
            </a:r>
            <a:r>
              <a:rPr 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sunderob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pPr marL="0" indent="0">
              <a:buNone/>
            </a:pP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	   (not (clear ?sob))</a:t>
            </a:r>
          </a:p>
          <a:p>
            <a:pPr marL="0" indent="0">
              <a:buNone/>
            </a:pP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	   (not (arm-empty))</a:t>
            </a:r>
          </a:p>
          <a:p>
            <a:pPr marL="0" indent="0">
              <a:buNone/>
            </a:pP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	   (not (on ?sob ?</a:t>
            </a:r>
            <a:r>
              <a:rPr 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sunderob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)))</a:t>
            </a:r>
          </a:p>
          <a:p>
            <a:pPr marL="0" indent="0">
              <a:buNone/>
            </a:pP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) ; this closes the domain definition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Rectangular Callout 6">
            <a:extLst>
              <a:ext uri="{FF2B5EF4-FFF2-40B4-BE49-F238E27FC236}">
                <a16:creationId xmlns:a16="http://schemas.microsoft.com/office/drawing/2014/main" id="{FC7E8BD9-B887-3B42-861C-C70F184E3C2A}"/>
              </a:ext>
            </a:extLst>
          </p:cNvPr>
          <p:cNvSpPr/>
          <p:nvPr/>
        </p:nvSpPr>
        <p:spPr bwMode="auto">
          <a:xfrm>
            <a:off x="6324600" y="2590800"/>
            <a:ext cx="2667000" cy="1295400"/>
          </a:xfrm>
          <a:prstGeom prst="wedgeRectCallout">
            <a:avLst>
              <a:gd name="adj1" fmla="val -161251"/>
              <a:gd name="adj2" fmla="val -50377"/>
            </a:avLst>
          </a:prstGeom>
          <a:solidFill>
            <a:srgbClr val="73FE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dirty="0">
                <a:latin typeface="Arial" pitchFamily="-109" charset="0"/>
              </a:rPr>
              <a:t>First </a:t>
            </a:r>
            <a:r>
              <a:rPr lang="en-US" dirty="0" err="1">
                <a:latin typeface="Arial" pitchFamily="-109" charset="0"/>
              </a:rPr>
              <a:t>arg</a:t>
            </a:r>
            <a:r>
              <a:rPr lang="en-US" dirty="0">
                <a:latin typeface="Arial" pitchFamily="-109" charset="0"/>
              </a:rPr>
              <a:t> can’t have </a:t>
            </a:r>
            <a:br>
              <a:rPr lang="en-US" dirty="0">
                <a:latin typeface="Arial" pitchFamily="-109" charset="0"/>
              </a:rPr>
            </a:br>
            <a:r>
              <a:rPr lang="en-US" dirty="0">
                <a:latin typeface="Arial" pitchFamily="-109" charset="0"/>
              </a:rPr>
              <a:t>anything on it and the</a:t>
            </a:r>
            <a:br>
              <a:rPr lang="en-US" dirty="0">
                <a:latin typeface="Arial" pitchFamily="-109" charset="0"/>
              </a:rPr>
            </a:br>
            <a:r>
              <a:rPr lang="en-US" dirty="0" err="1">
                <a:latin typeface="Arial" pitchFamily="-109" charset="0"/>
              </a:rPr>
              <a:t>robt</a:t>
            </a:r>
            <a:r>
              <a:rPr lang="en-US" dirty="0">
                <a:latin typeface="Arial" pitchFamily="-109" charset="0"/>
              </a:rPr>
              <a:t> cannot be holding</a:t>
            </a:r>
            <a:br>
              <a:rPr lang="en-US" dirty="0">
                <a:latin typeface="Arial" pitchFamily="-109" charset="0"/>
              </a:rPr>
            </a:br>
            <a:r>
              <a:rPr lang="en-US" dirty="0">
                <a:latin typeface="Arial" pitchFamily="-109" charset="0"/>
              </a:rPr>
              <a:t>anything</a:t>
            </a:r>
          </a:p>
        </p:txBody>
      </p:sp>
      <p:sp>
        <p:nvSpPr>
          <p:cNvPr id="6" name="Rectangular Callout 5">
            <a:extLst>
              <a:ext uri="{FF2B5EF4-FFF2-40B4-BE49-F238E27FC236}">
                <a16:creationId xmlns:a16="http://schemas.microsoft.com/office/drawing/2014/main" id="{32A7C635-614A-1D4F-8993-7DE5DF34CA70}"/>
              </a:ext>
            </a:extLst>
          </p:cNvPr>
          <p:cNvSpPr/>
          <p:nvPr/>
        </p:nvSpPr>
        <p:spPr bwMode="auto">
          <a:xfrm>
            <a:off x="6324600" y="1371600"/>
            <a:ext cx="2667000" cy="914400"/>
          </a:xfrm>
          <a:prstGeom prst="wedgeRectCallout">
            <a:avLst>
              <a:gd name="adj1" fmla="val -184417"/>
              <a:gd name="adj2" fmla="val -60870"/>
            </a:avLst>
          </a:prstGeom>
          <a:solidFill>
            <a:srgbClr val="73FE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dirty="0">
                <a:latin typeface="Arial" pitchFamily="-109" charset="0"/>
              </a:rPr>
              <a:t>unstack means take the</a:t>
            </a:r>
            <a:br>
              <a:rPr lang="en-US" dirty="0">
                <a:latin typeface="Arial" pitchFamily="-109" charset="0"/>
              </a:rPr>
            </a:br>
            <a:r>
              <a:rPr lang="en-US" dirty="0">
                <a:latin typeface="Arial" pitchFamily="-109" charset="0"/>
              </a:rPr>
              <a:t>first </a:t>
            </a:r>
            <a:r>
              <a:rPr lang="en-US" dirty="0" err="1">
                <a:latin typeface="Arial" pitchFamily="-109" charset="0"/>
              </a:rPr>
              <a:t>arg</a:t>
            </a:r>
            <a:r>
              <a:rPr lang="en-US" dirty="0">
                <a:latin typeface="Arial" pitchFamily="-109" charset="0"/>
              </a:rPr>
              <a:t> off the second</a:t>
            </a:r>
            <a:br>
              <a:rPr lang="en-US" dirty="0">
                <a:latin typeface="Arial" pitchFamily="-109" charset="0"/>
              </a:rPr>
            </a:br>
            <a:r>
              <a:rPr lang="en-US" dirty="0" err="1">
                <a:latin typeface="Arial" pitchFamily="-109" charset="0"/>
              </a:rPr>
              <a:t>arg</a:t>
            </a:r>
            <a:endParaRPr lang="en-US" dirty="0">
              <a:latin typeface="Arial" pitchFamily="-109" charset="0"/>
            </a:endParaRPr>
          </a:p>
        </p:txBody>
      </p:sp>
      <p:sp>
        <p:nvSpPr>
          <p:cNvPr id="8" name="Rectangular Callout 7">
            <a:extLst>
              <a:ext uri="{FF2B5EF4-FFF2-40B4-BE49-F238E27FC236}">
                <a16:creationId xmlns:a16="http://schemas.microsoft.com/office/drawing/2014/main" id="{CCCD4DEA-65DB-1048-B462-F34D52D9A3A6}"/>
              </a:ext>
            </a:extLst>
          </p:cNvPr>
          <p:cNvSpPr/>
          <p:nvPr/>
        </p:nvSpPr>
        <p:spPr bwMode="auto">
          <a:xfrm>
            <a:off x="6322541" y="4191000"/>
            <a:ext cx="2667000" cy="1295400"/>
          </a:xfrm>
          <a:prstGeom prst="wedgeRectCallout">
            <a:avLst>
              <a:gd name="adj1" fmla="val -158051"/>
              <a:gd name="adj2" fmla="val -82377"/>
            </a:avLst>
          </a:prstGeom>
          <a:solidFill>
            <a:srgbClr val="73FE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dirty="0">
                <a:latin typeface="Arial" pitchFamily="-109" charset="0"/>
              </a:rPr>
              <a:t>Here are the updates</a:t>
            </a:r>
            <a:br>
              <a:rPr lang="en-US" dirty="0">
                <a:latin typeface="Arial" pitchFamily="-109" charset="0"/>
              </a:rPr>
            </a:br>
            <a:r>
              <a:rPr lang="en-US" dirty="0">
                <a:latin typeface="Arial" pitchFamily="-109" charset="0"/>
              </a:rPr>
              <a:t>to our knowledge base</a:t>
            </a:r>
            <a:br>
              <a:rPr lang="en-US" dirty="0">
                <a:latin typeface="Arial" pitchFamily="-109" charset="0"/>
              </a:rPr>
            </a:br>
            <a:r>
              <a:rPr lang="en-US" dirty="0">
                <a:latin typeface="Arial" pitchFamily="-109" charset="0"/>
              </a:rPr>
              <a:t>describing the state of</a:t>
            </a:r>
            <a:br>
              <a:rPr lang="en-US" dirty="0">
                <a:latin typeface="Arial" pitchFamily="-109" charset="0"/>
              </a:rPr>
            </a:br>
            <a:r>
              <a:rPr lang="en-US" dirty="0">
                <a:latin typeface="Arial" pitchFamily="-109" charset="0"/>
              </a:rPr>
              <a:t>the world</a:t>
            </a:r>
          </a:p>
        </p:txBody>
      </p:sp>
    </p:spTree>
    <p:extLst>
      <p:ext uri="{BB962C8B-B14F-4D97-AF65-F5344CB8AC3E}">
        <p14:creationId xmlns:p14="http://schemas.microsoft.com/office/powerpoint/2010/main" val="24905851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A923C5-9184-EF47-BD47-5808E41E9A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22541" y="5715000"/>
            <a:ext cx="2514600" cy="914400"/>
          </a:xfrm>
        </p:spPr>
        <p:txBody>
          <a:bodyPr/>
          <a:lstStyle/>
          <a:p>
            <a:r>
              <a:rPr lang="en-US" dirty="0"/>
              <a:t>p03.pddl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AFC3D5-CA70-4540-A1B7-D5ADB7CF35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64758"/>
            <a:ext cx="8382000" cy="6693242"/>
          </a:xfrm>
        </p:spPr>
        <p:txBody>
          <a:bodyPr/>
          <a:lstStyle/>
          <a:p>
            <a:pPr marL="0" indent="0">
              <a:buNone/>
            </a:pP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;; The arm is empty and there is a stack of three blocks: C is on B which is on A</a:t>
            </a:r>
            <a:b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;;  which is on the table.  The goal is to reverse the stack, i.e., have A on B and B</a:t>
            </a:r>
            <a:b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;;  on C.  No need to mention C is on the table, since domain constraints will enforce it.</a:t>
            </a:r>
          </a:p>
          <a:p>
            <a:pPr marL="0" indent="0">
              <a:buNone/>
            </a:pPr>
            <a:endParaRPr lang="en-US" sz="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(define (</a:t>
            </a:r>
            <a:r>
              <a:rPr lang="en-US" sz="2800" b="1" dirty="0">
                <a:latin typeface="Calibri" panose="020F0502020204030204" pitchFamily="34" charset="0"/>
                <a:cs typeface="Calibri" panose="020F0502020204030204" pitchFamily="34" charset="0"/>
              </a:rPr>
              <a:t>problem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p03)</a:t>
            </a:r>
          </a:p>
          <a:p>
            <a:pPr marL="0" indent="0">
              <a:buNone/>
            </a:pP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 (</a:t>
            </a:r>
            <a:r>
              <a:rPr lang="en-US" sz="2800" b="1" dirty="0">
                <a:latin typeface="Calibri" panose="020F0502020204030204" pitchFamily="34" charset="0"/>
                <a:cs typeface="Calibri" panose="020F0502020204030204" pitchFamily="34" charset="0"/>
              </a:rPr>
              <a:t>:domain </a:t>
            </a:r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bw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pPr marL="0" indent="0">
              <a:buNone/>
            </a:pP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 (</a:t>
            </a:r>
            <a:r>
              <a:rPr lang="en-US" sz="2800" b="1" dirty="0">
                <a:latin typeface="Calibri" panose="020F0502020204030204" pitchFamily="34" charset="0"/>
                <a:cs typeface="Calibri" panose="020F0502020204030204" pitchFamily="34" charset="0"/>
              </a:rPr>
              <a:t>:objects 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A B C)</a:t>
            </a:r>
          </a:p>
          <a:p>
            <a:pPr marL="0" indent="0">
              <a:buNone/>
            </a:pP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 (</a:t>
            </a:r>
            <a:r>
              <a:rPr lang="en-US" sz="2800" b="1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  <a:r>
              <a:rPr lang="en-US" sz="2800" b="1" dirty="0" err="1">
                <a:latin typeface="Calibri" panose="020F0502020204030204" pitchFamily="34" charset="0"/>
                <a:cs typeface="Calibri" panose="020F0502020204030204" pitchFamily="34" charset="0"/>
              </a:rPr>
              <a:t>init</a:t>
            </a:r>
            <a:r>
              <a:rPr lang="en-US" sz="28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(arm-empty)</a:t>
            </a:r>
          </a:p>
          <a:p>
            <a:pPr marL="0" indent="0">
              <a:buNone/>
            </a:pP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           (on-table A)</a:t>
            </a:r>
          </a:p>
          <a:p>
            <a:pPr marL="0" indent="0">
              <a:buNone/>
            </a:pP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           (on B A) </a:t>
            </a:r>
          </a:p>
          <a:p>
            <a:pPr marL="0" indent="0">
              <a:buNone/>
            </a:pP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	 (on C B)</a:t>
            </a:r>
          </a:p>
          <a:p>
            <a:pPr marL="0" indent="0">
              <a:buNone/>
            </a:pP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	 (clear C))</a:t>
            </a:r>
          </a:p>
          <a:p>
            <a:pPr marL="0" indent="0">
              <a:buNone/>
            </a:pP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 (</a:t>
            </a:r>
            <a:r>
              <a:rPr lang="en-US" sz="2800" b="1" dirty="0">
                <a:latin typeface="Calibri" panose="020F0502020204030204" pitchFamily="34" charset="0"/>
                <a:cs typeface="Calibri" panose="020F0502020204030204" pitchFamily="34" charset="0"/>
              </a:rPr>
              <a:t>:goal 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(and (on A B) </a:t>
            </a:r>
          </a:p>
          <a:p>
            <a:pPr marL="0" indent="0">
              <a:buNone/>
            </a:pP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                     (on B C))))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A94D255F-1AA3-1D49-AC4A-05A889DF652D}"/>
              </a:ext>
            </a:extLst>
          </p:cNvPr>
          <p:cNvGrpSpPr/>
          <p:nvPr/>
        </p:nvGrpSpPr>
        <p:grpSpPr>
          <a:xfrm>
            <a:off x="5943600" y="2209800"/>
            <a:ext cx="2438400" cy="1905000"/>
            <a:chOff x="5257800" y="2971800"/>
            <a:chExt cx="2438400" cy="1905000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C25B9470-08C3-744B-8D99-851815028162}"/>
                </a:ext>
              </a:extLst>
            </p:cNvPr>
            <p:cNvSpPr/>
            <p:nvPr/>
          </p:nvSpPr>
          <p:spPr bwMode="auto">
            <a:xfrm>
              <a:off x="5562600" y="4038600"/>
              <a:ext cx="533400" cy="533400"/>
            </a:xfrm>
            <a:prstGeom prst="rect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-109" charset="0"/>
                </a:rPr>
                <a:t>A</a:t>
              </a: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E50E1F78-590C-914B-A58F-3C133ABC3EC2}"/>
                </a:ext>
              </a:extLst>
            </p:cNvPr>
            <p:cNvSpPr/>
            <p:nvPr/>
          </p:nvSpPr>
          <p:spPr bwMode="auto">
            <a:xfrm>
              <a:off x="5562600" y="2971800"/>
              <a:ext cx="533400" cy="533400"/>
            </a:xfrm>
            <a:prstGeom prst="rect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-109" charset="0"/>
                </a:rPr>
                <a:t>C</a:t>
              </a: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FA86A7F1-7104-3443-89F1-BCF9A303A8D4}"/>
                </a:ext>
              </a:extLst>
            </p:cNvPr>
            <p:cNvSpPr/>
            <p:nvPr/>
          </p:nvSpPr>
          <p:spPr bwMode="auto">
            <a:xfrm>
              <a:off x="5562600" y="3505200"/>
              <a:ext cx="533400" cy="533400"/>
            </a:xfrm>
            <a:prstGeom prst="rect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-109" charset="0"/>
                </a:rPr>
                <a:t>B</a:t>
              </a: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1457A0E0-5CC1-544E-AB75-743757239D6B}"/>
                </a:ext>
              </a:extLst>
            </p:cNvPr>
            <p:cNvSpPr/>
            <p:nvPr/>
          </p:nvSpPr>
          <p:spPr bwMode="auto">
            <a:xfrm>
              <a:off x="6781800" y="4038600"/>
              <a:ext cx="533400" cy="533400"/>
            </a:xfrm>
            <a:prstGeom prst="rect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2400" dirty="0">
                  <a:latin typeface="Arial" pitchFamily="-109" charset="0"/>
                </a:rPr>
                <a:t>C</a:t>
              </a:r>
              <a:endPara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-109" charset="0"/>
              </a:endParaRP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78EAEF7C-DF8C-024E-8E30-F6ACB2BFD4B8}"/>
                </a:ext>
              </a:extLst>
            </p:cNvPr>
            <p:cNvSpPr/>
            <p:nvPr/>
          </p:nvSpPr>
          <p:spPr bwMode="auto">
            <a:xfrm>
              <a:off x="6781800" y="2971800"/>
              <a:ext cx="533400" cy="533400"/>
            </a:xfrm>
            <a:prstGeom prst="rect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2400" dirty="0">
                  <a:latin typeface="Arial" pitchFamily="-109" charset="0"/>
                </a:rPr>
                <a:t>A</a:t>
              </a:r>
              <a:endPara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-109" charset="0"/>
              </a:endParaRPr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CC01AB8C-39A2-6247-996D-F960EF279CA5}"/>
                </a:ext>
              </a:extLst>
            </p:cNvPr>
            <p:cNvSpPr/>
            <p:nvPr/>
          </p:nvSpPr>
          <p:spPr bwMode="auto">
            <a:xfrm>
              <a:off x="6781800" y="3505200"/>
              <a:ext cx="533400" cy="533400"/>
            </a:xfrm>
            <a:prstGeom prst="rect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-109" charset="0"/>
                </a:rPr>
                <a:t>B</a:t>
              </a:r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3997A0E9-6713-904B-90D4-376E3F35DB02}"/>
                </a:ext>
              </a:extLst>
            </p:cNvPr>
            <p:cNvSpPr/>
            <p:nvPr/>
          </p:nvSpPr>
          <p:spPr bwMode="auto">
            <a:xfrm>
              <a:off x="5257800" y="4648200"/>
              <a:ext cx="2438400" cy="228600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-109" charset="0"/>
              </a:endParaRPr>
            </a:p>
          </p:txBody>
        </p:sp>
        <p:sp>
          <p:nvSpPr>
            <p:cNvPr id="17" name="Right Arrow 16">
              <a:extLst>
                <a:ext uri="{FF2B5EF4-FFF2-40B4-BE49-F238E27FC236}">
                  <a16:creationId xmlns:a16="http://schemas.microsoft.com/office/drawing/2014/main" id="{01C0947B-447E-F14A-A092-8371EB887ECD}"/>
                </a:ext>
              </a:extLst>
            </p:cNvPr>
            <p:cNvSpPr/>
            <p:nvPr/>
          </p:nvSpPr>
          <p:spPr bwMode="auto">
            <a:xfrm>
              <a:off x="6172200" y="3613773"/>
              <a:ext cx="533400" cy="484632"/>
            </a:xfrm>
            <a:prstGeom prst="rightArrow">
              <a:avLst/>
            </a:prstGeom>
            <a:solidFill>
              <a:schemeClr val="accent2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srgbClr val="000000">
                  <a:alpha val="43000"/>
                </a:srgbClr>
              </a:outerShdw>
            </a:effectLst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-109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1652252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2A9B4E-BA4D-0446-A93A-2F2D139E6F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6686" y="152400"/>
            <a:ext cx="7772400" cy="1143000"/>
          </a:xfrm>
        </p:spPr>
        <p:txBody>
          <a:bodyPr/>
          <a:lstStyle/>
          <a:p>
            <a:r>
              <a:rPr lang="en-US" dirty="0"/>
              <a:t>http://</a:t>
            </a:r>
            <a:r>
              <a:rPr lang="en-US" dirty="0" err="1"/>
              <a:t>planning.domains</a:t>
            </a:r>
            <a:r>
              <a:rPr lang="en-US" dirty="0"/>
              <a:t>/</a:t>
            </a:r>
          </a:p>
        </p:txBody>
      </p:sp>
      <p:pic>
        <p:nvPicPr>
          <p:cNvPr id="4" name="Picture 3" descr="A screenshot of a social media post&#10;&#10;Description automatically generated">
            <a:extLst>
              <a:ext uri="{FF2B5EF4-FFF2-40B4-BE49-F238E27FC236}">
                <a16:creationId xmlns:a16="http://schemas.microsoft.com/office/drawing/2014/main" id="{DF60A406-7A50-6741-90D5-519E53BC7F5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4393" y="838200"/>
            <a:ext cx="8979607" cy="6427344"/>
          </a:xfrm>
          <a:prstGeom prst="rect">
            <a:avLst/>
          </a:prstGeom>
        </p:spPr>
      </p:pic>
      <p:sp>
        <p:nvSpPr>
          <p:cNvPr id="6" name="Rectangular Callout 5">
            <a:extLst>
              <a:ext uri="{FF2B5EF4-FFF2-40B4-BE49-F238E27FC236}">
                <a16:creationId xmlns:a16="http://schemas.microsoft.com/office/drawing/2014/main" id="{39A73DEF-9B10-CC45-AE96-1ABC2BDDB653}"/>
              </a:ext>
            </a:extLst>
          </p:cNvPr>
          <p:cNvSpPr/>
          <p:nvPr/>
        </p:nvSpPr>
        <p:spPr bwMode="auto">
          <a:xfrm>
            <a:off x="6312607" y="2438400"/>
            <a:ext cx="2667000" cy="1295400"/>
          </a:xfrm>
          <a:prstGeom prst="wedgeRectCallout">
            <a:avLst>
              <a:gd name="adj1" fmla="val -136108"/>
              <a:gd name="adj2" fmla="val 128447"/>
            </a:avLst>
          </a:prstGeom>
          <a:solidFill>
            <a:srgbClr val="73FE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dirty="0">
                <a:latin typeface="Arial" pitchFamily="-109" charset="0"/>
              </a:rPr>
              <a:t>Open the PDDL editor,</a:t>
            </a:r>
            <a:br>
              <a:rPr lang="en-US" dirty="0">
                <a:latin typeface="Arial" pitchFamily="-109" charset="0"/>
              </a:rPr>
            </a:br>
            <a:r>
              <a:rPr lang="en-US" dirty="0">
                <a:latin typeface="Arial" pitchFamily="-109" charset="0"/>
              </a:rPr>
              <a:t>upload our domain and</a:t>
            </a:r>
            <a:br>
              <a:rPr lang="en-US" dirty="0">
                <a:latin typeface="Arial" pitchFamily="-109" charset="0"/>
              </a:rPr>
            </a:br>
            <a:r>
              <a:rPr lang="en-US" dirty="0">
                <a:latin typeface="Arial" pitchFamily="-109" charset="0"/>
              </a:rPr>
              <a:t>problem files, and run</a:t>
            </a:r>
            <a:br>
              <a:rPr lang="en-US" dirty="0">
                <a:latin typeface="Arial" pitchFamily="-109" charset="0"/>
              </a:rPr>
            </a:br>
            <a:r>
              <a:rPr lang="en-US" dirty="0">
                <a:latin typeface="Arial" pitchFamily="-109" charset="0"/>
              </a:rPr>
              <a:t>the solver.</a:t>
            </a:r>
          </a:p>
        </p:txBody>
      </p:sp>
    </p:spTree>
    <p:extLst>
      <p:ext uri="{BB962C8B-B14F-4D97-AF65-F5344CB8AC3E}">
        <p14:creationId xmlns:p14="http://schemas.microsoft.com/office/powerpoint/2010/main" val="3775423120"/>
      </p:ext>
    </p:extLst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Custom 29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004080"/>
      </a:hlink>
      <a:folHlink>
        <a:srgbClr val="004080"/>
      </a:folHlink>
    </a:clrScheme>
    <a:fontScheme name="Blank Presentatio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09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09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15425</TotalTime>
  <Words>874</Words>
  <Application>Microsoft Macintosh PowerPoint</Application>
  <PresentationFormat>On-screen Show (4:3)</PresentationFormat>
  <Paragraphs>138</Paragraphs>
  <Slides>11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Calibri</vt:lpstr>
      <vt:lpstr>Lucida Calligraphy</vt:lpstr>
      <vt:lpstr>Tahoma</vt:lpstr>
      <vt:lpstr>Times New Roman</vt:lpstr>
      <vt:lpstr>Blank Presentation</vt:lpstr>
      <vt:lpstr>Classic Blocks World</vt:lpstr>
      <vt:lpstr>Classic Blocks World</vt:lpstr>
      <vt:lpstr>bw.pddl 1</vt:lpstr>
      <vt:lpstr>bw.pddl 2</vt:lpstr>
      <vt:lpstr>bw.pddl 3</vt:lpstr>
      <vt:lpstr>bw.pddl 4</vt:lpstr>
      <vt:lpstr>bw.pddl 5</vt:lpstr>
      <vt:lpstr>p03.pddl </vt:lpstr>
      <vt:lpstr>http://planning.domains/</vt:lpstr>
      <vt:lpstr>Online Demonstration</vt:lpstr>
      <vt:lpstr>Fin</vt:lpstr>
    </vt:vector>
  </TitlesOfParts>
  <Company>UMBC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Graphplan/SATPlan</dc:title>
  <dc:creator>Marie desJardins</dc:creator>
  <cp:lastModifiedBy>Tim Finin</cp:lastModifiedBy>
  <cp:revision>337</cp:revision>
  <cp:lastPrinted>2009-11-16T21:50:54Z</cp:lastPrinted>
  <dcterms:created xsi:type="dcterms:W3CDTF">2009-11-18T21:57:46Z</dcterms:created>
  <dcterms:modified xsi:type="dcterms:W3CDTF">2020-04-08T00:09:31Z</dcterms:modified>
</cp:coreProperties>
</file>