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8" r:id="rId3"/>
    <p:sldId id="356" r:id="rId4"/>
    <p:sldId id="360" r:id="rId5"/>
    <p:sldId id="359" r:id="rId6"/>
    <p:sldId id="258" r:id="rId7"/>
    <p:sldId id="259" r:id="rId8"/>
    <p:sldId id="257" r:id="rId9"/>
    <p:sldId id="272" r:id="rId10"/>
    <p:sldId id="338" r:id="rId11"/>
    <p:sldId id="353" r:id="rId12"/>
    <p:sldId id="354" r:id="rId13"/>
    <p:sldId id="371" r:id="rId14"/>
    <p:sldId id="355" r:id="rId15"/>
    <p:sldId id="260" r:id="rId16"/>
    <p:sldId id="365" r:id="rId17"/>
    <p:sldId id="266" r:id="rId18"/>
    <p:sldId id="277" r:id="rId19"/>
    <p:sldId id="285" r:id="rId20"/>
    <p:sldId id="279" r:id="rId21"/>
    <p:sldId id="281" r:id="rId22"/>
    <p:sldId id="336" r:id="rId23"/>
    <p:sldId id="335" r:id="rId24"/>
    <p:sldId id="280" r:id="rId25"/>
    <p:sldId id="370" r:id="rId2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0099"/>
    <a:srgbClr val="D60093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6" autoAdjust="0"/>
    <p:restoredTop sz="91156"/>
  </p:normalViewPr>
  <p:slideViewPr>
    <p:cSldViewPr showGuides="1">
      <p:cViewPr varScale="1">
        <p:scale>
          <a:sx n="112" d="100"/>
          <a:sy n="112" d="100"/>
        </p:scale>
        <p:origin x="2624" y="184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DCCE89E7-AEDE-334F-A466-906A348559B6}" type="slidenum">
              <a:rPr lang="en-US">
                <a:latin typeface="Calibri" charset="0"/>
              </a:rPr>
              <a:pPr>
                <a:defRPr/>
              </a:pPr>
              <a:t>‹#›</a:t>
            </a:fld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4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41338"/>
            <a:ext cx="3681413" cy="2760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fld id="{B4982A2B-807D-BF46-BBC5-3CC878266B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68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46424D-8099-B646-A3F8-666FB2D627FE}" type="slidenum">
              <a:rPr lang="en-US" sz="1300">
                <a:latin typeface="Calibri" charset="0"/>
              </a:rPr>
              <a:pPr/>
              <a:t>1</a:t>
            </a:fld>
            <a:endParaRPr lang="en-US" sz="1300" dirty="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5E256E-BD0D-884A-B590-57DF9A25576D}" type="slidenum">
              <a:rPr lang="en-US" sz="1300">
                <a:latin typeface="Calibri" charset="0"/>
              </a:rPr>
              <a:pPr/>
              <a:t>11</a:t>
            </a:fld>
            <a:endParaRPr lang="en-US" sz="1300" dirty="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0AB69-3E77-8F48-83BC-1533CD2A43F0}" type="slidenum">
              <a:rPr lang="en-US" sz="1300">
                <a:latin typeface="Calibri" charset="0"/>
              </a:rPr>
              <a:pPr/>
              <a:t>12</a:t>
            </a:fld>
            <a:endParaRPr lang="en-US" sz="1300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0AB69-3E77-8F48-83BC-1533CD2A43F0}" type="slidenum">
              <a:rPr lang="en-US" sz="1300">
                <a:latin typeface="Calibri" charset="0"/>
              </a:rPr>
              <a:pPr/>
              <a:t>13</a:t>
            </a:fld>
            <a:endParaRPr lang="en-US" sz="1300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2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9B6E0F-C106-5149-BA01-5C2E2786F416}" type="slidenum">
              <a:rPr lang="en-US" sz="1300">
                <a:latin typeface="Calibri" charset="0"/>
              </a:rPr>
              <a:pPr/>
              <a:t>14</a:t>
            </a:fld>
            <a:endParaRPr lang="en-US" sz="1300" dirty="0">
              <a:latin typeface="Calibri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BEF241-1333-434A-BB51-D9F1F2C9D99E}" type="slidenum">
              <a:rPr lang="en-US" sz="1300">
                <a:latin typeface="Calibri" charset="0"/>
              </a:rPr>
              <a:pPr/>
              <a:t>15</a:t>
            </a:fld>
            <a:endParaRPr lang="en-US" sz="1300" dirty="0">
              <a:latin typeface="Calibri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BECEDD-2692-0E4E-AC56-51A985344E26}" type="slidenum">
              <a:rPr lang="en-US" sz="1300">
                <a:latin typeface="Calibri" charset="0"/>
              </a:rPr>
              <a:pPr/>
              <a:t>17</a:t>
            </a:fld>
            <a:endParaRPr lang="en-US" sz="1300" dirty="0">
              <a:latin typeface="Calibri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B653F-8143-3D44-A79B-21733CBB9BED}" type="slidenum">
              <a:rPr lang="en-US" sz="1300">
                <a:latin typeface="Calibri" charset="0"/>
              </a:rPr>
              <a:pPr/>
              <a:t>18</a:t>
            </a:fld>
            <a:endParaRPr lang="en-US" sz="1300" dirty="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A56497-13D3-324C-8FD6-06C8CDE1A9A6}" type="slidenum">
              <a:rPr lang="en-US" sz="1300">
                <a:latin typeface="Calibri" charset="0"/>
              </a:rPr>
              <a:pPr/>
              <a:t>19</a:t>
            </a:fld>
            <a:endParaRPr lang="en-US" sz="1300" dirty="0"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5E8A-A6FB-3F40-BF23-3125C389171B}" type="slidenum">
              <a:rPr lang="en-US" sz="1300">
                <a:latin typeface="Calibri" charset="0"/>
              </a:rPr>
              <a:pPr/>
              <a:t>20</a:t>
            </a:fld>
            <a:endParaRPr lang="en-US" sz="1300" dirty="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057112-046A-BC42-A146-E8173A16B61B}" type="slidenum">
              <a:rPr lang="en-US" sz="1300">
                <a:latin typeface="Calibri" charset="0"/>
              </a:rPr>
              <a:pPr/>
              <a:t>21</a:t>
            </a:fld>
            <a:endParaRPr lang="en-US" sz="1300" dirty="0">
              <a:latin typeface="Calibri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67F101-6B2B-DA41-9B45-4C34D74CABBE}" type="slidenum">
              <a:rPr lang="en-US" sz="1300">
                <a:latin typeface="Calibri" charset="0"/>
              </a:rPr>
              <a:pPr/>
              <a:t>2</a:t>
            </a:fld>
            <a:endParaRPr lang="en-US" sz="1300" dirty="0"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508904-69F6-654C-A4D9-85B9679E8ABF}" type="slidenum">
              <a:rPr lang="en-US" sz="1300">
                <a:latin typeface="Calibri" charset="0"/>
              </a:rPr>
              <a:pPr/>
              <a:t>22</a:t>
            </a:fld>
            <a:endParaRPr lang="en-US" sz="1300" dirty="0">
              <a:latin typeface="Calibri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C76462-09CB-BC4A-928C-FF9DE236CE5B}" type="slidenum">
              <a:rPr lang="en-US" sz="1300">
                <a:latin typeface="Calibri" charset="0"/>
              </a:rPr>
              <a:pPr/>
              <a:t>23</a:t>
            </a:fld>
            <a:endParaRPr lang="en-US" sz="1300" dirty="0">
              <a:latin typeface="Calibri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DFEC31-76AF-394A-82B1-B9164B6F8A3D}" type="slidenum">
              <a:rPr lang="en-US" sz="1300">
                <a:latin typeface="Calibri" charset="0"/>
              </a:rPr>
              <a:pPr/>
              <a:t>24</a:t>
            </a:fld>
            <a:endParaRPr lang="en-US" sz="1300" dirty="0">
              <a:latin typeface="Calibri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1D765A-83BC-E646-8994-8879F217EFAE}" type="slidenum">
              <a:rPr lang="en-US" sz="1300">
                <a:latin typeface="Calibri" charset="0"/>
              </a:rPr>
              <a:pPr/>
              <a:t>3</a:t>
            </a:fld>
            <a:endParaRPr lang="en-US" sz="1300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AC09BB-7989-1443-9979-478180C92334}" type="slidenum">
              <a:rPr lang="en-US" sz="1300">
                <a:latin typeface="Calibri" charset="0"/>
              </a:rPr>
              <a:pPr/>
              <a:t>4</a:t>
            </a:fld>
            <a:endParaRPr lang="en-US" sz="1300" dirty="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27F0A-E84B-5849-A77D-69BF8FA82CC5}" type="slidenum">
              <a:rPr lang="en-US" sz="1300">
                <a:latin typeface="Calibri" charset="0"/>
              </a:rPr>
              <a:pPr/>
              <a:t>5</a:t>
            </a:fld>
            <a:endParaRPr lang="en-US" sz="1300" dirty="0">
              <a:latin typeface="Calibri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CD514E-0B58-F84F-935E-89D7A3633E68}" type="slidenum">
              <a:rPr lang="en-US" sz="1300">
                <a:latin typeface="Calibri" charset="0"/>
              </a:rPr>
              <a:pPr/>
              <a:t>6</a:t>
            </a:fld>
            <a:endParaRPr lang="en-US" sz="1300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A3967C-8A21-774E-8527-43DB755A5C37}" type="slidenum">
              <a:rPr lang="en-US" sz="1300">
                <a:latin typeface="Calibri" charset="0"/>
              </a:rPr>
              <a:pPr/>
              <a:t>7</a:t>
            </a:fld>
            <a:endParaRPr lang="en-US" sz="1300" dirty="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B67D0C-6E1F-C640-9E8C-35F64760320F}" type="slidenum">
              <a:rPr lang="en-US" sz="1300">
                <a:latin typeface="Calibri" charset="0"/>
              </a:rPr>
              <a:pPr/>
              <a:t>8</a:t>
            </a:fld>
            <a:endParaRPr lang="en-US" sz="1300" dirty="0">
              <a:latin typeface="Calibri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88DC6-EB14-8A4B-A907-BD553F2FD7BB}" type="slidenum">
              <a:rPr lang="en-US" sz="1300">
                <a:latin typeface="Calibri" charset="0"/>
              </a:rPr>
              <a:pPr/>
              <a:t>9</a:t>
            </a:fld>
            <a:endParaRPr lang="en-US" sz="1300" dirty="0"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16D9-B5DF-B449-ACA0-D9C9DF8FE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D18F-49DF-E24A-927E-74145940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15EF-43CF-C547-8323-0FA41A60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EEDB-512D-A340-B269-5E545E50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8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3BAE-BD64-EC47-99FD-C9DC83A3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C44C-BA7E-F74B-9A0E-4083A2A5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CC56-77E3-BA4A-8B51-F7E5F181C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9080-3B39-E04B-8316-0F49EF85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4950-22A9-8D44-9176-7EA2A61F6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9869-A51F-F445-9C16-2C6E0DEC4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8BB4-E1CB-3D46-A6C1-CD0AF7753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Calibri" charset="0"/>
              </a:defRPr>
            </a:lvl1pPr>
          </a:lstStyle>
          <a:p>
            <a:pPr>
              <a:defRPr/>
            </a:pPr>
            <a:fld id="{36BFB7CB-C26B-F04D-AF39-7603ED528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" charset="0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" charset="0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embed/7bsEN8mwU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7bsEN8mwUB8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embed/GmU7SimFkp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IP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hakey_the_robot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ssman_Anomal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s_worl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3886200"/>
          </a:xfrm>
        </p:spPr>
        <p:txBody>
          <a:bodyPr/>
          <a:lstStyle/>
          <a:p>
            <a:pPr>
              <a:defRPr/>
            </a:pPr>
            <a:r>
              <a:rPr lang="en-US" sz="106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Planning 1</a:t>
            </a:r>
            <a:endParaRPr lang="en-US" sz="9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43400"/>
            <a:ext cx="6400800" cy="9906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Chapter 11.1-11.3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65760" y="6135113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Calibri" charset="0"/>
              </a:rPr>
              <a:t>Some material adopted from notes by</a:t>
            </a:r>
            <a:br>
              <a:rPr lang="en-US" sz="1600" dirty="0">
                <a:latin typeface="Calibri" charset="0"/>
              </a:rPr>
            </a:br>
            <a:r>
              <a:rPr lang="en-US" sz="1600" dirty="0">
                <a:latin typeface="Calibri" charset="0"/>
              </a:rPr>
              <a:t>Andreas Geyer-Schulz and Chuck Dyer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4B08F-640B-4047-93B5-62611377C721}"/>
              </a:ext>
            </a:extLst>
          </p:cNvPr>
          <p:cNvSpPr txBox="1"/>
          <p:nvPr/>
        </p:nvSpPr>
        <p:spPr>
          <a:xfrm>
            <a:off x="8096562" y="13811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6866" name="Content Placeholder 5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74" r="-17674"/>
          <a:stretch>
            <a:fillRect/>
          </a:stretch>
        </p:blipFill>
        <p:spPr>
          <a:xfrm>
            <a:off x="-1447800" y="0"/>
            <a:ext cx="12234863" cy="6477000"/>
          </a:xfrm>
        </p:spPr>
      </p:pic>
      <p:pic>
        <p:nvPicPr>
          <p:cNvPr id="36867" name="Picture 6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5875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789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790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90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90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90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90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790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789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789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89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89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89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89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789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789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53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9954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55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9942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44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45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46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9947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48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53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9954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55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9942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44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45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46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9947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48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0D761-CCB6-2B49-8405-1B66E754C7B4}"/>
              </a:ext>
            </a:extLst>
          </p:cNvPr>
          <p:cNvSpPr txBox="1"/>
          <p:nvPr/>
        </p:nvSpPr>
        <p:spPr>
          <a:xfrm>
            <a:off x="6983627" y="5903267"/>
            <a:ext cx="1855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Goals in a different order!</a:t>
            </a:r>
          </a:p>
        </p:txBody>
      </p:sp>
    </p:spTree>
    <p:extLst>
      <p:ext uri="{BB962C8B-B14F-4D97-AF65-F5344CB8AC3E}">
        <p14:creationId xmlns:p14="http://schemas.microsoft.com/office/powerpoint/2010/main" val="39381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c,b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C</a:t>
            </a:r>
          </a:p>
        </p:txBody>
      </p: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42001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42002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41992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41994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41995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41996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41997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41998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41999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42000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41993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latin typeface="Calibri" charset="0"/>
              </a:rPr>
              <a:t>unstack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c,b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latin typeface="Calibri" charset="0"/>
              </a:rPr>
              <a:t>unstack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stack(</a:t>
            </a: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a,b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unstack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(</a:t>
            </a: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a,b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  <a:endParaRPr lang="en-US" sz="16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BFBBB6-9EE9-D449-A752-F342B22E5696}"/>
              </a:ext>
            </a:extLst>
          </p:cNvPr>
          <p:cNvSpPr txBox="1"/>
          <p:nvPr/>
        </p:nvSpPr>
        <p:spPr>
          <a:xfrm>
            <a:off x="6983627" y="5903267"/>
            <a:ext cx="1855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very efficient!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Major approaches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724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as search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GPS / STRIPS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Situation calculus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Partial order planning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Hierarchical decomposition (HTN planning)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with constraints (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SATplan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Graphplan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Reactive planning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914A-A315-4F40-9017-3F715EA4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9" y="381000"/>
            <a:ext cx="7772400" cy="1143000"/>
          </a:xfrm>
        </p:spPr>
        <p:txBody>
          <a:bodyPr/>
          <a:lstStyle/>
          <a:p>
            <a:r>
              <a:rPr lang="en-US" dirty="0"/>
              <a:t>Shakey the robot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C78C-372F-F34D-9018-663E374A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89" y="15240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First general-purpose mobile robot to be able to reason about its own actions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768C654-9BAB-C44B-9224-6EB148683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9" y="2895600"/>
            <a:ext cx="3253539" cy="1850354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8710023-3108-694D-A7FD-D76424086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989" y="2819400"/>
            <a:ext cx="3956050" cy="289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92686-A10E-7046-AB15-A4FE77253EB3}"/>
              </a:ext>
            </a:extLst>
          </p:cNvPr>
          <p:cNvSpPr txBox="1"/>
          <p:nvPr/>
        </p:nvSpPr>
        <p:spPr>
          <a:xfrm>
            <a:off x="4374314" y="57691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Shakey: Experiments in Robot Planning and Learning (1972, 24 min)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E8D79-CBB8-7142-8DD9-503378E65F93}"/>
              </a:ext>
            </a:extLst>
          </p:cNvPr>
          <p:cNvSpPr txBox="1"/>
          <p:nvPr/>
        </p:nvSpPr>
        <p:spPr>
          <a:xfrm>
            <a:off x="709862" y="4883951"/>
            <a:ext cx="3225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Shakey the Robot: 1st Robot to Embody Artificial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Intelli-gence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(2017, 6 min.)</a:t>
            </a:r>
          </a:p>
        </p:txBody>
      </p:sp>
    </p:spTree>
    <p:extLst>
      <p:ext uri="{BB962C8B-B14F-4D97-AF65-F5344CB8AC3E}">
        <p14:creationId xmlns:p14="http://schemas.microsoft.com/office/powerpoint/2010/main" val="414660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l"/>
            <a:r>
              <a:rPr lang="en-US" sz="3600" dirty="0">
                <a:ea typeface="ＭＳ Ｐゴシック" charset="0"/>
                <a:cs typeface="ＭＳ Ｐゴシック" charset="0"/>
              </a:rPr>
              <a:t>  Strips planning representation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990600"/>
            <a:ext cx="8458200" cy="5486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Classic approach first used in the </a:t>
            </a:r>
            <a:r>
              <a:rPr lang="en-US" dirty="0">
                <a:ea typeface="ＭＳ Ｐゴシック" charset="0"/>
                <a:cs typeface="ＭＳ Ｐゴシック" charset="0"/>
                <a:hlinkClick r:id="rId3"/>
              </a:rPr>
              <a:t>STRIPS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200" dirty="0">
                <a:ea typeface="ＭＳ Ｐゴシック" charset="0"/>
                <a:cs typeface="ＭＳ Ｐゴシック" charset="0"/>
              </a:rPr>
              <a:t>(Stanford Research Institute Problem Solver)</a:t>
            </a:r>
            <a:r>
              <a:rPr lang="en-US" dirty="0">
                <a:ea typeface="ＭＳ Ｐゴシック" charset="0"/>
                <a:cs typeface="ＭＳ Ｐゴシック" charset="0"/>
              </a:rPr>
              <a:t> planner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 State is a conjunction of ground literals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at(Home)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ea typeface="ＭＳ Ｐゴシック" charset="0"/>
              </a:rPr>
              <a:t>have(Milk)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ea typeface="ＭＳ Ｐゴシック" charset="0"/>
              </a:rPr>
              <a:t>have(bananas) ...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Goals are conjunctions of literals, but may have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variables, assumed to be existentially quantified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at(?x)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have(Milk)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have(bananas) ...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Need not fully specify state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Non-specified conditions either don’t-care or assumed false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Represent many cases in small storage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May only represent changes in state rather than entire situation 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Unlike theorem prover, not seeking whether goal is true, but is there a sequence of actions to attain it 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171700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hlinkClick r:id="rId5"/>
              </a:rPr>
              <a:t>Shakey the robot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operators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715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Classic basic operations for the blocks world</a:t>
            </a:r>
          </a:p>
          <a:p>
            <a:pPr lvl="1"/>
            <a:r>
              <a:rPr lang="en-US" dirty="0">
                <a:ea typeface="ＭＳ Ｐゴシック" charset="0"/>
              </a:rPr>
              <a:t>stack(X,Y): put block X on block Y</a:t>
            </a:r>
          </a:p>
          <a:p>
            <a:pPr lvl="1"/>
            <a:r>
              <a:rPr lang="en-US" dirty="0" err="1">
                <a:ea typeface="ＭＳ Ｐゴシック" charset="0"/>
              </a:rPr>
              <a:t>unstack</a:t>
            </a:r>
            <a:r>
              <a:rPr lang="en-US" dirty="0">
                <a:ea typeface="ＭＳ Ｐゴシック" charset="0"/>
              </a:rPr>
              <a:t>(X,Y): remove block X from block Y</a:t>
            </a:r>
          </a:p>
          <a:p>
            <a:pPr lvl="1"/>
            <a:r>
              <a:rPr lang="en-US" dirty="0">
                <a:ea typeface="ＭＳ Ｐゴシック" charset="0"/>
              </a:rPr>
              <a:t>pickup(X): pickup block X</a:t>
            </a:r>
          </a:p>
          <a:p>
            <a:pPr lvl="1"/>
            <a:r>
              <a:rPr lang="en-US" dirty="0">
                <a:ea typeface="ＭＳ Ｐゴシック" charset="0"/>
              </a:rPr>
              <a:t>putdown(X): put block X on the table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Each represented by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preconditions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new facts to be added (add-effects)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facts to be removed (delete-effects)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optionally, set of (simple) variable constraints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For example stack(X,Y):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preconditions(stack(X,Y), [holding(X), clear(Y)])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deletes(stack(X,Y), [holding(X), clear(Y)]).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adds(stack(X,Y), [</a:t>
            </a:r>
            <a:r>
              <a:rPr lang="en-US" dirty="0" err="1">
                <a:ea typeface="ＭＳ Ｐゴシック" charset="0"/>
              </a:rPr>
              <a:t>handempty</a:t>
            </a:r>
            <a:r>
              <a:rPr lang="en-US" dirty="0">
                <a:ea typeface="ＭＳ Ｐゴシック" charset="0"/>
              </a:rPr>
              <a:t>, on(X,Y), clear(X)])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constraints(stack(X,Y), [X</a:t>
            </a:r>
            <a:r>
              <a:rPr lang="en-US" dirty="0">
                <a:ea typeface="ＭＳ Ｐゴシック" charset="0"/>
                <a:sym typeface="Symbol" charset="0"/>
              </a:rPr>
              <a:t></a:t>
            </a:r>
            <a:r>
              <a:rPr lang="en-US" dirty="0">
                <a:ea typeface="ＭＳ Ｐゴシック" charset="0"/>
              </a:rPr>
              <a:t>Y, </a:t>
            </a:r>
            <a:r>
              <a:rPr lang="en-US" dirty="0" err="1">
                <a:ea typeface="ＭＳ Ｐゴシック" charset="0"/>
              </a:rPr>
              <a:t>Y</a:t>
            </a:r>
            <a:r>
              <a:rPr lang="en-US" dirty="0" err="1"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ea typeface="ＭＳ Ｐゴシック" charset="0"/>
              </a:rPr>
              <a:t>table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X</a:t>
            </a:r>
            <a:r>
              <a:rPr lang="en-US" dirty="0" err="1"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ea typeface="ＭＳ Ｐゴシック" charset="0"/>
              </a:rPr>
              <a:t>table</a:t>
            </a:r>
            <a:r>
              <a:rPr lang="en-US" dirty="0">
                <a:ea typeface="ＭＳ Ｐゴシック" charset="0"/>
              </a:rPr>
              <a:t>])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STRIPS planning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STRIPS maintains two additional data structures:</a:t>
            </a:r>
          </a:p>
          <a:p>
            <a:pPr lvl="1"/>
            <a:r>
              <a:rPr lang="en-US" sz="2400" dirty="0">
                <a:ea typeface="ＭＳ Ｐゴシック" charset="0"/>
              </a:rPr>
              <a:t>State List - all currently true predicates.</a:t>
            </a:r>
          </a:p>
          <a:p>
            <a:pPr lvl="1"/>
            <a:r>
              <a:rPr lang="en-US" sz="2400" dirty="0">
                <a:ea typeface="ＭＳ Ｐゴシック" charset="0"/>
              </a:rPr>
              <a:t>Goal Stack - push down stack of goals to be solved, with current goal on top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If current goal not satisfied by present state, find action that adds it and push action and its preconditions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subgoals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on stack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When a current goal is satisfied, POP from stack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When an action is on top stack, record its application on plan sequence and use its add and delete lists to update  current state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Planning</a:t>
            </a:r>
          </a:p>
        </p:txBody>
      </p:sp>
      <p:grpSp>
        <p:nvGrpSpPr>
          <p:cNvPr id="17410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17419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7420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17421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17422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17423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17424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7425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17411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17412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7413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17414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17415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17416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17417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7418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737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7373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374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374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374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374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374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374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374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7373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373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373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373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373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373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373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374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7373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9885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9886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9887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9888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9889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9890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9891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79876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9878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9879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9880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9881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9882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9883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9884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c,b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C</a:t>
            </a:r>
          </a:p>
        </p:txBody>
      </p:sp>
      <p:grpSp>
        <p:nvGrpSpPr>
          <p:cNvPr id="81927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1937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1938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81928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81930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1931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1932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1933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1934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81935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1936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1929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c,b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  <a:endParaRPr lang="en-US" sz="16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2766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5486400" y="3581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grpSp>
        <p:nvGrpSpPr>
          <p:cNvPr id="83974" name="Group 7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3981" name="AutoShape 8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3982" name="Line 9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2819400" y="63246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grpSp>
        <p:nvGrpSpPr>
          <p:cNvPr id="83976" name="Group 11"/>
          <p:cNvGrpSpPr>
            <a:grpSpLocks/>
          </p:cNvGrpSpPr>
          <p:nvPr/>
        </p:nvGrpSpPr>
        <p:grpSpPr bwMode="auto">
          <a:xfrm>
            <a:off x="4419600" y="4953000"/>
            <a:ext cx="571500" cy="995363"/>
            <a:chOff x="3912" y="1872"/>
            <a:chExt cx="360" cy="627"/>
          </a:xfrm>
        </p:grpSpPr>
        <p:sp>
          <p:nvSpPr>
            <p:cNvPr id="83979" name="AutoShape 12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3980" name="Line 13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83977" name="Rectangle 14"/>
          <p:cNvSpPr>
            <a:spLocks noChangeArrowheads="1"/>
          </p:cNvSpPr>
          <p:nvPr/>
        </p:nvSpPr>
        <p:spPr bwMode="auto">
          <a:xfrm>
            <a:off x="7010400" y="3048000"/>
            <a:ext cx="1752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600" dirty="0">
                <a:latin typeface="Calibri" charset="0"/>
              </a:rPr>
              <a:t>??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83978" name="AutoShape 15"/>
          <p:cNvSpPr>
            <a:spLocks noChangeArrowheads="1"/>
          </p:cNvSpPr>
          <p:nvPr/>
        </p:nvSpPr>
        <p:spPr bwMode="auto">
          <a:xfrm>
            <a:off x="5257800" y="5105400"/>
            <a:ext cx="1066800" cy="1066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Goal interaction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3962400"/>
          </a:xfrm>
        </p:spPr>
        <p:txBody>
          <a:bodyPr/>
          <a:lstStyle/>
          <a:p>
            <a:r>
              <a:rPr lang="en-US" sz="2600" dirty="0">
                <a:ea typeface="ＭＳ Ｐゴシック" charset="0"/>
                <a:cs typeface="ＭＳ Ｐゴシック" charset="0"/>
              </a:rPr>
              <a:t>Simple planning algorithms assume independent sub-goals</a:t>
            </a:r>
          </a:p>
          <a:p>
            <a:pPr lvl="1"/>
            <a:r>
              <a:rPr lang="en-US" sz="2400" dirty="0">
                <a:ea typeface="ＭＳ Ｐゴシック" charset="0"/>
              </a:rPr>
              <a:t>Solve each separately and concatenate the solutions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6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ea typeface="ＭＳ Ｐゴシック" charset="0"/>
                <a:cs typeface="ＭＳ Ｐゴシック" charset="0"/>
                <a:hlinkClick r:id="rId3"/>
              </a:rPr>
              <a:t>Sussman Anomaly</a:t>
            </a:r>
            <a:r>
              <a:rPr lang="ja-JP" altLang="en-US" sz="26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 is the classic example of the goal interaction problem: </a:t>
            </a:r>
          </a:p>
          <a:p>
            <a:pPr lvl="1"/>
            <a:r>
              <a:rPr lang="en-US" sz="2300" dirty="0">
                <a:ea typeface="ＭＳ Ｐゴシック" charset="0"/>
              </a:rPr>
              <a:t>Solving on(A,B) first (via </a:t>
            </a:r>
            <a:r>
              <a:rPr lang="en-US" sz="2300" dirty="0" err="1">
                <a:ea typeface="ＭＳ Ｐゴシック" charset="0"/>
              </a:rPr>
              <a:t>unstack</a:t>
            </a:r>
            <a:r>
              <a:rPr lang="en-US" sz="2300" dirty="0">
                <a:ea typeface="ＭＳ Ｐゴシック" charset="0"/>
              </a:rPr>
              <a:t>(C,A), stack(A,B)) is undone when solving 2nd goal on(B,C) (via </a:t>
            </a:r>
            <a:r>
              <a:rPr lang="en-US" sz="2300" dirty="0" err="1">
                <a:ea typeface="ＭＳ Ｐゴシック" charset="0"/>
              </a:rPr>
              <a:t>unstack</a:t>
            </a:r>
            <a:r>
              <a:rPr lang="en-US" sz="2300" dirty="0">
                <a:ea typeface="ＭＳ Ｐゴシック" charset="0"/>
              </a:rPr>
              <a:t>(A,B), stack(B,C))</a:t>
            </a:r>
          </a:p>
          <a:p>
            <a:pPr lvl="1"/>
            <a:r>
              <a:rPr lang="en-US" sz="2300" dirty="0">
                <a:ea typeface="ＭＳ Ｐゴシック" charset="0"/>
              </a:rPr>
              <a:t>Solving on(B,C) first will be undone when solving on(A,B)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Classic STRIPS couldn’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t handle this, although minor modifications can get it to do simple cases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19" name="Group 19"/>
          <p:cNvGrpSpPr>
            <a:grpSpLocks/>
          </p:cNvGrpSpPr>
          <p:nvPr/>
        </p:nvGrpSpPr>
        <p:grpSpPr bwMode="auto">
          <a:xfrm>
            <a:off x="533400" y="4724400"/>
            <a:ext cx="3581400" cy="1600200"/>
            <a:chOff x="432" y="3120"/>
            <a:chExt cx="2256" cy="1008"/>
          </a:xfrm>
        </p:grpSpPr>
        <p:sp>
          <p:nvSpPr>
            <p:cNvPr id="86031" name="Rectangle 5"/>
            <p:cNvSpPr>
              <a:spLocks noChangeArrowheads="1"/>
            </p:cNvSpPr>
            <p:nvPr/>
          </p:nvSpPr>
          <p:spPr bwMode="auto">
            <a:xfrm>
              <a:off x="432" y="4032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6032" name="Rectangle 6"/>
            <p:cNvSpPr>
              <a:spLocks noChangeArrowheads="1"/>
            </p:cNvSpPr>
            <p:nvPr/>
          </p:nvSpPr>
          <p:spPr bwMode="auto">
            <a:xfrm>
              <a:off x="720" y="37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6033" name="Rectangle 7"/>
            <p:cNvSpPr>
              <a:spLocks noChangeArrowheads="1"/>
            </p:cNvSpPr>
            <p:nvPr/>
          </p:nvSpPr>
          <p:spPr bwMode="auto">
            <a:xfrm>
              <a:off x="2112" y="3792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6034" name="Rectangle 8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6035" name="Group 9"/>
            <p:cNvGrpSpPr>
              <a:grpSpLocks/>
            </p:cNvGrpSpPr>
            <p:nvPr/>
          </p:nvGrpSpPr>
          <p:grpSpPr bwMode="auto">
            <a:xfrm>
              <a:off x="1104" y="3120"/>
              <a:ext cx="360" cy="627"/>
              <a:chOff x="3912" y="1872"/>
              <a:chExt cx="360" cy="627"/>
            </a:xfrm>
          </p:grpSpPr>
          <p:sp>
            <p:nvSpPr>
              <p:cNvPr id="86036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6037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6020" name="Text Box 21"/>
          <p:cNvSpPr txBox="1">
            <a:spLocks noChangeArrowheads="1"/>
          </p:cNvSpPr>
          <p:nvPr/>
        </p:nvSpPr>
        <p:spPr bwMode="auto">
          <a:xfrm>
            <a:off x="1584325" y="6365875"/>
            <a:ext cx="15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Initial state</a:t>
            </a:r>
          </a:p>
        </p:txBody>
      </p:sp>
      <p:grpSp>
        <p:nvGrpSpPr>
          <p:cNvPr id="86021" name="Group 1"/>
          <p:cNvGrpSpPr>
            <a:grpSpLocks/>
          </p:cNvGrpSpPr>
          <p:nvPr/>
        </p:nvGrpSpPr>
        <p:grpSpPr bwMode="auto">
          <a:xfrm>
            <a:off x="4876800" y="4724400"/>
            <a:ext cx="3581400" cy="2061865"/>
            <a:chOff x="4876800" y="4724400"/>
            <a:chExt cx="3581400" cy="2061865"/>
          </a:xfrm>
        </p:grpSpPr>
        <p:grpSp>
          <p:nvGrpSpPr>
            <p:cNvPr id="86022" name="Group 23"/>
            <p:cNvGrpSpPr>
              <a:grpSpLocks/>
            </p:cNvGrpSpPr>
            <p:nvPr/>
          </p:nvGrpSpPr>
          <p:grpSpPr bwMode="auto">
            <a:xfrm>
              <a:off x="4876800" y="4724400"/>
              <a:ext cx="3581400" cy="1600200"/>
              <a:chOff x="3072" y="2928"/>
              <a:chExt cx="2256" cy="1008"/>
            </a:xfrm>
          </p:grpSpPr>
          <p:sp>
            <p:nvSpPr>
              <p:cNvPr id="86024" name="Rectangle 12"/>
              <p:cNvSpPr>
                <a:spLocks noChangeArrowheads="1"/>
              </p:cNvSpPr>
              <p:nvPr/>
            </p:nvSpPr>
            <p:spPr bwMode="auto">
              <a:xfrm>
                <a:off x="3072" y="3840"/>
                <a:ext cx="225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6025" name="Rectangle 13"/>
              <p:cNvSpPr>
                <a:spLocks noChangeArrowheads="1"/>
              </p:cNvSpPr>
              <p:nvPr/>
            </p:nvSpPr>
            <p:spPr bwMode="auto">
              <a:xfrm>
                <a:off x="4704" y="31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A</a:t>
                </a:r>
              </a:p>
            </p:txBody>
          </p:sp>
          <p:sp>
            <p:nvSpPr>
              <p:cNvPr id="86026" name="Rectangle 14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240" cy="24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B</a:t>
                </a:r>
              </a:p>
            </p:txBody>
          </p:sp>
          <p:sp>
            <p:nvSpPr>
              <p:cNvPr id="86027" name="Rectangle 15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C</a:t>
                </a:r>
              </a:p>
            </p:txBody>
          </p:sp>
          <p:grpSp>
            <p:nvGrpSpPr>
              <p:cNvPr id="86028" name="Group 16"/>
              <p:cNvGrpSpPr>
                <a:grpSpLocks/>
              </p:cNvGrpSpPr>
              <p:nvPr/>
            </p:nvGrpSpPr>
            <p:grpSpPr bwMode="auto">
              <a:xfrm>
                <a:off x="3744" y="2928"/>
                <a:ext cx="360" cy="627"/>
                <a:chOff x="3912" y="1872"/>
                <a:chExt cx="360" cy="627"/>
              </a:xfrm>
            </p:grpSpPr>
            <p:sp>
              <p:nvSpPr>
                <p:cNvPr id="86029" name="AutoShape 17"/>
                <p:cNvSpPr>
                  <a:spLocks/>
                </p:cNvSpPr>
                <p:nvPr/>
              </p:nvSpPr>
              <p:spPr bwMode="auto">
                <a:xfrm rot="16200000" flipV="1">
                  <a:off x="3934" y="2162"/>
                  <a:ext cx="315" cy="360"/>
                </a:xfrm>
                <a:prstGeom prst="rightBracket">
                  <a:avLst>
                    <a:gd name="adj" fmla="val 9524"/>
                  </a:avLst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  <p:sp>
              <p:nvSpPr>
                <p:cNvPr id="86030" name="Line 18"/>
                <p:cNvSpPr>
                  <a:spLocks noChangeShapeType="1"/>
                </p:cNvSpPr>
                <p:nvPr/>
              </p:nvSpPr>
              <p:spPr bwMode="auto">
                <a:xfrm>
                  <a:off x="4080" y="187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</p:grpSp>
        </p:grpSp>
        <p:sp>
          <p:nvSpPr>
            <p:cNvPr id="86023" name="Text Box 22"/>
            <p:cNvSpPr txBox="1">
              <a:spLocks noChangeArrowheads="1"/>
            </p:cNvSpPr>
            <p:nvPr/>
          </p:nvSpPr>
          <p:spPr bwMode="auto">
            <a:xfrm>
              <a:off x="6019800" y="6324600"/>
              <a:ext cx="14412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 charset="0"/>
                </a:rPr>
                <a:t>Goal state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6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48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blocks world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 micro-world with a 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table, a set of blocks, and a robot hand</a:t>
            </a: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Some constraints for a simple model:</a:t>
            </a:r>
          </a:p>
          <a:p>
            <a:pPr lvl="1"/>
            <a:r>
              <a:rPr lang="en-US" sz="2800" dirty="0"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800" dirty="0">
                <a:ea typeface="ＭＳ Ｐゴシック" charset="0"/>
              </a:rPr>
              <a:t>Any number of blocks can be on the table</a:t>
            </a:r>
          </a:p>
          <a:p>
            <a:pPr lvl="1"/>
            <a:r>
              <a:rPr lang="en-US" sz="2800" dirty="0"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Typical representation uses a logic notation:</a:t>
            </a:r>
          </a:p>
          <a:p>
            <a:pPr lvl="1">
              <a:buFontTx/>
              <a:buNone/>
            </a:pP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(b) </a:t>
            </a: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on(</a:t>
            </a:r>
            <a:r>
              <a:rPr lang="en-US" sz="2800" dirty="0" err="1">
                <a:ea typeface="ＭＳ Ｐゴシック" charset="0"/>
              </a:rPr>
              <a:t>c,d</a:t>
            </a:r>
            <a:r>
              <a:rPr lang="en-US" sz="2800" dirty="0"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clear(b)     clear(c)</a:t>
            </a:r>
          </a:p>
        </p:txBody>
      </p:sp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CD84623-7AA2-154D-9929-583CDBC31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76200"/>
            <a:ext cx="1600200" cy="16508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15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21507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1516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517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1518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1519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1520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1521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522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21508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1509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510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1511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1512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1513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1514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515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b="1" dirty="0">
                <a:ea typeface="ＭＳ Ｐゴシック" charset="0"/>
                <a:cs typeface="ＭＳ Ｐゴシック" charset="0"/>
              </a:rPr>
              <a:t>Goal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23555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3565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3566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3567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3568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3569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3570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3571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23556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3558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3559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3560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3561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3562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3563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3564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23557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105" y="1282521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Logical assertions</a:t>
            </a:r>
            <a:br>
              <a:rPr lang="en-US" sz="1800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describing initial &amp; </a:t>
            </a:r>
            <a:br>
              <a:rPr lang="en-US" sz="1800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final states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4600" y="1447800"/>
            <a:ext cx="1207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Sequence of robot actions</a:t>
            </a:r>
          </a:p>
        </p:txBody>
      </p:sp>
      <p:cxnSp>
        <p:nvCxnSpPr>
          <p:cNvPr id="4" name="Straight Arrow Connector 3"/>
          <p:cNvCxnSpPr>
            <a:cxnSpLocks/>
            <a:stCxn id="2" idx="1"/>
          </p:cNvCxnSpPr>
          <p:nvPr/>
        </p:nvCxnSpPr>
        <p:spPr bwMode="auto">
          <a:xfrm flipH="1">
            <a:off x="2094897" y="1744186"/>
            <a:ext cx="1454208" cy="88076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cxnSpLocks/>
            <a:stCxn id="22" idx="2"/>
            <a:endCxn id="23557" idx="0"/>
          </p:cNvCxnSpPr>
          <p:nvPr/>
        </p:nvCxnSpPr>
        <p:spPr bwMode="auto">
          <a:xfrm>
            <a:off x="6928396" y="2371130"/>
            <a:ext cx="958304" cy="82927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Planning problem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Find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sequence of actions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to achieve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goal state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when executed from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initial state </a:t>
            </a:r>
            <a:r>
              <a:rPr lang="en-US" sz="32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given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set of possible primitive actions, including their </a:t>
            </a:r>
            <a:r>
              <a:rPr lang="en-US" sz="2800" i="1" dirty="0">
                <a:ea typeface="ＭＳ Ｐゴシック" charset="0"/>
              </a:rPr>
              <a:t>preconditions</a:t>
            </a:r>
            <a:r>
              <a:rPr lang="en-US" sz="2800" dirty="0">
                <a:ea typeface="ＭＳ Ｐゴシック" charset="0"/>
              </a:rPr>
              <a:t> and </a:t>
            </a:r>
            <a:r>
              <a:rPr lang="en-US" sz="2800" i="1" dirty="0">
                <a:ea typeface="ＭＳ Ｐゴシック" charset="0"/>
              </a:rPr>
              <a:t>effects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initial state description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goal state description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Compute plan as</a:t>
            </a:r>
            <a:r>
              <a:rPr lang="en-US" sz="3200" dirty="0">
                <a:ea typeface="ＭＳ Ｐゴシック" charset="0"/>
              </a:rPr>
              <a:t> a sequence of actions that, when executed in initial state, achieves goal state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States specified as a KB , i.e. conjunction of conditions</a:t>
            </a:r>
          </a:p>
          <a:p>
            <a:pPr lvl="1">
              <a:spcBef>
                <a:spcPts val="168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e.g., 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(a) </a:t>
            </a:r>
            <a:r>
              <a:rPr lang="en-US" sz="3200" i="1" dirty="0">
                <a:ea typeface="ＭＳ Ｐゴシック" charset="0"/>
                <a:sym typeface="Symbol" charset="0"/>
              </a:rPr>
              <a:t></a:t>
            </a:r>
            <a:r>
              <a:rPr lang="en-US" sz="3200" i="1" dirty="0">
                <a:ea typeface="ＭＳ Ｐゴシック" charset="0"/>
              </a:rPr>
              <a:t> on(b, a) </a:t>
            </a:r>
            <a:endParaRPr lang="en-US" sz="2800" i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Planning vs. problem solving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Problem solving methods can solve similar problems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Planning is more powerful and efficient because of the representations and methods used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States, goals, and actions are decomposed into sets of sentences (usually in first-order logic)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Search often proceeds through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plan space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rather than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state space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(though there are also state-space planners)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Sub-goals can be planned independently, reducing the complexity of the planning problem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Typical simplifying assumptions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Atomic time: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Each action is indivisible 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No concurrent actions: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but actions need not be ordered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 each other in the plan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Deterministic actions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action results completely determined —  no uncertainty in their effects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Agent is the </a:t>
            </a:r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sole cause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of change in the world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Agent is </a:t>
            </a:r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omniscient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with complete knowledge of the state of the world 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Closed world assumption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everything known to be true in world is included in state description and anything not listed is false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blocks world consists of a table, a set of blocks and a robot hand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Some domain constraints:</a:t>
            </a:r>
          </a:p>
          <a:p>
            <a:pPr lvl="1"/>
            <a:r>
              <a:rPr lang="en-US" sz="2400" dirty="0"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400" dirty="0">
                <a:ea typeface="ＭＳ Ｐゴシック" charset="0"/>
              </a:rPr>
              <a:t>Any number of blocks can be on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the table</a:t>
            </a:r>
          </a:p>
          <a:p>
            <a:pPr lvl="1"/>
            <a:r>
              <a:rPr lang="en-US" sz="2400" dirty="0"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Typical representation:</a:t>
            </a:r>
          </a:p>
          <a:p>
            <a:pPr lvl="1">
              <a:buFontTx/>
              <a:buNone/>
            </a:pP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(b) </a:t>
            </a: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on(</a:t>
            </a:r>
            <a:r>
              <a:rPr lang="en-US" sz="2800" dirty="0" err="1">
                <a:ea typeface="ＭＳ Ｐゴシック" charset="0"/>
              </a:rPr>
              <a:t>c,d</a:t>
            </a:r>
            <a:r>
              <a:rPr lang="en-US" sz="2800" dirty="0"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clear(b)     clear(c)</a:t>
            </a:r>
          </a:p>
        </p:txBody>
      </p:sp>
      <p:sp>
        <p:nvSpPr>
          <p:cNvPr id="34819" name="Text Box 15"/>
          <p:cNvSpPr txBox="1">
            <a:spLocks noChangeArrowheads="1"/>
          </p:cNvSpPr>
          <p:nvPr/>
        </p:nvSpPr>
        <p:spPr bwMode="auto">
          <a:xfrm>
            <a:off x="5200650" y="6319838"/>
            <a:ext cx="379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Meant to be a simple model!</a:t>
            </a:r>
          </a:p>
        </p:txBody>
      </p:sp>
      <p:pic>
        <p:nvPicPr>
          <p:cNvPr id="34820" name="Picture 14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12420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4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12319</TotalTime>
  <Words>1985</Words>
  <Application>Microsoft Macintosh PowerPoint</Application>
  <PresentationFormat>On-screen Show (4:3)</PresentationFormat>
  <Paragraphs>399</Paragraphs>
  <Slides>25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Lucida Calligraphy</vt:lpstr>
      <vt:lpstr>Times New Roman</vt:lpstr>
      <vt:lpstr>Blank Presentation</vt:lpstr>
      <vt:lpstr>Planning 1</vt:lpstr>
      <vt:lpstr>Blocks World Planning</vt:lpstr>
      <vt:lpstr>Blocks world</vt:lpstr>
      <vt:lpstr>Typical BW planning problem</vt:lpstr>
      <vt:lpstr>Typical BW planning problem</vt:lpstr>
      <vt:lpstr>Planning problem</vt:lpstr>
      <vt:lpstr>Planning vs. problem solving</vt:lpstr>
      <vt:lpstr>Typical simplifying assumptions</vt:lpstr>
      <vt:lpstr>Blocks world</vt:lpstr>
      <vt:lpstr>PowerPoint Presentation</vt:lpstr>
      <vt:lpstr>Typical BW planning problem</vt:lpstr>
      <vt:lpstr>Another BW planning problem</vt:lpstr>
      <vt:lpstr>Another BW planning problem</vt:lpstr>
      <vt:lpstr>Yet Another BW planning problem</vt:lpstr>
      <vt:lpstr>Major approaches</vt:lpstr>
      <vt:lpstr>Shakey the robot</vt:lpstr>
      <vt:lpstr>  Strips planning representation</vt:lpstr>
      <vt:lpstr>Blocks world operators</vt:lpstr>
      <vt:lpstr>STRIPS planning</vt:lpstr>
      <vt:lpstr>Typical BW planning problem</vt:lpstr>
      <vt:lpstr>Another BW planning problem</vt:lpstr>
      <vt:lpstr>Yet Another BW planning problem</vt:lpstr>
      <vt:lpstr>Yet Another BW planning problem</vt:lpstr>
      <vt:lpstr>Goal interaction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</dc:title>
  <dc:creator>COGITO</dc:creator>
  <cp:lastModifiedBy>Tim Finin</cp:lastModifiedBy>
  <cp:revision>313</cp:revision>
  <cp:lastPrinted>2009-11-16T21:51:43Z</cp:lastPrinted>
  <dcterms:created xsi:type="dcterms:W3CDTF">2009-11-16T21:17:37Z</dcterms:created>
  <dcterms:modified xsi:type="dcterms:W3CDTF">2020-10-22T16:28:41Z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