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5" r:id="rId2"/>
    <p:sldId id="385" r:id="rId3"/>
    <p:sldId id="304" r:id="rId4"/>
    <p:sldId id="305" r:id="rId5"/>
    <p:sldId id="386" r:id="rId6"/>
    <p:sldId id="306" r:id="rId7"/>
    <p:sldId id="307" r:id="rId8"/>
    <p:sldId id="363" r:id="rId9"/>
    <p:sldId id="374" r:id="rId10"/>
    <p:sldId id="378" r:id="rId11"/>
    <p:sldId id="362" r:id="rId12"/>
    <p:sldId id="309" r:id="rId13"/>
    <p:sldId id="310" r:id="rId14"/>
    <p:sldId id="387" r:id="rId15"/>
    <p:sldId id="382" r:id="rId16"/>
    <p:sldId id="383" r:id="rId17"/>
    <p:sldId id="311" r:id="rId18"/>
    <p:sldId id="358" r:id="rId19"/>
    <p:sldId id="369" r:id="rId20"/>
    <p:sldId id="371" r:id="rId21"/>
    <p:sldId id="312" r:id="rId22"/>
    <p:sldId id="384" r:id="rId23"/>
    <p:sldId id="388" r:id="rId24"/>
    <p:sldId id="370" r:id="rId25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/>
    <p:restoredTop sz="77891" autoAdjust="0"/>
  </p:normalViewPr>
  <p:slideViewPr>
    <p:cSldViewPr showGuides="1">
      <p:cViewPr varScale="1">
        <p:scale>
          <a:sx n="94" d="100"/>
          <a:sy n="94" d="100"/>
        </p:scale>
        <p:origin x="1440" y="184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ED8C-FCC9-E74F-AEAE-54E51813C52A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33F503-41ED-0745-9A8E-8FED895C39B7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5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2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B0E06A-6A26-4648-BB49-4A85A867BE02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 -&gt; Q = ~P v Q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Ex student(x) -&gt; smart(x) = Ex ~student(x) v smart(x)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“there is something that is not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a student or smart”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19EF-443F-0E47-9BED-385FE1E47B82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8785BE-5086-9448-AAAA-734920DD174B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99DE7D-D7ED-F541-A5D1-C62F29C12BDC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43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8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ED8825-C3E1-D24B-84E7-ACEFE4C7290A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5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9123E8-B0FA-6947-9DB9-66B66FF3B8C1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9B63A5-FF38-BB43-A685-E513B3476708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DD8287-B55F-AB4A-8CDC-CF19832D723C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780355-6A20-D84C-BDF4-F9D968FA9A74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2C4D2C-93FE-9745-97BF-3B993C946D86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6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ntolog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search.google.com/structured-data/testing-tool/u/0/#url=https%3A%2F%2Fwww.csee.umbc.edu%2Fcourses%2F671%2Ffall20%2F" TargetMode="External"/><Relationship Id="rId4" Type="http://schemas.openxmlformats.org/officeDocument/2006/relationships/hyperlink" Target="http://schema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7" Type="http://schemas.openxmlformats.org/officeDocument/2006/relationships/hyperlink" Target="https://en.wikipedia.org/wiki/Wikidat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atalog" TargetMode="External"/><Relationship Id="rId5" Type="http://schemas.openxmlformats.org/officeDocument/2006/relationships/hyperlink" Target="https://en.wikipedia.org/wiki/Rule-based_system" TargetMode="External"/><Relationship Id="rId4" Type="http://schemas.openxmlformats.org/officeDocument/2006/relationships/hyperlink" Target="https://en.wikipedia.org/wiki/Prolo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_Morgan's_law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imacode/aima-python/blob/master/logic.ipynb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Q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ema.org/Person" TargetMode="External"/><Relationship Id="rId4" Type="http://schemas.openxmlformats.org/officeDocument/2006/relationships/hyperlink" Target="https://tools.wmflabs.org/freebase/m/0dgw9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99394"/>
            <a:ext cx="7772400" cy="3859212"/>
          </a:xfrm>
        </p:spPr>
        <p:txBody>
          <a:bodyPr/>
          <a:lstStyle/>
          <a:p>
            <a:r>
              <a:rPr lang="en-US" sz="800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dirty="0">
                <a:ea typeface="ＭＳ Ｐゴシック" charset="0"/>
                <a:cs typeface="ＭＳ Ｐゴシック" charset="0"/>
              </a:rPr>
            </a:br>
            <a:r>
              <a:rPr lang="en-US" sz="8000" dirty="0">
                <a:ea typeface="ＭＳ Ｐゴシック" charset="0"/>
                <a:cs typeface="ＭＳ Ｐゴシック" charset="0"/>
              </a:rPr>
              <a:t>part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B3155-8CFA-CE4A-BCA8-8950578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13C6-E947-8247-AA73-C1AF15E8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3"/>
              </a:rPr>
              <a:t>Ontology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7544-13F4-5E44-AEC4-67161847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4876800"/>
          </a:xfrm>
        </p:spPr>
        <p:txBody>
          <a:bodyPr/>
          <a:lstStyle/>
          <a:p>
            <a:r>
              <a:rPr lang="en-US" sz="3200" dirty="0"/>
              <a:t>Designing a logic representation is like design- </a:t>
            </a:r>
            <a:r>
              <a:rPr lang="en-US" sz="3200" dirty="0" err="1"/>
              <a:t>ing</a:t>
            </a:r>
            <a:r>
              <a:rPr lang="en-US" sz="3200" dirty="0"/>
              <a:t> a model in an object-oriented language</a:t>
            </a:r>
          </a:p>
          <a:p>
            <a:r>
              <a:rPr lang="en-US" sz="3200" b="1" dirty="0"/>
              <a:t>Ontology:</a:t>
            </a:r>
            <a:r>
              <a:rPr lang="en-US" sz="3200" dirty="0"/>
              <a:t> a “formal naming and definition of the types, properties and relations of entities for a domain of discourse”</a:t>
            </a:r>
          </a:p>
          <a:p>
            <a:r>
              <a:rPr lang="en-US" sz="3200" dirty="0"/>
              <a:t>E.g.: </a:t>
            </a:r>
            <a:r>
              <a:rPr lang="en-US" sz="3200" dirty="0">
                <a:hlinkClick r:id="rId4"/>
              </a:rPr>
              <a:t>schema.org</a:t>
            </a:r>
            <a:r>
              <a:rPr lang="en-US" sz="3200" dirty="0"/>
              <a:t> ontology used to put semantic data on Web pages to help search engines</a:t>
            </a:r>
          </a:p>
          <a:p>
            <a:pPr lvl="1"/>
            <a:r>
              <a:rPr lang="en-US" sz="2800" dirty="0"/>
              <a:t>Here’s the </a:t>
            </a:r>
            <a:r>
              <a:rPr lang="en-US" sz="2800" dirty="0">
                <a:hlinkClick r:id="rId5"/>
              </a:rPr>
              <a:t>semantic markup </a:t>
            </a:r>
            <a:r>
              <a:rPr lang="en-US" sz="2800" dirty="0"/>
              <a:t>Google sees on our 671  class site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DF0C-2B10-A044-9211-651E37F100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28600"/>
            <a:ext cx="2362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676400"/>
            <a:ext cx="8324850" cy="51816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quantified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adds quantifiers 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 and</a:t>
            </a:r>
            <a:r>
              <a:rPr lang="en-US" sz="3200" b="1" dirty="0">
                <a:ea typeface="ＭＳ Ｐゴシック" charset="0"/>
                <a:cs typeface="ＭＳ Ｐゴシック" charset="0"/>
                <a:sym typeface="Symbol" charset="0"/>
              </a:rPr>
              <a:t> 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x loves(x, mother(x))</a:t>
            </a:r>
          </a:p>
          <a:p>
            <a:pPr marL="457200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x number(x) </a:t>
            </a:r>
            <a:r>
              <a:rPr lang="en-US" sz="2800" dirty="0">
                <a:ea typeface="ＭＳ Ｐゴシック" charset="0"/>
                <a:sym typeface="Symbol" charset="0"/>
              </a:rPr>
              <a:t> greater(x, 100), prime(x)</a:t>
            </a:r>
          </a:p>
          <a:p>
            <a:pPr marL="457200" lvl="1" indent="0"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well-formed formula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 (</a:t>
            </a:r>
            <a:r>
              <a:rPr lang="en-US" sz="3200" b="1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wff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):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 sentence with no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free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variables or where all variables are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bound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by a universal or existential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quantifier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In </a:t>
            </a:r>
            <a:r>
              <a:rPr lang="en-US" sz="2800" b="1" dirty="0">
                <a:ea typeface="ＭＳ Ｐゴシック" charset="0"/>
              </a:rPr>
              <a:t>(</a:t>
            </a:r>
            <a:r>
              <a:rPr lang="en-US" sz="2800" b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dirty="0">
                <a:ea typeface="ＭＳ Ｐゴシック" charset="0"/>
              </a:rPr>
              <a:t>x)P(x, y) </a:t>
            </a:r>
            <a:r>
              <a:rPr lang="en-US" sz="2800" dirty="0">
                <a:ea typeface="ＭＳ Ｐゴシック" charset="0"/>
              </a:rPr>
              <a:t> x is bound &amp; y is free so it’s not a </a:t>
            </a:r>
            <a:r>
              <a:rPr lang="en-US" sz="2800" dirty="0" err="1">
                <a:ea typeface="ＭＳ Ｐゴシック" charset="0"/>
              </a:rPr>
              <a:t>wff</a:t>
            </a:r>
            <a:r>
              <a:rPr lang="en-US" sz="28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Quantifiers: </a:t>
            </a:r>
            <a:r>
              <a:rPr lang="en-US" dirty="0">
                <a:ea typeface="ＭＳ Ｐゴシック" charset="0"/>
                <a:sym typeface="Symbol" charset="0"/>
              </a:rPr>
              <a:t> and 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Universal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all</a:t>
            </a:r>
            <a:r>
              <a:rPr lang="en-US" sz="3200" dirty="0">
                <a:ea typeface="ＭＳ Ｐゴシック" charset="0"/>
              </a:rPr>
              <a:t> values of X in the domain associated with variable</a:t>
            </a:r>
            <a:r>
              <a:rPr lang="en-US" sz="3200" baseline="30000" dirty="0">
                <a:solidFill>
                  <a:srgbClr val="FF0000"/>
                </a:solidFill>
                <a:ea typeface="ＭＳ Ｐゴシック" charset="0"/>
              </a:rPr>
              <a:t>1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sym typeface="Symbol" charset="0"/>
              </a:rPr>
              <a:t>X</a:t>
            </a:r>
            <a:r>
              <a:rPr lang="en-US" sz="3200" dirty="0">
                <a:ea typeface="ＭＳ Ｐゴシック" charset="0"/>
              </a:rPr>
              <a:t>) dolphin(X)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mammal(X)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Existential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quantification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(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</a:rPr>
              <a:t>x)P(X) means P holds for </a:t>
            </a:r>
            <a:r>
              <a:rPr lang="en-US" sz="3200" b="1" dirty="0">
                <a:ea typeface="ＭＳ Ｐゴシック" charset="0"/>
              </a:rPr>
              <a:t>some</a:t>
            </a:r>
            <a:r>
              <a:rPr lang="en-US" sz="3200" dirty="0">
                <a:ea typeface="ＭＳ Ｐゴシック" charset="0"/>
              </a:rPr>
              <a:t> value of X in domain associated with variable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E.g., (</a:t>
            </a:r>
            <a:r>
              <a:rPr lang="en-US" sz="3200" b="1" dirty="0">
                <a:ea typeface="ＭＳ Ｐゴシック" charset="0"/>
                <a:sym typeface="Symbol" charset="0"/>
              </a:rPr>
              <a:t>X</a:t>
            </a:r>
            <a:r>
              <a:rPr lang="en-US" sz="3200" dirty="0">
                <a:ea typeface="ＭＳ Ｐゴシック" charset="0"/>
              </a:rPr>
              <a:t>) mammal(X)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lays_eggs</a:t>
            </a:r>
            <a:r>
              <a:rPr lang="en-US" sz="3200" dirty="0">
                <a:ea typeface="ＭＳ Ｐゴシック" charset="0"/>
              </a:rPr>
              <a:t>(X)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This lets us make statements about an object without identifying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08665-7EDF-B348-AD7B-2FCCAA4D8961}"/>
              </a:ext>
            </a:extLst>
          </p:cNvPr>
          <p:cNvSpPr txBox="1"/>
          <p:nvPr/>
        </p:nvSpPr>
        <p:spPr>
          <a:xfrm>
            <a:off x="1066800" y="63362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aseline="300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variable’s domain is often not explicitly stated and is assumed by the context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7912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quantifiers typically used with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 implies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to form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rules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2936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293688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All students are smart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Universal quantification 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rarely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used without implies: </a:t>
            </a:r>
          </a:p>
          <a:p>
            <a:pPr marL="296863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 </a:t>
            </a:r>
            <a:r>
              <a:rPr lang="en-US" sz="2800" i="1" dirty="0">
                <a:ea typeface="ＭＳ Ｐゴシック" charset="0"/>
              </a:rPr>
              <a:t>smart(X)</a:t>
            </a:r>
          </a:p>
          <a:p>
            <a:pPr marL="296863" lvl="1" indent="0">
              <a:buFontTx/>
              <a:buNone/>
            </a:pPr>
            <a:r>
              <a:rPr lang="en-US" sz="2800" dirty="0">
                <a:ea typeface="ＭＳ Ｐゴシック" charset="0"/>
              </a:rPr>
              <a:t>Means: </a:t>
            </a:r>
            <a:r>
              <a:rPr lang="en-US" altLang="ja-JP" sz="2800" dirty="0">
                <a:ea typeface="ＭＳ Ｐゴシック" charset="0"/>
              </a:rPr>
              <a:t>Everything is a student and is smart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endParaRPr lang="en-US" altLang="ja-JP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Universal Quantifier: </a:t>
            </a:r>
            <a:r>
              <a:rPr lang="en-US" dirty="0">
                <a:ea typeface="ＭＳ Ｐゴシック" charset="0"/>
                <a:sym typeface="Symbol" charset="0"/>
              </a:rPr>
              <a:t>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pPr marL="228600" indent="-215900"/>
            <a:r>
              <a:rPr lang="en-US" altLang="ja-JP" sz="3200" b="1" dirty="0">
                <a:ea typeface="ＭＳ Ｐゴシック" charset="0"/>
              </a:rPr>
              <a:t>What about this, though: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</a:rPr>
              <a:t>Logic: </a:t>
            </a:r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alive(X)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i="1" dirty="0">
                <a:ea typeface="ＭＳ Ｐゴシック" charset="0"/>
                <a:sym typeface="Symbol" charset="0"/>
              </a:rPr>
              <a:t>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dirty="0">
                <a:ea typeface="ＭＳ Ｐゴシック" charset="0"/>
              </a:rPr>
              <a:t>Means: everything is either alive or dead</a:t>
            </a:r>
          </a:p>
          <a:p>
            <a:pPr marL="228600" indent="-215900"/>
            <a:r>
              <a:rPr lang="en-US" altLang="ja-JP" sz="3200" b="1" dirty="0">
                <a:ea typeface="ＭＳ Ｐゴシック" charset="0"/>
              </a:rPr>
              <a:t>Can be rewritten using a standard tautology </a:t>
            </a:r>
          </a:p>
          <a:p>
            <a:pPr marL="569913" lvl="1" indent="-215900"/>
            <a:r>
              <a:rPr lang="en-US" altLang="ja-JP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 B </a:t>
            </a:r>
            <a:r>
              <a:rPr lang="en-US" sz="2800" dirty="0"/>
              <a:t>≡ ~A </a:t>
            </a:r>
            <a:r>
              <a:rPr lang="en-US" sz="2800" i="1" dirty="0">
                <a:ea typeface="ＭＳ Ｐゴシック" charset="0"/>
                <a:sym typeface="Symbol" charset="0"/>
              </a:rPr>
              <a:t> B</a:t>
            </a:r>
          </a:p>
          <a:p>
            <a:pPr marL="228600" indent="-215900"/>
            <a:r>
              <a:rPr lang="en-US" sz="3200" b="1" dirty="0">
                <a:ea typeface="ＭＳ Ｐゴシック" charset="0"/>
                <a:sym typeface="Symbol" charset="0"/>
              </a:rPr>
              <a:t>Giving both of these</a:t>
            </a:r>
            <a:r>
              <a:rPr lang="en-US" sz="3200" b="1" dirty="0">
                <a:ea typeface="ＭＳ Ｐゴシック" charset="0"/>
                <a:sym typeface="Wingdings" pitchFamily="2" charset="2"/>
              </a:rPr>
              <a:t> </a:t>
            </a:r>
            <a:r>
              <a:rPr lang="en-US" sz="3200" dirty="0">
                <a:ea typeface="ＭＳ Ｐゴシック" charset="0"/>
                <a:sym typeface="Wingdings" pitchFamily="2" charset="2"/>
              </a:rPr>
              <a:t>(</a:t>
            </a:r>
            <a:r>
              <a:rPr lang="en-US" sz="3200" dirty="0">
                <a:ea typeface="ＭＳ Ｐゴシック" charset="0"/>
                <a:sym typeface="Symbol" charset="0"/>
              </a:rPr>
              <a:t>since </a:t>
            </a:r>
            <a:r>
              <a:rPr lang="en-US" altLang="ja-JP" sz="3200" dirty="0">
                <a:ea typeface="ＭＳ Ｐゴシック" charset="0"/>
              </a:rPr>
              <a:t>A</a:t>
            </a:r>
            <a:r>
              <a:rPr lang="en-US" sz="3200" dirty="0">
                <a:ea typeface="ＭＳ Ｐゴシック" charset="0"/>
                <a:sym typeface="Symbol" charset="0"/>
              </a:rPr>
              <a:t>B </a:t>
            </a:r>
            <a:r>
              <a:rPr lang="en-US" sz="3200" dirty="0"/>
              <a:t>≡ </a:t>
            </a:r>
            <a:r>
              <a:rPr lang="en-US" sz="3200" dirty="0">
                <a:ea typeface="ＭＳ Ｐゴシック" charset="0"/>
              </a:rPr>
              <a:t>B</a:t>
            </a:r>
            <a:r>
              <a:rPr lang="en-US" sz="3200" dirty="0">
                <a:ea typeface="ＭＳ Ｐゴシック" charset="0"/>
                <a:sym typeface="Symbol" charset="0"/>
              </a:rPr>
              <a:t>A) 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</a:t>
            </a:r>
            <a:r>
              <a:rPr lang="en-US" sz="2800" dirty="0"/>
              <a:t>~</a:t>
            </a:r>
            <a:r>
              <a:rPr lang="en-US" sz="2800" i="1" dirty="0">
                <a:ea typeface="ＭＳ Ｐゴシック" charset="0"/>
              </a:rPr>
              <a:t>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dead</a:t>
            </a:r>
            <a:r>
              <a:rPr lang="en-US" sz="2800" i="1" dirty="0">
                <a:ea typeface="ＭＳ Ｐゴシック" charset="0"/>
              </a:rPr>
              <a:t>(X)</a:t>
            </a:r>
          </a:p>
          <a:p>
            <a:pPr marL="569913" lvl="1" indent="-215900"/>
            <a:r>
              <a:rPr lang="en-US" sz="2800" i="1" dirty="0">
                <a:ea typeface="ＭＳ Ｐゴシック" charset="0"/>
                <a:sym typeface="Symbol" charset="0"/>
              </a:rPr>
              <a:t>X</a:t>
            </a:r>
            <a:r>
              <a:rPr lang="en-US" sz="2800" i="1" dirty="0">
                <a:ea typeface="ＭＳ Ｐゴシック" charset="0"/>
              </a:rPr>
              <a:t>  alive(X) </a:t>
            </a:r>
            <a:r>
              <a:rPr lang="en-US" sz="2800" i="1" dirty="0">
                <a:ea typeface="ＭＳ Ｐゴシック" charset="0"/>
                <a:sym typeface="Symbol" charset="0"/>
              </a:rPr>
              <a:t>  ~dead</a:t>
            </a:r>
            <a:r>
              <a:rPr lang="en-US" sz="2800" i="1" dirty="0">
                <a:ea typeface="ＭＳ Ｐゴシック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08645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?</a:t>
            </a:r>
          </a:p>
        </p:txBody>
      </p:sp>
    </p:spTree>
    <p:extLst>
      <p:ext uri="{BB962C8B-B14F-4D97-AF65-F5344CB8AC3E}">
        <p14:creationId xmlns:p14="http://schemas.microsoft.com/office/powerpoint/2010/main" val="47806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Existential Quantifier: </a:t>
            </a:r>
            <a:r>
              <a:rPr lang="en-US" dirty="0"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Existential quantifiers usually used with </a:t>
            </a:r>
            <a:r>
              <a:rPr lang="en-US" altLang="ja-JP" sz="3200" b="1" dirty="0">
                <a:ea typeface="ＭＳ Ｐゴシック" charset="0"/>
                <a:cs typeface="ＭＳ Ｐゴシック" charset="0"/>
              </a:rPr>
              <a:t>and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to specify a list of properties about an individual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</a:t>
            </a:r>
            <a:r>
              <a:rPr lang="en-US" sz="2800" i="1" dirty="0">
                <a:ea typeface="ＭＳ Ｐゴシック" charset="0"/>
              </a:rPr>
              <a:t> smart(X)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Meaning: </a:t>
            </a:r>
            <a:r>
              <a:rPr lang="en-US" altLang="ja-JP" sz="2800" dirty="0">
                <a:ea typeface="ＭＳ Ｐゴシック" charset="0"/>
              </a:rPr>
              <a:t>There is a student who is smart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mistake: represent this in FOL as:</a:t>
            </a:r>
          </a:p>
          <a:p>
            <a:pPr marL="458788" lvl="1" indent="0">
              <a:buFontTx/>
              <a:buNone/>
            </a:pPr>
            <a:r>
              <a:rPr lang="en-US" sz="2800" i="1" dirty="0">
                <a:ea typeface="ＭＳ Ｐゴシック" charset="0"/>
              </a:rPr>
              <a:t>Logic: (</a:t>
            </a:r>
            <a:r>
              <a:rPr lang="en-US" sz="2800" i="1" dirty="0"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ea typeface="ＭＳ Ｐゴシック" charset="0"/>
              </a:rPr>
              <a:t>) student(X) </a:t>
            </a:r>
            <a:r>
              <a:rPr lang="en-US" sz="2800" i="1" dirty="0"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ea typeface="ＭＳ Ｐゴシック" charset="0"/>
              </a:rPr>
              <a:t> smart(X) 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Q = ~P v Q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student(X)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smart(X) = 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sym typeface="Symbol" charset="0"/>
              </a:rPr>
              <a:t> X</a:t>
            </a: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~student(X) v smart(X)</a:t>
            </a:r>
          </a:p>
          <a:p>
            <a:pPr marL="460375" lvl="1" indent="0">
              <a:buNone/>
            </a:pPr>
            <a:r>
              <a:rPr lang="en-US" sz="2800" i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Meaning: There’s something that is either not a student or is smart</a:t>
            </a:r>
          </a:p>
          <a:p>
            <a:pPr marL="458788" lvl="1" indent="0">
              <a:buFontTx/>
              <a:buNone/>
            </a:pPr>
            <a:endParaRPr lang="en-US" sz="2800" i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9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200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FOL sentences have structure, like programs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In particular, variables in a sentence have 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scope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we want to say “</a:t>
            </a:r>
            <a:r>
              <a:rPr lang="en-US" altLang="ja-JP" sz="2800" dirty="0">
                <a:ea typeface="ＭＳ Ｐゴシック" charset="0"/>
              </a:rPr>
              <a:t>everyone who is alive loves someone”</a:t>
            </a:r>
          </a:p>
          <a:p>
            <a:pPr marL="339725" lvl="1" indent="0">
              <a:buNone/>
            </a:pP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X</a:t>
            </a:r>
            <a:r>
              <a:rPr lang="en-US" sz="2800" dirty="0">
                <a:ea typeface="ＭＳ Ｐゴシック" charset="0"/>
              </a:rPr>
              <a:t>) alive(X)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>
                <a:ea typeface="ＭＳ Ｐゴシック" charset="0"/>
                <a:sym typeface="Symbol" charset="0"/>
              </a:rPr>
              <a:t> Y</a:t>
            </a:r>
            <a:r>
              <a:rPr lang="en-US" sz="2800" dirty="0">
                <a:ea typeface="ＭＳ Ｐゴシック" charset="0"/>
              </a:rPr>
              <a:t>) loves(X, Y)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Here’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s how we scope the variables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905000" y="4648200"/>
            <a:ext cx="5344476" cy="5847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X</a:t>
            </a:r>
            <a:r>
              <a:rPr lang="en-US" sz="3200" dirty="0">
                <a:latin typeface="Calibri"/>
              </a:rPr>
              <a:t>) alive(X) </a:t>
            </a:r>
            <a:r>
              <a:rPr lang="en-US" sz="3200" dirty="0">
                <a:latin typeface="Calibri"/>
                <a:sym typeface="Symbol" charset="0"/>
              </a:rPr>
              <a:t> </a:t>
            </a:r>
            <a:r>
              <a:rPr lang="en-US" sz="3200" dirty="0">
                <a:latin typeface="Calibri"/>
              </a:rPr>
              <a:t>(</a:t>
            </a:r>
            <a:r>
              <a:rPr lang="en-US" sz="3200" dirty="0">
                <a:latin typeface="Calibri"/>
                <a:sym typeface="Symbol" charset="0"/>
              </a:rPr>
              <a:t>Y</a:t>
            </a:r>
            <a:r>
              <a:rPr lang="en-US" sz="3200" dirty="0">
                <a:latin typeface="Calibri"/>
              </a:rPr>
              <a:t>) loves(X, Y)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4800600" y="5334000"/>
            <a:ext cx="2362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1981200" y="5562600"/>
            <a:ext cx="5181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066800" y="5978525"/>
            <a:ext cx="533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>
            <a:off x="1066800" y="6283325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36872" name="Text Box 10"/>
          <p:cNvSpPr txBox="1">
            <a:spLocks noChangeArrowheads="1"/>
          </p:cNvSpPr>
          <p:nvPr/>
        </p:nvSpPr>
        <p:spPr bwMode="auto">
          <a:xfrm>
            <a:off x="1660525" y="5715000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x</a:t>
            </a:r>
          </a:p>
        </p:txBody>
      </p:sp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1676400" y="5978525"/>
            <a:ext cx="148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Scope of 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Quantifier Scope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4102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two universal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 not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the meaning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P(X,Y)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Dogs hate cats (i.e., all dogs hate all cats)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You can switch order of existential quantifiers</a:t>
            </a:r>
          </a:p>
          <a:p>
            <a:pPr lvl="1"/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)P(X,Y)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X</a:t>
            </a:r>
            <a:r>
              <a:rPr lang="en-US" sz="2600" dirty="0">
                <a:ea typeface="ＭＳ Ｐゴシック" charset="0"/>
              </a:rPr>
              <a:t>) P(X,Y) </a:t>
            </a:r>
          </a:p>
          <a:p>
            <a:pPr lvl="1"/>
            <a:r>
              <a:rPr lang="en-US" altLang="ja-JP" sz="2600" dirty="0">
                <a:ea typeface="ＭＳ Ｐゴシック" charset="0"/>
              </a:rPr>
              <a:t>A cat killed a dog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Switching order of universal and existential quantifiers </a:t>
            </a:r>
            <a:r>
              <a:rPr lang="en-US" sz="2800" b="1" i="1" dirty="0">
                <a:ea typeface="ＭＳ Ｐゴシック" charset="0"/>
                <a:cs typeface="ＭＳ Ｐゴシック" charset="0"/>
              </a:rPr>
              <a:t>does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change meaning: </a:t>
            </a:r>
          </a:p>
          <a:p>
            <a:pPr lvl="1"/>
            <a:r>
              <a:rPr lang="en-US" sz="2600" dirty="0">
                <a:ea typeface="ＭＳ Ｐゴシック" charset="0"/>
              </a:rPr>
              <a:t>Everyone likes someone: 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 likes(X,Y) </a:t>
            </a:r>
          </a:p>
          <a:p>
            <a:pPr lvl="1"/>
            <a:r>
              <a:rPr lang="en-US" sz="2600" dirty="0">
                <a:ea typeface="ＭＳ Ｐゴシック" charset="0"/>
              </a:rPr>
              <a:t>Someone is liked by everyone: (</a:t>
            </a:r>
            <a:r>
              <a:rPr lang="en-US" sz="2600" dirty="0">
                <a:ea typeface="ＭＳ Ｐゴシック" charset="0"/>
                <a:sym typeface="Symbol" charset="0"/>
              </a:rPr>
              <a:t>Y</a:t>
            </a:r>
            <a:r>
              <a:rPr lang="en-US" sz="2600" dirty="0">
                <a:ea typeface="ＭＳ Ｐゴシック" charset="0"/>
              </a:rPr>
              <a:t>)(</a:t>
            </a:r>
            <a:r>
              <a:rPr lang="en-US" sz="2600" dirty="0">
                <a:ea typeface="ＭＳ Ｐゴシック" charset="0"/>
                <a:sym typeface="Symbol" charset="0"/>
              </a:rPr>
              <a:t>X</a:t>
            </a:r>
            <a:r>
              <a:rPr lang="en-US" sz="2600" dirty="0">
                <a:ea typeface="ＭＳ Ｐゴシック" charset="0"/>
              </a:rPr>
              <a:t>) likes(X,Y)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7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"/>
            <a:ext cx="77724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verify1():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Everyone likes someone: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p1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foundLike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p2 in people():</a:t>
            </a:r>
          </a:p>
          <a:p>
            <a:pPr marL="0" indent="0">
              <a:buNone/>
            </a:pPr>
            <a:r>
              <a:rPr lang="en-US" sz="2800" dirty="0"/>
              <a:t>            if likes(p1, p2):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foundLike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foundLike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          print(p1, ‘does not like anyone </a:t>
            </a:r>
            <a:r>
              <a:rPr lang="en-US" sz="2800" dirty="0">
                <a:sym typeface="Wingdings" pitchFamily="2" charset="2"/>
              </a:rPr>
              <a:t>’)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return False</a:t>
            </a:r>
          </a:p>
          <a:p>
            <a:pPr marL="0" indent="0">
              <a:buNone/>
            </a:pPr>
            <a:r>
              <a:rPr lang="en-US" sz="2800" dirty="0"/>
              <a:t>    return True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431" y="1524000"/>
            <a:ext cx="419396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Every person has at</a:t>
            </a:r>
          </a:p>
          <a:p>
            <a:r>
              <a:rPr lang="en-US" sz="3200" i="1" dirty="0">
                <a:latin typeface="Calibri"/>
              </a:rPr>
              <a:t>least one individual that</a:t>
            </a:r>
          </a:p>
          <a:p>
            <a:r>
              <a:rPr lang="en-US" sz="3200" i="1" dirty="0">
                <a:latin typeface="Calibri"/>
              </a:rPr>
              <a:t>they like.</a:t>
            </a:r>
          </a:p>
        </p:txBody>
      </p:sp>
    </p:spTree>
    <p:extLst>
      <p:ext uri="{BB962C8B-B14F-4D97-AF65-F5344CB8AC3E}">
        <p14:creationId xmlns:p14="http://schemas.microsoft.com/office/powerpoint/2010/main" val="36993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2DD0-4BA5-E741-90C8-B7850EAB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FOL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F320-5D27-F549-9D76-2C4E390F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8267700" cy="5562600"/>
          </a:xfrm>
        </p:spPr>
        <p:txBody>
          <a:bodyPr/>
          <a:lstStyle/>
          <a:p>
            <a:r>
              <a:rPr lang="en-US" sz="3200" dirty="0"/>
              <a:t>First Order logic (FOL) is a powerful knowledge representation (KR) system</a:t>
            </a:r>
          </a:p>
          <a:p>
            <a:r>
              <a:rPr lang="en-US" sz="3200" dirty="0"/>
              <a:t>Used in AI systems in various ways, e.g., to</a:t>
            </a:r>
          </a:p>
          <a:p>
            <a:pPr marL="296863" lvl="1" indent="-230188"/>
            <a:r>
              <a:rPr lang="en-US" sz="2800" dirty="0"/>
              <a:t>Directly represent &amp; reason about concepts &amp; objects</a:t>
            </a:r>
          </a:p>
          <a:p>
            <a:pPr marL="296863" lvl="1" indent="-230188"/>
            <a:r>
              <a:rPr lang="en-US" sz="2800" dirty="0"/>
              <a:t>Formally specify meaning of KR systems (e.g., </a:t>
            </a:r>
            <a:r>
              <a:rPr lang="en-US" sz="2800" dirty="0">
                <a:hlinkClick r:id="rId3"/>
              </a:rPr>
              <a:t>OWL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Form programming languages (e.g., </a:t>
            </a:r>
            <a:r>
              <a:rPr lang="en-US" sz="2800" dirty="0">
                <a:hlinkClick r:id="rId4"/>
              </a:rPr>
              <a:t>Prolog</a:t>
            </a:r>
            <a:r>
              <a:rPr lang="en-US" sz="2800" dirty="0"/>
              <a:t>) and </a:t>
            </a:r>
            <a:r>
              <a:rPr lang="en-US" sz="2800" dirty="0">
                <a:hlinkClick r:id="rId5"/>
              </a:rPr>
              <a:t>rule-based systems</a:t>
            </a:r>
            <a:endParaRPr lang="en-US" sz="2800" dirty="0"/>
          </a:p>
          <a:p>
            <a:pPr marL="296863" lvl="1" indent="-230188"/>
            <a:r>
              <a:rPr lang="en-US" sz="2800" dirty="0"/>
              <a:t>Make semantic database systems (</a:t>
            </a:r>
            <a:r>
              <a:rPr lang="en-US" sz="2800" dirty="0" err="1">
                <a:hlinkClick r:id="rId6"/>
              </a:rPr>
              <a:t>Datalog</a:t>
            </a:r>
            <a:r>
              <a:rPr lang="en-US" sz="2800" dirty="0"/>
              <a:t>) and Knowledge graphs (</a:t>
            </a:r>
            <a:r>
              <a:rPr lang="en-US" sz="2800" dirty="0" err="1">
                <a:hlinkClick r:id="rId7"/>
              </a:rPr>
              <a:t>Wikidata</a:t>
            </a:r>
            <a:r>
              <a:rPr lang="en-US" sz="2800" dirty="0"/>
              <a:t>)</a:t>
            </a:r>
          </a:p>
          <a:p>
            <a:pPr marL="296863" lvl="1" indent="-230188"/>
            <a:r>
              <a:rPr lang="en-US" sz="2800" dirty="0"/>
              <a:t>Provide features useful in neural network deep learning systems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668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100" y="5715000"/>
            <a:ext cx="5562600" cy="1143000"/>
          </a:xfrm>
        </p:spPr>
        <p:txBody>
          <a:bodyPr/>
          <a:lstStyle/>
          <a:p>
            <a:pPr algn="r"/>
            <a:r>
              <a:rPr lang="en-US" sz="4400" dirty="0"/>
              <a:t>Procedural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"/>
            <a:ext cx="8077200" cy="6477000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def verify2():</a:t>
            </a:r>
          </a:p>
          <a:p>
            <a:pPr marL="0" lvl="1" indent="0">
              <a:buNone/>
            </a:pPr>
            <a:r>
              <a:rPr lang="en-US" sz="2800" i="1" dirty="0"/>
              <a:t>    </a:t>
            </a:r>
            <a:r>
              <a:rPr lang="en-US" sz="2800" b="1" i="1" dirty="0"/>
              <a:t># </a:t>
            </a:r>
            <a:r>
              <a:rPr lang="en-US" sz="2800" b="1" i="1" dirty="0">
                <a:ea typeface="ＭＳ Ｐゴシック" charset="0"/>
              </a:rPr>
              <a:t>Someone is liked by everyone: 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</a:t>
            </a:r>
            <a:r>
              <a:rPr lang="en-US" sz="2800" b="1" i="1" dirty="0">
                <a:ea typeface="ＭＳ Ｐゴシック" charset="0"/>
              </a:rPr>
              <a:t>y)(</a:t>
            </a:r>
            <a:r>
              <a:rPr lang="en-US" sz="2800" b="1" i="1" dirty="0">
                <a:ea typeface="ＭＳ Ｐゴシック" charset="0"/>
                <a:sym typeface="Symbol" charset="0"/>
              </a:rPr>
              <a:t></a:t>
            </a:r>
            <a:r>
              <a:rPr lang="en-US" sz="2800" b="1" i="1" dirty="0">
                <a:ea typeface="ＭＳ Ｐゴシック" charset="0"/>
              </a:rPr>
              <a:t>x) likes(</a:t>
            </a:r>
            <a:r>
              <a:rPr lang="en-US" sz="2800" b="1" i="1" dirty="0" err="1">
                <a:ea typeface="ＭＳ Ｐゴシック" charset="0"/>
              </a:rPr>
              <a:t>x,y</a:t>
            </a:r>
            <a:r>
              <a:rPr lang="en-US" sz="2800" b="1" i="1" dirty="0">
                <a:ea typeface="ＭＳ Ｐゴシック" charset="0"/>
              </a:rPr>
              <a:t>) </a:t>
            </a:r>
          </a:p>
          <a:p>
            <a:pPr marL="0" indent="0">
              <a:buNone/>
            </a:pPr>
            <a:r>
              <a:rPr lang="en-US" sz="2800" dirty="0"/>
              <a:t>    for p2 in people():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en-US" sz="2800" dirty="0" err="1"/>
              <a:t>foundHater</a:t>
            </a:r>
            <a:r>
              <a:rPr lang="en-US" sz="2800" dirty="0"/>
              <a:t> = False</a:t>
            </a:r>
          </a:p>
          <a:p>
            <a:pPr marL="0" indent="0">
              <a:buNone/>
            </a:pPr>
            <a:r>
              <a:rPr lang="en-US" sz="2800" dirty="0"/>
              <a:t>        for p1 in people():</a:t>
            </a:r>
          </a:p>
          <a:p>
            <a:pPr marL="0" indent="0">
              <a:buNone/>
            </a:pPr>
            <a:r>
              <a:rPr lang="en-US" sz="2800" dirty="0"/>
              <a:t>            if not likes(p1, p2):</a:t>
            </a:r>
          </a:p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dirty="0" err="1"/>
              <a:t>foundHater</a:t>
            </a:r>
            <a:r>
              <a:rPr lang="en-US" sz="2800" dirty="0"/>
              <a:t> = True</a:t>
            </a:r>
          </a:p>
          <a:p>
            <a:pPr marL="0" indent="0">
              <a:buNone/>
            </a:pPr>
            <a:r>
              <a:rPr lang="en-US" sz="2800" dirty="0"/>
              <a:t>                break</a:t>
            </a:r>
          </a:p>
          <a:p>
            <a:pPr marL="0" indent="0">
              <a:buNone/>
            </a:pPr>
            <a:r>
              <a:rPr lang="en-US" sz="2800" dirty="0"/>
              <a:t>        if not </a:t>
            </a:r>
            <a:r>
              <a:rPr lang="en-US" sz="2800" dirty="0" err="1"/>
              <a:t>foundHater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 print(p2, ‘is liked by everyone </a:t>
            </a:r>
            <a:r>
              <a:rPr lang="en-US" sz="2800" dirty="0">
                <a:sym typeface="Wingdings" pitchFamily="2" charset="2"/>
              </a:rPr>
              <a:t>’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            return True</a:t>
            </a:r>
          </a:p>
          <a:p>
            <a:pPr marL="0" indent="0">
              <a:buNone/>
            </a:pPr>
            <a:r>
              <a:rPr lang="en-US" sz="2800" dirty="0"/>
              <a:t>    return False</a:t>
            </a:r>
          </a:p>
          <a:p>
            <a:pPr marL="0" indent="0">
              <a:buNone/>
            </a:pPr>
            <a:r>
              <a:rPr lang="en-US" sz="2800" dirty="0"/>
              <a:t>        </a:t>
            </a:r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537" y="1859340"/>
            <a:ext cx="416011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libri"/>
              </a:rPr>
              <a:t>There is a person who is</a:t>
            </a:r>
          </a:p>
          <a:p>
            <a:r>
              <a:rPr lang="en-US" sz="3200" i="1" dirty="0">
                <a:latin typeface="Calibri"/>
              </a:rPr>
              <a:t>liked by every person in</a:t>
            </a:r>
            <a:br>
              <a:rPr lang="en-US" sz="3200" i="1" dirty="0">
                <a:latin typeface="Calibri"/>
              </a:rPr>
            </a:br>
            <a:r>
              <a:rPr lang="en-US" sz="3200" i="1" dirty="0">
                <a:latin typeface="Calibri"/>
              </a:rPr>
              <a:t>the universe.</a:t>
            </a:r>
          </a:p>
        </p:txBody>
      </p:sp>
    </p:spTree>
    <p:extLst>
      <p:ext uri="{BB962C8B-B14F-4D97-AF65-F5344CB8AC3E}">
        <p14:creationId xmlns:p14="http://schemas.microsoft.com/office/powerpoint/2010/main" val="362897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Connections between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44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4900"/>
            <a:ext cx="8305800" cy="5410200"/>
          </a:xfrm>
        </p:spPr>
        <p:txBody>
          <a:bodyPr/>
          <a:lstStyle/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We can relate sentences involving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3200" dirty="0">
                <a:ea typeface="ＭＳ Ｐゴシック" charset="0"/>
                <a:cs typeface="ＭＳ Ｐゴシック" charset="0"/>
                <a:sym typeface="Symbol" charset="0"/>
              </a:rPr>
              <a:t>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using extensions to  </a:t>
            </a:r>
            <a:r>
              <a:rPr lang="en-US" sz="3200" b="1" dirty="0">
                <a:ea typeface="ＭＳ Ｐゴシック" charset="0"/>
                <a:cs typeface="ＭＳ Ｐゴシック" charset="0"/>
                <a:hlinkClick r:id="rId3"/>
              </a:rPr>
              <a:t>De Morgan’s laws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 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 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 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850900" lvl="1" indent="-342900">
              <a:buFontTx/>
              <a:buAutoNum type="arabicPeriod"/>
            </a:pP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(</a:t>
            </a:r>
            <a:r>
              <a:rPr lang="en-US" sz="2600" dirty="0">
                <a:ea typeface="ＭＳ Ｐゴシック" charset="0"/>
                <a:sym typeface="Symbol" charset="0"/>
              </a:rPr>
              <a:t></a:t>
            </a:r>
            <a:r>
              <a:rPr lang="en-US" sz="2600" dirty="0">
                <a:ea typeface="ＭＳ Ｐゴシック" charset="0"/>
              </a:rPr>
              <a:t>x) P(x)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(</a:t>
            </a:r>
            <a:r>
              <a:rPr lang="en-US" sz="2600" dirty="0">
                <a:ea typeface="ＭＳ Ｐゴシック" charset="0"/>
                <a:sym typeface="Symbol" charset="0"/>
              </a:rPr>
              <a:t></a:t>
            </a:r>
            <a:r>
              <a:rPr lang="en-US" sz="2600" dirty="0">
                <a:ea typeface="ＭＳ Ｐゴシック" charset="0"/>
              </a:rPr>
              <a:t>x) </a:t>
            </a:r>
            <a:r>
              <a:rPr lang="en-US" sz="2600" dirty="0">
                <a:ea typeface="ＭＳ Ｐゴシック" charset="0"/>
                <a:sym typeface="Symbol" charset="0"/>
              </a:rPr>
              <a:t></a:t>
            </a:r>
            <a:r>
              <a:rPr lang="en-US" sz="2600" dirty="0">
                <a:ea typeface="ＭＳ Ｐゴシック" charset="0"/>
              </a:rPr>
              <a:t>P(x)</a:t>
            </a:r>
          </a:p>
          <a:p>
            <a:pPr marL="231775" indent="-231775"/>
            <a:r>
              <a:rPr lang="en-US" sz="3200" dirty="0">
                <a:ea typeface="ＭＳ Ｐゴシック" charset="0"/>
                <a:cs typeface="ＭＳ Ｐゴシック" charset="0"/>
              </a:rPr>
              <a:t>Examples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don’t like cats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No dog likes cats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Not all dogs bark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There is a dog that doesn’t bark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</a:rPr>
              <a:t> All dogs sleep </a:t>
            </a:r>
            <a:r>
              <a:rPr lang="en-US" sz="2600" dirty="0">
                <a:ea typeface="ＭＳ Ｐゴシック" charset="0"/>
                <a:cs typeface="Calibri"/>
              </a:rPr>
              <a:t>↔ There is no dog that doesn’t sleep</a:t>
            </a:r>
          </a:p>
          <a:p>
            <a:pPr marL="517525" lvl="1" indent="-282575">
              <a:buFontTx/>
              <a:buAutoNum type="arabicPeriod"/>
            </a:pPr>
            <a:r>
              <a:rPr lang="en-US" sz="2600" dirty="0">
                <a:ea typeface="ＭＳ Ｐゴシック" charset="0"/>
                <a:cs typeface="Calibri"/>
              </a:rPr>
              <a:t> There is a dog that talks ↔ Not all dogs can’t talk</a:t>
            </a:r>
            <a:endParaRPr lang="en-US" sz="26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39624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Different symbols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and, or, not, implies, ...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b="1" dirty="0">
                <a:ea typeface="ＭＳ Ｐゴシック" charset="0"/>
                <a:sym typeface="Symbol" charset="0"/>
              </a:rPr>
              <a:t>                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v (q ^ r)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p + (q * r)</a:t>
            </a:r>
          </a:p>
          <a:p>
            <a:pPr lvl="1">
              <a:lnSpc>
                <a:spcPct val="90000"/>
              </a:lnSpc>
            </a:pPr>
            <a:endParaRPr lang="en-US" sz="2800" dirty="0">
              <a:ea typeface="ＭＳ Ｐゴシック" charset="0"/>
            </a:endParaRPr>
          </a:p>
          <a:p>
            <a:pPr marL="455612" indent="-457200">
              <a:lnSpc>
                <a:spcPct val="90000"/>
              </a:lnSpc>
            </a:pPr>
            <a:r>
              <a:rPr lang="en-US" sz="3200" b="1" dirty="0">
                <a:ea typeface="ＭＳ Ｐゴシック" charset="0"/>
              </a:rPr>
              <a:t>Different syntax </a:t>
            </a:r>
            <a:r>
              <a:rPr lang="en-US" sz="3200" dirty="0">
                <a:ea typeface="ＭＳ Ｐゴシック" charset="0"/>
              </a:rPr>
              <a:t>for variables vs. constants, predicates vs. functions, etc.</a:t>
            </a:r>
          </a:p>
        </p:txBody>
      </p:sp>
    </p:spTree>
    <p:extLst>
      <p:ext uri="{BB962C8B-B14F-4D97-AF65-F5344CB8AC3E}">
        <p14:creationId xmlns:p14="http://schemas.microsoft.com/office/powerpoint/2010/main" val="256696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Notational differences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sz="2800" b="1" dirty="0">
                <a:ea typeface="ＭＳ Ｐゴシック" charset="0"/>
                <a:cs typeface="ＭＳ Ｐゴシック" charset="0"/>
              </a:rPr>
              <a:t>Typical logic notation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sym typeface="Symbol" charset="0"/>
              </a:rPr>
              <a:t></a:t>
            </a:r>
            <a:r>
              <a:rPr lang="en-US" sz="2400" dirty="0">
                <a:ea typeface="ＭＳ Ｐゴシック" charset="0"/>
              </a:rPr>
              <a:t>x </a:t>
            </a:r>
            <a:r>
              <a:rPr lang="en-US" sz="2400" b="1" dirty="0">
                <a:ea typeface="ＭＳ Ｐゴシック" charset="0"/>
                <a:sym typeface="Symbol" charset="0"/>
              </a:rPr>
              <a:t></a:t>
            </a:r>
            <a:r>
              <a:rPr lang="en-US" sz="2400" dirty="0">
                <a:ea typeface="ＭＳ Ｐゴシック" charset="0"/>
                <a:sym typeface="Symbol" charset="0"/>
              </a:rPr>
              <a:t>y </a:t>
            </a:r>
            <a:r>
              <a:rPr lang="en-US" sz="2400" dirty="0">
                <a:ea typeface="ＭＳ Ｐゴシック" charset="0"/>
              </a:rPr>
              <a:t>furry(x) </a:t>
            </a:r>
            <a:r>
              <a:rPr lang="en-US" sz="2400" dirty="0">
                <a:ea typeface="ＭＳ Ｐゴシック" charset="0"/>
                <a:sym typeface="Symbol" charset="0"/>
              </a:rPr>
              <a:t> meows(x)  has(x, y), claw(y) </a:t>
            </a:r>
            <a:r>
              <a:rPr lang="en-US" sz="2400" b="1" dirty="0">
                <a:ea typeface="ＭＳ Ｐゴシック" charset="0"/>
                <a:sym typeface="Symbol" charset="0"/>
              </a:rPr>
              <a:t> </a:t>
            </a:r>
            <a:r>
              <a:rPr lang="en-US" sz="2400" dirty="0">
                <a:ea typeface="ＭＳ Ｐゴシック" charset="0"/>
                <a:sym typeface="Symbol" charset="0"/>
              </a:rPr>
              <a:t>cat(x) 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Prolog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cat(X) :- furry(X), meows (X), has(X, Y), claw(Y).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Lisp notations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(</a:t>
            </a:r>
            <a:r>
              <a:rPr lang="en-US" sz="2400" dirty="0" err="1">
                <a:ea typeface="ＭＳ Ｐゴシック" charset="0"/>
              </a:rPr>
              <a:t>forall</a:t>
            </a:r>
            <a:r>
              <a:rPr lang="en-US" sz="2400" dirty="0">
                <a:ea typeface="ＭＳ Ｐゴシック" charset="0"/>
              </a:rPr>
              <a:t> ?x (implies (and (furry ?x) (meows ?x)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         (has ?x ?y) (claw ?y))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ea typeface="ＭＳ Ｐゴシック" charset="0"/>
              </a:rPr>
              <a:t>                                (cat ?x)))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Python code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AIMA python, </a:t>
            </a:r>
            <a:r>
              <a:rPr lang="en-US" sz="2400" dirty="0">
                <a:ea typeface="ＭＳ Ｐゴシック" charset="0"/>
                <a:hlinkClick r:id="rId3"/>
              </a:rPr>
              <a:t>logic.ipynb</a:t>
            </a:r>
            <a:endParaRPr lang="en-US" sz="2400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ea typeface="ＭＳ Ｐゴシック" charset="0"/>
              </a:rPr>
              <a:t>Knowledge graph triples 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400" dirty="0">
                <a:ea typeface="ＭＳ Ｐゴシック" charset="0"/>
              </a:rPr>
              <a:t>e.g., in RDF/OWL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4D6B350-67AC-EC43-999A-D291CC98E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824804"/>
            <a:ext cx="3377974" cy="17803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9CE7B5B3-CC69-3D41-82CB-086E9E973DAF}"/>
              </a:ext>
            </a:extLst>
          </p:cNvPr>
          <p:cNvSpPr/>
          <p:nvPr/>
        </p:nvSpPr>
        <p:spPr bwMode="auto">
          <a:xfrm>
            <a:off x="3048000" y="6172200"/>
            <a:ext cx="24384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4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0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First-order logic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334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First-order logic (FOL) models the world in terms of 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Objects,</a:t>
            </a:r>
            <a:r>
              <a:rPr lang="en-US" sz="2400" dirty="0">
                <a:ea typeface="ＭＳ Ｐゴシック" charset="0"/>
              </a:rPr>
              <a:t> which are things with individual identities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Properties</a:t>
            </a:r>
            <a:r>
              <a:rPr lang="en-US" sz="2400" dirty="0">
                <a:ea typeface="ＭＳ Ｐゴシック" charset="0"/>
              </a:rPr>
              <a:t> of objects that distinguish them from others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Relations</a:t>
            </a:r>
            <a:r>
              <a:rPr lang="en-US" sz="2400" dirty="0">
                <a:ea typeface="ＭＳ Ｐゴシック" charset="0"/>
              </a:rPr>
              <a:t> that hold among sets of objects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Functions,</a:t>
            </a:r>
            <a:r>
              <a:rPr lang="en-US" sz="2400" dirty="0">
                <a:ea typeface="ＭＳ Ｐゴシック" charset="0"/>
              </a:rPr>
              <a:t> a subset of relations where there is only one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value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for any given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input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 </a:t>
            </a:r>
          </a:p>
          <a:p>
            <a:pPr lvl="1"/>
            <a:r>
              <a:rPr lang="en-US" sz="2400" dirty="0">
                <a:ea typeface="ＭＳ Ｐゴシック" charset="0"/>
              </a:rPr>
              <a:t>Objects: students, lectures, companies, cars ... </a:t>
            </a:r>
          </a:p>
          <a:p>
            <a:pPr lvl="1"/>
            <a:r>
              <a:rPr lang="en-US" sz="2400" dirty="0">
                <a:ea typeface="ＭＳ Ｐゴシック" charset="0"/>
              </a:rPr>
              <a:t>Relations: </a:t>
            </a:r>
            <a:r>
              <a:rPr lang="en-US" sz="2400" dirty="0" err="1">
                <a:ea typeface="ＭＳ Ｐゴシック" charset="0"/>
              </a:rPr>
              <a:t>isa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hasBrother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biggerThan</a:t>
            </a:r>
            <a:r>
              <a:rPr lang="en-US" sz="2400" dirty="0">
                <a:ea typeface="ＭＳ Ｐゴシック" charset="0"/>
              </a:rPr>
              <a:t>, outside, </a:t>
            </a:r>
            <a:r>
              <a:rPr lang="en-US" sz="2400" dirty="0" err="1">
                <a:ea typeface="ＭＳ Ｐゴシック" charset="0"/>
              </a:rPr>
              <a:t>hasPart</a:t>
            </a:r>
            <a:r>
              <a:rPr lang="en-US" sz="2400" dirty="0">
                <a:ea typeface="ＭＳ Ｐゴシック" charset="0"/>
              </a:rPr>
              <a:t>, color, </a:t>
            </a:r>
            <a:r>
              <a:rPr lang="en-US" sz="2400" dirty="0" err="1">
                <a:ea typeface="ＭＳ Ｐゴシック" charset="0"/>
              </a:rPr>
              <a:t>occursAfter</a:t>
            </a:r>
            <a:r>
              <a:rPr lang="en-US" sz="2400" dirty="0">
                <a:ea typeface="ＭＳ Ｐゴシック" charset="0"/>
              </a:rPr>
              <a:t>, owns, visits, precedes, ... </a:t>
            </a:r>
          </a:p>
          <a:p>
            <a:pPr lvl="1"/>
            <a:r>
              <a:rPr lang="en-US" sz="2400" dirty="0">
                <a:ea typeface="ＭＳ Ｐゴシック" charset="0"/>
              </a:rPr>
              <a:t>Properties: blue, oval, even, large, ... </a:t>
            </a:r>
          </a:p>
          <a:p>
            <a:pPr lvl="1"/>
            <a:r>
              <a:rPr lang="en-US" sz="2400" dirty="0">
                <a:ea typeface="ＭＳ Ｐゴシック" charset="0"/>
              </a:rPr>
              <a:t>Functions: </a:t>
            </a:r>
            <a:r>
              <a:rPr lang="en-US" sz="2400" dirty="0" err="1">
                <a:ea typeface="ＭＳ Ｐゴシック" charset="0"/>
              </a:rPr>
              <a:t>hasFather</a:t>
            </a:r>
            <a:r>
              <a:rPr lang="en-US" sz="2400" dirty="0">
                <a:ea typeface="ＭＳ Ｐゴシック" charset="0"/>
              </a:rPr>
              <a:t>, </a:t>
            </a:r>
            <a:r>
              <a:rPr lang="en-US" sz="2400" dirty="0" err="1">
                <a:ea typeface="ＭＳ Ｐゴシック" charset="0"/>
              </a:rPr>
              <a:t>hasSSN</a:t>
            </a:r>
            <a:r>
              <a:rPr lang="en-US" sz="2400" dirty="0">
                <a:ea typeface="ＭＳ Ｐゴシック" charset="0"/>
              </a:rPr>
              <a:t>,  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User provides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Constant symbols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representing individuals in world</a:t>
            </a:r>
          </a:p>
          <a:p>
            <a:pPr lvl="1">
              <a:spcBef>
                <a:spcPct val="0"/>
              </a:spcBef>
            </a:pPr>
            <a:r>
              <a:rPr lang="en-US" sz="2800" dirty="0" err="1">
                <a:ea typeface="ＭＳ Ｐゴシック" charset="0"/>
              </a:rPr>
              <a:t>BarackObama</a:t>
            </a:r>
            <a:r>
              <a:rPr lang="en-US" sz="2800" dirty="0">
                <a:ea typeface="ＭＳ Ｐゴシック" charset="0"/>
              </a:rPr>
              <a:t>, Green, John, 3, “John Smith”</a:t>
            </a:r>
            <a:endParaRPr lang="en-US" sz="2400" dirty="0">
              <a:ea typeface="ＭＳ Ｐゴシック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Predicate symbols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map individuals to truth values</a:t>
            </a:r>
          </a:p>
          <a:p>
            <a:pPr lvl="1"/>
            <a:r>
              <a:rPr lang="en-US" sz="2800" dirty="0">
                <a:ea typeface="ＭＳ Ｐゴシック" charset="0"/>
              </a:rPr>
              <a:t>greater(5,3)</a:t>
            </a:r>
          </a:p>
          <a:p>
            <a:pPr lvl="1"/>
            <a:r>
              <a:rPr lang="en-US" sz="2800" dirty="0">
                <a:ea typeface="ＭＳ Ｐゴシック" charset="0"/>
              </a:rPr>
              <a:t>green(Grass) </a:t>
            </a:r>
          </a:p>
          <a:p>
            <a:pPr lvl="1"/>
            <a:r>
              <a:rPr lang="en-US" sz="2800" dirty="0">
                <a:ea typeface="ＭＳ Ｐゴシック" charset="0"/>
              </a:rPr>
              <a:t>color(Grass, Green)</a:t>
            </a:r>
            <a:r>
              <a:rPr lang="en-US" sz="2400" dirty="0">
                <a:ea typeface="ＭＳ Ｐゴシック" charset="0"/>
              </a:rPr>
              <a:t> 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hasBrother</a:t>
            </a:r>
            <a:r>
              <a:rPr lang="en-US" sz="2800" dirty="0">
                <a:ea typeface="ＭＳ Ｐゴシック" charset="0"/>
              </a:rPr>
              <a:t>(John, Robert)</a:t>
            </a:r>
          </a:p>
          <a:p>
            <a:r>
              <a:rPr lang="en-US" sz="28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Function symbols</a:t>
            </a:r>
            <a:r>
              <a:rPr lang="en-US" sz="2800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map individuals to individuals</a:t>
            </a:r>
          </a:p>
          <a:p>
            <a:pPr lvl="1"/>
            <a:r>
              <a:rPr lang="en-US" sz="2800" dirty="0" err="1">
                <a:ea typeface="ＭＳ Ｐゴシック" charset="0"/>
              </a:rPr>
              <a:t>hasFather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SashaObama</a:t>
            </a:r>
            <a:r>
              <a:rPr lang="en-US" sz="2800" dirty="0">
                <a:ea typeface="ＭＳ Ｐゴシック" charset="0"/>
              </a:rPr>
              <a:t>) = </a:t>
            </a:r>
            <a:r>
              <a:rPr lang="en-US" sz="2800" dirty="0" err="1">
                <a:ea typeface="ＭＳ Ｐゴシック" charset="0"/>
              </a:rPr>
              <a:t>BarackObama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 err="1">
                <a:ea typeface="ＭＳ Ｐゴシック" charset="0"/>
              </a:rPr>
              <a:t>colorOf</a:t>
            </a:r>
            <a:r>
              <a:rPr lang="en-US" sz="2800" dirty="0">
                <a:ea typeface="ＭＳ Ｐゴシック" charset="0"/>
              </a:rPr>
              <a:t>(Sky) = Blue</a:t>
            </a:r>
            <a:r>
              <a:rPr lang="en-US" sz="2400" dirty="0"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What do these mean?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User should also indicate what these mean in a way that humans will understand 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i.e., map to their own internal representations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May be done via a combination of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Choosing good names for formal terms, e.g. calling a concept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HumanBeing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instead of </a:t>
            </a:r>
            <a:r>
              <a:rPr lang="en-US" sz="2400" dirty="0">
                <a:ea typeface="ＭＳ Ｐゴシック" charset="0"/>
                <a:cs typeface="ＭＳ Ｐゴシック" charset="0"/>
                <a:hlinkClick r:id="rId3"/>
              </a:rPr>
              <a:t>Q5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Comments in the definition  </a:t>
            </a:r>
            <a:r>
              <a:rPr lang="en-US" sz="2400" dirty="0">
                <a:latin typeface="Courier" pitchFamily="2" charset="0"/>
                <a:ea typeface="ＭＳ Ｐゴシック" charset="0"/>
                <a:cs typeface="ＭＳ Ｐゴシック" charset="0"/>
              </a:rPr>
              <a:t>#human being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Descriptions and examples in documentation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Reference to other representations , e.g.,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sameAs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  </a:t>
            </a:r>
            <a:r>
              <a:rPr lang="en-US" sz="2400" dirty="0">
                <a:ea typeface="ＭＳ Ｐゴシック" charset="0"/>
                <a:cs typeface="ＭＳ Ｐゴシック" charset="0"/>
                <a:hlinkClick r:id="rId4"/>
              </a:rPr>
              <a:t>/m/0dgw95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 Freebase and </a:t>
            </a:r>
            <a:r>
              <a:rPr lang="en-US" sz="2400" dirty="0">
                <a:ea typeface="ＭＳ Ｐゴシック" charset="0"/>
                <a:cs typeface="ＭＳ Ｐゴシック" charset="0"/>
                <a:hlinkClick r:id="rId5"/>
              </a:rPr>
              <a:t>Person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in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schema.org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Give examples like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Donald Trump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Luke Skywalker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to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help distinguish the concepts of a real and fictional person</a:t>
            </a:r>
          </a:p>
        </p:txBody>
      </p:sp>
    </p:spTree>
    <p:extLst>
      <p:ext uri="{BB962C8B-B14F-4D97-AF65-F5344CB8AC3E}">
        <p14:creationId xmlns:p14="http://schemas.microsoft.com/office/powerpoint/2010/main" val="332557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Provides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816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Variable symbols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e.g., X, Y</a:t>
            </a:r>
            <a:r>
              <a:rPr lang="en-US" sz="2800" dirty="0">
                <a:ea typeface="ＭＳ Ｐゴシック" charset="0"/>
              </a:rPr>
              <a:t>, ?foo, ?number</a:t>
            </a: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Connectives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Same as propositional logic: not (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), and (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), or (</a:t>
            </a:r>
            <a:r>
              <a:rPr lang="en-US" sz="3200" dirty="0">
                <a:ea typeface="ＭＳ Ｐゴシック" charset="0"/>
                <a:sym typeface="Symbol" charset="0"/>
              </a:rPr>
              <a:t></a:t>
            </a:r>
            <a:r>
              <a:rPr lang="en-US" sz="3200" dirty="0">
                <a:ea typeface="ＭＳ Ｐゴシック" charset="0"/>
              </a:rPr>
              <a:t>), implies (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),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), equivalence (</a:t>
            </a:r>
            <a:r>
              <a:rPr lang="en-US" sz="3200" dirty="0"/>
              <a:t>≡), …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Quantifiers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Universal </a:t>
            </a:r>
            <a:r>
              <a:rPr lang="en-US" sz="3200" b="1" dirty="0">
                <a:ea typeface="ＭＳ Ｐゴシック" charset="0"/>
                <a:sym typeface="Symbol" charset="0"/>
              </a:rPr>
              <a:t>x</a:t>
            </a:r>
            <a:r>
              <a:rPr lang="en-US" sz="3200" dirty="0">
                <a:ea typeface="ＭＳ Ｐゴシック" charset="0"/>
                <a:sym typeface="Symbol" charset="0"/>
              </a:rPr>
              <a:t> or  </a:t>
            </a:r>
            <a:r>
              <a:rPr lang="en-US" sz="3200" b="1" dirty="0">
                <a:ea typeface="ＭＳ Ｐゴシック" charset="0"/>
              </a:rPr>
              <a:t>(Ax)</a:t>
            </a:r>
            <a:endParaRPr lang="en-US" sz="3200" dirty="0">
              <a:ea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</a:rPr>
              <a:t>Existential </a:t>
            </a:r>
            <a:r>
              <a:rPr lang="en-US" sz="3200" b="1" dirty="0">
                <a:ea typeface="ＭＳ Ｐゴシック" charset="0"/>
                <a:sym typeface="Symbol" charset="0"/>
              </a:rPr>
              <a:t></a:t>
            </a:r>
            <a:r>
              <a:rPr lang="en-US" sz="3200" b="1" dirty="0">
                <a:ea typeface="ＭＳ Ｐゴシック" charset="0"/>
              </a:rPr>
              <a:t>x</a:t>
            </a:r>
            <a:r>
              <a:rPr lang="en-US" sz="3200" dirty="0">
                <a:ea typeface="ＭＳ Ｐゴシック" charset="0"/>
              </a:rPr>
              <a:t> or </a:t>
            </a:r>
            <a:r>
              <a:rPr lang="en-US" sz="3200" b="1" dirty="0">
                <a:ea typeface="ＭＳ Ｐゴシック" charset="0"/>
              </a:rPr>
              <a:t>(Ex)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term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(denoting an individual): constant or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vari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-able symbol, or n-place function of n terms, e.g.:</a:t>
            </a:r>
          </a:p>
          <a:p>
            <a:pPr lvl="1"/>
            <a:r>
              <a:rPr lang="en-US" sz="2800" dirty="0">
                <a:ea typeface="ＭＳ Ｐゴシック" charset="0"/>
              </a:rPr>
              <a:t>Constants: john, </a:t>
            </a:r>
            <a:r>
              <a:rPr lang="en-US" sz="2800" dirty="0" err="1">
                <a:ea typeface="ＭＳ Ｐゴシック" charset="0"/>
              </a:rPr>
              <a:t>umbc</a:t>
            </a:r>
            <a:endParaRPr lang="en-US" sz="2800" dirty="0">
              <a:ea typeface="ＭＳ Ｐゴシック" charset="0"/>
            </a:endParaRPr>
          </a:p>
          <a:p>
            <a:pPr lvl="1"/>
            <a:r>
              <a:rPr lang="en-US" sz="2800" dirty="0">
                <a:ea typeface="ＭＳ Ｐゴシック" charset="0"/>
              </a:rPr>
              <a:t>Variables: X, Y, Z</a:t>
            </a:r>
          </a:p>
          <a:p>
            <a:pPr lvl="1"/>
            <a:r>
              <a:rPr lang="en-US" sz="2800" dirty="0">
                <a:ea typeface="ＭＳ Ｐゴシック" charset="0"/>
              </a:rPr>
              <a:t>Functions: </a:t>
            </a:r>
            <a:r>
              <a:rPr lang="en-US" sz="2800" dirty="0" err="1">
                <a:ea typeface="ＭＳ Ｐゴシック" charset="0"/>
              </a:rPr>
              <a:t>mother_of</a:t>
            </a:r>
            <a:r>
              <a:rPr lang="en-US" sz="2800" dirty="0">
                <a:ea typeface="ＭＳ Ｐゴシック" charset="0"/>
              </a:rPr>
              <a:t>(john), phone(mother(x))</a:t>
            </a:r>
          </a:p>
          <a:p>
            <a:r>
              <a:rPr lang="en-US" sz="3200" b="1" dirty="0">
                <a:solidFill>
                  <a:schemeClr val="accent6"/>
                </a:solidFill>
                <a:ea typeface="ＭＳ Ｐゴシック" charset="0"/>
                <a:cs typeface="ＭＳ Ｐゴシック" charset="0"/>
              </a:rPr>
              <a:t>Ground terms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have no variables in them</a:t>
            </a:r>
          </a:p>
          <a:p>
            <a:pPr lvl="1"/>
            <a:r>
              <a:rPr lang="en-US" sz="2800" b="1" dirty="0">
                <a:solidFill>
                  <a:schemeClr val="accent2"/>
                </a:solidFill>
                <a:ea typeface="ＭＳ Ｐゴシック" charset="0"/>
              </a:rPr>
              <a:t>Ground:</a:t>
            </a:r>
            <a:r>
              <a:rPr lang="en-US" sz="2800" dirty="0">
                <a:ea typeface="ＭＳ Ｐゴシック" charset="0"/>
              </a:rPr>
              <a:t> john, 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(john))</a:t>
            </a:r>
          </a:p>
          <a:p>
            <a:pPr lvl="1"/>
            <a:r>
              <a:rPr lang="en-US" sz="2800" b="1" dirty="0">
                <a:solidFill>
                  <a:srgbClr val="0000FF"/>
                </a:solidFill>
                <a:ea typeface="ＭＳ Ｐゴシック" charset="0"/>
              </a:rPr>
              <a:t>Not Ground: </a:t>
            </a:r>
            <a:r>
              <a:rPr lang="en-US" sz="2800" dirty="0" err="1">
                <a:ea typeface="ＭＳ Ｐゴシック" charset="0"/>
              </a:rPr>
              <a:t>father_of</a:t>
            </a:r>
            <a:r>
              <a:rPr lang="en-US" sz="2800" dirty="0">
                <a:ea typeface="ＭＳ Ｐゴシック" charset="0"/>
              </a:rPr>
              <a:t>(X)</a:t>
            </a:r>
          </a:p>
          <a:p>
            <a:r>
              <a:rPr lang="en-US" sz="3200" dirty="0">
                <a:ea typeface="ＭＳ Ｐゴシック" charset="0"/>
              </a:rPr>
              <a:t>Syntax may vary: maybe variables must start with a “?” or a capital letter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Sentences: built from terms and atoms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715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atomic sentences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(which are either true or false) are n-place predicates of n terms,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green(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kermit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between(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philadelphia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baltimore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dc)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loves(X, mother(X))</a:t>
            </a:r>
          </a:p>
          <a:p>
            <a:pPr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complex sentences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formed from atomic ones connected by the standard logical connectives with quantifiers if there are variables, e.g.: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loves(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mary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john) </a:t>
            </a:r>
            <a:r>
              <a:rPr lang="en-US" sz="2800" b="1" dirty="0">
                <a:ea typeface="ＭＳ Ｐゴシック" charset="0"/>
                <a:sym typeface="Symbol" charset="0"/>
              </a:rPr>
              <a:t> </a:t>
            </a:r>
            <a:r>
              <a:rPr lang="en-US" sz="2800" dirty="0">
                <a:ea typeface="ＭＳ Ｐゴシック" charset="0"/>
                <a:sym typeface="Symbol" charset="0"/>
              </a:rPr>
              <a:t>loves(</a:t>
            </a:r>
            <a:r>
              <a:rPr lang="en-US" sz="2800" dirty="0" err="1">
                <a:ea typeface="ＭＳ Ｐゴシック" charset="0"/>
                <a:sym typeface="Symbol" charset="0"/>
              </a:rPr>
              <a:t>mary</a:t>
            </a:r>
            <a:r>
              <a:rPr lang="en-US" sz="2800" dirty="0">
                <a:ea typeface="ＭＳ Ｐゴシック" charset="0"/>
                <a:sym typeface="Symbol" charset="0"/>
              </a:rPr>
              <a:t>, bill)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loves(</a:t>
            </a:r>
            <a:r>
              <a:rPr lang="en-US" sz="2800" dirty="0" err="1">
                <a:ea typeface="ＭＳ Ｐゴシック" charset="0"/>
              </a:rPr>
              <a:t>mary</a:t>
            </a:r>
            <a:r>
              <a:rPr lang="en-US" sz="2800" dirty="0">
                <a:ea typeface="ＭＳ Ｐゴシック" charset="0"/>
              </a:rPr>
              <a:t>, x)</a:t>
            </a:r>
            <a:endParaRPr lang="en-US" sz="2800" dirty="0">
              <a:ea typeface="ＭＳ Ｐゴシック" charset="0"/>
              <a:sym typeface="Symbol" charset="0"/>
            </a:endParaRPr>
          </a:p>
          <a:p>
            <a:pPr lvl="1"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What do atomic sentences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53400" cy="5410200"/>
          </a:xfrm>
        </p:spPr>
        <p:txBody>
          <a:bodyPr/>
          <a:lstStyle/>
          <a:p>
            <a:r>
              <a:rPr lang="en-US" sz="3200" dirty="0"/>
              <a:t>Unary predicates typically encode a </a:t>
            </a:r>
            <a:r>
              <a:rPr lang="en-US" sz="3200" b="1" dirty="0"/>
              <a:t>type</a:t>
            </a:r>
            <a:endParaRPr lang="en-US" sz="3200" dirty="0"/>
          </a:p>
          <a:p>
            <a:pPr lvl="1"/>
            <a:r>
              <a:rPr lang="en-US" sz="2800" dirty="0" err="1"/>
              <a:t>muppet</a:t>
            </a:r>
            <a:r>
              <a:rPr lang="en-US" sz="2800" dirty="0"/>
              <a:t>(Kermit): </a:t>
            </a:r>
            <a:r>
              <a:rPr lang="en-US" sz="2800" dirty="0" err="1"/>
              <a:t>kermit</a:t>
            </a:r>
            <a:r>
              <a:rPr lang="en-US" sz="2800" dirty="0"/>
              <a:t> is a kind of </a:t>
            </a:r>
            <a:r>
              <a:rPr lang="en-US" sz="2800" dirty="0" err="1"/>
              <a:t>muppet</a:t>
            </a:r>
            <a:endParaRPr lang="en-US" sz="2800" dirty="0"/>
          </a:p>
          <a:p>
            <a:pPr lvl="1"/>
            <a:r>
              <a:rPr lang="en-US" sz="2800" dirty="0"/>
              <a:t>green(</a:t>
            </a:r>
            <a:r>
              <a:rPr lang="en-US" sz="2800" dirty="0" err="1"/>
              <a:t>kermit</a:t>
            </a:r>
            <a:r>
              <a:rPr lang="en-US" sz="2800" dirty="0"/>
              <a:t>): </a:t>
            </a:r>
            <a:r>
              <a:rPr lang="en-US" sz="2800" dirty="0" err="1"/>
              <a:t>kermit</a:t>
            </a:r>
            <a:r>
              <a:rPr lang="en-US" sz="2800" dirty="0"/>
              <a:t> is a kind of green thing</a:t>
            </a:r>
          </a:p>
          <a:p>
            <a:pPr lvl="1"/>
            <a:r>
              <a:rPr lang="en-US" sz="2800" dirty="0"/>
              <a:t>integer(X): x is a kind of integer</a:t>
            </a:r>
          </a:p>
          <a:p>
            <a:r>
              <a:rPr lang="en-US" sz="3000" dirty="0"/>
              <a:t>Non-unary predicates typically encode relations or properties</a:t>
            </a:r>
          </a:p>
          <a:p>
            <a:pPr lvl="1"/>
            <a:r>
              <a:rPr lang="en-US" sz="2800" dirty="0"/>
              <a:t>Loves(john, </a:t>
            </a:r>
            <a:r>
              <a:rPr lang="en-US" sz="2800" dirty="0" err="1"/>
              <a:t>mary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Greater_than</a:t>
            </a:r>
            <a:r>
              <a:rPr lang="en-US" sz="2800" dirty="0"/>
              <a:t>(2, 1)</a:t>
            </a:r>
          </a:p>
          <a:p>
            <a:pPr lvl="1"/>
            <a:r>
              <a:rPr lang="en-US" sz="2800" dirty="0"/>
              <a:t>Between(</a:t>
            </a:r>
            <a:r>
              <a:rPr lang="en-US" sz="2800" dirty="0" err="1"/>
              <a:t>newYork</a:t>
            </a:r>
            <a:r>
              <a:rPr lang="en-US" sz="2800" dirty="0"/>
              <a:t>, </a:t>
            </a:r>
            <a:r>
              <a:rPr lang="en-US" sz="2800" dirty="0" err="1"/>
              <a:t>philadelphia</a:t>
            </a:r>
            <a:r>
              <a:rPr lang="en-US" sz="2800" dirty="0"/>
              <a:t>, </a:t>
            </a:r>
            <a:r>
              <a:rPr lang="en-US" sz="2800" dirty="0" err="1"/>
              <a:t>baltimore</a:t>
            </a:r>
            <a:r>
              <a:rPr lang="en-US" sz="2800" dirty="0"/>
              <a:t>)</a:t>
            </a:r>
          </a:p>
          <a:p>
            <a:pPr lvl="1"/>
            <a:r>
              <a:rPr lang="en-US" sz="2800" dirty="0" err="1"/>
              <a:t>hasName</a:t>
            </a:r>
            <a:r>
              <a:rPr lang="en-US" sz="2800" dirty="0"/>
              <a:t>(john, “John Smith”)</a:t>
            </a:r>
          </a:p>
        </p:txBody>
      </p:sp>
    </p:spTree>
    <p:extLst>
      <p:ext uri="{BB962C8B-B14F-4D97-AF65-F5344CB8AC3E}">
        <p14:creationId xmlns:p14="http://schemas.microsoft.com/office/powerpoint/2010/main" val="11722317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15701</TotalTime>
  <Words>2256</Words>
  <Application>Microsoft Macintosh PowerPoint</Application>
  <PresentationFormat>On-screen Show (4:3)</PresentationFormat>
  <Paragraphs>252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Courier</vt:lpstr>
      <vt:lpstr>Lucida Calligraphy</vt:lpstr>
      <vt:lpstr>Times New Roman</vt:lpstr>
      <vt:lpstr>Blank Presentation</vt:lpstr>
      <vt:lpstr>First-Order Logic (FOL) part 1</vt:lpstr>
      <vt:lpstr>FOL Overview</vt:lpstr>
      <vt:lpstr>First-order logic</vt:lpstr>
      <vt:lpstr>User provides</vt:lpstr>
      <vt:lpstr>What do these mean?</vt:lpstr>
      <vt:lpstr>FOL Provides</vt:lpstr>
      <vt:lpstr>Sentences: built from terms and atoms</vt:lpstr>
      <vt:lpstr>Sentences: built from terms and atoms</vt:lpstr>
      <vt:lpstr>What do atomic sentences mean?</vt:lpstr>
      <vt:lpstr>Ontology</vt:lpstr>
      <vt:lpstr>Sentences: built from terms and atoms</vt:lpstr>
      <vt:lpstr>Quantifiers:  and </vt:lpstr>
      <vt:lpstr>Universal Quantifier: </vt:lpstr>
      <vt:lpstr>Universal Quantifier: </vt:lpstr>
      <vt:lpstr>Existential Quantifier:  </vt:lpstr>
      <vt:lpstr>Existential Quantifier:  </vt:lpstr>
      <vt:lpstr>Quantifier Scope</vt:lpstr>
      <vt:lpstr>Quantifier Scope</vt:lpstr>
      <vt:lpstr>Procedural example 1</vt:lpstr>
      <vt:lpstr>Procedural example 2</vt:lpstr>
      <vt:lpstr>Connections between  and </vt:lpstr>
      <vt:lpstr>Notational differences</vt:lpstr>
      <vt:lpstr>Notational differences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299</cp:revision>
  <cp:lastPrinted>2019-04-10T15:17:04Z</cp:lastPrinted>
  <dcterms:created xsi:type="dcterms:W3CDTF">2009-10-28T18:03:00Z</dcterms:created>
  <dcterms:modified xsi:type="dcterms:W3CDTF">2020-10-15T16:22:00Z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