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85" r:id="rId3"/>
    <p:sldId id="286" r:id="rId4"/>
    <p:sldId id="287" r:id="rId5"/>
    <p:sldId id="381" r:id="rId6"/>
    <p:sldId id="385" r:id="rId7"/>
    <p:sldId id="302" r:id="rId8"/>
    <p:sldId id="382" r:id="rId9"/>
    <p:sldId id="271" r:id="rId10"/>
    <p:sldId id="362" r:id="rId11"/>
    <p:sldId id="363" r:id="rId12"/>
    <p:sldId id="364" r:id="rId13"/>
    <p:sldId id="383" r:id="rId14"/>
    <p:sldId id="370" r:id="rId15"/>
    <p:sldId id="380" r:id="rId16"/>
    <p:sldId id="384" r:id="rId17"/>
  </p:sldIdLst>
  <p:sldSz cx="9144000" cy="6858000" type="screen4x3"/>
  <p:notesSz cx="9296400" cy="68818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4">
          <p15:clr>
            <a:srgbClr val="A4A3A4"/>
          </p15:clr>
        </p15:guide>
        <p15:guide id="2" pos="201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432FF"/>
    <a:srgbClr val="CCECFF"/>
    <a:srgbClr val="00FF00"/>
    <a:srgbClr val="EAEAEA"/>
    <a:srgbClr val="CCCC0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340"/>
    <p:restoredTop sz="96853"/>
  </p:normalViewPr>
  <p:slideViewPr>
    <p:cSldViewPr showGuides="1">
      <p:cViewPr varScale="1">
        <p:scale>
          <a:sx n="31" d="100"/>
          <a:sy n="31" d="100"/>
        </p:scale>
        <p:origin x="184" y="504"/>
      </p:cViewPr>
      <p:guideLst>
        <p:guide orient="horz" pos="1344"/>
        <p:guide pos="201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528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8913" y="0"/>
            <a:ext cx="40528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53200"/>
            <a:ext cx="4052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8913" y="6553200"/>
            <a:ext cx="4052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583057B-A3E2-2A45-AE6E-E1632947D285}" type="slidenum">
              <a:rPr lang="en-US">
                <a:latin typeface="Calibri"/>
              </a:rPr>
              <a:pPr>
                <a:defRPr/>
              </a:pPr>
              <a:t>‹#›</a:t>
            </a:fld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3727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528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8913" y="0"/>
            <a:ext cx="40528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79725" y="509588"/>
            <a:ext cx="3462338" cy="2597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228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6025" y="3276600"/>
            <a:ext cx="6889750" cy="310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228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53200"/>
            <a:ext cx="4052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8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8913" y="6553200"/>
            <a:ext cx="4052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/>
              </a:defRPr>
            </a:lvl1pPr>
          </a:lstStyle>
          <a:p>
            <a:pPr>
              <a:defRPr/>
            </a:pPr>
            <a:fld id="{D44D993B-772C-7143-8E23-3CF6A56E97C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7527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A019267-411D-944E-9D17-C7322712A073}" type="slidenum">
              <a:rPr lang="en-US" sz="1200">
                <a:latin typeface="Calibri"/>
              </a:rPr>
              <a:pPr/>
              <a:t>1</a:t>
            </a:fld>
            <a:endParaRPr lang="en-US" sz="1200" dirty="0">
              <a:latin typeface="Calibri"/>
            </a:endParaRPr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C325ED5-A4A3-A44A-A4B0-6E3CCA05808F}" type="slidenum">
              <a:rPr lang="en-US" sz="1200">
                <a:latin typeface="Calibri"/>
              </a:rPr>
              <a:pPr/>
              <a:t>2</a:t>
            </a:fld>
            <a:endParaRPr lang="en-US" sz="1200" dirty="0">
              <a:latin typeface="Calibri"/>
            </a:endParaRPr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657B53A-1D96-7445-AE48-D91A4605956C}" type="slidenum">
              <a:rPr lang="en-US" sz="1200">
                <a:latin typeface="Calibri"/>
              </a:rPr>
              <a:pPr/>
              <a:t>3</a:t>
            </a:fld>
            <a:endParaRPr lang="en-US" sz="1200" dirty="0">
              <a:latin typeface="Calibri"/>
            </a:endParaRPr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CA6DF02-193A-D343-9B80-78F11AD6FB67}" type="slidenum">
              <a:rPr lang="en-US" sz="1200">
                <a:latin typeface="Calibri"/>
              </a:rPr>
              <a:pPr/>
              <a:t>4</a:t>
            </a:fld>
            <a:endParaRPr lang="en-US" sz="1200" dirty="0">
              <a:latin typeface="Calibri"/>
            </a:endParaRPr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C3DDA2A-00C5-A64D-995C-FC4794FA6F33}" type="slidenum">
              <a:rPr lang="en-US" sz="1200">
                <a:latin typeface="Calibri"/>
              </a:rPr>
              <a:pPr/>
              <a:t>7</a:t>
            </a:fld>
            <a:endParaRPr lang="en-US" sz="1200" dirty="0">
              <a:latin typeface="Calibri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8224C5E-D1FD-CA43-AB9A-2B68E00A1995}" type="slidenum">
              <a:rPr lang="en-US" sz="1200">
                <a:latin typeface="Calibri"/>
              </a:rPr>
              <a:pPr/>
              <a:t>8</a:t>
            </a:fld>
            <a:endParaRPr lang="en-US" sz="1200" dirty="0">
              <a:latin typeface="Calibri"/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3652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8224C5E-D1FD-CA43-AB9A-2B68E00A1995}" type="slidenum">
              <a:rPr lang="en-US" sz="1200">
                <a:latin typeface="Calibri"/>
              </a:rPr>
              <a:pPr/>
              <a:t>9</a:t>
            </a:fld>
            <a:endParaRPr lang="en-US" sz="1200" dirty="0">
              <a:latin typeface="Calibri"/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4D993B-772C-7143-8E23-3CF6A56E97C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41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06377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6853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2858D7D8-2CDA-6547-8643-184C62553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9668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92562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57657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CBFD7EAF-B730-EA45-AD67-FB2F59E6DAB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041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7263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6A96773C-4A1E-6B49-9C10-0D92EDE2AAF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457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FE576CFE-27DD-804B-AD55-CF2F630595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815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9684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0C9637A9-AA72-734B-B29D-A161A9E241F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909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B10916AA-D880-D242-9CAC-1197DB3C643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37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5" r:id="rId3"/>
    <p:sldLayoutId id="2147483831" r:id="rId4"/>
    <p:sldLayoutId id="2147483836" r:id="rId5"/>
    <p:sldLayoutId id="2147483837" r:id="rId6"/>
    <p:sldLayoutId id="2147483832" r:id="rId7"/>
    <p:sldLayoutId id="2147483838" r:id="rId8"/>
    <p:sldLayoutId id="2147483839" r:id="rId9"/>
    <p:sldLayoutId id="2147483833" r:id="rId10"/>
    <p:sldLayoutId id="2147483840" r:id="rId11"/>
    <p:sldLayoutId id="214748383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/>
          <a:ea typeface="ＭＳ Ｐゴシック" pitchFamily="-65" charset="-128"/>
          <a:cs typeface="ＭＳ Ｐゴシック" pitchFamily="-65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ea typeface="ＭＳ Ｐゴシック" pitchFamily="-65" charset="-128"/>
          <a:cs typeface="ＭＳ Ｐゴシック" pitchFamily="-65" charset="-128"/>
        </a:defRPr>
      </a:lvl1pPr>
      <a:lvl2pPr marL="566738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/>
          <a:ea typeface="ＭＳ Ｐゴシック" charset="-128"/>
        </a:defRPr>
      </a:lvl2pPr>
      <a:lvl3pPr marL="914400" indent="-233363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Calibri"/>
          <a:ea typeface="ＭＳ Ｐゴシック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Calibri"/>
          <a:ea typeface="ＭＳ Ｐゴシック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Calibri"/>
          <a:ea typeface="ＭＳ Ｐゴシック" charset="-128"/>
        </a:defRPr>
      </a:lvl5pPr>
      <a:lvl6pPr marL="20589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6pPr>
      <a:lvl7pPr marL="25161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7pPr>
      <a:lvl8pPr marL="29733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8pPr>
      <a:lvl9pPr marL="34305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Modus_ponen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772400" cy="2057400"/>
          </a:xfrm>
        </p:spPr>
        <p:txBody>
          <a:bodyPr/>
          <a:lstStyle/>
          <a:p>
            <a:r>
              <a:rPr lang="en-US" sz="6600" dirty="0">
                <a:ea typeface="ＭＳ Ｐゴシック" charset="0"/>
                <a:cs typeface="ＭＳ Ｐゴシック" charset="0"/>
              </a:rPr>
              <a:t>Propositional Logic</a:t>
            </a:r>
          </a:p>
        </p:txBody>
      </p:sp>
      <p:sp>
        <p:nvSpPr>
          <p:cNvPr id="1024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28700" y="3962400"/>
            <a:ext cx="7086600" cy="990600"/>
          </a:xfrm>
        </p:spPr>
        <p:txBody>
          <a:bodyPr/>
          <a:lstStyle/>
          <a:p>
            <a:r>
              <a:rPr lang="en-US" sz="4400" dirty="0">
                <a:ea typeface="ＭＳ Ｐゴシック" charset="0"/>
                <a:cs typeface="ＭＳ Ｐゴシック" charset="0"/>
              </a:rPr>
              <a:t>Chapter 7.4</a:t>
            </a:r>
            <a:r>
              <a:rPr lang="en-US" sz="4400" dirty="0">
                <a:ea typeface="ＭＳ Ｐゴシック" charset="0"/>
                <a:cs typeface="Calibri"/>
                <a:sym typeface="Symbol" charset="0"/>
              </a:rPr>
              <a:t>─</a:t>
            </a:r>
            <a:r>
              <a:rPr lang="en-US" sz="4400" dirty="0">
                <a:ea typeface="ＭＳ Ｐゴシック" charset="0"/>
                <a:cs typeface="ＭＳ Ｐゴシック" charset="0"/>
                <a:sym typeface="Symbol" charset="0"/>
              </a:rPr>
              <a:t>7.7</a:t>
            </a:r>
            <a:endParaRPr lang="en-US" dirty="0">
              <a:ea typeface="ＭＳ Ｐゴシック" charset="0"/>
              <a:cs typeface="Calibri"/>
              <a:sym typeface="Symbol" charset="0"/>
            </a:endParaRP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0" y="6457950"/>
            <a:ext cx="899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latin typeface="Calibri"/>
              </a:rPr>
              <a:t>Some material adopted from notes by </a:t>
            </a:r>
            <a:r>
              <a:rPr lang="en-US" sz="2000" dirty="0">
                <a:latin typeface="Calibri"/>
              </a:rPr>
              <a:t>Andreas Geyer-Schulz and Chuck Dyer</a:t>
            </a:r>
            <a:endParaRPr lang="en-US" dirty="0">
              <a:latin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DAF1187-782A-D543-AB01-3FAA1E352C4A}"/>
              </a:ext>
            </a:extLst>
          </p:cNvPr>
          <p:cNvSpPr txBox="1"/>
          <p:nvPr/>
        </p:nvSpPr>
        <p:spPr>
          <a:xfrm>
            <a:off x="8019618" y="96445"/>
            <a:ext cx="877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9.2.2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The implies connective: P </a:t>
            </a:r>
            <a:r>
              <a:rPr lang="en-US" dirty="0">
                <a:ea typeface="ＭＳ Ｐゴシック" charset="0"/>
                <a:cs typeface="ＭＳ Ｐゴシック" charset="0"/>
                <a:sym typeface="Symbol" charset="0"/>
              </a:rPr>
              <a:t></a:t>
            </a:r>
            <a:r>
              <a:rPr lang="en-US" dirty="0">
                <a:ea typeface="ＭＳ Ｐゴシック" charset="0"/>
                <a:cs typeface="ＭＳ Ｐゴシック" charset="0"/>
              </a:rPr>
              <a:t> Q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685800" y="1241502"/>
            <a:ext cx="7772400" cy="5334000"/>
          </a:xfrm>
        </p:spPr>
        <p:txBody>
          <a:bodyPr/>
          <a:lstStyle/>
          <a:p>
            <a:pPr marL="0" indent="0">
              <a:lnSpc>
                <a:spcPct val="110000"/>
              </a:lnSpc>
              <a:buNone/>
            </a:pP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ＭＳ Ｐゴシック" charset="0"/>
                <a:sym typeface="Symbol" charset="0"/>
              </a:rPr>
              <a:t>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 is a </a:t>
            </a:r>
            <a:r>
              <a:rPr lang="en-US" sz="3600" b="1" i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logical connective</a:t>
            </a:r>
          </a:p>
          <a:p>
            <a:pPr>
              <a:lnSpc>
                <a:spcPct val="110000"/>
              </a:lnSpc>
            </a:pPr>
            <a:r>
              <a:rPr lang="en-US" sz="3200" i="1" dirty="0">
                <a:ea typeface="ＭＳ Ｐゴシック" charset="0"/>
                <a:cs typeface="ＭＳ Ｐゴシック" charset="0"/>
              </a:rPr>
              <a:t>P</a:t>
            </a:r>
            <a:r>
              <a:rPr lang="en-US" sz="3200" i="1" dirty="0">
                <a:ea typeface="ＭＳ Ｐゴシック" charset="0"/>
                <a:cs typeface="ＭＳ Ｐゴシック" charset="0"/>
                <a:sym typeface="Symbol" charset="0"/>
              </a:rPr>
              <a:t> Q </a:t>
            </a:r>
            <a:r>
              <a:rPr lang="en-US" sz="3200" dirty="0">
                <a:ea typeface="ＭＳ Ｐゴシック" charset="0"/>
                <a:cs typeface="ＭＳ Ｐゴシック" charset="0"/>
                <a:sym typeface="Symbol" charset="0"/>
              </a:rPr>
              <a:t>is a </a:t>
            </a:r>
            <a:r>
              <a:rPr lang="en-US" sz="3200" b="1" dirty="0">
                <a:ea typeface="ＭＳ Ｐゴシック" charset="0"/>
                <a:cs typeface="ＭＳ Ｐゴシック" charset="0"/>
                <a:sym typeface="Symbol" charset="0"/>
              </a:rPr>
              <a:t>logical sentence </a:t>
            </a:r>
            <a:r>
              <a:rPr lang="en-US" sz="3200" dirty="0">
                <a:ea typeface="ＭＳ Ｐゴシック" charset="0"/>
                <a:cs typeface="ＭＳ Ｐゴシック" charset="0"/>
                <a:sym typeface="Symbol" charset="0"/>
              </a:rPr>
              <a:t>and has a truth value, i.e., is either 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ＭＳ Ｐゴシック" charset="0"/>
                <a:sym typeface="Symbol" charset="0"/>
              </a:rPr>
              <a:t>True</a:t>
            </a:r>
            <a:r>
              <a:rPr lang="en-US" sz="3200" dirty="0">
                <a:ea typeface="ＭＳ Ｐゴシック" charset="0"/>
                <a:cs typeface="ＭＳ Ｐゴシック" charset="0"/>
                <a:sym typeface="Symbol" charset="0"/>
              </a:rPr>
              <a:t> or 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ＭＳ Ｐゴシック" charset="0"/>
                <a:sym typeface="Symbol" charset="0"/>
              </a:rPr>
              <a:t>False</a:t>
            </a:r>
          </a:p>
          <a:p>
            <a:pPr>
              <a:lnSpc>
                <a:spcPct val="110000"/>
              </a:lnSpc>
            </a:pPr>
            <a:r>
              <a:rPr lang="en-US" sz="3200" dirty="0">
                <a:ea typeface="ＭＳ Ｐゴシック" charset="0"/>
                <a:cs typeface="ＭＳ Ｐゴシック" charset="0"/>
                <a:sym typeface="Symbol" charset="0"/>
              </a:rPr>
              <a:t>If the sentence is in a KB, it can be used by a rule (</a:t>
            </a:r>
            <a:r>
              <a:rPr lang="en-US" sz="3200" i="1" dirty="0">
                <a:ea typeface="ＭＳ Ｐゴシック" charset="0"/>
                <a:cs typeface="ＭＳ Ｐゴシック" charset="0"/>
                <a:sym typeface="Symbol" charset="0"/>
                <a:hlinkClick r:id="rId2"/>
              </a:rPr>
              <a:t>Modes Ponens</a:t>
            </a:r>
            <a:r>
              <a:rPr lang="en-US" sz="3200" i="1" dirty="0">
                <a:ea typeface="ＭＳ Ｐゴシック" charset="0"/>
                <a:cs typeface="ＭＳ Ｐゴシック" charset="0"/>
                <a:sym typeface="Symbol" charset="0"/>
              </a:rPr>
              <a:t>)</a:t>
            </a:r>
            <a:r>
              <a:rPr lang="en-US" sz="3200" dirty="0">
                <a:ea typeface="ＭＳ Ｐゴシック" charset="0"/>
                <a:cs typeface="ＭＳ Ｐゴシック" charset="0"/>
                <a:sym typeface="Symbol" charset="0"/>
              </a:rPr>
              <a:t> to infer that Q is True if P is True in the KB</a:t>
            </a:r>
          </a:p>
          <a:p>
            <a:pPr>
              <a:lnSpc>
                <a:spcPct val="110000"/>
              </a:lnSpc>
            </a:pPr>
            <a:r>
              <a:rPr lang="en-US" sz="3200" dirty="0">
                <a:ea typeface="ＭＳ Ｐゴシック" charset="0"/>
                <a:cs typeface="ＭＳ Ｐゴシック" charset="0"/>
                <a:sym typeface="Symbol" charset="0"/>
              </a:rPr>
              <a:t>Given a KB where P=True and Q=True, we can derive/infer/prove that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P</a:t>
            </a:r>
            <a:r>
              <a:rPr lang="en-US" sz="3200" dirty="0">
                <a:ea typeface="ＭＳ Ｐゴシック" charset="0"/>
                <a:cs typeface="ＭＳ Ｐゴシック" charset="0"/>
                <a:sym typeface="Symbol" charset="0"/>
              </a:rPr>
              <a:t>Q is True</a:t>
            </a:r>
          </a:p>
          <a:p>
            <a:pPr>
              <a:lnSpc>
                <a:spcPct val="110000"/>
              </a:lnSpc>
            </a:pPr>
            <a:r>
              <a:rPr lang="en-US" sz="3200" dirty="0">
                <a:ea typeface="ＭＳ Ｐゴシック" charset="0"/>
                <a:cs typeface="ＭＳ Ｐゴシック" charset="0"/>
                <a:sym typeface="Symbol" charset="0"/>
              </a:rPr>
              <a:t>Note: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P</a:t>
            </a:r>
            <a:r>
              <a:rPr lang="en-US" sz="3200" dirty="0">
                <a:ea typeface="ＭＳ Ｐゴシック" charset="0"/>
                <a:cs typeface="ＭＳ Ｐゴシック" charset="0"/>
                <a:sym typeface="Symbol" charset="0"/>
              </a:rPr>
              <a:t> Q is equivalent to </a:t>
            </a:r>
            <a:r>
              <a:rPr lang="en-US" sz="3200" dirty="0">
                <a:ea typeface="ＭＳ Ｐゴシック" charset="0"/>
                <a:sym typeface="Symbol" charset="0"/>
              </a:rPr>
              <a:t>~PQ</a:t>
            </a:r>
            <a:endParaRPr lang="en-US" sz="3200" dirty="0">
              <a:ea typeface="ＭＳ Ｐゴシック" charset="0"/>
              <a:cs typeface="ＭＳ Ｐゴシック" charset="0"/>
              <a:sym typeface="Symbol" charset="0"/>
            </a:endParaRPr>
          </a:p>
          <a:p>
            <a:pPr>
              <a:lnSpc>
                <a:spcPct val="110000"/>
              </a:lnSpc>
            </a:pPr>
            <a:endParaRPr lang="en-US" sz="3200" dirty="0">
              <a:ea typeface="ＭＳ Ｐゴシック" charset="0"/>
              <a:cs typeface="ＭＳ Ｐゴシック" charset="0"/>
              <a:sym typeface="Symbol" charset="0"/>
            </a:endParaRPr>
          </a:p>
          <a:p>
            <a:pPr>
              <a:lnSpc>
                <a:spcPct val="110000"/>
              </a:lnSpc>
            </a:pPr>
            <a:endParaRPr lang="en-US" sz="3200" dirty="0">
              <a:ea typeface="ＭＳ Ｐゴシック" charset="0"/>
              <a:cs typeface="ＭＳ Ｐゴシック" charset="0"/>
              <a:sym typeface="Symbol" charset="0"/>
            </a:endParaRPr>
          </a:p>
          <a:p>
            <a:pPr>
              <a:lnSpc>
                <a:spcPct val="110000"/>
              </a:lnSpc>
            </a:pPr>
            <a:endParaRPr lang="en-US" sz="3200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P </a:t>
            </a:r>
            <a:r>
              <a:rPr lang="en-US" dirty="0">
                <a:ea typeface="ＭＳ Ｐゴシック" charset="0"/>
                <a:cs typeface="ＭＳ Ｐゴシック" charset="0"/>
                <a:sym typeface="Symbol" charset="0"/>
              </a:rPr>
              <a:t></a:t>
            </a:r>
            <a:r>
              <a:rPr lang="en-US" dirty="0">
                <a:ea typeface="ＭＳ Ｐゴシック" charset="0"/>
                <a:cs typeface="ＭＳ Ｐゴシック" charset="0"/>
              </a:rPr>
              <a:t> Q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5029200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>
                <a:ea typeface="ＭＳ Ｐゴシック" charset="0"/>
                <a:cs typeface="ＭＳ Ｐゴシック" charset="0"/>
              </a:rPr>
              <a:t>When is </a:t>
            </a:r>
            <a:r>
              <a:rPr lang="en-US" sz="3200" b="1" i="1" dirty="0">
                <a:ea typeface="ＭＳ Ｐゴシック" charset="0"/>
                <a:cs typeface="ＭＳ Ｐゴシック" charset="0"/>
              </a:rPr>
              <a:t>P</a:t>
            </a:r>
            <a:r>
              <a:rPr lang="en-US" sz="3200" b="1" i="1" dirty="0">
                <a:ea typeface="ＭＳ Ｐゴシック" charset="0"/>
                <a:cs typeface="ＭＳ Ｐゴシック" charset="0"/>
                <a:sym typeface="Symbol" charset="0"/>
              </a:rPr>
              <a:t>Q </a:t>
            </a:r>
            <a:r>
              <a:rPr lang="en-US" sz="3200" b="1" dirty="0">
                <a:ea typeface="ＭＳ Ｐゴシック" charset="0"/>
                <a:cs typeface="ＭＳ Ｐゴシック" charset="0"/>
                <a:sym typeface="Symbol" charset="0"/>
              </a:rPr>
              <a:t>true?  Check all that apply</a:t>
            </a:r>
            <a:endParaRPr lang="en-US" sz="3200" b="1" dirty="0"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Char char="q"/>
            </a:pPr>
            <a:r>
              <a:rPr lang="en-US" sz="3200" dirty="0">
                <a:ea typeface="ＭＳ Ｐゴシック" charset="0"/>
                <a:sym typeface="Symbol" charset="0"/>
              </a:rPr>
              <a:t> P=Q=true</a:t>
            </a:r>
          </a:p>
          <a:p>
            <a:pPr lvl="1">
              <a:buFont typeface="Wingdings" charset="0"/>
              <a:buChar char="q"/>
            </a:pPr>
            <a:r>
              <a:rPr lang="en-US" sz="3200" dirty="0">
                <a:ea typeface="ＭＳ Ｐゴシック" charset="0"/>
                <a:sym typeface="Symbol" charset="0"/>
              </a:rPr>
              <a:t> P=Q=false</a:t>
            </a:r>
          </a:p>
          <a:p>
            <a:pPr lvl="1">
              <a:buFont typeface="Wingdings" charset="0"/>
              <a:buChar char="q"/>
            </a:pPr>
            <a:r>
              <a:rPr lang="en-US" sz="3200" dirty="0">
                <a:ea typeface="ＭＳ Ｐゴシック" charset="0"/>
                <a:sym typeface="Symbol" charset="0"/>
              </a:rPr>
              <a:t> P=true, Q=false</a:t>
            </a:r>
          </a:p>
          <a:p>
            <a:pPr lvl="1">
              <a:buFont typeface="Wingdings" charset="0"/>
              <a:buChar char="q"/>
            </a:pPr>
            <a:r>
              <a:rPr lang="en-US" sz="3200" dirty="0">
                <a:ea typeface="ＭＳ Ｐゴシック" charset="0"/>
                <a:sym typeface="Symbol" charset="0"/>
              </a:rPr>
              <a:t> P=false, Q=true</a:t>
            </a:r>
          </a:p>
          <a:p>
            <a:endParaRPr lang="en-US" sz="3200" dirty="0">
              <a:ea typeface="ＭＳ Ｐゴシック" charset="0"/>
              <a:cs typeface="ＭＳ Ｐゴシック" charset="0"/>
              <a:sym typeface="Symbol" charset="0"/>
            </a:endParaRPr>
          </a:p>
          <a:p>
            <a:endParaRPr lang="en-US" sz="3200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P </a:t>
            </a:r>
            <a:r>
              <a:rPr lang="en-US" dirty="0">
                <a:ea typeface="ＭＳ Ｐゴシック" charset="0"/>
                <a:cs typeface="ＭＳ Ｐゴシック" charset="0"/>
                <a:sym typeface="Symbol" charset="0"/>
              </a:rPr>
              <a:t></a:t>
            </a:r>
            <a:r>
              <a:rPr lang="en-US" dirty="0">
                <a:ea typeface="ＭＳ Ｐゴシック" charset="0"/>
                <a:cs typeface="ＭＳ Ｐゴシック" charset="0"/>
              </a:rPr>
              <a:t> Q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5029200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>
                <a:ea typeface="ＭＳ Ｐゴシック" charset="0"/>
                <a:cs typeface="ＭＳ Ｐゴシック" charset="0"/>
              </a:rPr>
              <a:t>When is </a:t>
            </a:r>
            <a:r>
              <a:rPr lang="en-US" sz="3200" b="1" i="1" dirty="0">
                <a:ea typeface="ＭＳ Ｐゴシック" charset="0"/>
                <a:cs typeface="ＭＳ Ｐゴシック" charset="0"/>
              </a:rPr>
              <a:t>P</a:t>
            </a:r>
            <a:r>
              <a:rPr lang="en-US" sz="3200" b="1" i="1" dirty="0">
                <a:ea typeface="ＭＳ Ｐゴシック" charset="0"/>
                <a:cs typeface="ＭＳ Ｐゴシック" charset="0"/>
                <a:sym typeface="Symbol" charset="0"/>
              </a:rPr>
              <a:t>Q </a:t>
            </a:r>
            <a:r>
              <a:rPr lang="en-US" sz="3200" b="1" dirty="0">
                <a:ea typeface="ＭＳ Ｐゴシック" charset="0"/>
                <a:cs typeface="ＭＳ Ｐゴシック" charset="0"/>
                <a:sym typeface="Symbol" charset="0"/>
              </a:rPr>
              <a:t>true?  Check all that apply</a:t>
            </a:r>
            <a:endParaRPr lang="en-US" sz="3200" b="1" dirty="0"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Char char="q"/>
            </a:pPr>
            <a:r>
              <a:rPr lang="en-US" sz="3200" dirty="0">
                <a:ea typeface="ＭＳ Ｐゴシック" charset="0"/>
                <a:sym typeface="Symbol" charset="0"/>
              </a:rPr>
              <a:t> P=Q=true</a:t>
            </a:r>
          </a:p>
          <a:p>
            <a:pPr lvl="1">
              <a:buFont typeface="Wingdings" charset="0"/>
              <a:buChar char="q"/>
            </a:pPr>
            <a:r>
              <a:rPr lang="en-US" sz="3200" dirty="0">
                <a:ea typeface="ＭＳ Ｐゴシック" charset="0"/>
                <a:sym typeface="Symbol" charset="0"/>
              </a:rPr>
              <a:t> P=Q=false</a:t>
            </a:r>
          </a:p>
          <a:p>
            <a:pPr lvl="1">
              <a:buFont typeface="Wingdings" charset="0"/>
              <a:buChar char="q"/>
            </a:pPr>
            <a:r>
              <a:rPr lang="en-US" sz="3200" dirty="0">
                <a:ea typeface="ＭＳ Ｐゴシック" charset="0"/>
                <a:sym typeface="Symbol" charset="0"/>
              </a:rPr>
              <a:t> P=true, Q=false</a:t>
            </a:r>
          </a:p>
          <a:p>
            <a:pPr lvl="1">
              <a:buFont typeface="Wingdings" charset="0"/>
              <a:buChar char="q"/>
            </a:pPr>
            <a:r>
              <a:rPr lang="en-US" sz="3200" dirty="0">
                <a:ea typeface="ＭＳ Ｐゴシック" charset="0"/>
                <a:sym typeface="Symbol" charset="0"/>
              </a:rPr>
              <a:t> P=false, Q=true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We can get this from the truth table for </a:t>
            </a:r>
            <a:r>
              <a:rPr lang="en-US" sz="3200" dirty="0">
                <a:ea typeface="ＭＳ Ｐゴシック" charset="0"/>
                <a:cs typeface="ＭＳ Ｐゴシック" charset="0"/>
                <a:sym typeface="Symbol" charset="0"/>
              </a:rPr>
              <a:t>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  <a:sym typeface="Symbol" charset="0"/>
              </a:rPr>
              <a:t>Note: in FOL it's much harder to prove that a conditional true, e.g.,</a:t>
            </a:r>
            <a:r>
              <a:rPr lang="en-US" sz="3200" dirty="0">
                <a:ea typeface="ＭＳ Ｐゴシック" charset="0"/>
                <a:sym typeface="Symbol" charset="0"/>
              </a:rPr>
              <a:t> prime(x)  odd(x)</a:t>
            </a:r>
          </a:p>
          <a:p>
            <a:pPr marL="339725" lvl="1" indent="0">
              <a:buNone/>
            </a:pPr>
            <a:r>
              <a:rPr lang="en-US" sz="2400" i="1" dirty="0">
                <a:ea typeface="ＭＳ Ｐゴシック" charset="0"/>
                <a:sym typeface="Symbol" charset="0"/>
              </a:rPr>
              <a:t>you must prove it’s true for every possible value of x</a:t>
            </a:r>
            <a:endParaRPr lang="en-US" sz="2400" i="1" dirty="0">
              <a:ea typeface="ＭＳ Ｐゴシック" charset="0"/>
            </a:endParaRPr>
          </a:p>
          <a:p>
            <a:pPr>
              <a:buFontTx/>
              <a:buNone/>
            </a:pPr>
            <a:endParaRPr lang="en-US" sz="3600" dirty="0">
              <a:ea typeface="ＭＳ Ｐゴシック" charset="0"/>
              <a:cs typeface="ＭＳ Ｐゴシック" charset="0"/>
              <a:sym typeface="Symbol" charset="0"/>
            </a:endParaRPr>
          </a:p>
          <a:p>
            <a:pPr>
              <a:buFontTx/>
              <a:buNone/>
            </a:pPr>
            <a:endParaRPr lang="en-US" sz="3600" dirty="0">
              <a:ea typeface="ＭＳ Ｐゴシック" charset="0"/>
              <a:cs typeface="ＭＳ Ｐゴシック" charset="0"/>
              <a:sym typeface="Symbol" charset="0"/>
            </a:endParaRPr>
          </a:p>
        </p:txBody>
      </p:sp>
      <p:sp>
        <p:nvSpPr>
          <p:cNvPr id="33795" name="TextBox 4"/>
          <p:cNvSpPr txBox="1">
            <a:spLocks noChangeArrowheads="1"/>
          </p:cNvSpPr>
          <p:nvPr/>
        </p:nvSpPr>
        <p:spPr bwMode="auto">
          <a:xfrm>
            <a:off x="1143000" y="3733800"/>
            <a:ext cx="444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FF0000"/>
                </a:solidFill>
                <a:latin typeface="Zapf Dingbats" charset="0"/>
                <a:cs typeface="Zapf Dingbats" charset="0"/>
              </a:rPr>
              <a:t>✔</a:t>
            </a:r>
            <a:endParaRPr lang="en-US" dirty="0">
              <a:solidFill>
                <a:srgbClr val="FF0000"/>
              </a:solidFill>
              <a:latin typeface="Calibri"/>
              <a:cs typeface="Zapf Dingbats" charset="0"/>
            </a:endParaRPr>
          </a:p>
        </p:txBody>
      </p:sp>
      <p:sp>
        <p:nvSpPr>
          <p:cNvPr id="33796" name="TextBox 5"/>
          <p:cNvSpPr txBox="1">
            <a:spLocks noChangeArrowheads="1"/>
          </p:cNvSpPr>
          <p:nvPr/>
        </p:nvSpPr>
        <p:spPr bwMode="auto">
          <a:xfrm>
            <a:off x="1155700" y="2514600"/>
            <a:ext cx="444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FF0000"/>
                </a:solidFill>
                <a:latin typeface="Zapf Dingbats" charset="0"/>
                <a:cs typeface="Zapf Dingbats" charset="0"/>
              </a:rPr>
              <a:t>✔</a:t>
            </a:r>
            <a:endParaRPr lang="en-US" dirty="0">
              <a:solidFill>
                <a:srgbClr val="FF0000"/>
              </a:solidFill>
              <a:latin typeface="Calibri"/>
              <a:cs typeface="Zapf Dingbats" charset="0"/>
            </a:endParaRPr>
          </a:p>
        </p:txBody>
      </p:sp>
      <p:sp>
        <p:nvSpPr>
          <p:cNvPr id="33797" name="TextBox 7"/>
          <p:cNvSpPr txBox="1">
            <a:spLocks noChangeArrowheads="1"/>
          </p:cNvSpPr>
          <p:nvPr/>
        </p:nvSpPr>
        <p:spPr bwMode="auto">
          <a:xfrm>
            <a:off x="1155700" y="1981200"/>
            <a:ext cx="444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FF0000"/>
                </a:solidFill>
                <a:latin typeface="Zapf Dingbats" charset="0"/>
                <a:cs typeface="Zapf Dingbats" charset="0"/>
              </a:rPr>
              <a:t>✔</a:t>
            </a:r>
            <a:endParaRPr lang="en-US" dirty="0">
              <a:solidFill>
                <a:srgbClr val="FF0000"/>
              </a:solidFill>
              <a:latin typeface="Calibri"/>
              <a:cs typeface="Zapf Dingbats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BCEF9-61DA-CF4D-9F15-53040C528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P</a:t>
            </a:r>
            <a:r>
              <a:rPr lang="en-US" dirty="0">
                <a:ea typeface="ＭＳ Ｐゴシック" charset="0"/>
                <a:cs typeface="ＭＳ Ｐゴシック" charset="0"/>
                <a:sym typeface="Symbol" charset="0"/>
              </a:rPr>
              <a:t> Q  </a:t>
            </a:r>
            <a:r>
              <a:rPr lang="en-US" sz="5400" b="0" dirty="0"/>
              <a:t>≡</a:t>
            </a:r>
            <a:r>
              <a:rPr lang="en-US" b="0" dirty="0"/>
              <a:t>  </a:t>
            </a:r>
            <a:r>
              <a:rPr lang="en-US" dirty="0">
                <a:ea typeface="ＭＳ Ｐゴシック" charset="0"/>
                <a:sym typeface="Symbol" charset="0"/>
              </a:rPr>
              <a:t>~PQ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A8615-6AF6-6840-9187-9E8760C35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1295400"/>
          </a:xfrm>
        </p:spPr>
        <p:txBody>
          <a:bodyPr/>
          <a:lstStyle/>
          <a:p>
            <a:r>
              <a:rPr lang="en-US" sz="3200" dirty="0">
                <a:ea typeface="ＭＳ Ｐゴシック" charset="0"/>
                <a:cs typeface="ＭＳ Ｐゴシック" charset="0"/>
              </a:rPr>
              <a:t>P</a:t>
            </a:r>
            <a:r>
              <a:rPr lang="en-US" sz="3200" dirty="0">
                <a:ea typeface="ＭＳ Ｐゴシック" charset="0"/>
                <a:cs typeface="ＭＳ Ｐゴシック" charset="0"/>
                <a:sym typeface="Symbol" charset="0"/>
              </a:rPr>
              <a:t> Q is equivalent to </a:t>
            </a:r>
            <a:r>
              <a:rPr lang="en-US" sz="3200" dirty="0">
                <a:ea typeface="ＭＳ Ｐゴシック" charset="0"/>
                <a:sym typeface="Symbol" charset="0"/>
              </a:rPr>
              <a:t>~PQ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  <a:sym typeface="Symbol" charset="0"/>
              </a:rPr>
              <a:t>We can show this by looking at a truth table</a:t>
            </a:r>
          </a:p>
          <a:p>
            <a:endParaRPr lang="en-US" sz="32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68FF50F-0798-6545-AA95-0928B76102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290953"/>
              </p:ext>
            </p:extLst>
          </p:nvPr>
        </p:nvGraphicFramePr>
        <p:xfrm>
          <a:off x="2019300" y="3008086"/>
          <a:ext cx="51054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6350">
                  <a:extLst>
                    <a:ext uri="{9D8B030D-6E8A-4147-A177-3AD203B41FA5}">
                      <a16:colId xmlns:a16="http://schemas.microsoft.com/office/drawing/2014/main" val="3604687591"/>
                    </a:ext>
                  </a:extLst>
                </a:gridCol>
                <a:gridCol w="1276350">
                  <a:extLst>
                    <a:ext uri="{9D8B030D-6E8A-4147-A177-3AD203B41FA5}">
                      <a16:colId xmlns:a16="http://schemas.microsoft.com/office/drawing/2014/main" val="2338118941"/>
                    </a:ext>
                  </a:extLst>
                </a:gridCol>
                <a:gridCol w="1276350">
                  <a:extLst>
                    <a:ext uri="{9D8B030D-6E8A-4147-A177-3AD203B41FA5}">
                      <a16:colId xmlns:a16="http://schemas.microsoft.com/office/drawing/2014/main" val="3811944878"/>
                    </a:ext>
                  </a:extLst>
                </a:gridCol>
                <a:gridCol w="1276350">
                  <a:extLst>
                    <a:ext uri="{9D8B030D-6E8A-4147-A177-3AD203B41FA5}">
                      <a16:colId xmlns:a16="http://schemas.microsoft.com/office/drawing/2014/main" val="1629747337"/>
                    </a:ext>
                  </a:extLst>
                </a:gridCol>
              </a:tblGrid>
              <a:tr h="357777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ea typeface="ＭＳ Ｐゴシック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800" dirty="0">
                          <a:latin typeface="Calibri" panose="020F0502020204030204" pitchFamily="34" charset="0"/>
                          <a:ea typeface="ＭＳ Ｐゴシック" charset="0"/>
                          <a:cs typeface="Calibri" panose="020F0502020204030204" pitchFamily="34" charset="0"/>
                          <a:sym typeface="Symbol" charset="0"/>
                        </a:rPr>
                        <a:t> Q 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ea typeface="ＭＳ Ｐゴシック" charset="0"/>
                          <a:cs typeface="Calibri" panose="020F0502020204030204" pitchFamily="34" charset="0"/>
                          <a:sym typeface="Symbol" charset="0"/>
                        </a:rPr>
                        <a:t>~PQ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6695989"/>
                  </a:ext>
                </a:extLst>
              </a:tr>
              <a:tr h="357777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368655"/>
                  </a:ext>
                </a:extLst>
              </a:tr>
              <a:tr h="357777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6182162"/>
                  </a:ext>
                </a:extLst>
              </a:tr>
              <a:tr h="357777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9056508"/>
                  </a:ext>
                </a:extLst>
              </a:tr>
              <a:tr h="357777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9850933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68AFB2FD-DF32-0D4E-913D-0063BAC98817}"/>
              </a:ext>
            </a:extLst>
          </p:cNvPr>
          <p:cNvSpPr/>
          <p:nvPr/>
        </p:nvSpPr>
        <p:spPr bwMode="auto">
          <a:xfrm>
            <a:off x="4419600" y="2819400"/>
            <a:ext cx="2895600" cy="2209800"/>
          </a:xfrm>
          <a:prstGeom prst="rect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47333C-DDCF-3E43-983B-F56E7025B4D8}"/>
              </a:ext>
            </a:extLst>
          </p:cNvPr>
          <p:cNvSpPr txBox="1"/>
          <p:nvPr/>
        </p:nvSpPr>
        <p:spPr>
          <a:xfrm>
            <a:off x="4421746" y="5092113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These two columns are the same</a:t>
            </a:r>
          </a:p>
        </p:txBody>
      </p:sp>
    </p:spTree>
    <p:extLst>
      <p:ext uri="{BB962C8B-B14F-4D97-AF65-F5344CB8AC3E}">
        <p14:creationId xmlns:p14="http://schemas.microsoft.com/office/powerpoint/2010/main" val="3344066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algn="l"/>
            <a:r>
              <a:rPr lang="en-US" dirty="0">
                <a:ea typeface="ＭＳ Ｐゴシック" charset="0"/>
                <a:cs typeface="ＭＳ Ｐゴシック" charset="0"/>
              </a:rPr>
              <a:t>Models for a KB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5943600" cy="57150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KB: [P</a:t>
            </a:r>
            <a:r>
              <a:rPr lang="en-US" dirty="0"/>
              <a:t>∨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Q, P</a:t>
            </a:r>
            <a:r>
              <a:rPr lang="en-US" sz="2800" dirty="0">
                <a:ea typeface="ＭＳ Ｐゴシック" charset="0"/>
                <a:cs typeface="ＭＳ Ｐゴシック" charset="0"/>
                <a:sym typeface="Symbol" charset="0"/>
              </a:rPr>
              <a:t>R,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Q</a:t>
            </a:r>
            <a:r>
              <a:rPr lang="en-US" sz="2800" dirty="0">
                <a:ea typeface="ＭＳ Ｐゴシック" charset="0"/>
                <a:cs typeface="ＭＳ Ｐゴシック" charset="0"/>
                <a:sym typeface="Symbol" charset="0"/>
              </a:rPr>
              <a:t>R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]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What are the sentences?</a:t>
            </a:r>
          </a:p>
          <a:p>
            <a:pPr marL="339725" lvl="1" indent="0">
              <a:lnSpc>
                <a:spcPct val="90000"/>
              </a:lnSpc>
              <a:buNone/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s1: P</a:t>
            </a:r>
            <a:r>
              <a:rPr lang="en-US" sz="2800" dirty="0"/>
              <a:t>∨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Q</a:t>
            </a:r>
            <a:br>
              <a:rPr lang="en-US" sz="2800" dirty="0">
                <a:ea typeface="ＭＳ Ｐゴシック" charset="0"/>
                <a:cs typeface="ＭＳ Ｐゴシック" charset="0"/>
              </a:rPr>
            </a:br>
            <a:r>
              <a:rPr lang="en-US" sz="2800" dirty="0">
                <a:ea typeface="ＭＳ Ｐゴシック" charset="0"/>
                <a:cs typeface="ＭＳ Ｐゴシック" charset="0"/>
              </a:rPr>
              <a:t>s2: P</a:t>
            </a:r>
            <a:r>
              <a:rPr lang="en-US" sz="2800" dirty="0">
                <a:ea typeface="ＭＳ Ｐゴシック" charset="0"/>
                <a:cs typeface="ＭＳ Ｐゴシック" charset="0"/>
                <a:sym typeface="Symbol" charset="0"/>
              </a:rPr>
              <a:t>R</a:t>
            </a:r>
            <a:br>
              <a:rPr lang="en-US" sz="2800" dirty="0">
                <a:ea typeface="ＭＳ Ｐゴシック" charset="0"/>
                <a:cs typeface="ＭＳ Ｐゴシック" charset="0"/>
                <a:sym typeface="Symbol" charset="0"/>
              </a:rPr>
            </a:br>
            <a:r>
              <a:rPr lang="en-US" sz="2800" dirty="0">
                <a:ea typeface="ＭＳ Ｐゴシック" charset="0"/>
                <a:cs typeface="ＭＳ Ｐゴシック" charset="0"/>
                <a:sym typeface="Symbol" charset="0"/>
              </a:rPr>
              <a:t>s3: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Q</a:t>
            </a:r>
            <a:r>
              <a:rPr lang="en-US" sz="2800" dirty="0">
                <a:ea typeface="ＭＳ Ｐゴシック" charset="0"/>
                <a:cs typeface="ＭＳ Ｐゴシック" charset="0"/>
                <a:sym typeface="Symbol" charset="0"/>
              </a:rPr>
              <a:t>R</a:t>
            </a:r>
            <a:endParaRPr lang="en-US" sz="2800" dirty="0"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What are the propositional variables? </a:t>
            </a:r>
          </a:p>
          <a:p>
            <a:pPr marL="339725" lvl="1" indent="0">
              <a:lnSpc>
                <a:spcPct val="90000"/>
              </a:lnSpc>
              <a:buNone/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P, Q, R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What are the candidate models? </a:t>
            </a:r>
          </a:p>
          <a:p>
            <a:pPr marL="466725" lvl="1" indent="-347663">
              <a:lnSpc>
                <a:spcPct val="90000"/>
              </a:lnSpc>
              <a:buFont typeface="+mj-lt"/>
              <a:buAutoNum type="arabicParenR"/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Consider all </a:t>
            </a:r>
            <a:r>
              <a:rPr lang="en-US" sz="2800" b="1" dirty="0">
                <a:ea typeface="ＭＳ Ｐゴシック" charset="0"/>
                <a:cs typeface="ＭＳ Ｐゴシック" charset="0"/>
              </a:rPr>
              <a:t>eight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possible assignments of T|F to P, Q, R</a:t>
            </a:r>
          </a:p>
          <a:p>
            <a:pPr marL="466725" lvl="1" indent="-347663">
              <a:lnSpc>
                <a:spcPct val="90000"/>
              </a:lnSpc>
              <a:buFont typeface="+mj-lt"/>
              <a:buAutoNum type="arabicParenR"/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Check if each sentence is consistent with the model</a:t>
            </a:r>
          </a:p>
          <a:p>
            <a:pPr marL="466725" lvl="1" indent="-347663">
              <a:lnSpc>
                <a:spcPct val="90000"/>
              </a:lnSpc>
              <a:buFont typeface="+mj-lt"/>
              <a:buAutoNum type="arabicParenR"/>
              <a:defRPr/>
            </a:pPr>
            <a:endParaRPr lang="en-US" sz="2800" dirty="0">
              <a:ea typeface="ＭＳ Ｐゴシック" charset="0"/>
            </a:endParaRPr>
          </a:p>
          <a:p>
            <a:pPr>
              <a:lnSpc>
                <a:spcPct val="90000"/>
              </a:lnSpc>
              <a:defRPr/>
            </a:pPr>
            <a:endParaRPr lang="en-US" sz="2800" dirty="0"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defRPr/>
            </a:pPr>
            <a:endParaRPr lang="en-US" sz="2800" dirty="0">
              <a:ea typeface="ＭＳ Ｐゴシック" charset="0"/>
            </a:endParaRPr>
          </a:p>
          <a:p>
            <a:pPr>
              <a:buFontTx/>
              <a:buNone/>
              <a:defRPr/>
            </a:pPr>
            <a:endParaRPr lang="en-US" sz="2800" dirty="0"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9082BFD-D031-FC4B-984D-D38AF65FCB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215223"/>
              </p:ext>
            </p:extLst>
          </p:nvPr>
        </p:nvGraphicFramePr>
        <p:xfrm>
          <a:off x="6324600" y="510540"/>
          <a:ext cx="2590800" cy="3337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31800">
                  <a:extLst>
                    <a:ext uri="{9D8B030D-6E8A-4147-A177-3AD203B41FA5}">
                      <a16:colId xmlns:a16="http://schemas.microsoft.com/office/drawing/2014/main" val="4039093299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3893881651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1894381452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930803844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563531058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36206313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Q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R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s1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s2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s3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4601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5611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898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6187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9277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4009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2334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5903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855413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5BE602B-7591-9745-98B0-29AE624B0F32}"/>
              </a:ext>
            </a:extLst>
          </p:cNvPr>
          <p:cNvSpPr txBox="1"/>
          <p:nvPr/>
        </p:nvSpPr>
        <p:spPr>
          <a:xfrm>
            <a:off x="6324600" y="3962400"/>
            <a:ext cx="2819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Here 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="1" dirty="0"/>
              <a:t> </a:t>
            </a:r>
            <a:r>
              <a:rPr lang="en-US" dirty="0"/>
              <a:t>means the model makes the sentence False and </a:t>
            </a:r>
            <a:r>
              <a:rPr lang="en-US" b="1" dirty="0">
                <a:solidFill>
                  <a:schemeClr val="dk1"/>
                </a:solidFill>
              </a:rPr>
              <a:t>✓</a:t>
            </a:r>
            <a:r>
              <a:rPr lang="en-US" dirty="0">
                <a:solidFill>
                  <a:schemeClr val="dk1"/>
                </a:solidFill>
              </a:rPr>
              <a:t>means it doesn’t make it False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algn="l"/>
            <a:r>
              <a:rPr lang="en-US" dirty="0">
                <a:ea typeface="ＭＳ Ｐゴシック" charset="0"/>
                <a:cs typeface="ＭＳ Ｐゴシック" charset="0"/>
              </a:rPr>
              <a:t>Models for a KB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5943600" cy="57150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KB: [P</a:t>
            </a:r>
            <a:r>
              <a:rPr lang="en-US" dirty="0"/>
              <a:t>∨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Q, P</a:t>
            </a:r>
            <a:r>
              <a:rPr lang="en-US" sz="2800" dirty="0">
                <a:ea typeface="ＭＳ Ｐゴシック" charset="0"/>
                <a:cs typeface="ＭＳ Ｐゴシック" charset="0"/>
                <a:sym typeface="Symbol" charset="0"/>
              </a:rPr>
              <a:t>R,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Q</a:t>
            </a:r>
            <a:r>
              <a:rPr lang="en-US" sz="2800" dirty="0">
                <a:ea typeface="ＭＳ Ｐゴシック" charset="0"/>
                <a:cs typeface="ＭＳ Ｐゴシック" charset="0"/>
                <a:sym typeface="Symbol" charset="0"/>
              </a:rPr>
              <a:t>R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]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What are the sentences?</a:t>
            </a:r>
          </a:p>
          <a:p>
            <a:pPr marL="339725" lvl="1" indent="0">
              <a:lnSpc>
                <a:spcPct val="90000"/>
              </a:lnSpc>
              <a:buNone/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s1: P</a:t>
            </a:r>
            <a:r>
              <a:rPr lang="en-US" sz="2800" dirty="0"/>
              <a:t>∨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Q</a:t>
            </a:r>
            <a:br>
              <a:rPr lang="en-US" sz="2800" dirty="0">
                <a:ea typeface="ＭＳ Ｐゴシック" charset="0"/>
                <a:cs typeface="ＭＳ Ｐゴシック" charset="0"/>
              </a:rPr>
            </a:br>
            <a:r>
              <a:rPr lang="en-US" sz="2800" dirty="0">
                <a:ea typeface="ＭＳ Ｐゴシック" charset="0"/>
                <a:cs typeface="ＭＳ Ｐゴシック" charset="0"/>
              </a:rPr>
              <a:t>s2: P</a:t>
            </a:r>
            <a:r>
              <a:rPr lang="en-US" sz="2800" dirty="0">
                <a:ea typeface="ＭＳ Ｐゴシック" charset="0"/>
                <a:cs typeface="ＭＳ Ｐゴシック" charset="0"/>
                <a:sym typeface="Symbol" charset="0"/>
              </a:rPr>
              <a:t>R</a:t>
            </a:r>
            <a:br>
              <a:rPr lang="en-US" sz="2800" dirty="0">
                <a:ea typeface="ＭＳ Ｐゴシック" charset="0"/>
                <a:cs typeface="ＭＳ Ｐゴシック" charset="0"/>
                <a:sym typeface="Symbol" charset="0"/>
              </a:rPr>
            </a:br>
            <a:r>
              <a:rPr lang="en-US" sz="2800" dirty="0">
                <a:ea typeface="ＭＳ Ｐゴシック" charset="0"/>
                <a:cs typeface="ＭＳ Ｐゴシック" charset="0"/>
                <a:sym typeface="Symbol" charset="0"/>
              </a:rPr>
              <a:t>s3: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Q</a:t>
            </a:r>
            <a:r>
              <a:rPr lang="en-US" sz="2800" dirty="0">
                <a:ea typeface="ＭＳ Ｐゴシック" charset="0"/>
                <a:cs typeface="ＭＳ Ｐゴシック" charset="0"/>
                <a:sym typeface="Symbol" charset="0"/>
              </a:rPr>
              <a:t>R</a:t>
            </a:r>
            <a:endParaRPr lang="en-US" sz="2800" dirty="0"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What are the propositional variables? </a:t>
            </a:r>
          </a:p>
          <a:p>
            <a:pPr marL="339725" lvl="1" indent="0">
              <a:lnSpc>
                <a:spcPct val="90000"/>
              </a:lnSpc>
              <a:buNone/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P, Q, R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What are the candidate models? </a:t>
            </a:r>
          </a:p>
          <a:p>
            <a:pPr marL="466725" lvl="1" indent="-347663">
              <a:lnSpc>
                <a:spcPct val="90000"/>
              </a:lnSpc>
              <a:buFont typeface="+mj-lt"/>
              <a:buAutoNum type="arabicParenR"/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Consider all possible assignments of T|F to P, Q, R</a:t>
            </a:r>
          </a:p>
          <a:p>
            <a:pPr marL="466725" lvl="1" indent="-347663">
              <a:lnSpc>
                <a:spcPct val="90000"/>
              </a:lnSpc>
              <a:buFont typeface="+mj-lt"/>
              <a:buAutoNum type="arabicParenR"/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Check truth tables for consistency, eliminate a row that does not make every KB sentence true</a:t>
            </a:r>
          </a:p>
          <a:p>
            <a:pPr marL="681037" lvl="2" indent="0">
              <a:lnSpc>
                <a:spcPct val="90000"/>
              </a:lnSpc>
              <a:buNone/>
              <a:defRPr/>
            </a:pPr>
            <a:endParaRPr lang="en-US" sz="2800" dirty="0">
              <a:ea typeface="ＭＳ Ｐゴシック" charset="0"/>
            </a:endParaRPr>
          </a:p>
          <a:p>
            <a:pPr>
              <a:lnSpc>
                <a:spcPct val="90000"/>
              </a:lnSpc>
              <a:defRPr/>
            </a:pPr>
            <a:endParaRPr lang="en-US" sz="2800" dirty="0"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defRPr/>
            </a:pPr>
            <a:endParaRPr lang="en-US" sz="2800" dirty="0">
              <a:ea typeface="ＭＳ Ｐゴシック" charset="0"/>
            </a:endParaRPr>
          </a:p>
          <a:p>
            <a:pPr>
              <a:buFontTx/>
              <a:buNone/>
              <a:defRPr/>
            </a:pPr>
            <a:endParaRPr lang="en-US" sz="2800" dirty="0"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9082BFD-D031-FC4B-984D-D38AF65FCB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3771372"/>
              </p:ext>
            </p:extLst>
          </p:nvPr>
        </p:nvGraphicFramePr>
        <p:xfrm>
          <a:off x="6324600" y="510540"/>
          <a:ext cx="2590800" cy="3337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31800">
                  <a:extLst>
                    <a:ext uri="{9D8B030D-6E8A-4147-A177-3AD203B41FA5}">
                      <a16:colId xmlns:a16="http://schemas.microsoft.com/office/drawing/2014/main" val="4039093299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3893881651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1894381452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930803844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563531058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36206313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Q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R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s1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s2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s3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4601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5611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898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6187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9277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4009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2334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2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5903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8554133"/>
                  </a:ext>
                </a:extLst>
              </a:tr>
            </a:tbl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404D041-6920-CD4A-B2B6-A5E4F803BE71}"/>
              </a:ext>
            </a:extLst>
          </p:cNvPr>
          <p:cNvCxnSpPr>
            <a:cxnSpLocks/>
          </p:cNvCxnSpPr>
          <p:nvPr/>
        </p:nvCxnSpPr>
        <p:spPr bwMode="auto">
          <a:xfrm>
            <a:off x="6248400" y="1066800"/>
            <a:ext cx="27432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1A4C4F3-9F5C-C14C-847F-525478BA08E9}"/>
              </a:ext>
            </a:extLst>
          </p:cNvPr>
          <p:cNvCxnSpPr>
            <a:cxnSpLocks/>
          </p:cNvCxnSpPr>
          <p:nvPr/>
        </p:nvCxnSpPr>
        <p:spPr bwMode="auto">
          <a:xfrm>
            <a:off x="6248400" y="1447800"/>
            <a:ext cx="27432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C0B0718-514D-3643-99CF-F93B98B658ED}"/>
              </a:ext>
            </a:extLst>
          </p:cNvPr>
          <p:cNvCxnSpPr>
            <a:cxnSpLocks/>
          </p:cNvCxnSpPr>
          <p:nvPr/>
        </p:nvCxnSpPr>
        <p:spPr bwMode="auto">
          <a:xfrm>
            <a:off x="6248400" y="1828800"/>
            <a:ext cx="27432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3804D75-70D5-1C48-9B4D-E32686217330}"/>
              </a:ext>
            </a:extLst>
          </p:cNvPr>
          <p:cNvCxnSpPr>
            <a:cxnSpLocks/>
          </p:cNvCxnSpPr>
          <p:nvPr/>
        </p:nvCxnSpPr>
        <p:spPr bwMode="auto">
          <a:xfrm>
            <a:off x="6237514" y="2590800"/>
            <a:ext cx="27432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318F6EF-BBE0-FA41-8007-D73645A7EE87}"/>
              </a:ext>
            </a:extLst>
          </p:cNvPr>
          <p:cNvCxnSpPr>
            <a:cxnSpLocks/>
          </p:cNvCxnSpPr>
          <p:nvPr/>
        </p:nvCxnSpPr>
        <p:spPr bwMode="auto">
          <a:xfrm>
            <a:off x="6248400" y="3276600"/>
            <a:ext cx="27432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D2EB7CCC-1A64-794D-8C36-EA9DA63328AA}"/>
              </a:ext>
            </a:extLst>
          </p:cNvPr>
          <p:cNvSpPr txBox="1"/>
          <p:nvPr/>
        </p:nvSpPr>
        <p:spPr>
          <a:xfrm>
            <a:off x="6324600" y="4107120"/>
            <a:ext cx="2590800" cy="23698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0" rIns="0" rtlCol="0">
            <a:spAutoFit/>
          </a:bodyPr>
          <a:lstStyle/>
          <a:p>
            <a:pPr marL="173038" indent="-17303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300" dirty="0"/>
              <a:t>Only 3 models are consistent with KB</a:t>
            </a:r>
          </a:p>
          <a:p>
            <a:pPr marL="173038" indent="-17303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300" dirty="0"/>
              <a:t>R true in </a:t>
            </a:r>
            <a:r>
              <a:rPr lang="en-US" sz="2300" b="1" dirty="0"/>
              <a:t>all</a:t>
            </a:r>
            <a:r>
              <a:rPr lang="en-US" sz="2300" dirty="0"/>
              <a:t> of them</a:t>
            </a:r>
          </a:p>
          <a:p>
            <a:pPr marL="173038" indent="-17303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300" dirty="0"/>
              <a:t>Therefore, R is true and can be added to KB</a:t>
            </a:r>
          </a:p>
        </p:txBody>
      </p:sp>
      <p:sp>
        <p:nvSpPr>
          <p:cNvPr id="2" name="Right Arrow 1">
            <a:extLst>
              <a:ext uri="{FF2B5EF4-FFF2-40B4-BE49-F238E27FC236}">
                <a16:creationId xmlns:a16="http://schemas.microsoft.com/office/drawing/2014/main" id="{E08F431A-A73B-A542-8381-5C6F0D96BF52}"/>
              </a:ext>
            </a:extLst>
          </p:cNvPr>
          <p:cNvSpPr/>
          <p:nvPr/>
        </p:nvSpPr>
        <p:spPr bwMode="auto">
          <a:xfrm>
            <a:off x="6123214" y="2065020"/>
            <a:ext cx="228600" cy="228600"/>
          </a:xfrm>
          <a:prstGeom prst="rightArrow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3" name="Right Arrow 12">
            <a:extLst>
              <a:ext uri="{FF2B5EF4-FFF2-40B4-BE49-F238E27FC236}">
                <a16:creationId xmlns:a16="http://schemas.microsoft.com/office/drawing/2014/main" id="{25D89B1F-422C-2A4C-80A7-B2B6810AF3D8}"/>
              </a:ext>
            </a:extLst>
          </p:cNvPr>
          <p:cNvSpPr/>
          <p:nvPr/>
        </p:nvSpPr>
        <p:spPr bwMode="auto">
          <a:xfrm>
            <a:off x="6123214" y="3539491"/>
            <a:ext cx="228600" cy="228600"/>
          </a:xfrm>
          <a:prstGeom prst="rightArrow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4" name="Right Arrow 13">
            <a:extLst>
              <a:ext uri="{FF2B5EF4-FFF2-40B4-BE49-F238E27FC236}">
                <a16:creationId xmlns:a16="http://schemas.microsoft.com/office/drawing/2014/main" id="{5AB84239-0745-6847-AB8F-C6E03EAA73F5}"/>
              </a:ext>
            </a:extLst>
          </p:cNvPr>
          <p:cNvSpPr/>
          <p:nvPr/>
        </p:nvSpPr>
        <p:spPr bwMode="auto">
          <a:xfrm>
            <a:off x="6136277" y="2819400"/>
            <a:ext cx="228600" cy="228600"/>
          </a:xfrm>
          <a:prstGeom prst="rightArrow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416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65666-1A78-3C44-9434-A62A85424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981200"/>
            <a:ext cx="7772400" cy="2895600"/>
          </a:xfrm>
        </p:spPr>
        <p:txBody>
          <a:bodyPr/>
          <a:lstStyle/>
          <a:p>
            <a:r>
              <a:rPr lang="en-US" sz="19900" dirty="0">
                <a:latin typeface="Lucida Calligraphy" panose="03010101010101010101" pitchFamily="66" charset="77"/>
                <a:cs typeface="Blackadder ITC" panose="020F0502020204030204" pitchFamily="34" charset="0"/>
              </a:rPr>
              <a:t>Fin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8DE8B1-6662-674B-BF4A-11EAD2C30B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576CFE-27DD-804B-AD55-CF2F6305955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607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ea typeface="ＭＳ Ｐゴシック" charset="0"/>
                <a:cs typeface="ＭＳ Ｐゴシック" charset="0"/>
              </a:rPr>
              <a:t>Propositional logic syntax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534400" cy="5334000"/>
          </a:xfrm>
        </p:spPr>
        <p:txBody>
          <a:bodyPr/>
          <a:lstStyle/>
          <a:p>
            <a:r>
              <a:rPr lang="en-US" sz="3200" dirty="0">
                <a:ea typeface="ＭＳ Ｐゴシック" charset="0"/>
                <a:cs typeface="ＭＳ Ｐゴシック" charset="0"/>
              </a:rPr>
              <a:t>Users specify</a:t>
            </a:r>
          </a:p>
          <a:p>
            <a:pPr lvl="1"/>
            <a:r>
              <a:rPr lang="en-US" sz="2800" dirty="0">
                <a:ea typeface="ＭＳ Ｐゴシック" charset="0"/>
                <a:cs typeface="Calibri"/>
              </a:rPr>
              <a:t>Set of propositional symbols (e.g., P, Q) whose values can be 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Calibri"/>
              </a:rPr>
              <a:t>True</a:t>
            </a:r>
            <a:r>
              <a:rPr lang="en-US" sz="2800" dirty="0">
                <a:ea typeface="ＭＳ Ｐゴシック" charset="0"/>
                <a:cs typeface="Calibri"/>
              </a:rPr>
              <a:t> or 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Calibri"/>
              </a:rPr>
              <a:t>False</a:t>
            </a:r>
          </a:p>
          <a:p>
            <a:pPr lvl="1"/>
            <a:r>
              <a:rPr lang="en-US" sz="2800" dirty="0">
                <a:ea typeface="ＭＳ Ｐゴシック" charset="0"/>
                <a:cs typeface="Calibri"/>
              </a:rPr>
              <a:t>What each </a:t>
            </a:r>
            <a:r>
              <a:rPr lang="en-US" sz="2800" i="1" dirty="0">
                <a:ea typeface="ＭＳ Ｐゴシック" charset="0"/>
                <a:cs typeface="Calibri"/>
              </a:rPr>
              <a:t>means</a:t>
            </a:r>
            <a:r>
              <a:rPr lang="en-US" sz="2800" dirty="0">
                <a:ea typeface="ＭＳ Ｐゴシック" charset="0"/>
                <a:cs typeface="Calibri"/>
              </a:rPr>
              <a:t>, e.g.: P: “</a:t>
            </a:r>
            <a:r>
              <a:rPr lang="en-US" altLang="ja-JP" sz="2800" i="1" dirty="0">
                <a:ea typeface="ＭＳ Ｐゴシック" charset="0"/>
                <a:cs typeface="Calibri"/>
              </a:rPr>
              <a:t>It’s  hot”</a:t>
            </a:r>
            <a:r>
              <a:rPr lang="en-US" altLang="ja-JP" sz="2800" dirty="0">
                <a:ea typeface="ＭＳ Ｐゴシック" charset="0"/>
                <a:cs typeface="Calibri"/>
              </a:rPr>
              <a:t>, Q: </a:t>
            </a:r>
            <a:r>
              <a:rPr lang="ja-JP" altLang="en-US" sz="2800" i="1" dirty="0">
                <a:ea typeface="ＭＳ Ｐゴシック" charset="0"/>
                <a:cs typeface="Calibri"/>
              </a:rPr>
              <a:t>“</a:t>
            </a:r>
            <a:r>
              <a:rPr lang="en-US" altLang="ja-JP" sz="2800" i="1" dirty="0">
                <a:ea typeface="ＭＳ Ｐゴシック" charset="0"/>
                <a:cs typeface="Calibri"/>
              </a:rPr>
              <a:t>It’s humid</a:t>
            </a:r>
            <a:r>
              <a:rPr lang="ja-JP" altLang="en-US" sz="2800" i="1" dirty="0">
                <a:ea typeface="ＭＳ Ｐゴシック" charset="0"/>
                <a:cs typeface="Calibri"/>
              </a:rPr>
              <a:t>”</a:t>
            </a:r>
            <a:endParaRPr lang="en-US" altLang="ja-JP" sz="2800" i="1" dirty="0">
              <a:ea typeface="ＭＳ Ｐゴシック" charset="0"/>
              <a:cs typeface="Calibri"/>
            </a:endParaRP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A sentence (well formed formula) is defined as: </a:t>
            </a:r>
          </a:p>
          <a:p>
            <a:pPr marL="454025" lvl="1" indent="-219075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Any symbol is a sentence</a:t>
            </a:r>
          </a:p>
          <a:p>
            <a:pPr marL="454025" lvl="1" indent="-219075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If S is a sentence, then </a:t>
            </a:r>
            <a:r>
              <a:rPr lang="en-US" sz="2800" b="1" dirty="0">
                <a:ea typeface="ＭＳ Ｐゴシック" charset="0"/>
                <a:sym typeface="Symbol" charset="0"/>
              </a:rPr>
              <a:t></a:t>
            </a:r>
            <a:r>
              <a:rPr lang="en-US" sz="2800" b="1" dirty="0">
                <a:ea typeface="ＭＳ Ｐゴシック" charset="0"/>
              </a:rPr>
              <a:t>S</a:t>
            </a:r>
            <a:r>
              <a:rPr lang="en-US" sz="2800" dirty="0">
                <a:ea typeface="ＭＳ Ｐゴシック" charset="0"/>
              </a:rPr>
              <a:t> is a sentence</a:t>
            </a:r>
          </a:p>
          <a:p>
            <a:pPr marL="454025" lvl="1" indent="-219075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If S is a sentence, then </a:t>
            </a:r>
            <a:r>
              <a:rPr lang="en-US" sz="2800" b="1" dirty="0">
                <a:ea typeface="ＭＳ Ｐゴシック" charset="0"/>
              </a:rPr>
              <a:t>(S)</a:t>
            </a:r>
            <a:r>
              <a:rPr lang="en-US" sz="2800" dirty="0">
                <a:ea typeface="ＭＳ Ｐゴシック" charset="0"/>
              </a:rPr>
              <a:t> is a sentence</a:t>
            </a:r>
          </a:p>
          <a:p>
            <a:pPr marL="454025" lvl="1" indent="-219075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If S and T are sentences, then so are </a:t>
            </a:r>
            <a:r>
              <a:rPr lang="en-US" sz="2800" b="1" dirty="0">
                <a:ea typeface="ＭＳ Ｐゴシック" charset="0"/>
              </a:rPr>
              <a:t>(S </a:t>
            </a:r>
            <a:r>
              <a:rPr lang="en-US" sz="2800" b="1" dirty="0">
                <a:ea typeface="ＭＳ Ｐゴシック" charset="0"/>
                <a:sym typeface="Symbol" charset="0"/>
              </a:rPr>
              <a:t></a:t>
            </a:r>
            <a:r>
              <a:rPr lang="en-US" sz="2800" b="1" dirty="0">
                <a:ea typeface="ＭＳ Ｐゴシック" charset="0"/>
              </a:rPr>
              <a:t> T), (S </a:t>
            </a:r>
            <a:r>
              <a:rPr lang="en-US" sz="2800" b="1" dirty="0">
                <a:ea typeface="ＭＳ Ｐゴシック" charset="0"/>
                <a:sym typeface="Symbol" charset="0"/>
              </a:rPr>
              <a:t></a:t>
            </a:r>
            <a:r>
              <a:rPr lang="en-US" sz="2800" b="1" dirty="0">
                <a:ea typeface="ＭＳ Ｐゴシック" charset="0"/>
              </a:rPr>
              <a:t> T), </a:t>
            </a:r>
            <a:br>
              <a:rPr lang="en-US" sz="2800" b="1" dirty="0">
                <a:ea typeface="ＭＳ Ｐゴシック" charset="0"/>
              </a:rPr>
            </a:br>
            <a:r>
              <a:rPr lang="en-US" sz="2800" b="1" dirty="0">
                <a:ea typeface="ＭＳ Ｐゴシック" charset="0"/>
              </a:rPr>
              <a:t>(S </a:t>
            </a:r>
            <a:r>
              <a:rPr lang="en-US" sz="2800" b="1" dirty="0">
                <a:ea typeface="ＭＳ Ｐゴシック" charset="0"/>
                <a:sym typeface="Symbol" charset="0"/>
              </a:rPr>
              <a:t></a:t>
            </a:r>
            <a:r>
              <a:rPr lang="en-US" sz="2800" b="1" dirty="0">
                <a:ea typeface="ＭＳ Ｐゴシック" charset="0"/>
              </a:rPr>
              <a:t> T),</a:t>
            </a:r>
            <a:r>
              <a:rPr lang="en-US" sz="2800" dirty="0">
                <a:ea typeface="ＭＳ Ｐゴシック" charset="0"/>
              </a:rPr>
              <a:t> and </a:t>
            </a:r>
            <a:r>
              <a:rPr lang="en-US" sz="2800" b="1" dirty="0">
                <a:ea typeface="ＭＳ Ｐゴシック" charset="0"/>
              </a:rPr>
              <a:t>(S </a:t>
            </a:r>
            <a:r>
              <a:rPr lang="en-US" sz="2800" b="1" dirty="0">
                <a:ea typeface="ＭＳ Ｐゴシック" charset="0"/>
                <a:cs typeface="Calibri"/>
              </a:rPr>
              <a:t>↔</a:t>
            </a:r>
            <a:r>
              <a:rPr lang="en-US" sz="2800" b="1" dirty="0">
                <a:ea typeface="ＭＳ Ｐゴシック" charset="0"/>
              </a:rPr>
              <a:t> T)</a:t>
            </a:r>
            <a:endParaRPr lang="en-US" sz="2800" dirty="0">
              <a:ea typeface="ＭＳ Ｐゴシック" charset="0"/>
            </a:endParaRPr>
          </a:p>
          <a:p>
            <a:pPr marL="454025" lvl="1" indent="-219075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A finite number of applications of the rules</a:t>
            </a:r>
          </a:p>
          <a:p>
            <a:pPr marL="454025" lvl="1" indent="-219075"/>
            <a:endParaRPr lang="en-US" sz="2800" dirty="0">
              <a:ea typeface="ＭＳ Ｐゴシック" charset="0"/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z="4400" dirty="0">
                <a:ea typeface="ＭＳ Ｐゴシック" charset="0"/>
                <a:cs typeface="ＭＳ Ｐゴシック" charset="0"/>
              </a:rPr>
              <a:t>Examples of PL sentences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Q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ja-JP" altLang="en-US" sz="3200">
                <a:ea typeface="ＭＳ Ｐゴシック" charset="0"/>
              </a:rPr>
              <a:t>“</a:t>
            </a:r>
            <a:r>
              <a:rPr lang="en-US" altLang="ja-JP" sz="3200" dirty="0">
                <a:ea typeface="ＭＳ Ｐゴシック" charset="0"/>
              </a:rPr>
              <a:t>It’s humid</a:t>
            </a:r>
            <a:r>
              <a:rPr lang="ja-JP" altLang="en-US" sz="3200">
                <a:ea typeface="ＭＳ Ｐゴシック" charset="0"/>
              </a:rPr>
              <a:t>”</a:t>
            </a:r>
            <a:endParaRPr lang="en-US" altLang="ja-JP" sz="3200" dirty="0"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Q 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ＭＳ Ｐゴシック" charset="0"/>
                <a:sym typeface="Symbol" charset="0"/>
              </a:rPr>
              <a:t>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 P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ja-JP" altLang="en-US" sz="3200">
                <a:ea typeface="ＭＳ Ｐゴシック" charset="0"/>
              </a:rPr>
              <a:t>“</a:t>
            </a:r>
            <a:r>
              <a:rPr lang="en-US" altLang="ja-JP" sz="3200" dirty="0">
                <a:ea typeface="ＭＳ Ｐゴシック" charset="0"/>
              </a:rPr>
              <a:t>If it’s humid, then it’s hot</a:t>
            </a:r>
            <a:r>
              <a:rPr lang="ja-JP" altLang="en-US" sz="3200">
                <a:ea typeface="ＭＳ Ｐゴシック" charset="0"/>
              </a:rPr>
              <a:t>”</a:t>
            </a:r>
            <a:endParaRPr lang="en-US" altLang="ja-JP" sz="3200" dirty="0"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(P 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ＭＳ Ｐゴシック" charset="0"/>
                <a:sym typeface="Symbol" charset="0"/>
              </a:rPr>
              <a:t>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 Q) 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ＭＳ Ｐゴシック" charset="0"/>
                <a:sym typeface="Symbol" charset="0"/>
              </a:rPr>
              <a:t>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 R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ja-JP" altLang="en-US" sz="3200">
                <a:ea typeface="ＭＳ Ｐゴシック" charset="0"/>
              </a:rPr>
              <a:t>“</a:t>
            </a:r>
            <a:r>
              <a:rPr lang="en-US" altLang="ja-JP" sz="3200" dirty="0">
                <a:ea typeface="ＭＳ Ｐゴシック" charset="0"/>
              </a:rPr>
              <a:t>If it’s hot and it’s humid, then it's raining</a:t>
            </a:r>
            <a:r>
              <a:rPr lang="ja-JP" altLang="en-US" sz="3200">
                <a:ea typeface="ＭＳ Ｐゴシック" charset="0"/>
              </a:rPr>
              <a:t>”</a:t>
            </a:r>
            <a:endParaRPr lang="en-US" altLang="ja-JP" sz="3200" dirty="0"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3200" dirty="0">
                <a:ea typeface="ＭＳ Ｐゴシック" charset="0"/>
                <a:cs typeface="ＭＳ Ｐゴシック" charset="0"/>
              </a:rPr>
              <a:t>We’</a:t>
            </a:r>
            <a:r>
              <a:rPr lang="en-US" altLang="ja-JP" sz="3200" dirty="0">
                <a:ea typeface="ＭＳ Ｐゴシック" charset="0"/>
                <a:cs typeface="ＭＳ Ｐゴシック" charset="0"/>
              </a:rPr>
              <a:t>re free to choose better symbols, e.g.: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800" dirty="0">
                <a:ea typeface="ＭＳ Ｐゴシック" charset="0"/>
              </a:rPr>
              <a:t>Hot for </a:t>
            </a:r>
            <a:r>
              <a:rPr lang="ja-JP" altLang="en-US" sz="2800">
                <a:ea typeface="ＭＳ Ｐゴシック" charset="0"/>
              </a:rPr>
              <a:t>“</a:t>
            </a:r>
            <a:r>
              <a:rPr lang="en-US" altLang="ja-JP" sz="2800" dirty="0">
                <a:ea typeface="ＭＳ Ｐゴシック" charset="0"/>
              </a:rPr>
              <a:t>It’s hot</a:t>
            </a:r>
            <a:r>
              <a:rPr lang="ja-JP" altLang="en-US" sz="2800" dirty="0">
                <a:ea typeface="ＭＳ Ｐゴシック" charset="0"/>
              </a:rPr>
              <a:t>”</a:t>
            </a:r>
            <a:endParaRPr lang="en-US" altLang="ja-JP" sz="2800" dirty="0">
              <a:ea typeface="ＭＳ Ｐゴシック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800" dirty="0">
                <a:ea typeface="ＭＳ Ｐゴシック" charset="0"/>
              </a:rPr>
              <a:t>Humid for </a:t>
            </a:r>
            <a:r>
              <a:rPr lang="ja-JP" altLang="en-US" sz="2800">
                <a:ea typeface="ＭＳ Ｐゴシック" charset="0"/>
              </a:rPr>
              <a:t>“</a:t>
            </a:r>
            <a:r>
              <a:rPr lang="en-US" altLang="ja-JP" sz="2800" dirty="0">
                <a:ea typeface="ＭＳ Ｐゴシック" charset="0"/>
              </a:rPr>
              <a:t>It’s humid</a:t>
            </a:r>
            <a:r>
              <a:rPr lang="ja-JP" altLang="en-US" sz="2800" dirty="0">
                <a:ea typeface="ＭＳ Ｐゴシック" charset="0"/>
              </a:rPr>
              <a:t>”</a:t>
            </a:r>
            <a:endParaRPr lang="en-US" altLang="ja-JP" sz="2800" dirty="0">
              <a:ea typeface="ＭＳ Ｐゴシック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800" dirty="0">
                <a:ea typeface="ＭＳ Ｐゴシック" charset="0"/>
              </a:rPr>
              <a:t>Raining for </a:t>
            </a:r>
            <a:r>
              <a:rPr lang="ja-JP" altLang="en-US" sz="2800">
                <a:ea typeface="ＭＳ Ｐゴシック" charset="0"/>
              </a:rPr>
              <a:t>“</a:t>
            </a:r>
            <a:r>
              <a:rPr lang="en-US" altLang="ja-JP" sz="2800" dirty="0">
                <a:ea typeface="ＭＳ Ｐゴシック" charset="0"/>
              </a:rPr>
              <a:t>It’s raining</a:t>
            </a:r>
            <a:r>
              <a:rPr lang="ja-JP" altLang="en-US" sz="2800" dirty="0">
                <a:ea typeface="ＭＳ Ｐゴシック" charset="0"/>
              </a:rPr>
              <a:t>”</a:t>
            </a:r>
            <a:endParaRPr lang="en-US" sz="2800" dirty="0">
              <a:ea typeface="ＭＳ Ｐゴシック" charset="0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772400" cy="1143000"/>
          </a:xfrm>
        </p:spPr>
        <p:txBody>
          <a:bodyPr/>
          <a:lstStyle/>
          <a:p>
            <a:r>
              <a:rPr lang="en-US" sz="4400" dirty="0">
                <a:ea typeface="ＭＳ Ｐゴシック" charset="0"/>
                <a:cs typeface="ＭＳ Ｐゴシック" charset="0"/>
              </a:rPr>
              <a:t>Some terms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0"/>
            <a:ext cx="8343900" cy="4724400"/>
          </a:xfrm>
        </p:spPr>
        <p:txBody>
          <a:bodyPr/>
          <a:lstStyle/>
          <a:p>
            <a:r>
              <a:rPr lang="en-US" sz="3200" dirty="0">
                <a:ea typeface="ＭＳ Ｐゴシック" charset="0"/>
                <a:cs typeface="ＭＳ Ｐゴシック" charset="0"/>
              </a:rPr>
              <a:t>Given the truth values of all symbols in a sentence, it can be </a:t>
            </a:r>
            <a:r>
              <a:rPr lang="en-US" altLang="ja-JP" sz="3200" b="1" i="1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evaluated</a:t>
            </a:r>
            <a:r>
              <a:rPr lang="en-US" altLang="ja-JP" sz="3200" dirty="0">
                <a:ea typeface="ＭＳ Ｐゴシック" charset="0"/>
                <a:cs typeface="ＭＳ Ｐゴシック" charset="0"/>
              </a:rPr>
              <a:t> to determine its </a:t>
            </a:r>
            <a:r>
              <a:rPr lang="en-US" altLang="ja-JP" sz="3200" b="1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truth value</a:t>
            </a:r>
            <a:r>
              <a:rPr lang="en-US" altLang="ja-JP" sz="3200" dirty="0">
                <a:ea typeface="ＭＳ Ｐゴシック" charset="0"/>
                <a:cs typeface="ＭＳ Ｐゴシック" charset="0"/>
              </a:rPr>
              <a:t> (True or False)</a:t>
            </a:r>
          </a:p>
          <a:p>
            <a:r>
              <a:rPr lang="en-US" altLang="ja-JP" sz="3200" dirty="0">
                <a:ea typeface="ＭＳ Ｐゴシック" charset="0"/>
                <a:cs typeface="ＭＳ Ｐゴシック" charset="0"/>
              </a:rPr>
              <a:t>We consider a </a:t>
            </a:r>
            <a:r>
              <a:rPr lang="en-US" altLang="ja-JP" sz="3200" b="1" dirty="0">
                <a:solidFill>
                  <a:srgbClr val="0432FF"/>
                </a:solidFill>
                <a:ea typeface="ＭＳ Ｐゴシック" charset="0"/>
                <a:cs typeface="ＭＳ Ｐゴシック" charset="0"/>
              </a:rPr>
              <a:t>Knowledge Base </a:t>
            </a:r>
            <a:r>
              <a:rPr lang="en-US" altLang="ja-JP" sz="3200" dirty="0">
                <a:ea typeface="ＭＳ Ｐゴシック" charset="0"/>
                <a:cs typeface="ＭＳ Ｐゴシック" charset="0"/>
              </a:rPr>
              <a:t>(KB) to be a set of sentences that are all True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A </a:t>
            </a:r>
            <a:r>
              <a:rPr lang="en-US" sz="3200" b="1" dirty="0">
                <a:solidFill>
                  <a:srgbClr val="0432FF"/>
                </a:solidFill>
                <a:ea typeface="ＭＳ Ｐゴシック" charset="0"/>
                <a:cs typeface="ＭＳ Ｐゴシック" charset="0"/>
              </a:rPr>
              <a:t>model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for a KB is a </a:t>
            </a:r>
            <a:r>
              <a:rPr lang="en-US" sz="3200" b="1" dirty="0">
                <a:solidFill>
                  <a:srgbClr val="0432FF"/>
                </a:solidFill>
                <a:ea typeface="ＭＳ Ｐゴシック" charset="0"/>
                <a:cs typeface="ＭＳ Ｐゴシック" charset="0"/>
              </a:rPr>
              <a:t>possible world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–</a:t>
            </a:r>
            <a:r>
              <a:rPr lang="en-US" sz="3200" i="1" dirty="0">
                <a:ea typeface="ＭＳ Ｐゴシック" charset="0"/>
                <a:cs typeface="ＭＳ Ｐゴシック" charset="0"/>
              </a:rPr>
              <a:t>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an assignment of truth values to propositional symbols that makes each KB sentence true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8DD74-4614-094A-9AF1-4A0C7D7BA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example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12120B-4C26-0842-8FE6-934FB5023D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00994" y="1535113"/>
            <a:ext cx="1752600" cy="639762"/>
          </a:xfrm>
        </p:spPr>
        <p:txBody>
          <a:bodyPr/>
          <a:lstStyle/>
          <a:p>
            <a:pPr algn="ctr"/>
            <a:r>
              <a:rPr lang="en-US" sz="3200" dirty="0"/>
              <a:t>The KB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6411A5E-3041-644A-A74B-DCB9541FB3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00994" y="2279196"/>
            <a:ext cx="1752600" cy="1828800"/>
          </a:xfrm>
          <a:ln>
            <a:solidFill>
              <a:schemeClr val="accent1"/>
            </a:solidFill>
          </a:ln>
          <a:effectLst/>
        </p:spPr>
        <p:txBody>
          <a:bodyPr/>
          <a:lstStyle/>
          <a:p>
            <a:pPr marL="0" indent="0">
              <a:buNone/>
            </a:pPr>
            <a:r>
              <a:rPr lang="en-US" sz="3200" b="1" dirty="0"/>
              <a:t>P</a:t>
            </a:r>
          </a:p>
          <a:p>
            <a:pPr marL="0" indent="0">
              <a:buNone/>
            </a:pPr>
            <a:r>
              <a:rPr lang="en-US" sz="3200" b="1" dirty="0"/>
              <a:t>Q </a:t>
            </a:r>
            <a:r>
              <a:rPr lang="en-US" sz="3200" b="1" dirty="0">
                <a:ea typeface="ＭＳ Ｐゴシック" charset="0"/>
                <a:sym typeface="Symbol" charset="0"/>
              </a:rPr>
              <a:t>  R </a:t>
            </a:r>
            <a:r>
              <a:rPr lang="en-US" sz="3200" b="1" dirty="0"/>
              <a:t>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1D6D670-BC73-FF41-A3E8-D017AAF528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72000" y="1535113"/>
            <a:ext cx="3505200" cy="639762"/>
          </a:xfrm>
        </p:spPr>
        <p:txBody>
          <a:bodyPr/>
          <a:lstStyle/>
          <a:p>
            <a:pPr algn="ctr"/>
            <a:r>
              <a:rPr lang="en-US" sz="3200" dirty="0"/>
              <a:t>Models for the KB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D958309F-0DC5-3D4B-A1A7-3DAA9FBA0B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842889"/>
              </p:ext>
            </p:extLst>
          </p:nvPr>
        </p:nvGraphicFramePr>
        <p:xfrm>
          <a:off x="4724400" y="2292350"/>
          <a:ext cx="32004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666215434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86904222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599384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7939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36360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9687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9364522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81E424F-B6C5-F441-83C2-6DE314112C95}"/>
              </a:ext>
            </a:extLst>
          </p:cNvPr>
          <p:cNvSpPr txBox="1"/>
          <p:nvPr/>
        </p:nvSpPr>
        <p:spPr>
          <a:xfrm>
            <a:off x="1419253" y="4419599"/>
            <a:ext cx="21160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KB has 2 sentences.</a:t>
            </a: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KB has 3 variables.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47D245-63FB-8A41-9086-18C9100B3932}"/>
              </a:ext>
            </a:extLst>
          </p:cNvPr>
          <p:cNvSpPr txBox="1"/>
          <p:nvPr/>
        </p:nvSpPr>
        <p:spPr>
          <a:xfrm>
            <a:off x="4642758" y="4419599"/>
            <a:ext cx="343444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KB has 3 models. Each model has a value for every variable in the KB such every sentence evaluates to true.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98D182-4BA9-E94B-9C51-3C5405AB37C7}"/>
              </a:ext>
            </a:extLst>
          </p:cNvPr>
          <p:cNvSpPr txBox="1"/>
          <p:nvPr/>
        </p:nvSpPr>
        <p:spPr>
          <a:xfrm>
            <a:off x="7924800" y="2743200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#1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509276A-7904-454A-86F8-CBC7427382C4}"/>
              </a:ext>
            </a:extLst>
          </p:cNvPr>
          <p:cNvSpPr txBox="1"/>
          <p:nvPr/>
        </p:nvSpPr>
        <p:spPr>
          <a:xfrm>
            <a:off x="7940854" y="3200400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#2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2EFBB47-9798-9241-BD2A-AEF158DD3AE3}"/>
              </a:ext>
            </a:extLst>
          </p:cNvPr>
          <p:cNvSpPr txBox="1"/>
          <p:nvPr/>
        </p:nvSpPr>
        <p:spPr>
          <a:xfrm>
            <a:off x="7940854" y="3657600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#3</a:t>
            </a:r>
          </a:p>
        </p:txBody>
      </p:sp>
    </p:spTree>
    <p:extLst>
      <p:ext uri="{BB962C8B-B14F-4D97-AF65-F5344CB8AC3E}">
        <p14:creationId xmlns:p14="http://schemas.microsoft.com/office/powerpoint/2010/main" val="3563200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8DD74-4614-094A-9AF1-4A0C7D7BA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simple example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12120B-4C26-0842-8FE6-934FB5023D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00994" y="1535113"/>
            <a:ext cx="1752600" cy="639762"/>
          </a:xfrm>
        </p:spPr>
        <p:txBody>
          <a:bodyPr/>
          <a:lstStyle/>
          <a:p>
            <a:pPr algn="ctr"/>
            <a:r>
              <a:rPr lang="en-US" sz="3200" dirty="0"/>
              <a:t>The KB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6411A5E-3041-644A-A74B-DCB9541FB3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00994" y="2279196"/>
            <a:ext cx="1752600" cy="1828800"/>
          </a:xfrm>
          <a:ln>
            <a:solidFill>
              <a:schemeClr val="accent1"/>
            </a:solidFill>
          </a:ln>
          <a:effectLst/>
        </p:spPr>
        <p:txBody>
          <a:bodyPr/>
          <a:lstStyle/>
          <a:p>
            <a:pPr marL="0" indent="0">
              <a:buNone/>
            </a:pPr>
            <a:r>
              <a:rPr lang="en-US" sz="3200" b="1" dirty="0"/>
              <a:t>P </a:t>
            </a:r>
            <a:r>
              <a:rPr lang="en-US" sz="3200" b="1" dirty="0">
                <a:ea typeface="ＭＳ Ｐゴシック" charset="0"/>
                <a:cs typeface="ＭＳ Ｐゴシック" charset="0"/>
                <a:sym typeface="Symbol" charset="0"/>
              </a:rPr>
              <a:t> Q</a:t>
            </a: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R </a:t>
            </a:r>
            <a:r>
              <a:rPr lang="en-US" sz="3200" b="1" dirty="0">
                <a:ea typeface="ＭＳ Ｐゴシック" charset="0"/>
                <a:cs typeface="ＭＳ Ｐゴシック" charset="0"/>
                <a:sym typeface="Symbol" charset="0"/>
              </a:rPr>
              <a:t></a:t>
            </a:r>
            <a:r>
              <a:rPr lang="en-US" sz="3200" b="1" dirty="0">
                <a:ea typeface="ＭＳ Ｐゴシック" charset="0"/>
                <a:sym typeface="Symbol" charset="0"/>
              </a:rPr>
              <a:t>  P </a:t>
            </a:r>
            <a:r>
              <a:rPr lang="en-US" sz="3200" b="1" dirty="0"/>
              <a:t>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1D6D670-BC73-FF41-A3E8-D017AAF528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72000" y="1535113"/>
            <a:ext cx="3505200" cy="639762"/>
          </a:xfrm>
        </p:spPr>
        <p:txBody>
          <a:bodyPr/>
          <a:lstStyle/>
          <a:p>
            <a:pPr algn="ctr"/>
            <a:r>
              <a:rPr lang="en-US" sz="3200" dirty="0"/>
              <a:t>Models for the KB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D958309F-0DC5-3D4B-A1A7-3DAA9FBA0B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729138"/>
              </p:ext>
            </p:extLst>
          </p:nvPr>
        </p:nvGraphicFramePr>
        <p:xfrm>
          <a:off x="4724400" y="2292350"/>
          <a:ext cx="32004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666215434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86904222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599384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7939368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81E424F-B6C5-F441-83C2-6DE314112C95}"/>
              </a:ext>
            </a:extLst>
          </p:cNvPr>
          <p:cNvSpPr txBox="1"/>
          <p:nvPr/>
        </p:nvSpPr>
        <p:spPr>
          <a:xfrm>
            <a:off x="1419253" y="4419599"/>
            <a:ext cx="21160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KB has 2 sentences.</a:t>
            </a: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KB has 3 variables.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47D245-63FB-8A41-9086-18C9100B3932}"/>
              </a:ext>
            </a:extLst>
          </p:cNvPr>
          <p:cNvSpPr txBox="1"/>
          <p:nvPr/>
        </p:nvSpPr>
        <p:spPr>
          <a:xfrm>
            <a:off x="4642758" y="4419599"/>
            <a:ext cx="343444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KB has no models. There is no assignment of True or False to every variable that makes every sentence in the KB true</a:t>
            </a:r>
          </a:p>
        </p:txBody>
      </p:sp>
    </p:spTree>
    <p:extLst>
      <p:ext uri="{BB962C8B-B14F-4D97-AF65-F5344CB8AC3E}">
        <p14:creationId xmlns:p14="http://schemas.microsoft.com/office/powerpoint/2010/main" val="705243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More terms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001000" cy="4724400"/>
          </a:xfrm>
        </p:spPr>
        <p:txBody>
          <a:bodyPr/>
          <a:lstStyle/>
          <a:p>
            <a:r>
              <a:rPr lang="en-US" sz="2900" dirty="0">
                <a:ea typeface="ＭＳ Ｐゴシック" charset="0"/>
                <a:cs typeface="ＭＳ Ｐゴシック" charset="0"/>
              </a:rPr>
              <a:t>A </a:t>
            </a:r>
            <a:r>
              <a:rPr lang="en-US" sz="2900" b="1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valid sentence</a:t>
            </a:r>
            <a:r>
              <a:rPr lang="en-US" sz="2900" dirty="0">
                <a:ea typeface="ＭＳ Ｐゴシック" charset="0"/>
                <a:cs typeface="ＭＳ Ｐゴシック" charset="0"/>
              </a:rPr>
              <a:t> or </a:t>
            </a:r>
            <a:r>
              <a:rPr lang="en-US" sz="2900" b="1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tautology: </a:t>
            </a:r>
            <a:r>
              <a:rPr lang="en-US" sz="2900" dirty="0">
                <a:ea typeface="ＭＳ Ｐゴシック" charset="0"/>
                <a:cs typeface="ＭＳ Ｐゴシック" charset="0"/>
              </a:rPr>
              <a:t>one that’s </a:t>
            </a:r>
            <a:r>
              <a:rPr lang="en-US" sz="2900" b="1" dirty="0">
                <a:ea typeface="ＭＳ Ｐゴシック" charset="0"/>
                <a:cs typeface="ＭＳ Ｐゴシック" charset="0"/>
              </a:rPr>
              <a:t>True</a:t>
            </a:r>
            <a:r>
              <a:rPr lang="en-US" sz="2900" dirty="0">
                <a:ea typeface="ＭＳ Ｐゴシック" charset="0"/>
                <a:cs typeface="ＭＳ Ｐゴシック" charset="0"/>
              </a:rPr>
              <a:t> under all interpretations, no matter what the world is actually like or what the semantics is. Example: </a:t>
            </a:r>
            <a:r>
              <a:rPr lang="ja-JP" altLang="en-US" sz="2900" dirty="0"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900" dirty="0">
                <a:ea typeface="ＭＳ Ｐゴシック" charset="0"/>
                <a:cs typeface="ＭＳ Ｐゴシック" charset="0"/>
              </a:rPr>
              <a:t>It's raining or it's not raining</a:t>
            </a:r>
            <a:r>
              <a:rPr lang="ja-JP" altLang="en-US" sz="2900"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900" dirty="0">
                <a:ea typeface="ＭＳ Ｐゴシック" charset="0"/>
                <a:cs typeface="ＭＳ Ｐゴシック" charset="0"/>
              </a:rPr>
              <a:t> (P V</a:t>
            </a:r>
            <a:r>
              <a:rPr lang="en-US" sz="3200" b="1" dirty="0">
                <a:ea typeface="ＭＳ Ｐゴシック" charset="0"/>
                <a:sym typeface="Symbol" charset="0"/>
              </a:rPr>
              <a:t> </a:t>
            </a:r>
            <a:r>
              <a:rPr lang="en-US" altLang="ja-JP" sz="2900" dirty="0">
                <a:ea typeface="ＭＳ Ｐゴシック" charset="0"/>
                <a:cs typeface="ＭＳ Ｐゴシック" charset="0"/>
              </a:rPr>
              <a:t>P)</a:t>
            </a:r>
          </a:p>
          <a:p>
            <a:endParaRPr lang="en-US" altLang="ja-JP" sz="2900" dirty="0">
              <a:ea typeface="ＭＳ Ｐゴシック" charset="0"/>
              <a:cs typeface="ＭＳ Ｐゴシック" charset="0"/>
            </a:endParaRPr>
          </a:p>
          <a:p>
            <a:r>
              <a:rPr lang="en-US" sz="2900" dirty="0">
                <a:ea typeface="ＭＳ Ｐゴシック" charset="0"/>
                <a:cs typeface="ＭＳ Ｐゴシック" charset="0"/>
              </a:rPr>
              <a:t>An </a:t>
            </a:r>
            <a:r>
              <a:rPr lang="en-US" sz="2900" b="1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inconsistent sentence</a:t>
            </a:r>
            <a:r>
              <a:rPr lang="en-US" sz="2900" dirty="0">
                <a:ea typeface="ＭＳ Ｐゴシック" charset="0"/>
                <a:cs typeface="ＭＳ Ｐゴシック" charset="0"/>
              </a:rPr>
              <a:t> or </a:t>
            </a:r>
            <a:r>
              <a:rPr lang="en-US" sz="2900" b="1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contradiction</a:t>
            </a:r>
            <a:r>
              <a:rPr lang="en-US" sz="2900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:</a:t>
            </a:r>
            <a:r>
              <a:rPr lang="en-US" sz="2900" dirty="0">
                <a:ea typeface="ＭＳ Ｐゴシック" charset="0"/>
                <a:cs typeface="ＭＳ Ｐゴシック" charset="0"/>
              </a:rPr>
              <a:t> a sentence that’s </a:t>
            </a:r>
            <a:r>
              <a:rPr lang="en-US" sz="2900" b="1" dirty="0">
                <a:ea typeface="ＭＳ Ｐゴシック" charset="0"/>
                <a:cs typeface="ＭＳ Ｐゴシック" charset="0"/>
              </a:rPr>
              <a:t>False</a:t>
            </a:r>
            <a:r>
              <a:rPr lang="en-US" sz="2900" dirty="0">
                <a:ea typeface="ＭＳ Ｐゴシック" charset="0"/>
                <a:cs typeface="ＭＳ Ｐゴシック" charset="0"/>
              </a:rPr>
              <a:t> under all interpretations. The world is never like what it describes, as in </a:t>
            </a:r>
            <a:r>
              <a:rPr lang="ja-JP" altLang="en-US" sz="2900" dirty="0"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900" dirty="0">
                <a:ea typeface="ＭＳ Ｐゴシック" charset="0"/>
                <a:cs typeface="ＭＳ Ｐゴシック" charset="0"/>
              </a:rPr>
              <a:t>It's raining and it's not raining.</a:t>
            </a:r>
            <a:r>
              <a:rPr lang="ja-JP" altLang="en-US" sz="2900"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900" dirty="0">
                <a:ea typeface="ＭＳ Ｐゴシック" charset="0"/>
                <a:cs typeface="ＭＳ Ｐゴシック" charset="0"/>
              </a:rPr>
              <a:t> (P </a:t>
            </a:r>
            <a:r>
              <a:rPr lang="en-US" sz="3200" b="1" dirty="0">
                <a:ea typeface="ＭＳ Ｐゴシック" charset="0"/>
                <a:sym typeface="Symbol" charset="0"/>
              </a:rPr>
              <a:t> </a:t>
            </a:r>
            <a:r>
              <a:rPr lang="en-US" altLang="ja-JP" sz="2900" dirty="0">
                <a:ea typeface="ＭＳ Ｐゴシック" charset="0"/>
                <a:cs typeface="ＭＳ Ｐゴシック" charset="0"/>
              </a:rPr>
              <a:t>P)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0668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Truth tables</a:t>
            </a:r>
          </a:p>
        </p:txBody>
      </p:sp>
      <p:pic>
        <p:nvPicPr>
          <p:cNvPr id="29698" name="Picture 4" descr="img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" y="2971800"/>
            <a:ext cx="882015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Text Box 6"/>
          <p:cNvSpPr txBox="1">
            <a:spLocks noChangeArrowheads="1"/>
          </p:cNvSpPr>
          <p:nvPr/>
        </p:nvSpPr>
        <p:spPr bwMode="auto">
          <a:xfrm>
            <a:off x="152400" y="2586037"/>
            <a:ext cx="5626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 i="1" dirty="0">
                <a:latin typeface="Calibri"/>
              </a:rPr>
              <a:t>Truth tables for the five logical connectives</a:t>
            </a:r>
          </a:p>
        </p:txBody>
      </p:sp>
      <p:sp>
        <p:nvSpPr>
          <p:cNvPr id="29703" name="TextBox 8"/>
          <p:cNvSpPr txBox="1">
            <a:spLocks noChangeArrowheads="1"/>
          </p:cNvSpPr>
          <p:nvPr/>
        </p:nvSpPr>
        <p:spPr bwMode="auto">
          <a:xfrm>
            <a:off x="407987" y="964973"/>
            <a:ext cx="8328025" cy="15696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50800" dir="5400000" algn="ctr" rotWithShape="0">
              <a:schemeClr val="tx1"/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8925" indent="-2889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0" indent="0"/>
            <a:r>
              <a:rPr lang="en-US" sz="3200" b="1" dirty="0">
                <a:latin typeface="Calibri"/>
              </a:rPr>
              <a:t>Used to define meaning of  logical connectives</a:t>
            </a:r>
            <a:br>
              <a:rPr lang="en-US" sz="3200" dirty="0">
                <a:latin typeface="Calibri"/>
              </a:rPr>
            </a:br>
            <a:r>
              <a:rPr lang="en-US" sz="3200" dirty="0">
                <a:latin typeface="Calibri"/>
              </a:rPr>
              <a:t> </a:t>
            </a:r>
          </a:p>
          <a:p>
            <a:pPr marL="0" indent="0"/>
            <a:endParaRPr lang="en-US" sz="3200" dirty="0">
              <a:latin typeface="Calibri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FE87E83-8763-7C44-917C-BF634203D370}"/>
              </a:ext>
            </a:extLst>
          </p:cNvPr>
          <p:cNvCxnSpPr/>
          <p:nvPr/>
        </p:nvCxnSpPr>
        <p:spPr bwMode="auto">
          <a:xfrm>
            <a:off x="685800" y="4572000"/>
            <a:ext cx="0" cy="91440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09F93FA-7574-B049-AD1B-82A8465162E6}"/>
              </a:ext>
            </a:extLst>
          </p:cNvPr>
          <p:cNvCxnSpPr/>
          <p:nvPr/>
        </p:nvCxnSpPr>
        <p:spPr bwMode="auto">
          <a:xfrm>
            <a:off x="1676400" y="4572000"/>
            <a:ext cx="0" cy="91440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DD249A-6029-9742-92FD-6535C4EA4488}"/>
              </a:ext>
            </a:extLst>
          </p:cNvPr>
          <p:cNvCxnSpPr/>
          <p:nvPr/>
        </p:nvCxnSpPr>
        <p:spPr bwMode="auto">
          <a:xfrm>
            <a:off x="685800" y="5486400"/>
            <a:ext cx="49530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B6E2BBA-7B8B-BC46-84BE-677221531734}"/>
              </a:ext>
            </a:extLst>
          </p:cNvPr>
          <p:cNvCxnSpPr/>
          <p:nvPr/>
        </p:nvCxnSpPr>
        <p:spPr bwMode="auto">
          <a:xfrm flipV="1">
            <a:off x="5638800" y="4572000"/>
            <a:ext cx="0" cy="914400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A57C759-3B41-2E43-B485-3B1D15C03405}"/>
              </a:ext>
            </a:extLst>
          </p:cNvPr>
          <p:cNvSpPr txBox="1"/>
          <p:nvPr/>
        </p:nvSpPr>
        <p:spPr>
          <a:xfrm>
            <a:off x="838200" y="5554578"/>
            <a:ext cx="472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Given a value for P and for Q, the truth table defines the value of P</a:t>
            </a:r>
            <a:r>
              <a:rPr lang="en-US" b="1" dirty="0">
                <a:solidFill>
                  <a:srgbClr val="FF0000"/>
                </a:solidFill>
                <a:sym typeface="Symbol" charset="0"/>
              </a:rPr>
              <a:t>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</a:p>
        </p:txBody>
      </p:sp>
    </p:spTree>
    <p:extLst>
      <p:ext uri="{BB962C8B-B14F-4D97-AF65-F5344CB8AC3E}">
        <p14:creationId xmlns:p14="http://schemas.microsoft.com/office/powerpoint/2010/main" val="691849253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0668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Truth tables</a:t>
            </a:r>
          </a:p>
        </p:txBody>
      </p:sp>
      <p:pic>
        <p:nvPicPr>
          <p:cNvPr id="29698" name="Picture 4" descr="img16"/>
          <p:cNvPicPr>
            <a:picLocks noChangeAspect="1" noChangeArrowheads="1"/>
          </p:cNvPicPr>
          <p:nvPr/>
        </p:nvPicPr>
        <p:blipFill>
          <a:blip r:embed="rId3">
            <a:alphaModFix amt="3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" y="2971800"/>
            <a:ext cx="882015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699" name="Picture 5" descr="img1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3" y="5105400"/>
            <a:ext cx="8815387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Text Box 6"/>
          <p:cNvSpPr txBox="1">
            <a:spLocks noChangeArrowheads="1"/>
          </p:cNvSpPr>
          <p:nvPr/>
        </p:nvSpPr>
        <p:spPr bwMode="auto">
          <a:xfrm>
            <a:off x="152400" y="2586037"/>
            <a:ext cx="5626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 i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Truth tables for the five logical connectives</a:t>
            </a:r>
          </a:p>
        </p:txBody>
      </p:sp>
      <p:sp>
        <p:nvSpPr>
          <p:cNvPr id="29701" name="Text Box 7"/>
          <p:cNvSpPr txBox="1">
            <a:spLocks noChangeArrowheads="1"/>
          </p:cNvSpPr>
          <p:nvPr/>
        </p:nvSpPr>
        <p:spPr bwMode="auto">
          <a:xfrm>
            <a:off x="152400" y="4719638"/>
            <a:ext cx="69131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 i="1" dirty="0">
                <a:latin typeface="Calibri"/>
              </a:rPr>
              <a:t>Example of a truth table used for a complex sentence</a:t>
            </a:r>
          </a:p>
        </p:txBody>
      </p:sp>
      <p:sp>
        <p:nvSpPr>
          <p:cNvPr id="29702" name="Rectangle 7"/>
          <p:cNvSpPr>
            <a:spLocks noChangeArrowheads="1"/>
          </p:cNvSpPr>
          <p:nvPr/>
        </p:nvSpPr>
        <p:spPr bwMode="auto">
          <a:xfrm>
            <a:off x="6629400" y="5181600"/>
            <a:ext cx="2362200" cy="1600200"/>
          </a:xfrm>
          <a:prstGeom prst="rect">
            <a:avLst/>
          </a:prstGeom>
          <a:solidFill>
            <a:srgbClr val="CCECFF">
              <a:alpha val="18823"/>
            </a:srgb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29703" name="TextBox 8"/>
          <p:cNvSpPr txBox="1">
            <a:spLocks noChangeArrowheads="1"/>
          </p:cNvSpPr>
          <p:nvPr/>
        </p:nvSpPr>
        <p:spPr bwMode="auto">
          <a:xfrm>
            <a:off x="407987" y="964973"/>
            <a:ext cx="8328025" cy="15696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50800" dir="5400000" algn="ctr" rotWithShape="0">
              <a:schemeClr val="tx1"/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8925" indent="-2889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0" indent="0"/>
            <a:r>
              <a:rPr lang="en-US" sz="3200" dirty="0">
                <a:latin typeface="Calibri"/>
              </a:rPr>
              <a:t>Used to define meaning of  logical connectives</a:t>
            </a:r>
            <a:br>
              <a:rPr lang="en-US" sz="3200" dirty="0">
                <a:latin typeface="Calibri"/>
              </a:rPr>
            </a:br>
            <a:r>
              <a:rPr lang="en-US" sz="3200" b="1" dirty="0">
                <a:latin typeface="Calibri"/>
              </a:rPr>
              <a:t>and to determine when a complex sentence is true given values of its symbols</a:t>
            </a:r>
          </a:p>
        </p:txBody>
      </p:sp>
      <p:sp>
        <p:nvSpPr>
          <p:cNvPr id="2" name="Rounded Rectangular Callout 1">
            <a:extLst>
              <a:ext uri="{FF2B5EF4-FFF2-40B4-BE49-F238E27FC236}">
                <a16:creationId xmlns:a16="http://schemas.microsoft.com/office/drawing/2014/main" id="{30315B93-9AD6-D34C-8819-2DB41E11EDD5}"/>
              </a:ext>
            </a:extLst>
          </p:cNvPr>
          <p:cNvSpPr/>
          <p:nvPr/>
        </p:nvSpPr>
        <p:spPr bwMode="auto">
          <a:xfrm>
            <a:off x="4757191" y="2662090"/>
            <a:ext cx="4248150" cy="1371600"/>
          </a:xfrm>
          <a:prstGeom prst="wedgeRoundRectCallout">
            <a:avLst>
              <a:gd name="adj1" fmla="val 30324"/>
              <a:gd name="adj2" fmla="val 124280"/>
              <a:gd name="adj3" fmla="val 16667"/>
            </a:avLst>
          </a:prstGeom>
          <a:solidFill>
            <a:srgbClr val="FF0000">
              <a:alpha val="8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effectLst/>
                <a:latin typeface="Times New Roman" charset="0"/>
              </a:rPr>
              <a:t>The value of complex sentences can be determined from the values of </a:t>
            </a:r>
            <a:r>
              <a:rPr lang="en-US" dirty="0"/>
              <a:t>their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effectLst/>
                <a:latin typeface="Times New Roman" charset="0"/>
              </a:rPr>
              <a:t> elements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</a:rPr>
              <a:t> 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Blank Presentation">
  <a:themeElements>
    <a:clrScheme name="Blank Presentation.pot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99"/>
      </a:hlink>
      <a:folHlink>
        <a:srgbClr val="B2B2B2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18077</TotalTime>
  <Words>1211</Words>
  <Application>Microsoft Macintosh PowerPoint</Application>
  <PresentationFormat>On-screen Show (4:3)</PresentationFormat>
  <Paragraphs>271</Paragraphs>
  <Slides>16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Lucida Calligraphy</vt:lpstr>
      <vt:lpstr>Times New Roman</vt:lpstr>
      <vt:lpstr>Wingdings</vt:lpstr>
      <vt:lpstr>Zapf Dingbats</vt:lpstr>
      <vt:lpstr>Blank Presentation</vt:lpstr>
      <vt:lpstr>Propositional Logic</vt:lpstr>
      <vt:lpstr>Propositional logic syntax</vt:lpstr>
      <vt:lpstr>Examples of PL sentences</vt:lpstr>
      <vt:lpstr>Some terms</vt:lpstr>
      <vt:lpstr>A simple example</vt:lpstr>
      <vt:lpstr>Another simple example</vt:lpstr>
      <vt:lpstr>More terms</vt:lpstr>
      <vt:lpstr>Truth tables</vt:lpstr>
      <vt:lpstr>Truth tables</vt:lpstr>
      <vt:lpstr>The implies connective: P  Q</vt:lpstr>
      <vt:lpstr>P  Q</vt:lpstr>
      <vt:lpstr>P  Q</vt:lpstr>
      <vt:lpstr>P Q  ≡  ~PQ</vt:lpstr>
      <vt:lpstr>Models for a KB</vt:lpstr>
      <vt:lpstr>Models for a KB</vt:lpstr>
      <vt:lpstr>Fin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Propositional/First-Order Logic</dc:title>
  <dc:creator>COGITO</dc:creator>
  <cp:lastModifiedBy>Tim Finin</cp:lastModifiedBy>
  <cp:revision>308</cp:revision>
  <cp:lastPrinted>2019-03-27T18:18:31Z</cp:lastPrinted>
  <dcterms:created xsi:type="dcterms:W3CDTF">2009-10-25T14:57:13Z</dcterms:created>
  <dcterms:modified xsi:type="dcterms:W3CDTF">2020-10-08T16:34:22Z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finin@umbc.edu</vt:lpwstr>
  </property>
  <property fmtid="{D5CDD505-2E9C-101B-9397-08002B2CF9AE}" pid="8" name="HomePage">
    <vt:lpwstr>http://umbc.edu/~finin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C:\Users\finin\teaching\AI\RN\</vt:lpwstr>
  </property>
</Properties>
</file>