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8" r:id="rId3"/>
    <p:sldId id="329" r:id="rId4"/>
    <p:sldId id="338" r:id="rId5"/>
    <p:sldId id="339" r:id="rId6"/>
    <p:sldId id="345" r:id="rId7"/>
    <p:sldId id="347" r:id="rId8"/>
    <p:sldId id="341" r:id="rId9"/>
    <p:sldId id="348" r:id="rId10"/>
    <p:sldId id="349" r:id="rId11"/>
    <p:sldId id="371" r:id="rId12"/>
    <p:sldId id="343" r:id="rId13"/>
    <p:sldId id="350" r:id="rId14"/>
    <p:sldId id="351" r:id="rId15"/>
    <p:sldId id="330" r:id="rId16"/>
    <p:sldId id="331" r:id="rId17"/>
    <p:sldId id="332" r:id="rId18"/>
    <p:sldId id="336" r:id="rId19"/>
    <p:sldId id="372" r:id="rId20"/>
    <p:sldId id="333" r:id="rId21"/>
    <p:sldId id="257" r:id="rId22"/>
    <p:sldId id="258" r:id="rId23"/>
    <p:sldId id="265" r:id="rId24"/>
    <p:sldId id="326" r:id="rId25"/>
    <p:sldId id="266" r:id="rId26"/>
    <p:sldId id="259" r:id="rId27"/>
    <p:sldId id="260" r:id="rId28"/>
    <p:sldId id="261" r:id="rId29"/>
    <p:sldId id="305" r:id="rId30"/>
    <p:sldId id="337" r:id="rId31"/>
    <p:sldId id="327" r:id="rId32"/>
    <p:sldId id="307" r:id="rId33"/>
    <p:sldId id="262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73" r:id="rId44"/>
    <p:sldId id="318" r:id="rId45"/>
    <p:sldId id="319" r:id="rId46"/>
    <p:sldId id="320" r:id="rId47"/>
    <p:sldId id="335" r:id="rId48"/>
    <p:sldId id="321" r:id="rId49"/>
    <p:sldId id="334" r:id="rId50"/>
    <p:sldId id="323" r:id="rId51"/>
    <p:sldId id="322" r:id="rId52"/>
    <p:sldId id="324" r:id="rId53"/>
    <p:sldId id="325" r:id="rId54"/>
    <p:sldId id="303" r:id="rId55"/>
    <p:sldId id="272" r:id="rId56"/>
    <p:sldId id="277" r:id="rId57"/>
    <p:sldId id="370" r:id="rId58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1"/>
    <p:restoredTop sz="91468"/>
  </p:normalViewPr>
  <p:slideViewPr>
    <p:cSldViewPr showGuides="1">
      <p:cViewPr varScale="1">
        <p:scale>
          <a:sx n="73" d="100"/>
          <a:sy n="73" d="100"/>
        </p:scale>
        <p:origin x="2648" y="18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CFE296-EFE7-924F-87F1-C286A72FD04B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3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9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65460B-4D44-0A45-A772-DED54E521363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9BBB37-4F2A-7746-816B-CCE9448E144C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54C0C2-3A06-A648-809B-9D03562224A9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64BC6-5C26-4540-9D5C-2CB391BDDDBC}" type="slidenum">
              <a:rPr lang="en-US" sz="1200">
                <a:latin typeface="Calibri"/>
              </a:rPr>
              <a:pPr/>
              <a:t>26</a:t>
            </a:fld>
            <a:endParaRPr lang="en-US" sz="1200" dirty="0">
              <a:latin typeface="Calibri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D45DC6-D060-6F40-BF3D-2A39B4D6FBBE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D1173D-6BE2-F844-A702-45AC3742C127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79C38-675F-A542-AC51-CE66BFE9B6B6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9889BD-A39B-6E4D-8C54-49A078670BB3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F6350-B228-1D4E-8E9D-18026D4F7F06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951DD6-005C-FB46-ACCB-251D5B2F514B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EFA03-EF56-7B43-9513-FA46B77A12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F7D97E-722F-034A-BE35-DF19EE0E1B9B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93082-2C07-BC4F-B22B-8F8F5EB58600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F0A246-9059-054A-B7AD-27DE2B57F446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958BD1-A323-7147-9328-22B293088C8A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C51098-3A19-7048-972F-77AD9141333A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86329D-BDE8-E341-B584-052E0AFEDC45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B4938-A926-ED47-8D28-7B14D54E1423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EBF4A-7830-2B46-8B82-D05C7FF2DE81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43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EEE68-BC9E-8440-BA74-5C65334A4E07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Turn over e and 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091231-4D03-C24F-A9F7-A743629F7E37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76938F-A59C-724B-952A-8997BAB9E599}" type="slidenum">
              <a:rPr lang="en-US" sz="1200">
                <a:latin typeface="Calibri"/>
              </a:rPr>
              <a:pPr/>
              <a:t>45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C831C-2062-2B4F-9AB1-83C9AE35887A}" type="slidenum">
              <a:rPr lang="en-US" sz="1200">
                <a:latin typeface="Calibri"/>
              </a:rPr>
              <a:pPr/>
              <a:t>46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61DFA2-F32C-A94B-84A8-ED8A86CF7487}" type="slidenum">
              <a:rPr lang="en-US" sz="1200">
                <a:latin typeface="Calibri"/>
              </a:rPr>
              <a:pPr/>
              <a:t>48</a:t>
            </a:fld>
            <a:endParaRPr lang="en-US" sz="12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69F231-C8A8-004E-AE6D-37260598057C}" type="slidenum">
              <a:rPr lang="en-US" sz="1200">
                <a:latin typeface="Calibri"/>
              </a:rPr>
              <a:pPr/>
              <a:t>50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362A4-0ED4-B34F-91C0-886FB45DC6EE}" type="slidenum">
              <a:rPr lang="en-US" sz="1200">
                <a:latin typeface="Calibri"/>
              </a:rPr>
              <a:pPr/>
              <a:t>51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6D0DC-F6A8-D749-BDE0-DFA12DB0C467}" type="slidenum">
              <a:rPr lang="en-US" sz="1200">
                <a:latin typeface="Calibri"/>
              </a:rPr>
              <a:pPr/>
              <a:t>52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F491C-E2B7-144B-AC2A-61DB81B8F2F3}" type="slidenum">
              <a:rPr lang="en-US" sz="1200">
                <a:latin typeface="Calibri"/>
              </a:rPr>
              <a:pPr/>
              <a:t>53</a:t>
            </a:fld>
            <a:endParaRPr lang="en-US" sz="1200" dirty="0">
              <a:latin typeface="Calibri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C2526B-927E-0844-991F-3C858E78344D}" type="slidenum">
              <a:rPr lang="en-US" sz="1200">
                <a:latin typeface="Calibri"/>
              </a:rPr>
              <a:pPr/>
              <a:t>54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59050-4723-354F-8683-CFEE8D3F4E5D}" type="slidenum">
              <a:rPr lang="en-US" sz="1200">
                <a:latin typeface="Calibri"/>
              </a:rPr>
              <a:pPr/>
              <a:t>55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DDFE2-6357-1C4B-BB94-CB8E232B19A3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43D78C-7697-934F-B344-A54C0F0EC0EF}" type="slidenum">
              <a:rPr lang="en-US" sz="1200">
                <a:latin typeface="Calibri"/>
              </a:rPr>
              <a:pPr/>
              <a:t>56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1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0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75523D-03D5-A949-97D3-737A29A656B8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52A6A9-9D5F-C544-A699-57BCA099AD8B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F7318097-5945-0D41-9A60-0567A5F7F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CBFE5695-69DB-6C40-AAB1-BD54837BA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2A41B719-B3DA-6046-AC22-B26D4445E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E9585E0-9AED-DE42-AF01-02582070E2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12E41AB2-7C07-FD43-8B5E-86BB8FCB1E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45E83DED-DEB9-8547-9C43-9040886C2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4BC533F-D71F-F441-AE86-345BA8AD25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D9749243-9F34-8142-8FB7-475A1799D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0781560A-CCD4-654D-87BF-E7E8F43119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A145C08-35E7-E941-9AA4-739DBA1E82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E76014E-C0EC-0846-B4D1-793837FE31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on_selection_ta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3758/BF031976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log.ldc.upenn.edu/nll/?cat=27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ats_vs._scruffi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nt_the_Wump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ossal_Cave_Adventure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en.wikipedia.org/wiki/Hunt_the_Wump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atariarchives.org/bcc1/pages/page247.gif&amp;imgrefurl=http://www.atariarchives.org/bcc1/showpage.php?page=247&amp;usg=__AcENa-qjELgLmw1E9WquIwzwmHA=&amp;h=1053&amp;w=734&amp;sz=131&amp;hl=en&amp;start=10&amp;sig2=iNKmozmvN9q3FpH0D6eTmQ&amp;um=1&amp;tbnid=lLf97qDdjxVHkM:&amp;tbnh=150&amp;tbnw=105&amp;prev=/images?q=wumpus&amp;hl=en&amp;safe=off&amp;client=firefox-a&amp;rls=org.mozilla:en-US:official&amp;sa=N&amp;um=1&amp;ei=yk_fSqbZKdWelAey7-gy" TargetMode="External"/><Relationship Id="rId5" Type="http://schemas.openxmlformats.org/officeDocument/2006/relationships/hyperlink" Target="https://en.wikipedia.org/wiki/NetHack" TargetMode="External"/><Relationship Id="rId4" Type="http://schemas.openxmlformats.org/officeDocument/2006/relationships/hyperlink" Target="https://en.wikipedia.org/wiki/Zor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mazon.com/Thinking-Fast-Slow-Daniel-Kahneman/dp/037453355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3200400"/>
          </a:xfrm>
        </p:spPr>
        <p:txBody>
          <a:bodyPr/>
          <a:lstStyle/>
          <a:p>
            <a:r>
              <a:rPr lang="en-US" sz="6600" dirty="0"/>
              <a:t>Knowledge-Based Agents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Chapter 7.1-7.3</a:t>
            </a:r>
            <a:endParaRPr 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990600" y="6457890"/>
            <a:ext cx="1013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</a:t>
            </a:r>
            <a:r>
              <a:rPr lang="en-US" sz="2000" dirty="0">
                <a:latin typeface="Calibri"/>
              </a:rPr>
              <a:t>Andreas Geyer-Schulz and Chuck Dyer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</p:spTree>
    <p:extLst>
      <p:ext uri="{BB962C8B-B14F-4D97-AF65-F5344CB8AC3E}">
        <p14:creationId xmlns:p14="http://schemas.microsoft.com/office/powerpoint/2010/main" val="323696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A730B2-61AC-4347-9C33-72E1936CF601}"/>
              </a:ext>
            </a:extLst>
          </p:cNvPr>
          <p:cNvSpPr/>
          <p:nvPr/>
        </p:nvSpPr>
        <p:spPr bwMode="auto">
          <a:xfrm>
            <a:off x="6172200" y="2514600"/>
            <a:ext cx="28194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Flowers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6873BA-BD1A-684E-A2E5-C14E3E9428B1}"/>
              </a:ext>
            </a:extLst>
          </p:cNvPr>
          <p:cNvSpPr/>
          <p:nvPr/>
        </p:nvSpPr>
        <p:spPr bwMode="auto">
          <a:xfrm>
            <a:off x="6477000" y="3352800"/>
            <a:ext cx="107061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quick faders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715FFA-370D-EA43-9687-101B12B2ADF3}"/>
              </a:ext>
            </a:extLst>
          </p:cNvPr>
          <p:cNvSpPr/>
          <p:nvPr/>
        </p:nvSpPr>
        <p:spPr bwMode="auto">
          <a:xfrm>
            <a:off x="7658100" y="3657600"/>
            <a:ext cx="990600" cy="990600"/>
          </a:xfrm>
          <a:prstGeom prst="ellipse">
            <a:avLst/>
          </a:prstGeom>
          <a:solidFill>
            <a:srgbClr val="FF7E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roses</a:t>
            </a:r>
          </a:p>
        </p:txBody>
      </p:sp>
    </p:spTree>
    <p:extLst>
      <p:ext uri="{BB962C8B-B14F-4D97-AF65-F5344CB8AC3E}">
        <p14:creationId xmlns:p14="http://schemas.microsoft.com/office/powerpoint/2010/main" val="390636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630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b="1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17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14493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I have a pack of cards; each has a </a:t>
            </a:r>
            <a:r>
              <a:rPr lang="en-US" sz="3200" i="1" dirty="0"/>
              <a:t>letter</a:t>
            </a:r>
            <a:r>
              <a:rPr lang="en-US" sz="3200" dirty="0"/>
              <a:t> written on one side and a </a:t>
            </a:r>
            <a:r>
              <a:rPr lang="en-US" sz="3200" i="1" dirty="0"/>
              <a:t>number</a:t>
            </a:r>
            <a:r>
              <a:rPr lang="en-US" sz="3200" dirty="0"/>
              <a:t> 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 claim the following rule is true: 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</a:rPr>
              <a:t>If a card has a </a:t>
            </a:r>
            <a:r>
              <a:rPr lang="en-US" sz="3200" i="1" dirty="0">
                <a:ea typeface="ＭＳ Ｐゴシック" charset="0"/>
              </a:rPr>
              <a:t>vowel</a:t>
            </a:r>
            <a:r>
              <a:rPr lang="en-US" sz="3200" dirty="0">
                <a:ea typeface="ＭＳ Ｐゴシック" charset="0"/>
              </a:rPr>
              <a:t> on one side, then it has an </a:t>
            </a:r>
            <a:r>
              <a:rPr lang="en-US" sz="3200" i="1" dirty="0">
                <a:ea typeface="ＭＳ Ｐゴシック" charset="0"/>
              </a:rPr>
              <a:t>even number </a:t>
            </a:r>
            <a:r>
              <a:rPr lang="en-US" sz="3200" dirty="0">
                <a:ea typeface="ＭＳ Ｐゴシック" charset="0"/>
              </a:rPr>
              <a:t>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Which cards should you turn over in order to decide whether the rule is true or false? 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857500" y="5410200"/>
            <a:ext cx="3429000" cy="914400"/>
            <a:chOff x="1824" y="2736"/>
            <a:chExt cx="2160" cy="576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315200" y="6248400"/>
            <a:ext cx="145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hlinkClick r:id="rId3"/>
              </a:rPr>
              <a:t>Wikipedia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25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495800"/>
          </a:xfrm>
          <a:noFill/>
        </p:spPr>
        <p:txBody>
          <a:bodyPr/>
          <a:lstStyle/>
          <a:p>
            <a:r>
              <a:rPr lang="en-US" sz="3200" dirty="0"/>
              <a:t>Wason (1966) showed that people are bad at this task</a:t>
            </a:r>
            <a:endParaRPr lang="en-US" sz="3200" b="1" dirty="0"/>
          </a:p>
          <a:p>
            <a:r>
              <a:rPr lang="en-US" sz="3200" dirty="0"/>
              <a:t>To disprove rule P=&gt;Q, find a situation in which P is true but Q is false, i.e., show P^~Q</a:t>
            </a:r>
          </a:p>
          <a:p>
            <a:r>
              <a:rPr lang="en-US" sz="3200" dirty="0"/>
              <a:t>To disprove </a:t>
            </a:r>
            <a:r>
              <a:rPr lang="en-US" sz="3200" b="1" dirty="0"/>
              <a:t>vowel =&gt; even</a:t>
            </a:r>
            <a:r>
              <a:rPr lang="en-US" sz="3200" dirty="0"/>
              <a:t>, find a card with a vowel and an odd number</a:t>
            </a:r>
          </a:p>
          <a:p>
            <a:r>
              <a:rPr lang="en-US" sz="3200" dirty="0"/>
              <a:t>Thus, turn over the cards showing </a:t>
            </a:r>
            <a:r>
              <a:rPr lang="en-US" sz="3200" b="1" dirty="0"/>
              <a:t>vowels</a:t>
            </a:r>
            <a:r>
              <a:rPr lang="en-US" sz="3200" dirty="0"/>
              <a:t> and those showing </a:t>
            </a:r>
            <a:r>
              <a:rPr lang="en-US" sz="3200" b="1" dirty="0"/>
              <a:t>odd numbers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95600" y="5791200"/>
            <a:ext cx="3429000" cy="914400"/>
            <a:chOff x="1824" y="2736"/>
            <a:chExt cx="2160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is easier for people, as shown by </a:t>
            </a:r>
            <a:r>
              <a:rPr lang="en-US" sz="3200" dirty="0">
                <a:hlinkClick r:id="rId3"/>
              </a:rPr>
              <a:t>Griggs &amp; Cox, 1982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You are the bouncer in a bar; which of these people do you card given the rule: </a:t>
            </a:r>
            <a:r>
              <a:rPr lang="en-US" sz="3200" i="1" dirty="0">
                <a:ea typeface="ＭＳ Ｐゴシック" charset="0"/>
              </a:rPr>
              <a:t>You 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48768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alibri"/>
              </a:rPr>
              <a:t>Perhaps easier because it’</a:t>
            </a:r>
            <a:r>
              <a:rPr lang="en-US" altLang="ja-JP" sz="3200" dirty="0">
                <a:latin typeface="Calibri"/>
              </a:rPr>
              <a:t>s more familiar or because people have special strategies to reason about certain situations, such as cheating in a social situation</a:t>
            </a:r>
            <a:endParaRPr lang="en-US" sz="32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/>
              <a:t>We often model the meaning of natural language sentences as a logic statements</a:t>
            </a:r>
          </a:p>
          <a:p>
            <a:r>
              <a:rPr lang="en-US" sz="3200" dirty="0"/>
              <a:t>This maps these into equivalent statements</a:t>
            </a:r>
          </a:p>
          <a:p>
            <a:pPr lvl="1"/>
            <a:r>
              <a:rPr lang="en-US" sz="2800" dirty="0">
                <a:ea typeface="ＭＳ Ｐゴシック" charset="0"/>
              </a:rPr>
              <a:t>All elephants are gray</a:t>
            </a:r>
          </a:p>
          <a:p>
            <a:pPr lvl="1"/>
            <a:r>
              <a:rPr lang="en-US" sz="2800" dirty="0">
                <a:ea typeface="ＭＳ Ｐゴシック" charset="0"/>
              </a:rPr>
              <a:t>No elephant are not gray</a:t>
            </a:r>
          </a:p>
          <a:p>
            <a:r>
              <a:rPr lang="en-US" sz="3200" dirty="0"/>
              <a:t>Double negation is common in informal language: t</a:t>
            </a:r>
            <a:r>
              <a:rPr lang="en-US" sz="3200" dirty="0">
                <a:ea typeface="ＭＳ Ｐゴシック" charset="0"/>
              </a:rPr>
              <a:t>h</a:t>
            </a:r>
            <a:r>
              <a:rPr lang="en-US" sz="3200" i="1" dirty="0">
                <a:ea typeface="ＭＳ Ｐゴシック" charset="0"/>
              </a:rPr>
              <a:t>at won’t do you no good</a:t>
            </a:r>
            <a:br>
              <a:rPr lang="en-US" sz="3200" i="1" dirty="0">
                <a:ea typeface="ＭＳ Ｐゴシック" charset="0"/>
              </a:rPr>
            </a:br>
            <a:br>
              <a:rPr lang="en-US" sz="3200" i="1" dirty="0">
                <a:ea typeface="ＭＳ Ｐゴシック" charset="0"/>
              </a:rPr>
            </a:br>
            <a:r>
              <a:rPr lang="en-US" sz="3200" i="1" dirty="0">
                <a:ea typeface="ＭＳ Ｐゴシック" charset="0"/>
              </a:rPr>
              <a:t>As a way to state </a:t>
            </a:r>
            <a:r>
              <a:rPr lang="en-US" sz="3200" i="1" dirty="0"/>
              <a:t>a negative more strongly</a:t>
            </a:r>
            <a:endParaRPr lang="en-US" sz="3200" i="1" dirty="0"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It’s not just informal </a:t>
            </a:r>
            <a:r>
              <a:rPr lang="en-US" sz="3200" dirty="0"/>
              <a:t>language actually</a:t>
            </a:r>
          </a:p>
          <a:p>
            <a:r>
              <a:rPr lang="en-US" sz="3200" dirty="0"/>
              <a:t>What does this mean: </a:t>
            </a:r>
            <a:endParaRPr lang="en-US" sz="2800" i="1" dirty="0"/>
          </a:p>
          <a:p>
            <a:pPr marL="688975" lvl="2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200" i="1" dirty="0"/>
              <a:t>we cannot underestimate the </a:t>
            </a:r>
            <a:br>
              <a:rPr lang="en-US" sz="3200" i="1" dirty="0"/>
            </a:br>
            <a:r>
              <a:rPr lang="en-US" sz="3200" i="1" dirty="0"/>
              <a:t>importance of logic</a:t>
            </a:r>
          </a:p>
          <a:p>
            <a:pPr marL="457200" indent="-457200"/>
            <a:r>
              <a:rPr lang="en-US" sz="3200" dirty="0"/>
              <a:t>Does is mean logic is important or not?</a:t>
            </a:r>
            <a:endParaRPr lang="en-US" sz="3200" i="1" dirty="0"/>
          </a:p>
          <a:p>
            <a:pPr marL="457200" indent="-457200"/>
            <a:endParaRPr lang="en-US" sz="3200" i="1" dirty="0"/>
          </a:p>
          <a:p>
            <a:pPr marL="457200" indent="-457200"/>
            <a:r>
              <a:rPr lang="en-US" sz="3200" dirty="0"/>
              <a:t>See the </a:t>
            </a:r>
            <a:r>
              <a:rPr lang="en-US" sz="3200" dirty="0" err="1"/>
              <a:t>LanguageLog</a:t>
            </a:r>
            <a:r>
              <a:rPr lang="en-US" sz="3200" dirty="0"/>
              <a:t> blog </a:t>
            </a:r>
            <a:r>
              <a:rPr lang="en-US" sz="3200" dirty="0">
                <a:hlinkClick r:id="rId3"/>
              </a:rPr>
              <a:t>misnegation archive</a:t>
            </a:r>
            <a:r>
              <a:rPr lang="en-US" sz="3200" dirty="0"/>
              <a:t> for lots of real-world examples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Big Idea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334000"/>
          </a:xfrm>
        </p:spPr>
        <p:txBody>
          <a:bodyPr/>
          <a:lstStyle/>
          <a:p>
            <a:r>
              <a:rPr lang="en-US" sz="3200" dirty="0"/>
              <a:t>Drawing reasonable conclusions from</a:t>
            </a:r>
            <a:br>
              <a:rPr lang="en-US" sz="3200" dirty="0"/>
            </a:br>
            <a:r>
              <a:rPr lang="en-US" sz="3200" dirty="0"/>
              <a:t>a set of data (observations, beliefs, etc.)</a:t>
            </a:r>
            <a:br>
              <a:rPr lang="en-US" sz="3200" dirty="0"/>
            </a:br>
            <a:r>
              <a:rPr lang="en-US" sz="3200" dirty="0"/>
              <a:t>seems key to intelligence</a:t>
            </a:r>
          </a:p>
          <a:p>
            <a:r>
              <a:rPr lang="en-US" sz="3200" dirty="0"/>
              <a:t>Logic is a powerful and well-developed approach to this &amp; highly regarded by people</a:t>
            </a:r>
          </a:p>
          <a:p>
            <a:r>
              <a:rPr lang="en-US" sz="3200" dirty="0"/>
              <a:t>Logic is also a strong formal system that computers can use (cf. John McCarthy’s work)</a:t>
            </a:r>
          </a:p>
          <a:p>
            <a:r>
              <a:rPr lang="en-US" sz="3200" dirty="0"/>
              <a:t>We can solve some AI problems by represent-</a:t>
            </a:r>
            <a:r>
              <a:rPr lang="en-US" sz="3200" dirty="0" err="1"/>
              <a:t>ing</a:t>
            </a:r>
            <a:r>
              <a:rPr lang="en-US" sz="3200" dirty="0"/>
              <a:t> them in logic and applying standard proof techniques to generate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257300" cy="16119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Logic as a Methodology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/>
              <a:t>Even if people don’t use formal logical reason-</a:t>
            </a:r>
            <a:r>
              <a:rPr lang="en-US" sz="3200" dirty="0" err="1"/>
              <a:t>ing</a:t>
            </a:r>
            <a:r>
              <a:rPr lang="en-US" sz="3200" dirty="0"/>
              <a:t> for solving a problem, logic might be a good approach for AI for a number of reasons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Airplanes don’t need to flap their wings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Logic may be a good implementation strategy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Solution in a  formal system can offer other benefits, e.g., letting us prove properties of the approach</a:t>
            </a:r>
          </a:p>
          <a:p>
            <a:pPr marL="0" indent="0">
              <a:lnSpc>
                <a:spcPct val="110000"/>
              </a:lnSpc>
            </a:pPr>
            <a:r>
              <a:rPr lang="en-US" sz="3600" dirty="0"/>
              <a:t>See </a:t>
            </a:r>
            <a:r>
              <a:rPr lang="en-US" sz="3600" dirty="0">
                <a:hlinkClick r:id="rId2"/>
              </a:rPr>
              <a:t>neats vs. scruffies</a:t>
            </a:r>
            <a:endParaRPr lang="en-US" sz="3600" dirty="0"/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3200" dirty="0"/>
          </a:p>
          <a:p>
            <a:pPr lvl="2">
              <a:lnSpc>
                <a:spcPct val="110000"/>
              </a:lnSpc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Knowledge-based agents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Knowledge-based agents have a knowledge base (KB) and an inference system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KB: a set of representations of facts believed true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Each individual representation is called a </a:t>
            </a:r>
            <a:r>
              <a:rPr lang="en-US" sz="3000" b="1" dirty="0"/>
              <a:t>sentence</a:t>
            </a:r>
            <a:r>
              <a:rPr 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Sentences are expressed in a </a:t>
            </a:r>
            <a:r>
              <a:rPr lang="en-US" sz="3000" b="1" dirty="0"/>
              <a:t>knowledge represent-</a:t>
            </a:r>
            <a:r>
              <a:rPr lang="en-US" sz="3000" b="1" dirty="0" err="1"/>
              <a:t>ation</a:t>
            </a:r>
            <a:r>
              <a:rPr lang="en-US" sz="3000" b="1" dirty="0"/>
              <a:t> language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agent operates as follows: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1. It </a:t>
            </a:r>
            <a:r>
              <a:rPr lang="en-US" sz="3000" b="1" dirty="0">
                <a:ea typeface="ＭＳ Ｐゴシック" charset="0"/>
              </a:rPr>
              <a:t>TELL</a:t>
            </a:r>
            <a:r>
              <a:rPr lang="en-US" sz="3000" dirty="0">
                <a:ea typeface="ＭＳ Ｐゴシック" charset="0"/>
              </a:rPr>
              <a:t>s the KB what it perceives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2. It </a:t>
            </a:r>
            <a:r>
              <a:rPr lang="en-US" sz="3000" b="1" dirty="0">
                <a:ea typeface="ＭＳ Ｐゴシック" charset="0"/>
              </a:rPr>
              <a:t>ASK</a:t>
            </a:r>
            <a:r>
              <a:rPr lang="en-US" sz="3000" dirty="0">
                <a:ea typeface="ＭＳ Ｐゴシック" charset="0"/>
              </a:rPr>
              <a:t>s the KB what action it should perform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3. It performs the chosen action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Architecture of a KB agent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r>
              <a:rPr lang="en-US" sz="2800" b="1" dirty="0"/>
              <a:t>Knowledge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Most abstract: describe agent by what it knows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Autonomous vehicle knows Golden Gate Bridge connects San Francisco with the Marin County</a:t>
            </a:r>
          </a:p>
          <a:p>
            <a:r>
              <a:rPr lang="en-US" sz="2800" b="1" dirty="0"/>
              <a:t>Logical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Level where knowledge is encoded into </a:t>
            </a:r>
            <a:r>
              <a:rPr lang="en-US" sz="2800" i="1" dirty="0">
                <a:ea typeface="ＭＳ Ｐゴシック" charset="0"/>
              </a:rPr>
              <a:t>sentences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</a:t>
            </a:r>
            <a:r>
              <a:rPr lang="en-US" sz="2800" b="1" dirty="0">
                <a:ea typeface="ＭＳ Ｐゴシック" charset="0"/>
              </a:rPr>
              <a:t>links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GoldenGateBridge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SanFran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MarinCounty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r>
              <a:rPr lang="en-US" sz="2800" b="1" dirty="0"/>
              <a:t>Implementation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Software representation of sentences, e.g.</a:t>
            </a:r>
            <a:br>
              <a:rPr lang="en-US" sz="2800" dirty="0">
                <a:ea typeface="ＭＳ Ｐゴシック" charset="0"/>
              </a:rPr>
            </a:br>
            <a:r>
              <a:rPr lang="en-US" sz="2200" dirty="0">
                <a:latin typeface="Courier New" charset="0"/>
                <a:ea typeface="ＭＳ Ｐゴシック" charset="0"/>
              </a:rPr>
              <a:t>(links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goldengatebridge</a:t>
            </a:r>
            <a:r>
              <a:rPr lang="en-US" sz="2200" dirty="0">
                <a:latin typeface="Courier New" charset="0"/>
                <a:ea typeface="ＭＳ Ｐゴシック" charset="0"/>
              </a:rPr>
              <a:t>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sanfran</a:t>
            </a:r>
            <a:r>
              <a:rPr lang="en-US" sz="2200" dirty="0">
                <a:latin typeface="Courier New" charset="0"/>
                <a:ea typeface="ＭＳ Ｐゴシック" charset="0"/>
              </a:rPr>
              <a:t>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marincounty</a:t>
            </a:r>
            <a:r>
              <a:rPr lang="en-US" sz="2200" dirty="0">
                <a:latin typeface="Courier New" charset="0"/>
                <a:ea typeface="ＭＳ Ｐゴシック" charset="0"/>
              </a:rPr>
              <a:t>)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76200"/>
            <a:ext cx="1697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environment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sz="3100" dirty="0"/>
              <a:t>Based on </a:t>
            </a:r>
            <a:r>
              <a:rPr lang="en-US" sz="3100" dirty="0">
                <a:hlinkClick r:id="rId3"/>
              </a:rPr>
              <a:t>Hunt the </a:t>
            </a:r>
            <a:r>
              <a:rPr lang="en-US" sz="3100" dirty="0" err="1">
                <a:hlinkClick r:id="rId3"/>
              </a:rPr>
              <a:t>Wumpus</a:t>
            </a:r>
            <a:r>
              <a:rPr lang="en-US" sz="3100" dirty="0">
                <a:hlinkClick r:id="rId3"/>
              </a:rPr>
              <a:t> </a:t>
            </a:r>
            <a:r>
              <a:rPr lang="en-US" sz="3100" dirty="0"/>
              <a:t>computer game</a:t>
            </a:r>
          </a:p>
          <a:p>
            <a:r>
              <a:rPr lang="en-US" sz="3100" dirty="0"/>
              <a:t>Agent explores cave of rooms connected by passageways</a:t>
            </a:r>
          </a:p>
          <a:p>
            <a:r>
              <a:rPr lang="en-US" sz="3100" dirty="0"/>
              <a:t>Lurking in a room is the </a:t>
            </a:r>
            <a:r>
              <a:rPr lang="en-US" sz="3100" i="1" dirty="0" err="1"/>
              <a:t>Wumpus</a:t>
            </a:r>
            <a:r>
              <a:rPr lang="en-US" sz="3100" dirty="0"/>
              <a:t>, a beast that eats any agent that enters its room</a:t>
            </a:r>
          </a:p>
          <a:p>
            <a:r>
              <a:rPr lang="en-US" sz="3100" dirty="0"/>
              <a:t>Some rooms have </a:t>
            </a:r>
            <a:r>
              <a:rPr lang="en-US" sz="3100" i="1" dirty="0"/>
              <a:t>bottomless pits </a:t>
            </a:r>
            <a:r>
              <a:rPr lang="en-US" sz="3100" dirty="0"/>
              <a:t>that trap any agent that wanders into the room</a:t>
            </a:r>
          </a:p>
          <a:p>
            <a:r>
              <a:rPr lang="en-US" sz="3100" dirty="0"/>
              <a:t>Somewhere is a heap of gold in a room</a:t>
            </a:r>
          </a:p>
          <a:p>
            <a:r>
              <a:rPr lang="en-US" sz="3100" dirty="0"/>
              <a:t>Goal: collect gold &amp; exit w/o being eaten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136" y="-152400"/>
            <a:ext cx="1656464" cy="18062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History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Hunt_the_Wumpus</a:t>
            </a:r>
            <a:r>
              <a:rPr lang="en-US" sz="2800" dirty="0"/>
              <a:t> for</a:t>
            </a:r>
            <a:br>
              <a:rPr lang="en-US" sz="2800" dirty="0"/>
            </a:br>
            <a:r>
              <a:rPr lang="en-US" sz="2800" dirty="0"/>
              <a:t>details</a:t>
            </a:r>
          </a:p>
          <a:p>
            <a:r>
              <a:rPr lang="en-US" sz="2800" dirty="0"/>
              <a:t>Early (c. 1972) text-based game</a:t>
            </a:r>
            <a:br>
              <a:rPr lang="en-US" sz="2800" dirty="0"/>
            </a:br>
            <a:r>
              <a:rPr lang="en-US" sz="2800" dirty="0"/>
              <a:t>written in BASIC written by Gregory </a:t>
            </a:r>
            <a:r>
              <a:rPr lang="en-US" sz="2800" dirty="0" err="1"/>
              <a:t>Yob</a:t>
            </a:r>
            <a:r>
              <a:rPr lang="en-US" sz="2800" dirty="0"/>
              <a:t>, a student at UMASS, Dartmouth</a:t>
            </a:r>
          </a:p>
          <a:p>
            <a:r>
              <a:rPr lang="en-US" sz="2800" dirty="0"/>
              <a:t>Defined a game genre of including </a:t>
            </a:r>
            <a:r>
              <a:rPr lang="en-US" sz="2800" dirty="0">
                <a:hlinkClick r:id="rId3"/>
              </a:rPr>
              <a:t>adventure</a:t>
            </a:r>
            <a:r>
              <a:rPr lang="en-US" sz="2800" dirty="0"/>
              <a:t>, </a:t>
            </a:r>
            <a:r>
              <a:rPr lang="en-US" sz="2800" dirty="0" err="1">
                <a:hlinkClick r:id="rId4"/>
              </a:rPr>
              <a:t>zork</a:t>
            </a:r>
            <a:r>
              <a:rPr lang="en-US" sz="2800" dirty="0"/>
              <a:t>, and </a:t>
            </a:r>
            <a:r>
              <a:rPr lang="en-US" sz="2800" dirty="0" err="1">
                <a:hlinkClick r:id="rId5"/>
              </a:rPr>
              <a:t>nethack</a:t>
            </a:r>
            <a:endParaRPr lang="en-US" sz="2800" dirty="0"/>
          </a:p>
          <a:p>
            <a:r>
              <a:rPr lang="en-US" sz="2800" dirty="0"/>
              <a:t>Eventually commercialized (c. 1980) for early personal computers</a:t>
            </a:r>
          </a:p>
          <a:p>
            <a:r>
              <a:rPr lang="en-US" sz="2800" dirty="0"/>
              <a:t>The </a:t>
            </a:r>
            <a:r>
              <a:rPr lang="en-US" sz="2800" dirty="0">
                <a:hlinkClick r:id="rId6"/>
              </a:rPr>
              <a:t>Hunt the Wumpus basic code </a:t>
            </a:r>
            <a:r>
              <a:rPr lang="en-US" sz="2800" dirty="0"/>
              <a:t>is available in a 1976 article in Creative Computing by </a:t>
            </a:r>
            <a:r>
              <a:rPr lang="en-US" sz="2800" dirty="0" err="1"/>
              <a:t>Yob</a:t>
            </a:r>
            <a:r>
              <a:rPr lang="en-US" sz="2800" dirty="0"/>
              <a:t>!</a:t>
            </a:r>
          </a:p>
        </p:txBody>
      </p:sp>
      <p:pic>
        <p:nvPicPr>
          <p:cNvPr id="5" name="Picture 4" descr="Picture 2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28600"/>
            <a:ext cx="3355975" cy="2209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</a:t>
            </a:r>
            <a:r>
              <a:rPr lang="en-US" altLang="ja-JP" dirty="0"/>
              <a:t>s </a:t>
            </a:r>
            <a:r>
              <a:rPr lang="en-US" altLang="ja-JP" dirty="0" err="1"/>
              <a:t>Wumpus</a:t>
            </a:r>
            <a:r>
              <a:rPr lang="en-US" altLang="ja-JP" dirty="0"/>
              <a:t> World </a:t>
            </a:r>
            <a:endParaRPr lang="en-US" dirty="0"/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048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600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sz="2600" dirty="0"/>
          </a:p>
          <a:p>
            <a:pPr marL="0" indent="0">
              <a:buFontTx/>
              <a:buNone/>
            </a:pPr>
            <a:r>
              <a:rPr lang="en-US" sz="2600" dirty="0"/>
              <a:t>Agent’</a:t>
            </a:r>
            <a:r>
              <a:rPr lang="en-US" altLang="ja-JP" sz="2600" dirty="0"/>
              <a:t>s task is to find the gold, return to the field [1,1] and climb out of the cave</a:t>
            </a:r>
            <a:endParaRPr lang="en-US" sz="2600" dirty="0"/>
          </a:p>
        </p:txBody>
      </p:sp>
      <p:pic>
        <p:nvPicPr>
          <p:cNvPr id="37891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Agent in a </a:t>
            </a:r>
            <a:r>
              <a:rPr lang="en-US" dirty="0" err="1"/>
              <a:t>Wumpus</a:t>
            </a:r>
            <a:r>
              <a:rPr lang="en-US" dirty="0"/>
              <a:t> world: Percepts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agent perceives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stench</a:t>
            </a:r>
            <a:r>
              <a:rPr lang="en-US" sz="2600" dirty="0">
                <a:ea typeface="ＭＳ Ｐゴシック" charset="0"/>
              </a:rPr>
              <a:t> in square containing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and in adjacent squares (not diagonally)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breeze </a:t>
            </a:r>
            <a:r>
              <a:rPr lang="en-US" sz="2600" dirty="0">
                <a:ea typeface="ＭＳ Ｐゴシック" charset="0"/>
              </a:rPr>
              <a:t>in squares adjacent to a pit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glitter</a:t>
            </a:r>
            <a:r>
              <a:rPr lang="en-US" sz="2600" dirty="0">
                <a:ea typeface="ＭＳ Ｐゴシック" charset="0"/>
              </a:rPr>
              <a:t> in the square where the gold is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bump</a:t>
            </a:r>
            <a:r>
              <a:rPr lang="en-US" sz="2600" dirty="0">
                <a:ea typeface="ＭＳ Ｐゴシック" charset="0"/>
              </a:rPr>
              <a:t>, if it walks into a wall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dirty="0">
                <a:ea typeface="ＭＳ Ｐゴシック" charset="0"/>
              </a:rPr>
              <a:t>Woeful </a:t>
            </a:r>
            <a:r>
              <a:rPr lang="en-US" sz="2600" b="1" dirty="0">
                <a:ea typeface="ＭＳ Ｐゴシック" charset="0"/>
              </a:rPr>
              <a:t>scream</a:t>
            </a:r>
            <a:r>
              <a:rPr lang="en-US" sz="2600" dirty="0">
                <a:ea typeface="ＭＳ Ｐゴシック" charset="0"/>
              </a:rPr>
              <a:t> everywhere in cave, if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killed</a:t>
            </a:r>
          </a:p>
          <a:p>
            <a:pPr>
              <a:defRPr/>
            </a:pPr>
            <a:r>
              <a:rPr lang="en-US" sz="3200" dirty="0"/>
              <a:t>Percepts given as five-tuple, e.g., if stench and breeze, but no glitter, bump or  scream:  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[Stench, Breeze, None, None, None]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3200" dirty="0"/>
              <a:t>Agent cannot perceive its location, e.g., (2,2)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Actions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r>
              <a:rPr lang="en-US" sz="2800" b="1" dirty="0"/>
              <a:t>go forward </a:t>
            </a:r>
          </a:p>
          <a:p>
            <a:r>
              <a:rPr lang="en-US" sz="2800" b="1" dirty="0"/>
              <a:t>turn right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turn left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grab</a:t>
            </a:r>
            <a:r>
              <a:rPr lang="en-US" sz="2800" dirty="0"/>
              <a:t>: Pick up object</a:t>
            </a:r>
            <a:r>
              <a:rPr lang="en-US" altLang="ja-JP" sz="2800" dirty="0"/>
              <a:t> in same square as agent</a:t>
            </a:r>
          </a:p>
          <a:p>
            <a:r>
              <a:rPr lang="en-US" sz="2800" b="1" dirty="0"/>
              <a:t>shoot</a:t>
            </a:r>
            <a:r>
              <a:rPr lang="en-US" sz="2800" dirty="0"/>
              <a:t>: Fire arrow in direction agent faces. It continues until it hits &amp; kills </a:t>
            </a:r>
            <a:r>
              <a:rPr lang="en-US" sz="2800" dirty="0" err="1"/>
              <a:t>Wumpus</a:t>
            </a:r>
            <a:r>
              <a:rPr lang="en-US" sz="2800" dirty="0"/>
              <a:t> or hits outer wall. Agent has one arrow, so only first shoot action has effect </a:t>
            </a:r>
          </a:p>
          <a:p>
            <a:r>
              <a:rPr lang="en-US" sz="2800" b="1" dirty="0"/>
              <a:t>climb:</a:t>
            </a:r>
            <a:r>
              <a:rPr lang="en-US" sz="2800" dirty="0"/>
              <a:t> leave cave, only effective in start square</a:t>
            </a:r>
          </a:p>
          <a:p>
            <a:r>
              <a:rPr lang="en-US" sz="2800" b="1" dirty="0"/>
              <a:t>die:</a:t>
            </a:r>
            <a:r>
              <a:rPr lang="en-US" sz="2800" dirty="0"/>
              <a:t> automatically and irretrievably happens if agent enters square with pit or living Wumpus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Goal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315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	Agent’</a:t>
            </a:r>
            <a:r>
              <a:rPr lang="en-US" altLang="ja-JP" sz="3200" dirty="0"/>
              <a:t>s goal is to find the gold and bring it back to the start square as quickly as possible, without getting killed</a:t>
            </a:r>
          </a:p>
          <a:p>
            <a:pPr>
              <a:buFontTx/>
              <a:buNone/>
            </a:pPr>
            <a:endParaRPr lang="en-US" altLang="ja-JP" sz="2000" dirty="0"/>
          </a:p>
          <a:p>
            <a:pPr lvl="1"/>
            <a:r>
              <a:rPr lang="en-US" sz="3200" dirty="0">
                <a:ea typeface="ＭＳ Ｐゴシック" charset="0"/>
              </a:rPr>
              <a:t>1,000 point reward for climbing out of cave with gold</a:t>
            </a:r>
          </a:p>
          <a:p>
            <a:pPr lvl="1"/>
            <a:r>
              <a:rPr lang="en-US" sz="3200" dirty="0">
                <a:ea typeface="ＭＳ Ｐゴシック" charset="0"/>
              </a:rPr>
              <a:t>1 point deducted for every action taken</a:t>
            </a:r>
          </a:p>
          <a:p>
            <a:pPr lvl="1"/>
            <a:r>
              <a:rPr lang="en-US" sz="3200" dirty="0">
                <a:ea typeface="ＭＳ Ｐゴシック" charset="0"/>
              </a:rPr>
              <a:t>10,000 point penalty for getting killed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3200" b="1" dirty="0"/>
              <a:t>Fully Observable?</a:t>
            </a:r>
            <a:endParaRPr lang="en-US" sz="3200" dirty="0"/>
          </a:p>
          <a:p>
            <a:pPr marL="342900" indent="-342900"/>
            <a:r>
              <a:rPr lang="en-US" sz="3200" b="1" dirty="0"/>
              <a:t>Deterministic?</a:t>
            </a:r>
            <a:endParaRPr lang="en-US" sz="3200" dirty="0"/>
          </a:p>
          <a:p>
            <a:pPr marL="342900" indent="-342900"/>
            <a:r>
              <a:rPr lang="en-US" sz="3200" b="1" dirty="0"/>
              <a:t>Episodic?</a:t>
            </a:r>
            <a:endParaRPr lang="en-US" sz="3200" dirty="0"/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Single-agent?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F8483B-097A-1D41-819B-2549E2E8F4EF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People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572000"/>
          </a:xfrm>
        </p:spPr>
        <p:txBody>
          <a:bodyPr/>
          <a:lstStyle/>
          <a:p>
            <a:pPr marL="334963" indent="-334963"/>
            <a:r>
              <a:rPr lang="en-US" sz="3200" dirty="0"/>
              <a:t>People can do logical inference, but are not always very good at it</a:t>
            </a:r>
          </a:p>
          <a:p>
            <a:pPr marL="334963" indent="-334963"/>
            <a:r>
              <a:rPr lang="en-US" sz="3200" dirty="0"/>
              <a:t>Reasoning with negation and disjunction seems particularly difficult</a:t>
            </a:r>
          </a:p>
          <a:p>
            <a:pPr marL="334963" indent="-334963"/>
            <a:r>
              <a:rPr lang="en-US" sz="3200" dirty="0"/>
              <a:t>But people seem to employ many kinds of reasoning strategies, most of which are neither </a:t>
            </a:r>
            <a:r>
              <a:rPr lang="en-US" sz="3200" i="1" dirty="0"/>
              <a:t>complete</a:t>
            </a:r>
            <a:r>
              <a:rPr lang="en-US" sz="3200" dirty="0"/>
              <a:t> nor </a:t>
            </a:r>
            <a:r>
              <a:rPr lang="en-US" sz="3200" i="1" dirty="0"/>
              <a:t>sound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 marL="342900" indent="-342900"/>
            <a:r>
              <a:rPr lang="en-US" sz="3200" b="1" dirty="0"/>
              <a:t>Fully Observable</a:t>
            </a:r>
            <a:r>
              <a:rPr lang="en-US" sz="3200" dirty="0"/>
              <a:t> No – only </a:t>
            </a:r>
            <a:r>
              <a:rPr lang="en-US" sz="3200" dirty="0">
                <a:solidFill>
                  <a:schemeClr val="accent2"/>
                </a:solidFill>
              </a:rPr>
              <a:t>local</a:t>
            </a:r>
            <a:r>
              <a:rPr lang="en-US" sz="3200" dirty="0"/>
              <a:t> perception</a:t>
            </a:r>
          </a:p>
          <a:p>
            <a:pPr marL="342900" indent="-342900"/>
            <a:r>
              <a:rPr lang="en-US" sz="3200" b="1" dirty="0"/>
              <a:t>Deterministic </a:t>
            </a:r>
            <a:r>
              <a:rPr lang="en-US" sz="3200" dirty="0"/>
              <a:t>Yes, outcomes exactly specified</a:t>
            </a:r>
          </a:p>
          <a:p>
            <a:pPr marL="342900" indent="-342900"/>
            <a:r>
              <a:rPr lang="en-US" sz="3200" b="1" dirty="0"/>
              <a:t>Episodic</a:t>
            </a:r>
            <a:r>
              <a:rPr lang="en-US" sz="3200" dirty="0"/>
              <a:t> No – sequential at the level of actions; Yes </a:t>
            </a:r>
            <a:r>
              <a:rPr lang="en-US" sz="3200" dirty="0" err="1"/>
              <a:t>episotic</a:t>
            </a:r>
            <a:r>
              <a:rPr lang="en-US" sz="3200" dirty="0"/>
              <a:t> </a:t>
            </a:r>
            <a:r>
              <a:rPr lang="en-US" sz="3200" dirty="0" err="1"/>
              <a:t>w.r.t.</a:t>
            </a:r>
            <a:r>
              <a:rPr lang="en-US" sz="3200" dirty="0"/>
              <a:t> multiple games</a:t>
            </a:r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  Yes – </a:t>
            </a:r>
            <a:r>
              <a:rPr lang="en-US" sz="3200" dirty="0" err="1"/>
              <a:t>Wumpus</a:t>
            </a:r>
            <a:r>
              <a:rPr lang="en-US" sz="3200" dirty="0"/>
              <a:t> and Pits do not move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 Yes</a:t>
            </a:r>
          </a:p>
          <a:p>
            <a:pPr marL="342900" indent="-342900"/>
            <a:r>
              <a:rPr lang="en-US" sz="3200" b="1" dirty="0"/>
              <a:t>Single-agent?</a:t>
            </a:r>
            <a:r>
              <a:rPr lang="en-US" sz="3200" dirty="0"/>
              <a:t> Yes, </a:t>
            </a:r>
            <a:r>
              <a:rPr lang="en-US" sz="3200" dirty="0" err="1"/>
              <a:t>Wumpus</a:t>
            </a:r>
            <a:r>
              <a:rPr lang="en-US" sz="3200" dirty="0"/>
              <a:t> is essentially a natural feature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AIMA’s </a:t>
            </a:r>
            <a:r>
              <a:rPr lang="en-US" dirty="0" err="1"/>
              <a:t>Wumpus</a:t>
            </a:r>
            <a:r>
              <a:rPr lang="en-US" dirty="0"/>
              <a:t> World 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2895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Agent’</a:t>
            </a:r>
            <a:r>
              <a:rPr lang="en-US" altLang="ja-JP" dirty="0"/>
              <a:t>s task is to find the gold, return to the field [1,1] and climb out of the cave</a:t>
            </a:r>
            <a:endParaRPr lang="en-US" dirty="0"/>
          </a:p>
        </p:txBody>
      </p:sp>
      <p:pic>
        <p:nvPicPr>
          <p:cNvPr id="50179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4274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24125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096000" y="2543175"/>
            <a:ext cx="2133600" cy="267765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</a:rPr>
              <a:t>A	  agent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B	  breeze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G	  glitter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OK	  safe cell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P	  pit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S	  stench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W	  </a:t>
            </a:r>
            <a:r>
              <a:rPr lang="en-US" dirty="0" err="1">
                <a:latin typeface="Arial" charset="0"/>
              </a:rPr>
              <a:t>wumpus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E36EE-C4FD-2A47-891B-4CDA41A0DC06}"/>
              </a:ext>
            </a:extLst>
          </p:cNvPr>
          <p:cNvSpPr txBox="1"/>
          <p:nvPr/>
        </p:nvSpPr>
        <p:spPr>
          <a:xfrm>
            <a:off x="2286000" y="5480476"/>
            <a:ext cx="601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We label cells with facts agent learns about them as it moves through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8E906-8167-7043-93DD-2A4F07CF5657}"/>
              </a:ext>
            </a:extLst>
          </p:cNvPr>
          <p:cNvSpPr txBox="1"/>
          <p:nvPr/>
        </p:nvSpPr>
        <p:spPr>
          <a:xfrm>
            <a:off x="5959745" y="2044065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A9A0A-2101-DE41-881E-52411B067C3C}"/>
              </a:ext>
            </a:extLst>
          </p:cNvPr>
          <p:cNvSpPr txBox="1"/>
          <p:nvPr/>
        </p:nvSpPr>
        <p:spPr>
          <a:xfrm>
            <a:off x="7162800" y="205740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87233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Since  agent is alive and perceives neither breeze nor stench at [1,1], it </a:t>
            </a:r>
            <a:r>
              <a:rPr lang="en-US" sz="1800" b="1" dirty="0">
                <a:latin typeface="Calibri"/>
              </a:rPr>
              <a:t>knows</a:t>
            </a:r>
            <a:r>
              <a:rPr lang="en-US" sz="1800" dirty="0">
                <a:latin typeface="Calibri"/>
              </a:rPr>
              <a:t> [1,1] and its neighbors are OK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105400" y="548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Moving to [2,1] is a </a:t>
            </a:r>
            <a:r>
              <a:rPr lang="en-US" sz="1800" b="1" dirty="0">
                <a:latin typeface="Calibri"/>
              </a:rPr>
              <a:t>safe move </a:t>
            </a:r>
            <a:r>
              <a:rPr lang="en-US" sz="1800" dirty="0">
                <a:latin typeface="Calibri"/>
              </a:rPr>
              <a:t>that reveals a breeze but no stench, </a:t>
            </a:r>
            <a:r>
              <a:rPr lang="en-US" sz="1800" b="1" dirty="0">
                <a:latin typeface="Calibri"/>
              </a:rPr>
              <a:t>implying</a:t>
            </a:r>
            <a:r>
              <a:rPr lang="en-US" sz="1800" dirty="0">
                <a:latin typeface="Calibri"/>
              </a:rPr>
              <a:t> that </a:t>
            </a:r>
            <a:r>
              <a:rPr lang="en-US" sz="1800" dirty="0" err="1">
                <a:latin typeface="Calibri"/>
              </a:rPr>
              <a:t>Wumpus</a:t>
            </a:r>
            <a:r>
              <a:rPr lang="en-US" sz="1800" dirty="0">
                <a:latin typeface="Calibri"/>
              </a:rPr>
              <a:t> isn’t adjacent but one or more pits are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8370" name="Picture 3" descr="wumpus-seq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0418" name="Picture 3" descr="wumpus-seq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2466" name="Picture 3" descr="wumpus-seq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C0879-99F7-D340-AEF9-3448140EDB89}"/>
              </a:ext>
            </a:extLst>
          </p:cNvPr>
          <p:cNvSpPr txBox="1"/>
          <p:nvPr/>
        </p:nvSpPr>
        <p:spPr>
          <a:xfrm>
            <a:off x="1361826" y="5375071"/>
            <a:ext cx="642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stench in (1,2) =&gt; Wumpus not in (2,2)</a:t>
            </a:r>
          </a:p>
          <a:p>
            <a:r>
              <a:rPr lang="en-US" dirty="0"/>
              <a:t>No breeze in (2,1) =&gt; no pit in (2,2) =&gt; pit in (1,3)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4514" name="Picture 3" descr="wumpus-seq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6562" name="Picture 3" descr="wumpus-seq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55743-94D8-9A4C-A419-B39E62C61361}"/>
              </a:ext>
            </a:extLst>
          </p:cNvPr>
          <p:cNvSpPr txBox="1"/>
          <p:nvPr/>
        </p:nvSpPr>
        <p:spPr>
          <a:xfrm>
            <a:off x="2122523" y="5638800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Going to (2,2) is the only “safe” move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8610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07B66-740D-5243-8544-31FFB7204DDA}"/>
              </a:ext>
            </a:extLst>
          </p:cNvPr>
          <p:cNvSpPr txBox="1"/>
          <p:nvPr/>
        </p:nvSpPr>
        <p:spPr>
          <a:xfrm>
            <a:off x="2553659" y="5638800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Going to (2,3) is a “safe” move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Thinking Fast and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410200" cy="5257800"/>
          </a:xfrm>
        </p:spPr>
        <p:txBody>
          <a:bodyPr/>
          <a:lstStyle/>
          <a:p>
            <a:r>
              <a:rPr lang="en-US" sz="2600" dirty="0"/>
              <a:t>A popular 2011 book by a Nobel prize winning author</a:t>
            </a:r>
          </a:p>
          <a:p>
            <a:r>
              <a:rPr lang="en-US" sz="2600" dirty="0"/>
              <a:t>His model is we have two different types of reasoning facilities</a:t>
            </a:r>
          </a:p>
          <a:p>
            <a:r>
              <a:rPr lang="en-US" sz="2600" b="1" dirty="0"/>
              <a:t>System 1</a:t>
            </a:r>
            <a:r>
              <a:rPr lang="en-US" sz="2600" dirty="0"/>
              <a:t> operates automatically and quickly, with little or no effort and no sense of voluntary control</a:t>
            </a:r>
          </a:p>
          <a:p>
            <a:r>
              <a:rPr lang="en-US" sz="2600" b="1" dirty="0"/>
              <a:t>System 2</a:t>
            </a:r>
            <a:r>
              <a:rPr lang="en-US" sz="2600" dirty="0"/>
              <a:t> allocates attention to effortful mental activities that demand it, including complex computations (e.g., logic, arithmetic, writing software, etc.)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" name="Picture 4" descr="tfs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21474" cy="4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1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70658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572000" y="2819400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5257800" y="3489325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>
            <a:off x="4800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F71E6-9025-FF4B-ABE0-A30A94E60D02}"/>
              </a:ext>
            </a:extLst>
          </p:cNvPr>
          <p:cNvSpPr txBox="1"/>
          <p:nvPr/>
        </p:nvSpPr>
        <p:spPr>
          <a:xfrm>
            <a:off x="2258225" y="5646208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Found gold!  Now find way back to (1,1)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Logic in general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55626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Logics</a:t>
            </a:r>
            <a:r>
              <a:rPr lang="en-US" sz="2800" dirty="0"/>
              <a:t> are formal languages for representing information so that conclusions can be drawn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Syntax</a:t>
            </a:r>
            <a:r>
              <a:rPr lang="en-US" sz="2800" dirty="0"/>
              <a:t> defines the sentences in the language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Semantics</a:t>
            </a:r>
            <a:r>
              <a:rPr lang="en-US" sz="2800" dirty="0"/>
              <a:t> define the "meaning" of sentences</a:t>
            </a:r>
          </a:p>
          <a:p>
            <a:pPr marL="573088" lvl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i.e., define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truth</a:t>
            </a:r>
            <a:r>
              <a:rPr lang="en-US" sz="2800" dirty="0">
                <a:ea typeface="ＭＳ Ｐゴシック" charset="0"/>
              </a:rPr>
              <a:t> of a sentence in a world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E.g., the language of arithmetic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a sentence; x2+y &gt; {} is not a sentence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</a:t>
            </a:r>
            <a:r>
              <a:rPr lang="en-US" sz="2800" dirty="0" err="1">
                <a:ea typeface="ＭＳ Ｐゴシック" charset="0"/>
              </a:rPr>
              <a:t>iff</a:t>
            </a:r>
            <a:r>
              <a:rPr lang="en-US" sz="2800" dirty="0">
                <a:ea typeface="ＭＳ Ｐゴシック" charset="0"/>
              </a:rPr>
              <a:t> the number x+2 is no less than the number y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in a world where x = 7, y = 1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false in a world where x = 0, y = 6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x+1&gt; x is true for all numbers x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</a:p>
          <a:p>
            <a:pPr marL="231775" indent="-231775"/>
            <a:endParaRPr lang="en-US" sz="1600" dirty="0"/>
          </a:p>
          <a:p>
            <a:pPr marL="231775" indent="-231775"/>
            <a:r>
              <a:rPr lang="en-US" sz="3200" dirty="0"/>
              <a:t>A </a:t>
            </a:r>
            <a:r>
              <a:rPr lang="en-US" sz="3200" b="1" dirty="0"/>
              <a:t>possible world where KB is true </a:t>
            </a:r>
            <a:r>
              <a:rPr lang="en-US" sz="3200" dirty="0"/>
              <a:t>can contain additional facts as long as they don’t contradict anything in the KB</a:t>
            </a:r>
          </a:p>
          <a:p>
            <a:pPr marL="231775" indent="-231775"/>
            <a:r>
              <a:rPr lang="en-US" sz="3200" dirty="0"/>
              <a:t>E.g.: ‘what we know today’ + there’s </a:t>
            </a:r>
            <a:r>
              <a:rPr lang="en-US" sz="3200" dirty="0" err="1"/>
              <a:t>lif</a:t>
            </a:r>
            <a:r>
              <a:rPr lang="en-US" sz="3200" dirty="0"/>
              <a:t> on Venus!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  <a:endParaRPr lang="en-US" sz="2000" dirty="0"/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the KB containing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UMBC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and </a:t>
            </a:r>
            <a:r>
              <a:rPr lang="ja-JP" altLang="en-US" sz="280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JHU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entails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Either UMBC won or JHU won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</a:t>
            </a:r>
            <a:r>
              <a:rPr lang="en-US" sz="2800" dirty="0" err="1">
                <a:ea typeface="ＭＳ Ｐゴシック" charset="0"/>
              </a:rPr>
              <a:t>x+y</a:t>
            </a:r>
            <a:r>
              <a:rPr lang="en-US" sz="2800" dirty="0">
                <a:ea typeface="ＭＳ Ｐゴシック" charset="0"/>
              </a:rPr>
              <a:t> = 4 entails  x = 4 - y</a:t>
            </a: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Entailment is a relationship between (sets of) sentences (i.e.,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syntax</a:t>
            </a:r>
            <a:r>
              <a:rPr lang="en-US" sz="2800" dirty="0">
                <a:ea typeface="ＭＳ Ｐゴシック" charset="0"/>
              </a:rPr>
              <a:t>) that is based on </a:t>
            </a:r>
            <a:r>
              <a:rPr lang="en-US" sz="2800" b="1" dirty="0">
                <a:ea typeface="ＭＳ Ｐゴシック" charset="0"/>
              </a:rPr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363654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model-i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31209"/>
            <a:ext cx="2819400" cy="25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231775" indent="-231775"/>
            <a:r>
              <a:rPr lang="en-US" sz="3200" dirty="0"/>
              <a:t>Logicians talk of </a:t>
            </a:r>
            <a:r>
              <a:rPr lang="en-US" sz="3200" dirty="0">
                <a:solidFill>
                  <a:schemeClr val="accent2"/>
                </a:solidFill>
              </a:rPr>
              <a:t>models</a:t>
            </a:r>
            <a:r>
              <a:rPr lang="en-US" sz="3200" dirty="0"/>
              <a:t>: formally structured worlds </a:t>
            </a:r>
            <a:r>
              <a:rPr lang="en-US" sz="3200" dirty="0" err="1"/>
              <a:t>w.r.t</a:t>
            </a:r>
            <a:r>
              <a:rPr lang="en-US" sz="3200" dirty="0"/>
              <a:t> which truth can be evaluated</a:t>
            </a:r>
          </a:p>
          <a:p>
            <a:pPr marL="231775" indent="-231775"/>
            <a:r>
              <a:rPr lang="en-US" sz="3200" i="1" dirty="0"/>
              <a:t>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is a model of</a:t>
            </a:r>
            <a:r>
              <a:rPr lang="en-US" sz="3200" dirty="0"/>
              <a:t> sentence α if α is true in </a:t>
            </a:r>
            <a:r>
              <a:rPr lang="en-US" sz="3200" i="1" dirty="0"/>
              <a:t>m</a:t>
            </a:r>
          </a:p>
          <a:p>
            <a:pPr marL="341313" lvl="1" indent="0">
              <a:buNone/>
            </a:pPr>
            <a:r>
              <a:rPr lang="en-US" sz="2800" dirty="0"/>
              <a:t>Lots of other things might or might not be true or might be unknown in </a:t>
            </a:r>
            <a:r>
              <a:rPr lang="en-US" sz="2800" i="1" dirty="0"/>
              <a:t>m</a:t>
            </a:r>
            <a:endParaRPr lang="en-US" sz="2800" dirty="0"/>
          </a:p>
          <a:p>
            <a:pPr marL="231775" indent="-231775"/>
            <a:r>
              <a:rPr lang="en-US" sz="3200" i="1" dirty="0"/>
              <a:t>M(α) </a:t>
            </a:r>
            <a:r>
              <a:rPr lang="en-US" sz="3200" dirty="0"/>
              <a:t>is the set of all models of α</a:t>
            </a:r>
          </a:p>
          <a:p>
            <a:pPr marL="231775" indent="-231775"/>
            <a:r>
              <a:rPr lang="en-US" sz="3200" dirty="0"/>
              <a:t>Then KB ╞ α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i="1" dirty="0"/>
              <a:t>M(KB) </a:t>
            </a:r>
            <a:r>
              <a:rPr lang="en-US" sz="3200" dirty="0">
                <a:sym typeface="Symbol" charset="0"/>
              </a:rPr>
              <a:t> </a:t>
            </a:r>
            <a:r>
              <a:rPr lang="en-US" sz="3200" i="1" dirty="0"/>
              <a:t>M(</a:t>
            </a:r>
            <a:r>
              <a:rPr lang="en-US" sz="3200" dirty="0"/>
              <a:t>α)</a:t>
            </a:r>
          </a:p>
          <a:p>
            <a:pPr marL="573088" lvl="1"/>
            <a:r>
              <a:rPr lang="en-US" sz="2800" i="1" dirty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= UMBC and JHU won 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α = UMBC won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Then KB ╞ α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dirty="0"/>
              <a:t>Entailment in the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837034" cy="5105400"/>
          </a:xfrm>
        </p:spPr>
        <p:txBody>
          <a:bodyPr/>
          <a:lstStyle/>
          <a:p>
            <a:pPr marL="231775" indent="-231775"/>
            <a:r>
              <a:rPr lang="en-US" sz="3000" dirty="0"/>
              <a:t>Situation after detecting nothing in [1,1], move right, breeze in [2,1]</a:t>
            </a:r>
          </a:p>
          <a:p>
            <a:pPr marL="231775" indent="-231775"/>
            <a:r>
              <a:rPr lang="en-US" sz="3000" dirty="0"/>
              <a:t>Possible models for </a:t>
            </a:r>
            <a:r>
              <a:rPr lang="en-US" sz="3000" i="1" dirty="0"/>
              <a:t>KB</a:t>
            </a:r>
            <a:r>
              <a:rPr lang="en-US" sz="3000" dirty="0"/>
              <a:t> assuming only pits and restricting cells to {(1,3)(2,1)(2,2)}</a:t>
            </a:r>
          </a:p>
          <a:p>
            <a:pPr marL="231775" indent="-231775"/>
            <a:r>
              <a:rPr lang="en-US" sz="3000" dirty="0"/>
              <a:t>Two observations: ~B11, B12</a:t>
            </a:r>
          </a:p>
          <a:p>
            <a:pPr marL="231775" indent="-231775"/>
            <a:r>
              <a:rPr lang="en-US" sz="3000" dirty="0"/>
              <a:t>Three more propositional variables variables: P13, P21, P22</a:t>
            </a:r>
          </a:p>
          <a:p>
            <a:pPr marL="231775" indent="-231775"/>
            <a:r>
              <a:rPr lang="en-US" sz="3000" dirty="0">
                <a:sym typeface="Symbol" charset="0"/>
              </a:rPr>
              <a:t> </a:t>
            </a:r>
            <a:r>
              <a:rPr lang="en-US" sz="3000" dirty="0"/>
              <a:t>8 possible models consistent with observations</a:t>
            </a:r>
          </a:p>
          <a:p>
            <a:pPr marL="231775" indent="-231775"/>
            <a:endParaRPr lang="en-US" sz="3000" dirty="0"/>
          </a:p>
        </p:txBody>
      </p:sp>
      <p:pic>
        <p:nvPicPr>
          <p:cNvPr id="80899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05" y="20574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4005" y="5265003"/>
            <a:ext cx="262899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B11</a:t>
            </a:r>
            <a:r>
              <a:rPr lang="en-US" dirty="0">
                <a:latin typeface="Calibri"/>
                <a:cs typeface="Calibri"/>
              </a:rPr>
              <a:t>: breeze in (1,1)</a:t>
            </a:r>
          </a:p>
          <a:p>
            <a:r>
              <a:rPr lang="en-US" b="1" dirty="0">
                <a:latin typeface="Calibri"/>
                <a:cs typeface="Calibri"/>
              </a:rPr>
              <a:t>P13</a:t>
            </a:r>
            <a:r>
              <a:rPr lang="en-US" dirty="0">
                <a:latin typeface="Calibri"/>
                <a:cs typeface="Calibri"/>
              </a:rPr>
              <a:t>: pit in (1,3)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411C3-12D5-FE4D-9093-0980E6D978CA}"/>
              </a:ext>
            </a:extLst>
          </p:cNvPr>
          <p:cNvSpPr txBox="1"/>
          <p:nvPr/>
        </p:nvSpPr>
        <p:spPr>
          <a:xfrm>
            <a:off x="6324600" y="464406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68316-3E69-8544-9095-C9709338E37C}"/>
              </a:ext>
            </a:extLst>
          </p:cNvPr>
          <p:cNvSpPr txBox="1"/>
          <p:nvPr/>
        </p:nvSpPr>
        <p:spPr>
          <a:xfrm>
            <a:off x="7010400" y="46642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0EDAE-7EAD-394F-8A5D-131FB663261C}"/>
              </a:ext>
            </a:extLst>
          </p:cNvPr>
          <p:cNvSpPr txBox="1"/>
          <p:nvPr/>
        </p:nvSpPr>
        <p:spPr>
          <a:xfrm>
            <a:off x="7574166" y="4648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91D9B-D590-CD43-A512-75BC4B5F8F1C}"/>
              </a:ext>
            </a:extLst>
          </p:cNvPr>
          <p:cNvSpPr txBox="1"/>
          <p:nvPr/>
        </p:nvSpPr>
        <p:spPr>
          <a:xfrm>
            <a:off x="8183766" y="4648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A63E7-4C39-7048-B6BF-9D759CBC3B64}"/>
              </a:ext>
            </a:extLst>
          </p:cNvPr>
          <p:cNvSpPr txBox="1"/>
          <p:nvPr/>
        </p:nvSpPr>
        <p:spPr>
          <a:xfrm>
            <a:off x="5825385" y="415141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91343-2D0D-B34A-9E23-05F627ADAD92}"/>
              </a:ext>
            </a:extLst>
          </p:cNvPr>
          <p:cNvSpPr txBox="1"/>
          <p:nvPr/>
        </p:nvSpPr>
        <p:spPr>
          <a:xfrm>
            <a:off x="5897766" y="3505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0BB82-C76C-5640-B2EC-6E7A27BD68DE}"/>
              </a:ext>
            </a:extLst>
          </p:cNvPr>
          <p:cNvSpPr txBox="1"/>
          <p:nvPr/>
        </p:nvSpPr>
        <p:spPr>
          <a:xfrm>
            <a:off x="5867400" y="285898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3B3B8-7D20-9148-A533-EF854CC685E1}"/>
              </a:ext>
            </a:extLst>
          </p:cNvPr>
          <p:cNvSpPr txBox="1"/>
          <p:nvPr/>
        </p:nvSpPr>
        <p:spPr>
          <a:xfrm>
            <a:off x="5867400" y="221277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pic>
        <p:nvPicPr>
          <p:cNvPr id="82946" name="Picture 3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629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981200"/>
          <a:ext cx="1905000" cy="3733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P13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Each row is a possible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1F63C-53E8-8046-ABD1-0997693B61E7}"/>
              </a:ext>
            </a:extLst>
          </p:cNvPr>
          <p:cNvSpPr txBox="1"/>
          <p:nvPr/>
        </p:nvSpPr>
        <p:spPr>
          <a:xfrm>
            <a:off x="3124200" y="614045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Some of these are inconsistent with the observed facts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(1)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3200" b="1" dirty="0"/>
              <a:t>If a cell has a pit, then a breeze is observable in every adjacent cell</a:t>
            </a:r>
          </a:p>
          <a:p>
            <a:r>
              <a:rPr lang="en-US" sz="3200" dirty="0"/>
              <a:t>In propositional calculus we can not have rules with variables (e.g., </a:t>
            </a:r>
            <a:r>
              <a:rPr lang="en-US" sz="3200" dirty="0" err="1"/>
              <a:t>forall</a:t>
            </a:r>
            <a:r>
              <a:rPr lang="en-US" sz="3200" dirty="0"/>
              <a:t> X…)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B21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B12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B11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B22 …</a:t>
            </a:r>
            <a:endParaRPr lang="en-US" sz="3200" dirty="0">
              <a:ea typeface="ＭＳ Ｐゴシック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733800"/>
            <a:ext cx="27178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latin typeface="Calibri"/>
              </a:rPr>
              <a:t>these also follow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~B21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~B12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~B11 =&gt; ~P21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~B22 =&gt; ~P21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If a pit in (1,1) then a breeze in (2,1), </a:t>
            </a:r>
            <a:r>
              <a:rPr lang="is-IS" sz="1800" dirty="0">
                <a:latin typeface="Calibri"/>
                <a:cs typeface="Calibri"/>
              </a:rPr>
              <a:t>…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168390"/>
            <a:ext cx="6477000" cy="685800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1" i="1" dirty="0"/>
              <a:t>KB </a:t>
            </a:r>
            <a:r>
              <a:rPr lang="en-US" b="1" dirty="0"/>
              <a:t>= </a:t>
            </a:r>
            <a:r>
              <a:rPr lang="en-US" b="1" dirty="0" err="1"/>
              <a:t>wumpus</a:t>
            </a:r>
            <a:r>
              <a:rPr lang="en-US" b="1" dirty="0"/>
              <a:t>-world rules + observations</a:t>
            </a:r>
          </a:p>
        </p:txBody>
      </p:sp>
      <p:pic>
        <p:nvPicPr>
          <p:cNvPr id="8601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76962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Only </a:t>
            </a:r>
            <a:r>
              <a:rPr lang="en-US" sz="2800" b="1" dirty="0">
                <a:latin typeface="Calibri"/>
                <a:cs typeface="Calibri"/>
              </a:rPr>
              <a:t>three</a:t>
            </a:r>
            <a:r>
              <a:rPr lang="en-US" sz="2800" dirty="0">
                <a:latin typeface="Calibri"/>
                <a:cs typeface="Calibri"/>
              </a:rPr>
              <a:t> of the possible models are consistent with what we know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43D19-C5AB-DD41-B737-6CE62B629440}"/>
              </a:ext>
            </a:extLst>
          </p:cNvPr>
          <p:cNvSpPr txBox="1"/>
          <p:nvPr/>
        </p:nvSpPr>
        <p:spPr>
          <a:xfrm>
            <a:off x="152400" y="4506496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Any of the</a:t>
            </a:r>
          </a:p>
          <a:p>
            <a:r>
              <a:rPr lang="en-US" sz="2800" dirty="0">
                <a:latin typeface="Calibri"/>
                <a:cs typeface="Calibri"/>
              </a:rPr>
              <a:t>three might be the way the world </a:t>
            </a:r>
          </a:p>
          <a:p>
            <a:r>
              <a:rPr lang="en-US" sz="2800" dirty="0">
                <a:latin typeface="Calibri"/>
                <a:cs typeface="Calibri"/>
              </a:rPr>
              <a:t>really is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Rules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Cell safe if it has neither a pit</a:t>
            </a:r>
            <a:br>
              <a:rPr lang="en-US" sz="3600" b="1" dirty="0"/>
            </a:br>
            <a:r>
              <a:rPr lang="en-US" sz="3600" b="1" dirty="0"/>
              <a:t>nor </a:t>
            </a:r>
            <a:r>
              <a:rPr lang="en-US" sz="3600" b="1" dirty="0" err="1"/>
              <a:t>wumpus</a:t>
            </a:r>
            <a:endParaRPr lang="en-US" sz="3600" b="1" dirty="0"/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OK11 =&gt; ~P11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~W11 </a:t>
            </a:r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OK12 =&gt; ~P12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~W12 …</a:t>
            </a:r>
          </a:p>
          <a:p>
            <a:pPr>
              <a:defRPr/>
            </a:pPr>
            <a:r>
              <a:rPr lang="en-US" sz="3600" dirty="0"/>
              <a:t>From which we can derive the more useful “rules”</a:t>
            </a:r>
          </a:p>
          <a:p>
            <a:pPr marL="347663" indent="0">
              <a:buFontTx/>
              <a:buNone/>
              <a:defRPr/>
            </a:pPr>
            <a:r>
              <a:rPr lang="en-US" sz="2800" dirty="0"/>
              <a:t>P11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ea typeface="ＭＳ ゴシック"/>
                <a:cs typeface="ＭＳ ゴシック"/>
              </a:rPr>
              <a:t>W11 =&gt; ~OK11</a:t>
            </a:r>
          </a:p>
          <a:p>
            <a:pPr marL="347663" indent="0">
              <a:buFontTx/>
              <a:buNone/>
              <a:defRPr/>
            </a:pPr>
            <a:r>
              <a:rPr lang="en-US" sz="2800" dirty="0">
                <a:ea typeface="ＭＳ ゴシック"/>
                <a:cs typeface="ＭＳ ゴシック"/>
              </a:rPr>
              <a:t>P11 =&gt; ~OK11</a:t>
            </a:r>
          </a:p>
          <a:p>
            <a:pPr marL="347663" indent="0">
              <a:buFontTx/>
              <a:buNone/>
              <a:defRPr/>
            </a:pPr>
            <a:r>
              <a:rPr lang="en-US" sz="2800" dirty="0">
                <a:ea typeface="ＭＳ ゴシック"/>
                <a:cs typeface="ＭＳ ゴシック"/>
              </a:rPr>
              <a:t>W11 =&gt; ~OK11 …</a:t>
            </a:r>
            <a:endParaRPr lang="en-US" sz="2800" dirty="0"/>
          </a:p>
          <a:p>
            <a:pPr>
              <a:defRPr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98878" y="2667000"/>
            <a:ext cx="299958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OK11</a:t>
            </a:r>
            <a:r>
              <a:rPr lang="en-US" dirty="0">
                <a:latin typeface="Calibri"/>
                <a:cs typeface="Calibri"/>
              </a:rPr>
              <a:t>: (1,1) is safe</a:t>
            </a:r>
          </a:p>
          <a:p>
            <a:r>
              <a:rPr lang="en-US" b="1" dirty="0">
                <a:latin typeface="Calibri"/>
                <a:cs typeface="Calibri"/>
              </a:rPr>
              <a:t>W11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Wumpus</a:t>
            </a:r>
            <a:r>
              <a:rPr lang="en-US" dirty="0">
                <a:latin typeface="Calibri"/>
                <a:cs typeface="Calibri"/>
              </a:rPr>
              <a:t> in (1,1)</a:t>
            </a:r>
          </a:p>
        </p:txBody>
      </p:sp>
      <p:pic>
        <p:nvPicPr>
          <p:cNvPr id="5" name="Picture 1029" descr="img2">
            <a:extLst>
              <a:ext uri="{FF2B5EF4-FFF2-40B4-BE49-F238E27FC236}">
                <a16:creationId xmlns:a16="http://schemas.microsoft.com/office/drawing/2014/main" id="{54C11964-3737-4549-9538-CD30C3D4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177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Here is a simple puzzle </a:t>
            </a:r>
          </a:p>
          <a:p>
            <a:pPr marL="0" indent="0">
              <a:buNone/>
            </a:pPr>
            <a:r>
              <a:rPr lang="en-US" sz="3200" dirty="0"/>
              <a:t>Don’t try to solve it -- listen to your intuition and type an answer into the chat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141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1096963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</p:txBody>
      </p:sp>
      <p:pic>
        <p:nvPicPr>
          <p:cNvPr id="9113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wumpus-model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4495800"/>
            <a:ext cx="8458200" cy="2133600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/>
            <a:r>
              <a:rPr lang="en-US" sz="2800" dirty="0"/>
              <a:t>α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ja-JP" altLang="en-US" sz="2800" dirty="0"/>
              <a:t>“</a:t>
            </a:r>
            <a:r>
              <a:rPr lang="en-US" altLang="ja-JP" sz="2800" dirty="0"/>
              <a:t>[1,2] is safe</a:t>
            </a:r>
            <a:r>
              <a:rPr lang="ja-JP" altLang="en-US" sz="2800" dirty="0"/>
              <a:t>”</a:t>
            </a:r>
            <a:r>
              <a:rPr lang="en-US" altLang="ja-JP" sz="2800" dirty="0"/>
              <a:t> </a:t>
            </a:r>
          </a:p>
          <a:p>
            <a:pPr marL="342900" indent="-342900"/>
            <a:r>
              <a:rPr lang="en-US" sz="2800" i="1" dirty="0"/>
              <a:t>Since all models include </a:t>
            </a:r>
            <a:r>
              <a:rPr lang="en-US" sz="2800" dirty="0"/>
              <a:t>α</a:t>
            </a:r>
            <a:r>
              <a:rPr lang="en-US" sz="2800" baseline="-25000" dirty="0"/>
              <a:t>1</a:t>
            </a:r>
            <a:endParaRPr lang="en-US" sz="2800" i="1" dirty="0"/>
          </a:p>
          <a:p>
            <a:pPr marL="342900" indent="-342900"/>
            <a:r>
              <a:rPr lang="en-US" sz="2800" i="1" dirty="0"/>
              <a:t>KB</a:t>
            </a:r>
            <a:r>
              <a:rPr lang="en-US" sz="2800" dirty="0"/>
              <a:t> ╞ α</a:t>
            </a:r>
            <a:r>
              <a:rPr lang="en-US" sz="2800" baseline="-25000" dirty="0"/>
              <a:t>1</a:t>
            </a:r>
            <a:r>
              <a:rPr lang="en-US" sz="2800" dirty="0"/>
              <a:t>, proved by </a:t>
            </a:r>
            <a:r>
              <a:rPr lang="en-US" sz="2800" b="1" dirty="0">
                <a:solidFill>
                  <a:schemeClr val="accent2"/>
                </a:solidFill>
              </a:rPr>
              <a:t>model checking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Is (2,2) Safe?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65650"/>
            <a:ext cx="8153400" cy="996950"/>
          </a:xfrm>
        </p:spPr>
        <p:txBody>
          <a:bodyPr/>
          <a:lstStyle/>
          <a:p>
            <a:pPr marL="342900" indent="-342900">
              <a:defRPr/>
            </a:pPr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>
              <a:defRPr/>
            </a:pPr>
            <a:r>
              <a:rPr lang="en-US" sz="2800" dirty="0"/>
              <a:t>α</a:t>
            </a:r>
            <a:r>
              <a:rPr lang="en-US" sz="2800" baseline="-25000" dirty="0"/>
              <a:t>2</a:t>
            </a:r>
            <a:r>
              <a:rPr lang="en-US" sz="2800" dirty="0"/>
              <a:t> = "[2,2] is safe"</a:t>
            </a:r>
            <a:endParaRPr lang="en-US" altLang="ja-JP" sz="2800" dirty="0"/>
          </a:p>
          <a:p>
            <a:pPr marL="342900" indent="-342900">
              <a:defRPr/>
            </a:pPr>
            <a:r>
              <a:rPr lang="en-US" sz="2800" dirty="0"/>
              <a:t>Since  some models  don’</a:t>
            </a:r>
            <a:r>
              <a:rPr lang="en-US" altLang="ja-JP" sz="2800" dirty="0"/>
              <a:t>t include</a:t>
            </a:r>
            <a:r>
              <a:rPr lang="en-US" altLang="ja-JP" sz="2800" i="1" dirty="0"/>
              <a:t> </a:t>
            </a:r>
            <a:r>
              <a:rPr lang="en-US" altLang="ja-JP" sz="2800" dirty="0"/>
              <a:t>α</a:t>
            </a:r>
            <a:r>
              <a:rPr lang="en-US" altLang="ja-JP" sz="2800" baseline="-25000" dirty="0"/>
              <a:t>2,</a:t>
            </a:r>
            <a:r>
              <a:rPr lang="en-US" altLang="ja-JP" sz="2800" i="1" dirty="0"/>
              <a:t> </a:t>
            </a:r>
            <a:r>
              <a:rPr lang="en-US" sz="2800" i="1" dirty="0"/>
              <a:t>KB </a:t>
            </a:r>
            <a:r>
              <a:rPr lang="en-US" sz="2800" dirty="0"/>
              <a:t>╞ α</a:t>
            </a:r>
            <a:r>
              <a:rPr lang="en-US" sz="2800" baseline="-25000" dirty="0"/>
              <a:t>2</a:t>
            </a:r>
          </a:p>
          <a:p>
            <a:pPr marL="342900" indent="-342900">
              <a:defRPr/>
            </a:pPr>
            <a:r>
              <a:rPr lang="en-US" sz="2800" dirty="0"/>
              <a:t>We cannot prove OK22;  it might be true or false  </a:t>
            </a:r>
          </a:p>
          <a:p>
            <a:pPr marL="0" indent="0">
              <a:buFontTx/>
              <a:buNone/>
              <a:defRPr/>
            </a:pPr>
            <a:endParaRPr lang="en-US" sz="2800" baseline="-25000" dirty="0"/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 flipV="1">
            <a:off x="7086600" y="56388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93188" name="Picture 5" descr="wumpus-model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/>
              <a:t>Inference, Soundness, Completeness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2578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: sentence α can be derived (inferred) from </a:t>
            </a:r>
            <a:r>
              <a:rPr lang="en-US" sz="3200" i="1" dirty="0"/>
              <a:t>KB </a:t>
            </a:r>
            <a:r>
              <a:rPr lang="en-US" sz="3200" dirty="0"/>
              <a:t>by procedure </a:t>
            </a:r>
            <a:r>
              <a:rPr lang="en-US" sz="3200" i="1" dirty="0"/>
              <a:t>i</a:t>
            </a:r>
            <a:endParaRPr lang="en-US" sz="3200" dirty="0"/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Soundness: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sound if whenever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α, it is also true that </a:t>
            </a:r>
            <a:r>
              <a:rPr lang="en-US" sz="3200" i="1" dirty="0"/>
              <a:t>KB</a:t>
            </a:r>
            <a:r>
              <a:rPr lang="en-US" sz="3200" dirty="0"/>
              <a:t>╞ α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Completeness: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complete if whenever </a:t>
            </a:r>
            <a:r>
              <a:rPr lang="en-US" sz="3200" i="1" dirty="0"/>
              <a:t>KB</a:t>
            </a:r>
            <a:r>
              <a:rPr lang="en-US" sz="3200" dirty="0"/>
              <a:t>╞ α, it is also true that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</a:t>
            </a:r>
          </a:p>
          <a:p>
            <a:pPr marL="342900" indent="-342900">
              <a:lnSpc>
                <a:spcPct val="90000"/>
              </a:lnSpc>
            </a:pPr>
            <a:endParaRPr lang="en-US" sz="1400" dirty="0"/>
          </a:p>
          <a:p>
            <a:pPr marL="342900" indent="-342900">
              <a:lnSpc>
                <a:spcPct val="90000"/>
              </a:lnSpc>
            </a:pPr>
            <a:r>
              <a:rPr lang="en-US" sz="3200" dirty="0"/>
              <a:t>Preview: </a:t>
            </a:r>
            <a:r>
              <a:rPr lang="en-US" sz="3200" b="1" dirty="0"/>
              <a:t>first-order logic </a:t>
            </a:r>
            <a:r>
              <a:rPr lang="en-US" sz="3200" dirty="0"/>
              <a:t>is expressive enough to say almost anything of interest and has a </a:t>
            </a:r>
            <a:r>
              <a:rPr lang="en-US" sz="3200" b="1" dirty="0"/>
              <a:t>sound</a:t>
            </a:r>
            <a:r>
              <a:rPr lang="en-US" sz="3200" dirty="0"/>
              <a:t> and </a:t>
            </a:r>
            <a:r>
              <a:rPr lang="en-US" sz="3200" b="1" dirty="0"/>
              <a:t>complete</a:t>
            </a:r>
            <a:r>
              <a:rPr lang="en-US" sz="3200" dirty="0"/>
              <a:t> inference procedure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sz="3200" dirty="0"/>
              <a:t>A </a:t>
            </a:r>
            <a:r>
              <a:rPr lang="en-US" sz="3200" i="1" dirty="0"/>
              <a:t>sound</a:t>
            </a:r>
            <a:r>
              <a:rPr lang="en-US" sz="3200" dirty="0"/>
              <a:t> inference method derives only entailed sentences</a:t>
            </a:r>
          </a:p>
          <a:p>
            <a:r>
              <a:rPr lang="en-US" sz="3200" dirty="0"/>
              <a:t>A complete inference method can (eventually) derive any entailed sentence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Analogous to the property of </a:t>
            </a:r>
            <a:r>
              <a:rPr lang="en-US" sz="3200" i="1" dirty="0"/>
              <a:t>soundness</a:t>
            </a:r>
            <a:r>
              <a:rPr lang="en-US" sz="3200" dirty="0"/>
              <a:t> and </a:t>
            </a:r>
            <a:r>
              <a:rPr lang="en-US" sz="3200" i="1" dirty="0"/>
              <a:t>completeness</a:t>
            </a:r>
            <a:r>
              <a:rPr lang="en-US" sz="3200" dirty="0"/>
              <a:t> in search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No independent access to the world </a:t>
            </a:r>
          </a:p>
        </p:txBody>
      </p:sp>
      <p:pic>
        <p:nvPicPr>
          <p:cNvPr id="107522" name="Picture 4" descr="im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9237"/>
            <a:ext cx="5562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Reasoning agents often get knowledge about world as a sequence of logical sentences and draw conclusions from them w/o independent access to the world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Very important that the agents’</a:t>
            </a:r>
            <a:r>
              <a:rPr lang="en-US" altLang="ja-JP" sz="2800" dirty="0">
                <a:latin typeface="Calibri"/>
              </a:rPr>
              <a:t> reasoning is sound!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Completeness is harder, but maybe less fundamental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562600"/>
          </a:xfrm>
        </p:spPr>
        <p:txBody>
          <a:bodyPr/>
          <a:lstStyle/>
          <a:p>
            <a:r>
              <a:rPr lang="en-US" sz="2600" dirty="0"/>
              <a:t>Intelligent agents need knowledge about world for good decisions</a:t>
            </a:r>
          </a:p>
          <a:p>
            <a:r>
              <a:rPr lang="en-US" sz="2600" dirty="0"/>
              <a:t>Agent’s knowledge stored in a knowledge base (KB) as </a:t>
            </a:r>
            <a:r>
              <a:rPr lang="en-US" sz="2600" b="1" dirty="0"/>
              <a:t>sentences</a:t>
            </a:r>
            <a:r>
              <a:rPr lang="en-US" sz="2600" dirty="0"/>
              <a:t> in a knowledge representation (KR) language</a:t>
            </a:r>
          </a:p>
          <a:p>
            <a:r>
              <a:rPr lang="en-US" sz="2600" dirty="0"/>
              <a:t> Knowledge-based agents needs a </a:t>
            </a:r>
            <a:r>
              <a:rPr lang="en-US" sz="2600" b="1" dirty="0"/>
              <a:t>KB</a:t>
            </a:r>
            <a:r>
              <a:rPr lang="en-US" sz="2600" dirty="0"/>
              <a:t> &amp; </a:t>
            </a:r>
            <a:r>
              <a:rPr lang="en-US" sz="2600" b="1" dirty="0"/>
              <a:t>inference mechanism</a:t>
            </a:r>
            <a:r>
              <a:rPr lang="en-US" sz="2600" dirty="0"/>
              <a:t>. They store sentences in KB, infer new sentences &amp; use them to </a:t>
            </a:r>
            <a:r>
              <a:rPr lang="en-US" sz="2600" b="1" dirty="0"/>
              <a:t>deduce</a:t>
            </a:r>
            <a:r>
              <a:rPr lang="en-US" sz="2600" dirty="0"/>
              <a:t> which actions to take</a:t>
            </a:r>
          </a:p>
          <a:p>
            <a:r>
              <a:rPr lang="en-US" sz="2600" dirty="0"/>
              <a:t>A </a:t>
            </a:r>
            <a:r>
              <a:rPr lang="en-US" sz="2600" b="1" dirty="0"/>
              <a:t>representation language</a:t>
            </a:r>
            <a:r>
              <a:rPr lang="en-US" sz="2600" dirty="0"/>
              <a:t> defined by its syntax &amp; semantics, which specify structure of sentences &amp; how they relate to facts of the world</a:t>
            </a:r>
          </a:p>
          <a:p>
            <a:r>
              <a:rPr lang="en-US" sz="2600" b="1" dirty="0"/>
              <a:t>Interpretation</a:t>
            </a:r>
            <a:r>
              <a:rPr lang="en-US" sz="2600" dirty="0"/>
              <a:t> of a sentence is fact to which it refers. If fact is part of the actual world, then the sentence is true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6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type an answer into the chat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A bat and ball cost $1.10</a:t>
            </a:r>
          </a:p>
          <a:p>
            <a:r>
              <a:rPr lang="en-US" sz="3200" dirty="0"/>
              <a:t>The bat costs one dollar more than the ball</a:t>
            </a:r>
          </a:p>
          <a:p>
            <a:r>
              <a:rPr lang="en-US" sz="3200" dirty="0"/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356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type an answer into the chat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 bat and ball cost $1.10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The bat costs one dollar more than the ball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The ball costs $0.05</a:t>
            </a:r>
          </a:p>
        </p:txBody>
      </p:sp>
    </p:spTree>
    <p:extLst>
      <p:ext uri="{BB962C8B-B14F-4D97-AF65-F5344CB8AC3E}">
        <p14:creationId xmlns:p14="http://schemas.microsoft.com/office/powerpoint/2010/main" val="290937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69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b="1" dirty="0"/>
              <a:t>All roses are flowers</a:t>
            </a:r>
          </a:p>
          <a:p>
            <a:pPr marL="346075" indent="-284163"/>
            <a:r>
              <a:rPr lang="en-US" sz="3200" b="1" dirty="0"/>
              <a:t>Some flowers fade quickly</a:t>
            </a:r>
          </a:p>
          <a:p>
            <a:pPr marL="346075" indent="-284163"/>
            <a:r>
              <a:rPr lang="en-US" sz="3200" b="1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7547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15101</TotalTime>
  <Words>3160</Words>
  <Application>Microsoft Macintosh PowerPoint</Application>
  <PresentationFormat>On-screen Show (4:3)</PresentationFormat>
  <Paragraphs>476</Paragraphs>
  <Slides>57</Slides>
  <Notes>40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ＭＳ ゴシック</vt:lpstr>
      <vt:lpstr>Arial</vt:lpstr>
      <vt:lpstr>Calibri</vt:lpstr>
      <vt:lpstr>Courier New</vt:lpstr>
      <vt:lpstr>Lucida Calligraphy</vt:lpstr>
      <vt:lpstr>Times New Roman</vt:lpstr>
      <vt:lpstr>Blank Presentation</vt:lpstr>
      <vt:lpstr>Knowledge-Based Agents</vt:lpstr>
      <vt:lpstr>Big Idea</vt:lpstr>
      <vt:lpstr>Inference in People</vt:lpstr>
      <vt:lpstr>Thinking Fast and Slow</vt:lpstr>
      <vt:lpstr>Question #1</vt:lpstr>
      <vt:lpstr>Question #1</vt:lpstr>
      <vt:lpstr>Question #1</vt:lpstr>
      <vt:lpstr>Question #2</vt:lpstr>
      <vt:lpstr>Question #2</vt:lpstr>
      <vt:lpstr>Question #2</vt:lpstr>
      <vt:lpstr>Question #2</vt:lpstr>
      <vt:lpstr>Question #3</vt:lpstr>
      <vt:lpstr>Question #3</vt:lpstr>
      <vt:lpstr>Question #3</vt:lpstr>
      <vt:lpstr>Wason Selection Task</vt:lpstr>
      <vt:lpstr>Wason Selection Task</vt:lpstr>
      <vt:lpstr>Wason Selection Task</vt:lpstr>
      <vt:lpstr>Negation in Natural Language</vt:lpstr>
      <vt:lpstr>Negation in Natural Language</vt:lpstr>
      <vt:lpstr>Logic as a Methodology</vt:lpstr>
      <vt:lpstr>Knowledge-based agents </vt:lpstr>
      <vt:lpstr>Architecture of a KB agent</vt:lpstr>
      <vt:lpstr>Wumpus World environment </vt:lpstr>
      <vt:lpstr>Wumpus History</vt:lpstr>
      <vt:lpstr>AIMA’s Wumpus World </vt:lpstr>
      <vt:lpstr>Agent in a Wumpus world: Percepts </vt:lpstr>
      <vt:lpstr>Wumpus World Actions</vt:lpstr>
      <vt:lpstr>Wumpus World Goal</vt:lpstr>
      <vt:lpstr>Wumpus world characterization</vt:lpstr>
      <vt:lpstr>Wumpus world characterization</vt:lpstr>
      <vt:lpstr>AIMA’s Wumpus World </vt:lpstr>
      <vt:lpstr>Exploring a wumpus world</vt:lpstr>
      <vt:lpstr>The Hunter’s first step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Logic in general</vt:lpstr>
      <vt:lpstr>Entailment</vt:lpstr>
      <vt:lpstr>Entailment</vt:lpstr>
      <vt:lpstr>Models</vt:lpstr>
      <vt:lpstr>Entailment in the Wumpus World</vt:lpstr>
      <vt:lpstr>Wumpus models</vt:lpstr>
      <vt:lpstr>Wumpus World Rules (1)</vt:lpstr>
      <vt:lpstr>Wumpus models</vt:lpstr>
      <vt:lpstr>Wumpus World Rules (2)</vt:lpstr>
      <vt:lpstr>Wumpus models</vt:lpstr>
      <vt:lpstr>Wumpus models</vt:lpstr>
      <vt:lpstr>Is (2,2) Safe?</vt:lpstr>
      <vt:lpstr>Inference, Soundness, Completeness</vt:lpstr>
      <vt:lpstr>Soundness and completeness</vt:lpstr>
      <vt:lpstr>No independent access to the world </vt:lpstr>
      <vt:lpstr>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Knowledge-Based Agents</dc:title>
  <dc:creator>COGITO</dc:creator>
  <cp:lastModifiedBy>Tim Finin</cp:lastModifiedBy>
  <cp:revision>237</cp:revision>
  <cp:lastPrinted>2018-03-26T18:22:47Z</cp:lastPrinted>
  <dcterms:created xsi:type="dcterms:W3CDTF">2009-10-21T17:51:15Z</dcterms:created>
  <dcterms:modified xsi:type="dcterms:W3CDTF">2020-10-06T18:44:21Z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