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8"/>
  </p:notesMasterIdLst>
  <p:handoutMasterIdLst>
    <p:handoutMasterId r:id="rId29"/>
  </p:handoutMasterIdLst>
  <p:sldIdLst>
    <p:sldId id="256" r:id="rId2"/>
    <p:sldId id="335" r:id="rId3"/>
    <p:sldId id="343" r:id="rId4"/>
    <p:sldId id="344" r:id="rId5"/>
    <p:sldId id="345" r:id="rId6"/>
    <p:sldId id="346" r:id="rId7"/>
    <p:sldId id="347" r:id="rId8"/>
    <p:sldId id="348" r:id="rId9"/>
    <p:sldId id="349" r:id="rId10"/>
    <p:sldId id="351" r:id="rId11"/>
    <p:sldId id="350" r:id="rId12"/>
    <p:sldId id="290" r:id="rId13"/>
    <p:sldId id="292" r:id="rId14"/>
    <p:sldId id="340" r:id="rId15"/>
    <p:sldId id="354" r:id="rId16"/>
    <p:sldId id="294" r:id="rId17"/>
    <p:sldId id="355" r:id="rId18"/>
    <p:sldId id="295" r:id="rId19"/>
    <p:sldId id="358" r:id="rId20"/>
    <p:sldId id="360" r:id="rId21"/>
    <p:sldId id="291" r:id="rId22"/>
    <p:sldId id="362" r:id="rId23"/>
    <p:sldId id="257" r:id="rId24"/>
    <p:sldId id="258" r:id="rId25"/>
    <p:sldId id="260" r:id="rId26"/>
    <p:sldId id="361" r:id="rId27"/>
  </p:sldIdLst>
  <p:sldSz cx="9144000" cy="6858000" type="screen4x3"/>
  <p:notesSz cx="9282113" cy="699135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1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71"/>
    <p:restoredTop sz="86353" autoAdjust="0"/>
  </p:normalViewPr>
  <p:slideViewPr>
    <p:cSldViewPr>
      <p:cViewPr>
        <p:scale>
          <a:sx n="77" d="100"/>
          <a:sy n="77" d="100"/>
        </p:scale>
        <p:origin x="2120" y="1672"/>
      </p:cViewPr>
      <p:guideLst>
        <p:guide orient="horz" pos="2112"/>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22DBCC6-04C7-E24C-A71F-F2D36B130B29}"/>
              </a:ext>
            </a:extLst>
          </p:cNvPr>
          <p:cNvSpPr>
            <a:spLocks noGrp="1" noChangeArrowheads="1"/>
          </p:cNvSpPr>
          <p:nvPr>
            <p:ph type="hdr" sz="quarter"/>
          </p:nvPr>
        </p:nvSpPr>
        <p:spPr bwMode="auto">
          <a:xfrm>
            <a:off x="0"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Regular" panose="020F0502020204030204" pitchFamily="34" charset="0"/>
                <a:ea typeface="ＭＳ Ｐゴシック" charset="0"/>
                <a:cs typeface="ＭＳ Ｐゴシック" charset="0"/>
              </a:defRPr>
            </a:lvl1pPr>
          </a:lstStyle>
          <a:p>
            <a:pPr>
              <a:defRPr/>
            </a:pPr>
            <a:endParaRPr lang="en-US"/>
          </a:p>
        </p:txBody>
      </p:sp>
      <p:sp>
        <p:nvSpPr>
          <p:cNvPr id="75779" name="Rectangle 3">
            <a:extLst>
              <a:ext uri="{FF2B5EF4-FFF2-40B4-BE49-F238E27FC236}">
                <a16:creationId xmlns:a16="http://schemas.microsoft.com/office/drawing/2014/main" id="{0448063C-5273-784C-9FE7-D49F26E90BFC}"/>
              </a:ext>
            </a:extLst>
          </p:cNvPr>
          <p:cNvSpPr>
            <a:spLocks noGrp="1" noChangeArrowheads="1"/>
          </p:cNvSpPr>
          <p:nvPr>
            <p:ph type="dt" sz="quarter" idx="1"/>
          </p:nvPr>
        </p:nvSpPr>
        <p:spPr bwMode="auto">
          <a:xfrm>
            <a:off x="5260975"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Regular" panose="020F0502020204030204" pitchFamily="34" charset="0"/>
                <a:ea typeface="ＭＳ Ｐゴシック" charset="0"/>
                <a:cs typeface="ＭＳ Ｐゴシック" charset="0"/>
              </a:defRPr>
            </a:lvl1pPr>
          </a:lstStyle>
          <a:p>
            <a:pPr>
              <a:defRPr/>
            </a:pPr>
            <a:endParaRPr lang="en-US"/>
          </a:p>
        </p:txBody>
      </p:sp>
      <p:sp>
        <p:nvSpPr>
          <p:cNvPr id="75780" name="Rectangle 4">
            <a:extLst>
              <a:ext uri="{FF2B5EF4-FFF2-40B4-BE49-F238E27FC236}">
                <a16:creationId xmlns:a16="http://schemas.microsoft.com/office/drawing/2014/main" id="{E3AA8313-CF5D-4547-BF0B-F80333F23212}"/>
              </a:ext>
            </a:extLst>
          </p:cNvPr>
          <p:cNvSpPr>
            <a:spLocks noGrp="1" noChangeArrowheads="1"/>
          </p:cNvSpPr>
          <p:nvPr>
            <p:ph type="ftr" sz="quarter" idx="2"/>
          </p:nvPr>
        </p:nvSpPr>
        <p:spPr bwMode="auto">
          <a:xfrm>
            <a:off x="0"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Regular" panose="020F0502020204030204" pitchFamily="34" charset="0"/>
                <a:ea typeface="ＭＳ Ｐゴシック" charset="0"/>
                <a:cs typeface="ＭＳ Ｐゴシック" charset="0"/>
              </a:defRPr>
            </a:lvl1pPr>
          </a:lstStyle>
          <a:p>
            <a:pPr>
              <a:defRPr/>
            </a:pPr>
            <a:endParaRPr lang="en-US"/>
          </a:p>
        </p:txBody>
      </p:sp>
      <p:sp>
        <p:nvSpPr>
          <p:cNvPr id="75781" name="Rectangle 5">
            <a:extLst>
              <a:ext uri="{FF2B5EF4-FFF2-40B4-BE49-F238E27FC236}">
                <a16:creationId xmlns:a16="http://schemas.microsoft.com/office/drawing/2014/main" id="{80BF3C5E-630D-FE47-8AE3-082D397C7A94}"/>
              </a:ext>
            </a:extLst>
          </p:cNvPr>
          <p:cNvSpPr>
            <a:spLocks noGrp="1" noChangeArrowheads="1"/>
          </p:cNvSpPr>
          <p:nvPr>
            <p:ph type="sldNum" sz="quarter" idx="3"/>
          </p:nvPr>
        </p:nvSpPr>
        <p:spPr bwMode="auto">
          <a:xfrm>
            <a:off x="5260975"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Regular" panose="020F0502020204030204" pitchFamily="34" charset="0"/>
                <a:ea typeface="ＭＳ Ｐゴシック" charset="0"/>
                <a:cs typeface="ＭＳ Ｐゴシック" charset="0"/>
              </a:defRPr>
            </a:lvl1pPr>
          </a:lstStyle>
          <a:p>
            <a:pPr>
              <a:defRPr/>
            </a:pPr>
            <a:fld id="{A10D74C0-7759-4E4D-B2B9-E2A54E93445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FEC0BD58-362B-034F-9135-6FA888505E3D}"/>
              </a:ext>
            </a:extLst>
          </p:cNvPr>
          <p:cNvSpPr>
            <a:spLocks noGrp="1" noChangeArrowheads="1"/>
          </p:cNvSpPr>
          <p:nvPr>
            <p:ph type="hdr" sz="quarter"/>
          </p:nvPr>
        </p:nvSpPr>
        <p:spPr bwMode="auto">
          <a:xfrm>
            <a:off x="0" y="0"/>
            <a:ext cx="4021138"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latin typeface="Calibri Regular" panose="020F0502020204030204" pitchFamily="34" charset="0"/>
                <a:ea typeface="ＭＳ Ｐゴシック" charset="0"/>
                <a:cs typeface="ＭＳ Ｐゴシック" charset="0"/>
              </a:defRPr>
            </a:lvl1pPr>
          </a:lstStyle>
          <a:p>
            <a:pPr>
              <a:defRPr/>
            </a:pPr>
            <a:endParaRPr lang="en-US"/>
          </a:p>
        </p:txBody>
      </p:sp>
      <p:sp>
        <p:nvSpPr>
          <p:cNvPr id="113667" name="Rectangle 3">
            <a:extLst>
              <a:ext uri="{FF2B5EF4-FFF2-40B4-BE49-F238E27FC236}">
                <a16:creationId xmlns:a16="http://schemas.microsoft.com/office/drawing/2014/main" id="{C68EC2CE-C43F-4A49-9AE6-4FD8CD568F2D}"/>
              </a:ext>
            </a:extLst>
          </p:cNvPr>
          <p:cNvSpPr>
            <a:spLocks noGrp="1" noChangeArrowheads="1"/>
          </p:cNvSpPr>
          <p:nvPr>
            <p:ph type="dt" idx="1"/>
          </p:nvPr>
        </p:nvSpPr>
        <p:spPr bwMode="auto">
          <a:xfrm>
            <a:off x="5259388" y="0"/>
            <a:ext cx="4021137"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Calibri Regular" panose="020F0502020204030204" pitchFamily="34" charset="0"/>
                <a:ea typeface="ＭＳ Ｐゴシック" charset="0"/>
                <a:cs typeface="ＭＳ Ｐゴシック" charset="0"/>
              </a:defRPr>
            </a:lvl1pPr>
          </a:lstStyle>
          <a:p>
            <a:pPr>
              <a:defRPr/>
            </a:pPr>
            <a:endParaRPr lang="en-US"/>
          </a:p>
        </p:txBody>
      </p:sp>
      <p:sp>
        <p:nvSpPr>
          <p:cNvPr id="3076" name="Rectangle 4">
            <a:extLst>
              <a:ext uri="{FF2B5EF4-FFF2-40B4-BE49-F238E27FC236}">
                <a16:creationId xmlns:a16="http://schemas.microsoft.com/office/drawing/2014/main" id="{DB25D669-B29E-EE41-9DD7-EC10C2AD7A30}"/>
              </a:ext>
            </a:extLst>
          </p:cNvPr>
          <p:cNvSpPr>
            <a:spLocks noGrp="1" noRot="1" noChangeAspect="1" noChangeArrowheads="1" noTextEdit="1"/>
          </p:cNvSpPr>
          <p:nvPr>
            <p:ph type="sldImg" idx="2"/>
          </p:nvPr>
        </p:nvSpPr>
        <p:spPr bwMode="auto">
          <a:xfrm>
            <a:off x="2894013" y="525463"/>
            <a:ext cx="3494087" cy="2620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5">
            <a:extLst>
              <a:ext uri="{FF2B5EF4-FFF2-40B4-BE49-F238E27FC236}">
                <a16:creationId xmlns:a16="http://schemas.microsoft.com/office/drawing/2014/main" id="{2CD7CA37-4406-8C4F-B7C6-4C465C8D8BF1}"/>
              </a:ext>
            </a:extLst>
          </p:cNvPr>
          <p:cNvSpPr>
            <a:spLocks noGrp="1" noChangeArrowheads="1"/>
          </p:cNvSpPr>
          <p:nvPr>
            <p:ph type="body" sz="quarter" idx="3"/>
          </p:nvPr>
        </p:nvSpPr>
        <p:spPr bwMode="auto">
          <a:xfrm>
            <a:off x="927100" y="3321050"/>
            <a:ext cx="7427913" cy="3144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3670" name="Rectangle 6">
            <a:extLst>
              <a:ext uri="{FF2B5EF4-FFF2-40B4-BE49-F238E27FC236}">
                <a16:creationId xmlns:a16="http://schemas.microsoft.com/office/drawing/2014/main" id="{B78E10E7-8375-4A43-B298-21FE71EF4C12}"/>
              </a:ext>
            </a:extLst>
          </p:cNvPr>
          <p:cNvSpPr>
            <a:spLocks noGrp="1" noChangeArrowheads="1"/>
          </p:cNvSpPr>
          <p:nvPr>
            <p:ph type="ftr" sz="quarter" idx="4"/>
          </p:nvPr>
        </p:nvSpPr>
        <p:spPr bwMode="auto">
          <a:xfrm>
            <a:off x="0" y="6640513"/>
            <a:ext cx="4021138"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latin typeface="Calibri Regular" panose="020F0502020204030204" pitchFamily="34" charset="0"/>
                <a:ea typeface="ＭＳ Ｐゴシック" charset="0"/>
                <a:cs typeface="ＭＳ Ｐゴシック" charset="0"/>
              </a:defRPr>
            </a:lvl1pPr>
          </a:lstStyle>
          <a:p>
            <a:pPr>
              <a:defRPr/>
            </a:pPr>
            <a:endParaRPr lang="en-US"/>
          </a:p>
        </p:txBody>
      </p:sp>
      <p:sp>
        <p:nvSpPr>
          <p:cNvPr id="113671" name="Rectangle 7">
            <a:extLst>
              <a:ext uri="{FF2B5EF4-FFF2-40B4-BE49-F238E27FC236}">
                <a16:creationId xmlns:a16="http://schemas.microsoft.com/office/drawing/2014/main" id="{23D438DC-1CC2-CE40-BC9D-12C6BA8BA827}"/>
              </a:ext>
            </a:extLst>
          </p:cNvPr>
          <p:cNvSpPr>
            <a:spLocks noGrp="1" noChangeArrowheads="1"/>
          </p:cNvSpPr>
          <p:nvPr>
            <p:ph type="sldNum" sz="quarter" idx="5"/>
          </p:nvPr>
        </p:nvSpPr>
        <p:spPr bwMode="auto">
          <a:xfrm>
            <a:off x="5259388" y="6640513"/>
            <a:ext cx="4021137"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smtClean="0">
                <a:latin typeface="Calibri Regular" panose="020F0502020204030204" pitchFamily="34" charset="0"/>
                <a:ea typeface="ＭＳ Ｐゴシック" charset="0"/>
                <a:cs typeface="ＭＳ Ｐゴシック" charset="0"/>
              </a:defRPr>
            </a:lvl1pPr>
          </a:lstStyle>
          <a:p>
            <a:pPr>
              <a:defRPr/>
            </a:pPr>
            <a:fld id="{7121EABA-1D48-3046-B128-BBB7213571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Calibri Regular" panose="020F0502020204030204" pitchFamily="34"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208DFF5-DD97-7C49-BF07-0EE45D2D2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17E1478A-FB98-1647-B8D3-76FF46A55873}" type="slidenum">
              <a:rPr lang="en-US" altLang="en-US" sz="1200">
                <a:latin typeface="Calibri Regular"/>
              </a:rPr>
              <a:pPr/>
              <a:t>1</a:t>
            </a:fld>
            <a:endParaRPr lang="en-US" altLang="en-US" sz="1200">
              <a:latin typeface="Calibri Regular"/>
            </a:endParaRPr>
          </a:p>
        </p:txBody>
      </p:sp>
      <p:sp>
        <p:nvSpPr>
          <p:cNvPr id="6146" name="Rectangle 2">
            <a:extLst>
              <a:ext uri="{FF2B5EF4-FFF2-40B4-BE49-F238E27FC236}">
                <a16:creationId xmlns:a16="http://schemas.microsoft.com/office/drawing/2014/main" id="{5CB25DCF-A783-1B4B-A9C8-35AC0C0FCFC0}"/>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010E9F8A-C35C-5A40-B9DA-74EA6CDE37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98ED6E47-A730-F844-A36D-A0CBADC36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7F6B37D2-5B2C-244E-A5C2-5F1C374F09FE}" type="slidenum">
              <a:rPr lang="en-US" altLang="en-US" sz="1200">
                <a:latin typeface="Calibri Regular"/>
              </a:rPr>
              <a:pPr/>
              <a:t>18</a:t>
            </a:fld>
            <a:endParaRPr lang="en-US" altLang="en-US" sz="1200">
              <a:latin typeface="Calibri Regular"/>
            </a:endParaRPr>
          </a:p>
        </p:txBody>
      </p:sp>
      <p:sp>
        <p:nvSpPr>
          <p:cNvPr id="32770" name="Rectangle 2">
            <a:extLst>
              <a:ext uri="{FF2B5EF4-FFF2-40B4-BE49-F238E27FC236}">
                <a16:creationId xmlns:a16="http://schemas.microsoft.com/office/drawing/2014/main" id="{1689B208-47DF-8C46-A290-EA7F9AD2AB24}"/>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9015641-2A0F-2143-80D2-8C1483DE31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3059D81C-32F2-C342-9673-66A0F39411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E0081901-AEFD-C244-B1C8-D6D0513DB5E3}" type="slidenum">
              <a:rPr lang="en-US" altLang="en-US" sz="1200">
                <a:latin typeface="Calibri Regular"/>
              </a:rPr>
              <a:pPr/>
              <a:t>21</a:t>
            </a:fld>
            <a:endParaRPr lang="en-US" altLang="en-US" sz="1200">
              <a:latin typeface="Calibri Regular"/>
            </a:endParaRPr>
          </a:p>
        </p:txBody>
      </p:sp>
      <p:sp>
        <p:nvSpPr>
          <p:cNvPr id="38914" name="Rectangle 2">
            <a:extLst>
              <a:ext uri="{FF2B5EF4-FFF2-40B4-BE49-F238E27FC236}">
                <a16:creationId xmlns:a16="http://schemas.microsoft.com/office/drawing/2014/main" id="{8C2ABB10-8166-A243-B801-6FB4DE5CF814}"/>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64468965-84D3-DA49-8260-0F7B9F7D6C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D56D7CF5-B765-A640-9ADF-4F7E561396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FD414C1-9617-3D48-8B35-21DADEE01553}" type="slidenum">
              <a:rPr lang="en-US" altLang="en-US" sz="1200">
                <a:latin typeface="Calibri Regular"/>
              </a:rPr>
              <a:pPr/>
              <a:t>26</a:t>
            </a:fld>
            <a:endParaRPr lang="en-US" altLang="en-US" sz="1200">
              <a:latin typeface="Calibri Regular"/>
            </a:endParaRPr>
          </a:p>
        </p:txBody>
      </p:sp>
      <p:sp>
        <p:nvSpPr>
          <p:cNvPr id="36866" name="Rectangle 2">
            <a:extLst>
              <a:ext uri="{FF2B5EF4-FFF2-40B4-BE49-F238E27FC236}">
                <a16:creationId xmlns:a16="http://schemas.microsoft.com/office/drawing/2014/main" id="{8004F982-C3A7-6642-AF44-18E9C7DFD53E}"/>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E1A792C7-B7F5-D74F-9AB9-A5D3049266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031">
            <a:extLst>
              <a:ext uri="{FF2B5EF4-FFF2-40B4-BE49-F238E27FC236}">
                <a16:creationId xmlns:a16="http://schemas.microsoft.com/office/drawing/2014/main" id="{C90A41F2-4E69-5547-9BF8-B0C0DA47A3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51F2C189-D7A1-7947-BED3-0A7622D58406}" type="slidenum">
              <a:rPr lang="en-US" altLang="en-US" sz="1200">
                <a:latin typeface="Calibri Regular"/>
              </a:rPr>
              <a:pPr/>
              <a:t>2</a:t>
            </a:fld>
            <a:endParaRPr lang="en-US" altLang="en-US" sz="1200">
              <a:latin typeface="Calibri Regular"/>
            </a:endParaRPr>
          </a:p>
        </p:txBody>
      </p:sp>
      <p:sp>
        <p:nvSpPr>
          <p:cNvPr id="8194" name="Rectangle 2">
            <a:extLst>
              <a:ext uri="{FF2B5EF4-FFF2-40B4-BE49-F238E27FC236}">
                <a16:creationId xmlns:a16="http://schemas.microsoft.com/office/drawing/2014/main" id="{C70530FD-D41F-9E45-B56D-47C65CC38207}"/>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817427E-DB35-9C4D-BE4E-363B7AEECF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031">
            <a:extLst>
              <a:ext uri="{FF2B5EF4-FFF2-40B4-BE49-F238E27FC236}">
                <a16:creationId xmlns:a16="http://schemas.microsoft.com/office/drawing/2014/main" id="{D9CC67C2-9682-5E47-8F5E-729E653250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532D1301-5B5E-3847-8EFF-90280D5D391D}" type="slidenum">
              <a:rPr lang="en-US" altLang="en-US" sz="1200">
                <a:latin typeface="Calibri Regular"/>
              </a:rPr>
              <a:pPr/>
              <a:t>4</a:t>
            </a:fld>
            <a:endParaRPr lang="en-US" altLang="en-US" sz="1200">
              <a:latin typeface="Calibri Regular"/>
            </a:endParaRPr>
          </a:p>
        </p:txBody>
      </p:sp>
      <p:sp>
        <p:nvSpPr>
          <p:cNvPr id="11266" name="Rectangle 2">
            <a:extLst>
              <a:ext uri="{FF2B5EF4-FFF2-40B4-BE49-F238E27FC236}">
                <a16:creationId xmlns:a16="http://schemas.microsoft.com/office/drawing/2014/main" id="{6EE9F1DD-5BF8-D34B-B1F8-8DCB8597728A}"/>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E825F981-AE1A-3D49-BFF7-5AB0B9D87C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31">
            <a:extLst>
              <a:ext uri="{FF2B5EF4-FFF2-40B4-BE49-F238E27FC236}">
                <a16:creationId xmlns:a16="http://schemas.microsoft.com/office/drawing/2014/main" id="{EBF86B77-7FD3-5544-A707-7220E34C67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2610D64F-31B1-C84C-9A4D-EE268EA6A51D}" type="slidenum">
              <a:rPr lang="en-US" altLang="en-US" sz="1200">
                <a:latin typeface="Calibri Regular"/>
              </a:rPr>
              <a:pPr/>
              <a:t>8</a:t>
            </a:fld>
            <a:endParaRPr lang="en-US" altLang="en-US" sz="1200">
              <a:latin typeface="Calibri Regular"/>
            </a:endParaRPr>
          </a:p>
        </p:txBody>
      </p:sp>
      <p:sp>
        <p:nvSpPr>
          <p:cNvPr id="16386" name="Rectangle 2">
            <a:extLst>
              <a:ext uri="{FF2B5EF4-FFF2-40B4-BE49-F238E27FC236}">
                <a16:creationId xmlns:a16="http://schemas.microsoft.com/office/drawing/2014/main" id="{988B04E1-B546-D44B-9237-250F664D3E27}"/>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B92C68B4-F9AE-C14A-83D5-D47F4ED26F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ED9A889C-ECF7-1247-8AB0-A4C4ECEA57C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9CD4B46D-F1CD-E949-B6F4-B7F2A88573EB}"/>
              </a:ext>
            </a:extLst>
          </p:cNvPr>
          <p:cNvSpPr>
            <a:spLocks noGrp="1"/>
          </p:cNvSpPr>
          <p:nvPr>
            <p:ph type="body" idx="1"/>
          </p:nvPr>
        </p:nvSpPr>
        <p:spPr/>
        <p:txBody>
          <a:bodyPr/>
          <a:lstStyle/>
          <a:p>
            <a:pPr>
              <a:defRPr/>
            </a:pPr>
            <a:r>
              <a:rPr lang="de-DE"/>
              <a:t>1  1</a:t>
            </a:r>
          </a:p>
          <a:p>
            <a:pPr>
              <a:defRPr/>
            </a:pPr>
            <a:r>
              <a:rPr lang="de-DE"/>
              <a:t>1  2 </a:t>
            </a:r>
          </a:p>
          <a:p>
            <a:pPr>
              <a:defRPr/>
            </a:pPr>
            <a:r>
              <a:rPr lang="de-DE"/>
              <a:t>1  3 </a:t>
            </a:r>
          </a:p>
          <a:p>
            <a:pPr>
              <a:defRPr/>
            </a:pPr>
            <a:r>
              <a:rPr lang="de-DE"/>
              <a:t>1  4 </a:t>
            </a:r>
          </a:p>
          <a:p>
            <a:pPr>
              <a:defRPr/>
            </a:pPr>
            <a:r>
              <a:rPr lang="de-DE"/>
              <a:t>1  5 </a:t>
            </a:r>
          </a:p>
          <a:p>
            <a:pPr>
              <a:defRPr/>
            </a:pPr>
            <a:r>
              <a:rPr lang="de-DE"/>
              <a:t>1  6 </a:t>
            </a:r>
          </a:p>
          <a:p>
            <a:pPr>
              <a:defRPr/>
            </a:pPr>
            <a:r>
              <a:rPr lang="de-DE"/>
              <a:t>2  2 </a:t>
            </a:r>
          </a:p>
          <a:p>
            <a:pPr>
              <a:defRPr/>
            </a:pPr>
            <a:r>
              <a:rPr lang="de-DE"/>
              <a:t>2  3 </a:t>
            </a:r>
          </a:p>
          <a:p>
            <a:pPr>
              <a:defRPr/>
            </a:pPr>
            <a:r>
              <a:rPr lang="de-DE"/>
              <a:t>2  4 </a:t>
            </a:r>
          </a:p>
          <a:p>
            <a:pPr>
              <a:defRPr/>
            </a:pPr>
            <a:r>
              <a:rPr lang="de-DE"/>
              <a:t>2  5 </a:t>
            </a:r>
          </a:p>
          <a:p>
            <a:pPr>
              <a:defRPr/>
            </a:pPr>
            <a:r>
              <a:rPr lang="de-DE"/>
              <a:t>2  6 </a:t>
            </a:r>
          </a:p>
          <a:p>
            <a:pPr>
              <a:defRPr/>
            </a:pPr>
            <a:r>
              <a:rPr lang="de-DE"/>
              <a:t>3  3 </a:t>
            </a:r>
          </a:p>
          <a:p>
            <a:pPr>
              <a:defRPr/>
            </a:pPr>
            <a:r>
              <a:rPr lang="de-DE"/>
              <a:t>3  4 </a:t>
            </a:r>
          </a:p>
          <a:p>
            <a:pPr>
              <a:defRPr/>
            </a:pPr>
            <a:r>
              <a:rPr lang="de-DE"/>
              <a:t>3  5 </a:t>
            </a:r>
          </a:p>
          <a:p>
            <a:pPr>
              <a:defRPr/>
            </a:pPr>
            <a:r>
              <a:rPr lang="de-DE"/>
              <a:t>3  6 </a:t>
            </a:r>
          </a:p>
          <a:p>
            <a:pPr>
              <a:defRPr/>
            </a:pPr>
            <a:r>
              <a:rPr lang="de-DE"/>
              <a:t>4  4 </a:t>
            </a:r>
          </a:p>
          <a:p>
            <a:pPr>
              <a:defRPr/>
            </a:pPr>
            <a:r>
              <a:rPr lang="de-DE"/>
              <a:t>4  5 </a:t>
            </a:r>
          </a:p>
          <a:p>
            <a:pPr>
              <a:defRPr/>
            </a:pPr>
            <a:r>
              <a:rPr lang="de-DE"/>
              <a:t>4  6 </a:t>
            </a:r>
          </a:p>
          <a:p>
            <a:pPr>
              <a:defRPr/>
            </a:pPr>
            <a:r>
              <a:rPr lang="de-DE"/>
              <a:t>5  5 </a:t>
            </a:r>
          </a:p>
          <a:p>
            <a:pPr>
              <a:defRPr/>
            </a:pPr>
            <a:r>
              <a:rPr lang="de-DE"/>
              <a:t>5  6 </a:t>
            </a:r>
          </a:p>
          <a:p>
            <a:pPr>
              <a:defRPr/>
            </a:pPr>
            <a:r>
              <a:rPr lang="de-DE"/>
              <a:t>6  6</a:t>
            </a:r>
          </a:p>
          <a:p>
            <a:pPr>
              <a:defRPr/>
            </a:pPr>
            <a:endParaRPr lang="de-DE"/>
          </a:p>
          <a:p>
            <a:pPr>
              <a:defRPr/>
            </a:pPr>
            <a:r>
              <a:rPr lang="de-DE" err="1"/>
              <a:t>Possible</a:t>
            </a:r>
            <a:r>
              <a:rPr lang="de-DE"/>
              <a:t> </a:t>
            </a:r>
            <a:r>
              <a:rPr lang="de-DE" err="1"/>
              <a:t>outcomes</a:t>
            </a:r>
            <a:r>
              <a:rPr lang="de-DE"/>
              <a:t> </a:t>
            </a:r>
            <a:r>
              <a:rPr lang="de-DE" err="1"/>
              <a:t>rolling</a:t>
            </a:r>
            <a:r>
              <a:rPr lang="de-DE"/>
              <a:t> </a:t>
            </a:r>
            <a:r>
              <a:rPr lang="de-DE" err="1"/>
              <a:t>two</a:t>
            </a:r>
            <a:r>
              <a:rPr lang="de-DE"/>
              <a:t> </a:t>
            </a:r>
            <a:r>
              <a:rPr lang="de-DE" err="1"/>
              <a:t>dice</a:t>
            </a:r>
            <a:r>
              <a:rPr lang="de-DE"/>
              <a:t> </a:t>
            </a:r>
            <a:r>
              <a:rPr lang="de-DE" err="1"/>
              <a:t>if</a:t>
            </a:r>
            <a:r>
              <a:rPr lang="de-DE"/>
              <a:t> </a:t>
            </a:r>
            <a:r>
              <a:rPr lang="de-DE" err="1"/>
              <a:t>they</a:t>
            </a:r>
            <a:r>
              <a:rPr lang="de-DE"/>
              <a:t> </a:t>
            </a:r>
            <a:r>
              <a:rPr lang="de-DE" err="1"/>
              <a:t>are</a:t>
            </a:r>
            <a:r>
              <a:rPr lang="de-DE"/>
              <a:t> not </a:t>
            </a:r>
            <a:r>
              <a:rPr lang="de-DE" err="1"/>
              <a:t>considered</a:t>
            </a:r>
            <a:r>
              <a:rPr lang="de-DE"/>
              <a:t> </a:t>
            </a:r>
            <a:r>
              <a:rPr lang="de-DE" err="1"/>
              <a:t>distinguishable</a:t>
            </a:r>
            <a:endParaRPr lang="de-DE"/>
          </a:p>
          <a:p>
            <a:pPr>
              <a:defRPr/>
            </a:pPr>
            <a:endParaRPr lang="de-DE"/>
          </a:p>
          <a:p>
            <a:pPr>
              <a:defRPr/>
            </a:pPr>
            <a:r>
              <a:rPr lang="de-DE"/>
              <a:t>1  1</a:t>
            </a:r>
          </a:p>
          <a:p>
            <a:pPr>
              <a:defRPr/>
            </a:pPr>
            <a:r>
              <a:rPr lang="de-DE"/>
              <a:t>1  2 </a:t>
            </a:r>
          </a:p>
          <a:p>
            <a:pPr>
              <a:defRPr/>
            </a:pPr>
            <a:r>
              <a:rPr lang="de-DE"/>
              <a:t>1  3 </a:t>
            </a:r>
          </a:p>
          <a:p>
            <a:pPr>
              <a:defRPr/>
            </a:pPr>
            <a:r>
              <a:rPr lang="de-DE"/>
              <a:t>1  4 </a:t>
            </a:r>
          </a:p>
          <a:p>
            <a:pPr>
              <a:defRPr/>
            </a:pPr>
            <a:r>
              <a:rPr lang="de-DE"/>
              <a:t>1  5 </a:t>
            </a:r>
          </a:p>
          <a:p>
            <a:pPr>
              <a:defRPr/>
            </a:pPr>
            <a:r>
              <a:rPr lang="de-DE"/>
              <a:t>1  6 </a:t>
            </a:r>
          </a:p>
          <a:p>
            <a:pPr>
              <a:defRPr/>
            </a:pPr>
            <a:r>
              <a:rPr lang="de-DE"/>
              <a:t>2  2 </a:t>
            </a:r>
          </a:p>
          <a:p>
            <a:pPr>
              <a:defRPr/>
            </a:pPr>
            <a:r>
              <a:rPr lang="de-DE"/>
              <a:t>2  3 </a:t>
            </a:r>
          </a:p>
          <a:p>
            <a:pPr>
              <a:defRPr/>
            </a:pPr>
            <a:r>
              <a:rPr lang="de-DE"/>
              <a:t>2  4 </a:t>
            </a:r>
          </a:p>
          <a:p>
            <a:pPr>
              <a:defRPr/>
            </a:pPr>
            <a:r>
              <a:rPr lang="de-DE"/>
              <a:t>2  5 </a:t>
            </a:r>
          </a:p>
          <a:p>
            <a:pPr>
              <a:defRPr/>
            </a:pPr>
            <a:r>
              <a:rPr lang="de-DE"/>
              <a:t>2  6 </a:t>
            </a:r>
          </a:p>
          <a:p>
            <a:pPr>
              <a:defRPr/>
            </a:pPr>
            <a:r>
              <a:rPr lang="de-DE"/>
              <a:t>3  3 </a:t>
            </a:r>
          </a:p>
          <a:p>
            <a:pPr>
              <a:defRPr/>
            </a:pPr>
            <a:r>
              <a:rPr lang="de-DE"/>
              <a:t>3  4 </a:t>
            </a:r>
          </a:p>
          <a:p>
            <a:pPr>
              <a:defRPr/>
            </a:pPr>
            <a:r>
              <a:rPr lang="de-DE"/>
              <a:t>3  5 </a:t>
            </a:r>
          </a:p>
          <a:p>
            <a:pPr>
              <a:defRPr/>
            </a:pPr>
            <a:r>
              <a:rPr lang="de-DE"/>
              <a:t>3  6 </a:t>
            </a:r>
          </a:p>
          <a:p>
            <a:pPr>
              <a:defRPr/>
            </a:pPr>
            <a:r>
              <a:rPr lang="de-DE"/>
              <a:t>4  4 </a:t>
            </a:r>
          </a:p>
          <a:p>
            <a:pPr>
              <a:defRPr/>
            </a:pPr>
            <a:r>
              <a:rPr lang="de-DE"/>
              <a:t>4  5 </a:t>
            </a:r>
          </a:p>
          <a:p>
            <a:pPr>
              <a:defRPr/>
            </a:pPr>
            <a:r>
              <a:rPr lang="de-DE"/>
              <a:t>4  6 </a:t>
            </a:r>
          </a:p>
          <a:p>
            <a:pPr>
              <a:defRPr/>
            </a:pPr>
            <a:r>
              <a:rPr lang="de-DE"/>
              <a:t>5  5 </a:t>
            </a:r>
          </a:p>
          <a:p>
            <a:pPr>
              <a:defRPr/>
            </a:pPr>
            <a:r>
              <a:rPr lang="de-DE"/>
              <a:t>5  6 </a:t>
            </a:r>
          </a:p>
          <a:p>
            <a:pPr>
              <a:defRPr/>
            </a:pPr>
            <a:r>
              <a:rPr lang="de-DE"/>
              <a:t>6</a:t>
            </a:r>
          </a:p>
          <a:p>
            <a:pPr marL="228600" indent="-228600">
              <a:buFontTx/>
              <a:buAutoNum type="arabicPlain" startAt="6"/>
              <a:defRPr/>
            </a:pPr>
            <a:endParaRPr lang="de-DE"/>
          </a:p>
        </p:txBody>
      </p:sp>
      <p:sp>
        <p:nvSpPr>
          <p:cNvPr id="18435" name="Slide Number Placeholder 3">
            <a:extLst>
              <a:ext uri="{FF2B5EF4-FFF2-40B4-BE49-F238E27FC236}">
                <a16:creationId xmlns:a16="http://schemas.microsoft.com/office/drawing/2014/main" id="{9DC24237-13A6-3F47-B0E3-9B4DD16AC3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137C9358-8F15-7F4A-AD0E-872CFF11CEA0}" type="slidenum">
              <a:rPr lang="en-US" altLang="en-US" sz="1200">
                <a:latin typeface="Calibri Regular"/>
              </a:rPr>
              <a:pPr/>
              <a:t>9</a:t>
            </a:fld>
            <a:endParaRPr lang="en-US" altLang="en-US" sz="1200">
              <a:latin typeface="Calibri Regul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31">
            <a:extLst>
              <a:ext uri="{FF2B5EF4-FFF2-40B4-BE49-F238E27FC236}">
                <a16:creationId xmlns:a16="http://schemas.microsoft.com/office/drawing/2014/main" id="{0A980D1D-3AFE-C34F-9325-12D5507D6D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A5C1F0E0-B9E5-9E49-900B-46413C89AECB}" type="slidenum">
              <a:rPr lang="en-US" altLang="en-US" sz="1200">
                <a:latin typeface="Calibri Regular"/>
              </a:rPr>
              <a:pPr/>
              <a:t>10</a:t>
            </a:fld>
            <a:endParaRPr lang="en-US" altLang="en-US" sz="1200">
              <a:latin typeface="Calibri Regular"/>
            </a:endParaRPr>
          </a:p>
        </p:txBody>
      </p:sp>
      <p:sp>
        <p:nvSpPr>
          <p:cNvPr id="20482" name="Rectangle 2">
            <a:extLst>
              <a:ext uri="{FF2B5EF4-FFF2-40B4-BE49-F238E27FC236}">
                <a16:creationId xmlns:a16="http://schemas.microsoft.com/office/drawing/2014/main" id="{724C0372-E863-BB4F-83CF-DCE53797147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85D12D0-0252-7947-BD38-D4773A9AC7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A26122CE-6FAE-3948-8A46-22B1B6261F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4F677444-815A-B245-A5B5-20A706A92D0C}" type="slidenum">
              <a:rPr lang="en-US" altLang="en-US" sz="1200">
                <a:latin typeface="Calibri Regular"/>
              </a:rPr>
              <a:pPr/>
              <a:t>12</a:t>
            </a:fld>
            <a:endParaRPr lang="en-US" altLang="en-US" sz="1200">
              <a:latin typeface="Calibri Regular"/>
            </a:endParaRPr>
          </a:p>
        </p:txBody>
      </p:sp>
      <p:sp>
        <p:nvSpPr>
          <p:cNvPr id="23554" name="Rectangle 2">
            <a:extLst>
              <a:ext uri="{FF2B5EF4-FFF2-40B4-BE49-F238E27FC236}">
                <a16:creationId xmlns:a16="http://schemas.microsoft.com/office/drawing/2014/main" id="{A54161E4-C723-594D-943F-7E76C0CC5615}"/>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C8EB54AC-80AD-814C-B02D-13C112CD09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08CF44B6-B6F4-254E-BB16-53A764FB29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81B35372-4D48-A04D-9E32-56EBC23D1AB9}" type="slidenum">
              <a:rPr lang="en-US" altLang="en-US" sz="1200">
                <a:latin typeface="Calibri Regular"/>
              </a:rPr>
              <a:pPr/>
              <a:t>13</a:t>
            </a:fld>
            <a:endParaRPr lang="en-US" altLang="en-US" sz="1200">
              <a:latin typeface="Calibri Regular"/>
            </a:endParaRPr>
          </a:p>
        </p:txBody>
      </p:sp>
      <p:sp>
        <p:nvSpPr>
          <p:cNvPr id="25602" name="Rectangle 2">
            <a:extLst>
              <a:ext uri="{FF2B5EF4-FFF2-40B4-BE49-F238E27FC236}">
                <a16:creationId xmlns:a16="http://schemas.microsoft.com/office/drawing/2014/main" id="{509F8813-D0FF-614A-A96D-81EC85E1B2A9}"/>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817D669-22F6-1E4F-A668-2BB9838959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F15D2A89-186F-3E4B-A974-C707A3EA97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A72A275C-6FD7-8C4A-BAA3-F1B0374B14E3}" type="slidenum">
              <a:rPr lang="en-US" altLang="en-US" sz="1200">
                <a:latin typeface="Calibri Regular"/>
              </a:rPr>
              <a:pPr/>
              <a:t>16</a:t>
            </a:fld>
            <a:endParaRPr lang="en-US" altLang="en-US" sz="1200">
              <a:latin typeface="Calibri Regular"/>
            </a:endParaRPr>
          </a:p>
        </p:txBody>
      </p:sp>
      <p:sp>
        <p:nvSpPr>
          <p:cNvPr id="29698" name="Rectangle 2">
            <a:extLst>
              <a:ext uri="{FF2B5EF4-FFF2-40B4-BE49-F238E27FC236}">
                <a16:creationId xmlns:a16="http://schemas.microsoft.com/office/drawing/2014/main" id="{CB75BC50-78B4-1749-9CFB-49F54374C851}"/>
              </a:ext>
            </a:extLst>
          </p:cNvPr>
          <p:cNvSpPr>
            <a:spLocks noGrp="1" noRot="1" noChangeAspect="1" noChangeArrowheads="1" noTextEdit="1"/>
          </p:cNvSpPr>
          <p:nvPr>
            <p:ph type="sldImg"/>
          </p:nvPr>
        </p:nvSpPr>
        <p:spPr>
          <a:xfrm>
            <a:off x="2892425" y="522288"/>
            <a:ext cx="3497263" cy="2622550"/>
          </a:xfrm>
          <a:ln/>
        </p:spPr>
      </p:sp>
      <p:sp>
        <p:nvSpPr>
          <p:cNvPr id="29699" name="Rectangle 3">
            <a:extLst>
              <a:ext uri="{FF2B5EF4-FFF2-40B4-BE49-F238E27FC236}">
                <a16:creationId xmlns:a16="http://schemas.microsoft.com/office/drawing/2014/main" id="{363FC072-7186-D54E-8B33-01D8AFD8D330}"/>
              </a:ext>
            </a:extLst>
          </p:cNvPr>
          <p:cNvSpPr>
            <a:spLocks noGrp="1" noChangeArrowheads="1"/>
          </p:cNvSpPr>
          <p:nvPr>
            <p:ph type="body" idx="1"/>
          </p:nvPr>
        </p:nvSpPr>
        <p:spPr>
          <a:xfrm>
            <a:off x="927100" y="3321050"/>
            <a:ext cx="7427913" cy="314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Calibri Regular"/>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6FAE62DC-1D62-E54A-9BC0-A49318ED7C2D}"/>
              </a:ext>
            </a:extLst>
          </p:cNvPr>
          <p:cNvSpPr>
            <a:spLocks noGrp="1" noChangeArrowheads="1"/>
          </p:cNvSpPr>
          <p:nvPr>
            <p:ph type="sldNum" sz="quarter" idx="10"/>
          </p:nvPr>
        </p:nvSpPr>
        <p:spPr>
          <a:ln/>
        </p:spPr>
        <p:txBody>
          <a:bodyPr/>
          <a:lstStyle>
            <a:lvl1pPr>
              <a:defRPr/>
            </a:lvl1pPr>
          </a:lstStyle>
          <a:p>
            <a:pPr>
              <a:defRPr/>
            </a:pPr>
            <a:fld id="{3B1461A6-0C07-0346-9256-0C091A2A3F8E}" type="slidenum">
              <a:rPr lang="en-US"/>
              <a:pPr>
                <a:defRPr/>
              </a:pPr>
              <a:t>‹#›</a:t>
            </a:fld>
            <a:endParaRPr lang="en-US"/>
          </a:p>
        </p:txBody>
      </p:sp>
    </p:spTree>
    <p:extLst>
      <p:ext uri="{BB962C8B-B14F-4D97-AF65-F5344CB8AC3E}">
        <p14:creationId xmlns:p14="http://schemas.microsoft.com/office/powerpoint/2010/main" val="425204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08B7D30-6EAF-2E49-8B66-14A4BA562A95}"/>
              </a:ext>
            </a:extLst>
          </p:cNvPr>
          <p:cNvSpPr>
            <a:spLocks noGrp="1" noChangeArrowheads="1"/>
          </p:cNvSpPr>
          <p:nvPr>
            <p:ph type="sldNum" sz="quarter" idx="10"/>
          </p:nvPr>
        </p:nvSpPr>
        <p:spPr>
          <a:ln/>
        </p:spPr>
        <p:txBody>
          <a:bodyPr/>
          <a:lstStyle>
            <a:lvl1pPr>
              <a:defRPr/>
            </a:lvl1pPr>
          </a:lstStyle>
          <a:p>
            <a:pPr>
              <a:defRPr/>
            </a:pPr>
            <a:fld id="{E6D24C11-A293-3248-8B3E-E8C8F719892D}" type="slidenum">
              <a:rPr lang="en-US"/>
              <a:pPr>
                <a:defRPr/>
              </a:pPr>
              <a:t>‹#›</a:t>
            </a:fld>
            <a:endParaRPr lang="en-US"/>
          </a:p>
        </p:txBody>
      </p:sp>
    </p:spTree>
    <p:extLst>
      <p:ext uri="{BB962C8B-B14F-4D97-AF65-F5344CB8AC3E}">
        <p14:creationId xmlns:p14="http://schemas.microsoft.com/office/powerpoint/2010/main" val="14410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F329D4C3-FAC9-CC42-9A86-B3CADB85C95A}"/>
              </a:ext>
            </a:extLst>
          </p:cNvPr>
          <p:cNvSpPr>
            <a:spLocks noGrp="1" noChangeArrowheads="1"/>
          </p:cNvSpPr>
          <p:nvPr>
            <p:ph type="sldNum" sz="quarter" idx="10"/>
          </p:nvPr>
        </p:nvSpPr>
        <p:spPr>
          <a:ln/>
        </p:spPr>
        <p:txBody>
          <a:bodyPr/>
          <a:lstStyle>
            <a:lvl1pPr>
              <a:defRPr/>
            </a:lvl1pPr>
          </a:lstStyle>
          <a:p>
            <a:pPr>
              <a:defRPr/>
            </a:pPr>
            <a:fld id="{F3D6CF50-2AFF-0B46-989F-438024B0FD5E}" type="slidenum">
              <a:rPr lang="en-US"/>
              <a:pPr>
                <a:defRPr/>
              </a:pPr>
              <a:t>‹#›</a:t>
            </a:fld>
            <a:endParaRPr lang="en-US"/>
          </a:p>
        </p:txBody>
      </p:sp>
    </p:spTree>
    <p:extLst>
      <p:ext uri="{BB962C8B-B14F-4D97-AF65-F5344CB8AC3E}">
        <p14:creationId xmlns:p14="http://schemas.microsoft.com/office/powerpoint/2010/main" val="273976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1"/>
            </a:lvl1pPr>
          </a:lstStyle>
          <a:p>
            <a:r>
              <a:rPr lang="en-US"/>
              <a:t>Click to edit Master title style</a:t>
            </a:r>
          </a:p>
        </p:txBody>
      </p:sp>
      <p:sp>
        <p:nvSpPr>
          <p:cNvPr id="3" name="Content Placeholder 2"/>
          <p:cNvSpPr>
            <a:spLocks noGrp="1"/>
          </p:cNvSpPr>
          <p:nvPr>
            <p:ph idx="1"/>
          </p:nvPr>
        </p:nvSpPr>
        <p:spPr>
          <a:xfrm>
            <a:off x="685800" y="1981200"/>
            <a:ext cx="7772400" cy="4648200"/>
          </a:xfrm>
        </p:spPr>
        <p:txBody>
          <a:bodyPr/>
          <a:lstStyle>
            <a:lvl1pPr>
              <a:defRPr sz="3200"/>
            </a:lvl1pPr>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817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B48BBFB6-68F1-3D4D-BD02-A12DEED9E830}"/>
              </a:ext>
            </a:extLst>
          </p:cNvPr>
          <p:cNvSpPr>
            <a:spLocks noGrp="1" noChangeArrowheads="1"/>
          </p:cNvSpPr>
          <p:nvPr>
            <p:ph type="sldNum" sz="quarter" idx="10"/>
          </p:nvPr>
        </p:nvSpPr>
        <p:spPr>
          <a:ln/>
        </p:spPr>
        <p:txBody>
          <a:bodyPr/>
          <a:lstStyle>
            <a:lvl1pPr>
              <a:defRPr/>
            </a:lvl1pPr>
          </a:lstStyle>
          <a:p>
            <a:pPr>
              <a:defRPr/>
            </a:pPr>
            <a:fld id="{34F55C7E-9EB4-C64B-9FAE-C03ADAE87CD3}" type="slidenum">
              <a:rPr lang="en-US"/>
              <a:pPr>
                <a:defRPr/>
              </a:pPr>
              <a:t>‹#›</a:t>
            </a:fld>
            <a:endParaRPr lang="en-US"/>
          </a:p>
        </p:txBody>
      </p:sp>
    </p:spTree>
    <p:extLst>
      <p:ext uri="{BB962C8B-B14F-4D97-AF65-F5344CB8AC3E}">
        <p14:creationId xmlns:p14="http://schemas.microsoft.com/office/powerpoint/2010/main" val="337205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F6451E4-299F-3A46-9FF0-9C1395408AC8}"/>
              </a:ext>
            </a:extLst>
          </p:cNvPr>
          <p:cNvSpPr>
            <a:spLocks noGrp="1" noChangeArrowheads="1"/>
          </p:cNvSpPr>
          <p:nvPr>
            <p:ph type="sldNum" sz="quarter" idx="10"/>
          </p:nvPr>
        </p:nvSpPr>
        <p:spPr>
          <a:ln/>
        </p:spPr>
        <p:txBody>
          <a:bodyPr/>
          <a:lstStyle>
            <a:lvl1pPr>
              <a:defRPr/>
            </a:lvl1pPr>
          </a:lstStyle>
          <a:p>
            <a:pPr>
              <a:defRPr/>
            </a:pPr>
            <a:fld id="{9B433494-8DB8-1C4E-B526-38AE98B72B39}" type="slidenum">
              <a:rPr lang="en-US"/>
              <a:pPr>
                <a:defRPr/>
              </a:pPr>
              <a:t>‹#›</a:t>
            </a:fld>
            <a:endParaRPr lang="en-US"/>
          </a:p>
        </p:txBody>
      </p:sp>
    </p:spTree>
    <p:extLst>
      <p:ext uri="{BB962C8B-B14F-4D97-AF65-F5344CB8AC3E}">
        <p14:creationId xmlns:p14="http://schemas.microsoft.com/office/powerpoint/2010/main" val="406917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BAD24A70-B8D0-2E4A-A17A-7AE10E64A142}"/>
              </a:ext>
            </a:extLst>
          </p:cNvPr>
          <p:cNvSpPr>
            <a:spLocks noGrp="1" noChangeArrowheads="1"/>
          </p:cNvSpPr>
          <p:nvPr>
            <p:ph type="sldNum" sz="quarter" idx="10"/>
          </p:nvPr>
        </p:nvSpPr>
        <p:spPr>
          <a:ln/>
        </p:spPr>
        <p:txBody>
          <a:bodyPr/>
          <a:lstStyle>
            <a:lvl1pPr>
              <a:defRPr/>
            </a:lvl1pPr>
          </a:lstStyle>
          <a:p>
            <a:pPr>
              <a:defRPr/>
            </a:pPr>
            <a:fld id="{1F249D31-A753-2140-B71E-3E22463B59E7}" type="slidenum">
              <a:rPr lang="en-US"/>
              <a:pPr>
                <a:defRPr/>
              </a:pPr>
              <a:t>‹#›</a:t>
            </a:fld>
            <a:endParaRPr lang="en-US"/>
          </a:p>
        </p:txBody>
      </p:sp>
    </p:spTree>
    <p:extLst>
      <p:ext uri="{BB962C8B-B14F-4D97-AF65-F5344CB8AC3E}">
        <p14:creationId xmlns:p14="http://schemas.microsoft.com/office/powerpoint/2010/main" val="137418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BA2A5605-9081-8A42-9D7E-CA8DFE532A79}"/>
              </a:ext>
            </a:extLst>
          </p:cNvPr>
          <p:cNvSpPr>
            <a:spLocks noGrp="1" noChangeArrowheads="1"/>
          </p:cNvSpPr>
          <p:nvPr>
            <p:ph type="sldNum" sz="quarter" idx="10"/>
          </p:nvPr>
        </p:nvSpPr>
        <p:spPr>
          <a:ln/>
        </p:spPr>
        <p:txBody>
          <a:bodyPr/>
          <a:lstStyle>
            <a:lvl1pPr>
              <a:defRPr/>
            </a:lvl1pPr>
          </a:lstStyle>
          <a:p>
            <a:pPr>
              <a:defRPr/>
            </a:pPr>
            <a:fld id="{AE34284E-0822-C14F-9E37-FB567F0D9AF0}" type="slidenum">
              <a:rPr lang="en-US"/>
              <a:pPr>
                <a:defRPr/>
              </a:pPr>
              <a:t>‹#›</a:t>
            </a:fld>
            <a:endParaRPr lang="en-US"/>
          </a:p>
        </p:txBody>
      </p:sp>
    </p:spTree>
    <p:extLst>
      <p:ext uri="{BB962C8B-B14F-4D97-AF65-F5344CB8AC3E}">
        <p14:creationId xmlns:p14="http://schemas.microsoft.com/office/powerpoint/2010/main" val="418371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C01BEEF-4975-7B42-B77F-C1C479812132}"/>
              </a:ext>
            </a:extLst>
          </p:cNvPr>
          <p:cNvSpPr>
            <a:spLocks noGrp="1" noChangeArrowheads="1"/>
          </p:cNvSpPr>
          <p:nvPr>
            <p:ph type="sldNum" sz="quarter" idx="10"/>
          </p:nvPr>
        </p:nvSpPr>
        <p:spPr>
          <a:ln/>
        </p:spPr>
        <p:txBody>
          <a:bodyPr/>
          <a:lstStyle>
            <a:lvl1pPr>
              <a:defRPr/>
            </a:lvl1pPr>
          </a:lstStyle>
          <a:p>
            <a:pPr>
              <a:defRPr/>
            </a:pPr>
            <a:fld id="{6117D8C2-E8AB-E643-9B38-FEE074B7B00E}" type="slidenum">
              <a:rPr lang="en-US"/>
              <a:pPr>
                <a:defRPr/>
              </a:pPr>
              <a:t>‹#›</a:t>
            </a:fld>
            <a:endParaRPr lang="en-US"/>
          </a:p>
        </p:txBody>
      </p:sp>
    </p:spTree>
    <p:extLst>
      <p:ext uri="{BB962C8B-B14F-4D97-AF65-F5344CB8AC3E}">
        <p14:creationId xmlns:p14="http://schemas.microsoft.com/office/powerpoint/2010/main" val="45944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4E5044D-373B-F34E-A4DE-DE0C054DEE74}"/>
              </a:ext>
            </a:extLst>
          </p:cNvPr>
          <p:cNvSpPr>
            <a:spLocks noGrp="1" noChangeArrowheads="1"/>
          </p:cNvSpPr>
          <p:nvPr>
            <p:ph type="sldNum" sz="quarter" idx="10"/>
          </p:nvPr>
        </p:nvSpPr>
        <p:spPr>
          <a:ln/>
        </p:spPr>
        <p:txBody>
          <a:bodyPr/>
          <a:lstStyle>
            <a:lvl1pPr>
              <a:defRPr/>
            </a:lvl1pPr>
          </a:lstStyle>
          <a:p>
            <a:pPr>
              <a:defRPr/>
            </a:pPr>
            <a:fld id="{479B29AA-27B6-364F-85C7-F40444FE3411}" type="slidenum">
              <a:rPr lang="en-US"/>
              <a:pPr>
                <a:defRPr/>
              </a:pPr>
              <a:t>‹#›</a:t>
            </a:fld>
            <a:endParaRPr lang="en-US"/>
          </a:p>
        </p:txBody>
      </p:sp>
    </p:spTree>
    <p:extLst>
      <p:ext uri="{BB962C8B-B14F-4D97-AF65-F5344CB8AC3E}">
        <p14:creationId xmlns:p14="http://schemas.microsoft.com/office/powerpoint/2010/main" val="166874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04E0F6FF-6012-C448-906F-C9A924858BD0}"/>
              </a:ext>
            </a:extLst>
          </p:cNvPr>
          <p:cNvSpPr>
            <a:spLocks noGrp="1" noChangeArrowheads="1"/>
          </p:cNvSpPr>
          <p:nvPr>
            <p:ph type="sldNum" sz="quarter" idx="10"/>
          </p:nvPr>
        </p:nvSpPr>
        <p:spPr>
          <a:ln/>
        </p:spPr>
        <p:txBody>
          <a:bodyPr/>
          <a:lstStyle>
            <a:lvl1pPr>
              <a:defRPr/>
            </a:lvl1pPr>
          </a:lstStyle>
          <a:p>
            <a:pPr>
              <a:defRPr/>
            </a:pPr>
            <a:fld id="{C3D1DFE5-CEA2-AD4F-9230-59D41A09B46F}" type="slidenum">
              <a:rPr lang="en-US"/>
              <a:pPr>
                <a:defRPr/>
              </a:pPr>
              <a:t>‹#›</a:t>
            </a:fld>
            <a:endParaRPr lang="en-US"/>
          </a:p>
        </p:txBody>
      </p:sp>
    </p:spTree>
    <p:extLst>
      <p:ext uri="{BB962C8B-B14F-4D97-AF65-F5344CB8AC3E}">
        <p14:creationId xmlns:p14="http://schemas.microsoft.com/office/powerpoint/2010/main" val="684388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5E73664-FF4E-2446-A655-330B5BA6C89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FD86DC5-2B21-FE4C-AC76-02AA0AA2EF9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6BE3F524-9486-144B-8FD1-FB8B0C9CF441}"/>
              </a:ext>
            </a:extLst>
          </p:cNvPr>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smtClean="0">
                <a:latin typeface="Calibri Regular" panose="020F0502020204030204" pitchFamily="34" charset="0"/>
                <a:ea typeface="ＭＳ Ｐゴシック" charset="0"/>
                <a:cs typeface="ＭＳ Ｐゴシック" charset="0"/>
              </a:defRPr>
            </a:lvl1pPr>
          </a:lstStyle>
          <a:p>
            <a:pPr>
              <a:defRPr/>
            </a:pPr>
            <a:fld id="{7A826E0F-97D2-2243-8D0F-3E5DF37CF2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000">
          <a:solidFill>
            <a:schemeClr val="tx2"/>
          </a:solidFill>
          <a:latin typeface="Calibri Regular" panose="020F0502020204030204" pitchFamily="34" charset="0"/>
          <a:ea typeface="ＭＳ Ｐゴシック" pitchFamily="-65" charset="-128"/>
          <a:cs typeface="ＭＳ Ｐゴシック" pitchFamily="-65" charset="-128"/>
        </a:defRPr>
      </a:lvl1pPr>
      <a:lvl2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2pPr>
      <a:lvl3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3pPr>
      <a:lvl4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4pPr>
      <a:lvl5pPr algn="ctr" rtl="0" eaLnBrk="0" fontAlgn="base" hangingPunct="0">
        <a:spcBef>
          <a:spcPct val="0"/>
        </a:spcBef>
        <a:spcAft>
          <a:spcPct val="0"/>
        </a:spcAft>
        <a:defRPr sz="4000">
          <a:solidFill>
            <a:schemeClr val="tx2"/>
          </a:solidFill>
          <a:latin typeface="Calibri Regular"/>
          <a:ea typeface="ＭＳ Ｐゴシック" pitchFamily="-65" charset="-128"/>
          <a:cs typeface="ＭＳ Ｐゴシック" pitchFamily="-65" charset="-128"/>
        </a:defRPr>
      </a:lvl5pPr>
      <a:lvl6pPr marL="457200" algn="ctr" rtl="0" eaLnBrk="0" fontAlgn="base" hangingPunct="0">
        <a:spcBef>
          <a:spcPct val="0"/>
        </a:spcBef>
        <a:spcAft>
          <a:spcPct val="0"/>
        </a:spcAft>
        <a:defRPr sz="4000" b="1">
          <a:solidFill>
            <a:schemeClr val="tx2"/>
          </a:solidFill>
          <a:latin typeface="Times New Roman" pitchFamily="-65" charset="0"/>
        </a:defRPr>
      </a:lvl6pPr>
      <a:lvl7pPr marL="914400" algn="ctr" rtl="0" eaLnBrk="0" fontAlgn="base" hangingPunct="0">
        <a:spcBef>
          <a:spcPct val="0"/>
        </a:spcBef>
        <a:spcAft>
          <a:spcPct val="0"/>
        </a:spcAft>
        <a:defRPr sz="4000" b="1">
          <a:solidFill>
            <a:schemeClr val="tx2"/>
          </a:solidFill>
          <a:latin typeface="Times New Roman" pitchFamily="-65" charset="0"/>
        </a:defRPr>
      </a:lvl7pPr>
      <a:lvl8pPr marL="1371600" algn="ctr" rtl="0" eaLnBrk="0" fontAlgn="base" hangingPunct="0">
        <a:spcBef>
          <a:spcPct val="0"/>
        </a:spcBef>
        <a:spcAft>
          <a:spcPct val="0"/>
        </a:spcAft>
        <a:defRPr sz="4000" b="1">
          <a:solidFill>
            <a:schemeClr val="tx2"/>
          </a:solidFill>
          <a:latin typeface="Times New Roman" pitchFamily="-65" charset="0"/>
        </a:defRPr>
      </a:lvl8pPr>
      <a:lvl9pPr marL="1828800" algn="ctr" rtl="0" eaLnBrk="0" fontAlgn="base" hangingPunct="0">
        <a:spcBef>
          <a:spcPct val="0"/>
        </a:spcBef>
        <a:spcAft>
          <a:spcPct val="0"/>
        </a:spcAft>
        <a:defRPr sz="4000" b="1">
          <a:solidFill>
            <a:schemeClr val="tx2"/>
          </a:solidFill>
          <a:latin typeface="Times New Roman"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Regular" panose="020F0502020204030204" pitchFamily="34" charset="0"/>
          <a:ea typeface="ＭＳ Ｐゴシック" pitchFamily="-65" charset="-128"/>
          <a:cs typeface="ＭＳ Ｐゴシック" pitchFamily="-65" charset="-128"/>
        </a:defRPr>
      </a:lvl1pPr>
      <a:lvl2pPr marL="566738" indent="-227013" algn="l" rtl="0" eaLnBrk="0" fontAlgn="base" hangingPunct="0">
        <a:spcBef>
          <a:spcPct val="20000"/>
        </a:spcBef>
        <a:spcAft>
          <a:spcPct val="0"/>
        </a:spcAft>
        <a:buChar char="–"/>
        <a:defRPr sz="2000">
          <a:solidFill>
            <a:schemeClr val="tx1"/>
          </a:solidFill>
          <a:latin typeface="Calibri Regular" panose="020F0502020204030204" pitchFamily="34" charset="0"/>
          <a:ea typeface="ＭＳ Ｐゴシック" pitchFamily="-65" charset="-128"/>
        </a:defRPr>
      </a:lvl2pPr>
      <a:lvl3pPr marL="914400" indent="-233363" algn="l" rtl="0" eaLnBrk="0" fontAlgn="base" hangingPunct="0">
        <a:spcBef>
          <a:spcPct val="20000"/>
        </a:spcBef>
        <a:spcAft>
          <a:spcPct val="0"/>
        </a:spcAft>
        <a:buChar char="•"/>
        <a:defRPr>
          <a:solidFill>
            <a:schemeClr val="tx1"/>
          </a:solidFill>
          <a:latin typeface="Calibri Regular" panose="020F0502020204030204" pitchFamily="34" charset="0"/>
          <a:ea typeface="ＭＳ Ｐゴシック" pitchFamily="-65" charset="-128"/>
        </a:defRPr>
      </a:lvl3pPr>
      <a:lvl4pPr marL="1254125" indent="-225425" algn="l" rtl="0" eaLnBrk="0" fontAlgn="base" hangingPunct="0">
        <a:spcBef>
          <a:spcPct val="20000"/>
        </a:spcBef>
        <a:spcAft>
          <a:spcPct val="0"/>
        </a:spcAft>
        <a:buChar char="–"/>
        <a:defRPr sz="1600">
          <a:solidFill>
            <a:schemeClr val="tx1"/>
          </a:solidFill>
          <a:latin typeface="Calibri Regular" panose="020F0502020204030204" pitchFamily="34" charset="0"/>
          <a:ea typeface="ＭＳ Ｐゴシック" pitchFamily="-65" charset="-128"/>
        </a:defRPr>
      </a:lvl4pPr>
      <a:lvl5pPr marL="1601788" indent="-233363" algn="l" rtl="0" eaLnBrk="0" fontAlgn="base" hangingPunct="0">
        <a:spcBef>
          <a:spcPct val="20000"/>
        </a:spcBef>
        <a:spcAft>
          <a:spcPct val="0"/>
        </a:spcAft>
        <a:buChar char="»"/>
        <a:defRPr sz="1600">
          <a:solidFill>
            <a:schemeClr val="tx1"/>
          </a:solidFill>
          <a:latin typeface="Calibri Regular" panose="020F0502020204030204" pitchFamily="34" charset="0"/>
          <a:ea typeface="ＭＳ Ｐゴシック" pitchFamily="-65"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cirl.uoregon.edu/ginsberg/gibresearch.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ebdocs.cs.ualberta.ca/~chinoo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arioai.org/" TargetMode="External"/><Relationship Id="rId7" Type="http://schemas.openxmlformats.org/officeDocument/2006/relationships/image" Target="../media/image10.gif"/><Relationship Id="rId2" Type="http://schemas.openxmlformats.org/officeDocument/2006/relationships/hyperlink" Target="http://minerl.io/" TargetMode="Externa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hyperlink" Target="https://en.wikipedia.org/wiki/Reinforcement_learning" TargetMode="External"/><Relationship Id="rId4" Type="http://schemas.openxmlformats.org/officeDocument/2006/relationships/hyperlink" Target="https://ai.facebook.com/blog/nethack-learning-environment-to-advance-deep-reinforcement-learn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logic.stanford.edu/ggp/homepage/" TargetMode="External"/><Relationship Id="rId2" Type="http://schemas.openxmlformats.org/officeDocument/2006/relationships/hyperlink" Target="http://en.wikipedia.org/wiki/General_game_playin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de.google.com/p/ggp-base/" TargetMode="External"/><Relationship Id="rId2" Type="http://schemas.openxmlformats.org/officeDocument/2006/relationships/hyperlink" Target="http://en.wikipedia.org/wiki/Game_Description_Language" TargetMode="Externa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8.xml.rels><?xml version="1.0" encoding="UTF-8" standalone="yes"?>
<Relationships xmlns="http://schemas.openxmlformats.org/package/2006/relationships"><Relationship Id="rId3" Type="http://schemas.openxmlformats.org/officeDocument/2006/relationships/hyperlink" Target="http://games.stanford.edu/gamemaster/games-debug/peg.k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hyperlink" Target="http://bit.ly/RB49q5/"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Advice_taker" TargetMode="External"/><Relationship Id="rId2" Type="http://schemas.openxmlformats.org/officeDocument/2006/relationships/hyperlink" Target="http://en.wikipedia.org/wiki/Strong_AI#Artificial_General_Intelligence_research" TargetMode="External"/><Relationship Id="rId1" Type="http://schemas.openxmlformats.org/officeDocument/2006/relationships/slideLayout" Target="../slideLayouts/slideLayout2.xml"/><Relationship Id="rId5" Type="http://schemas.openxmlformats.org/officeDocument/2006/relationships/hyperlink" Target="http://norvig.com/chomsky.html" TargetMode="External"/><Relationship Id="rId4" Type="http://schemas.openxmlformats.org/officeDocument/2006/relationships/hyperlink" Target="http://www.csee.umbc.edu/courses/671/fall12/resources/mcc59.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epmind.com/" TargetMode="External"/><Relationship Id="rId7" Type="http://schemas.openxmlformats.org/officeDocument/2006/relationships/image" Target="../media/image14.tiff"/><Relationship Id="rId2" Type="http://schemas.openxmlformats.org/officeDocument/2006/relationships/hyperlink" Target="https://en.wikipedia.org/wiki/AlphaGo" TargetMode="External"/><Relationship Id="rId1" Type="http://schemas.openxmlformats.org/officeDocument/2006/relationships/slideLayout" Target="../slideLayouts/slideLayout2.xml"/><Relationship Id="rId6" Type="http://schemas.openxmlformats.org/officeDocument/2006/relationships/hyperlink" Target="https://www.alphagomovie.com/" TargetMode="External"/><Relationship Id="rId5" Type="http://schemas.openxmlformats.org/officeDocument/2006/relationships/hyperlink" Target="http://www.academia.edu/download/45520717/deepmind-mastering-go.pdf" TargetMode="External"/><Relationship Id="rId4" Type="http://schemas.openxmlformats.org/officeDocument/2006/relationships/hyperlink" Target="https://en.wikipedia.org/wiki/Monte_Carlo_tree_searc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n.wikipedia.org/wiki/Reinforcement_learn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Backgammon"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cs.ualberta.ca/~sutton/book/11/node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49E1409-2533-A44A-A9CE-EAB0A405AF68}"/>
              </a:ext>
            </a:extLst>
          </p:cNvPr>
          <p:cNvSpPr>
            <a:spLocks noGrp="1" noChangeArrowheads="1"/>
          </p:cNvSpPr>
          <p:nvPr>
            <p:ph type="ctrTitle"/>
          </p:nvPr>
        </p:nvSpPr>
        <p:spPr>
          <a:xfrm>
            <a:off x="685800" y="2667000"/>
            <a:ext cx="7772400" cy="1143000"/>
          </a:xfrm>
        </p:spPr>
        <p:txBody>
          <a:bodyPr/>
          <a:lstStyle/>
          <a:p>
            <a:pPr>
              <a:defRPr/>
            </a:pPr>
            <a:r>
              <a:rPr lang="en-US" sz="7200" b="1" dirty="0">
                <a:effectLst>
                  <a:outerShdw blurRad="38100" dist="38100" dir="2700000" algn="tl">
                    <a:srgbClr val="DDDDDD"/>
                  </a:outerShdw>
                </a:effectLst>
                <a:ea typeface="ＭＳ Ｐゴシック" charset="0"/>
                <a:cs typeface="ＭＳ Ｐゴシック" charset="0"/>
              </a:rPr>
              <a:t>More on Games</a:t>
            </a:r>
          </a:p>
        </p:txBody>
      </p:sp>
      <p:sp>
        <p:nvSpPr>
          <p:cNvPr id="5122" name="Rectangle 3">
            <a:extLst>
              <a:ext uri="{FF2B5EF4-FFF2-40B4-BE49-F238E27FC236}">
                <a16:creationId xmlns:a16="http://schemas.microsoft.com/office/drawing/2014/main" id="{AC576FF0-A6CB-E940-BFDB-DD6C6BA5C95C}"/>
              </a:ext>
            </a:extLst>
          </p:cNvPr>
          <p:cNvSpPr>
            <a:spLocks noGrp="1" noChangeArrowheads="1"/>
          </p:cNvSpPr>
          <p:nvPr>
            <p:ph type="subTitle" idx="1"/>
          </p:nvPr>
        </p:nvSpPr>
        <p:spPr>
          <a:xfrm>
            <a:off x="1371600" y="4724400"/>
            <a:ext cx="6400800" cy="990600"/>
          </a:xfrm>
        </p:spPr>
        <p:txBody>
          <a:bodyPr/>
          <a:lstStyle/>
          <a:p>
            <a:r>
              <a:rPr lang="en-US" altLang="en-US" sz="4400">
                <a:latin typeface="Calibri Regular"/>
                <a:ea typeface="ＭＳ Ｐゴシック" panose="020B0600070205080204" pitchFamily="34" charset="-128"/>
              </a:rPr>
              <a:t>Chapter 5.4-5.7</a:t>
            </a:r>
            <a:endParaRPr lang="en-US" altLang="en-US">
              <a:latin typeface="Calibri Regular"/>
              <a:ea typeface="ＭＳ Ｐゴシック" panose="020B0600070205080204" pitchFamily="34" charset="-128"/>
            </a:endParaRPr>
          </a:p>
        </p:txBody>
      </p:sp>
      <p:sp>
        <p:nvSpPr>
          <p:cNvPr id="5123" name="Text Box 4">
            <a:extLst>
              <a:ext uri="{FF2B5EF4-FFF2-40B4-BE49-F238E27FC236}">
                <a16:creationId xmlns:a16="http://schemas.microsoft.com/office/drawing/2014/main" id="{17CDE383-C728-FA4C-9B8D-6A6D02A0C4E2}"/>
              </a:ext>
            </a:extLst>
          </p:cNvPr>
          <p:cNvSpPr txBox="1">
            <a:spLocks noChangeArrowheads="1"/>
          </p:cNvSpPr>
          <p:nvPr/>
        </p:nvSpPr>
        <p:spPr bwMode="auto">
          <a:xfrm>
            <a:off x="304800" y="6499225"/>
            <a:ext cx="8839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600">
                <a:latin typeface="Calibri Regular"/>
              </a:rPr>
              <a:t>Some material adopted from notes by Charles R. Dyer, University of Wisconsin-Madison</a:t>
            </a:r>
          </a:p>
        </p:txBody>
      </p:sp>
      <p:pic>
        <p:nvPicPr>
          <p:cNvPr id="5124" name="Picture 4">
            <a:extLst>
              <a:ext uri="{FF2B5EF4-FFF2-40B4-BE49-F238E27FC236}">
                <a16:creationId xmlns:a16="http://schemas.microsoft.com/office/drawing/2014/main" id="{4042D3FD-85BD-9B4A-B344-4D9082EE4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0"/>
            <a:ext cx="14747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FC83FACD-F091-D24A-B985-3701A9516A50}"/>
              </a:ext>
            </a:extLst>
          </p:cNvPr>
          <p:cNvSpPr>
            <a:spLocks noGrp="1" noChangeArrowheads="1"/>
          </p:cNvSpPr>
          <p:nvPr>
            <p:ph type="title"/>
          </p:nvPr>
        </p:nvSpPr>
        <p:spPr>
          <a:xfrm>
            <a:off x="762000" y="0"/>
            <a:ext cx="7772400" cy="1143000"/>
          </a:xfrm>
        </p:spPr>
        <p:txBody>
          <a:bodyPr/>
          <a:lstStyle/>
          <a:p>
            <a:r>
              <a:rPr lang="en-US" altLang="en-US" b="1">
                <a:latin typeface="Calibri Regular"/>
                <a:ea typeface="ＭＳ Ｐゴシック" panose="020B0600070205080204" pitchFamily="34" charset="-128"/>
              </a:rPr>
              <a:t>Meaning of the evaluation function</a:t>
            </a:r>
          </a:p>
        </p:txBody>
      </p:sp>
      <p:pic>
        <p:nvPicPr>
          <p:cNvPr id="156674" name="Picture 3" descr="fig05">
            <a:extLst>
              <a:ext uri="{FF2B5EF4-FFF2-40B4-BE49-F238E27FC236}">
                <a16:creationId xmlns:a16="http://schemas.microsoft.com/office/drawing/2014/main" id="{D5D561D9-D718-AD4D-92F0-C77E336142E0}"/>
              </a:ext>
            </a:extLst>
          </p:cNvPr>
          <p:cNvPicPr>
            <a:picLocks noChangeAspect="1" noChangeArrowheads="1"/>
          </p:cNvPicPr>
          <p:nvPr/>
        </p:nvPicPr>
        <p:blipFill>
          <a:blip r:embed="rId3"/>
          <a:srcRect/>
          <a:stretch>
            <a:fillRect/>
          </a:stretch>
        </p:blipFill>
        <p:spPr bwMode="auto">
          <a:xfrm>
            <a:off x="474663" y="1068388"/>
            <a:ext cx="8347075" cy="3357562"/>
          </a:xfrm>
          <a:prstGeom prst="rect">
            <a:avLst/>
          </a:prstGeom>
          <a:noFill/>
          <a:ln w="3175">
            <a:solidFill>
              <a:schemeClr val="tx1">
                <a:lumMod val="50000"/>
                <a:lumOff val="50000"/>
              </a:schemeClr>
            </a:solidFill>
          </a:ln>
          <a:effectLst>
            <a:outerShdw blurRad="50800" dist="38100" dir="2700000" algn="tl" rotWithShape="0">
              <a:prstClr val="black">
                <a:alpha val="40000"/>
              </a:prstClr>
            </a:outerShdw>
          </a:effectLst>
        </p:spPr>
      </p:pic>
      <p:sp>
        <p:nvSpPr>
          <p:cNvPr id="19459" name="Text Box 4">
            <a:extLst>
              <a:ext uri="{FF2B5EF4-FFF2-40B4-BE49-F238E27FC236}">
                <a16:creationId xmlns:a16="http://schemas.microsoft.com/office/drawing/2014/main" id="{50B01E49-8CAA-2744-A629-FA0C7D707EAE}"/>
              </a:ext>
            </a:extLst>
          </p:cNvPr>
          <p:cNvSpPr txBox="1">
            <a:spLocks noChangeArrowheads="1"/>
          </p:cNvSpPr>
          <p:nvPr/>
        </p:nvSpPr>
        <p:spPr bwMode="auto">
          <a:xfrm>
            <a:off x="419100" y="4586288"/>
            <a:ext cx="8402638"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ts val="363"/>
              </a:spcBef>
              <a:buFontTx/>
              <a:buChar char="•"/>
            </a:pPr>
            <a:r>
              <a:rPr lang="en-US" altLang="en-US" sz="2700">
                <a:latin typeface="Calibri Regular"/>
              </a:rPr>
              <a:t>With probabilities &amp; expected values we must be careful about </a:t>
            </a:r>
            <a:r>
              <a:rPr lang="en-US" altLang="ja-JP" sz="2700">
                <a:latin typeface="Calibri Regular"/>
              </a:rPr>
              <a:t>meaning of values returned by static evaluator</a:t>
            </a:r>
          </a:p>
          <a:p>
            <a:pPr>
              <a:spcBef>
                <a:spcPts val="363"/>
              </a:spcBef>
              <a:buFontTx/>
              <a:buChar char="•"/>
            </a:pPr>
            <a:r>
              <a:rPr lang="en-US" altLang="ja-JP" sz="2700">
                <a:latin typeface="Calibri Regular"/>
              </a:rPr>
              <a:t>Relative-order preserving change of static evaluation values doesn’t change minimax decision, but could here</a:t>
            </a:r>
          </a:p>
          <a:p>
            <a:pPr>
              <a:spcBef>
                <a:spcPts val="363"/>
              </a:spcBef>
              <a:buFontTx/>
              <a:buChar char="•"/>
            </a:pPr>
            <a:r>
              <a:rPr lang="en-US" altLang="en-US" sz="2700">
                <a:latin typeface="Calibri Regular"/>
              </a:rPr>
              <a:t>Linear transformations are OK</a:t>
            </a:r>
          </a:p>
        </p:txBody>
      </p:sp>
      <p:sp>
        <p:nvSpPr>
          <p:cNvPr id="19460" name="Text Box 5">
            <a:extLst>
              <a:ext uri="{FF2B5EF4-FFF2-40B4-BE49-F238E27FC236}">
                <a16:creationId xmlns:a16="http://schemas.microsoft.com/office/drawing/2014/main" id="{006A4E17-66B8-3141-9174-D06BD25AA3C8}"/>
              </a:ext>
            </a:extLst>
          </p:cNvPr>
          <p:cNvSpPr txBox="1">
            <a:spLocks noChangeArrowheads="1"/>
          </p:cNvSpPr>
          <p:nvPr/>
        </p:nvSpPr>
        <p:spPr bwMode="auto">
          <a:xfrm>
            <a:off x="1574800" y="1089025"/>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b="1">
                <a:solidFill>
                  <a:srgbClr val="FF0000"/>
                </a:solidFill>
                <a:latin typeface="Calibri Regular"/>
              </a:rPr>
              <a:t>A1 is best move</a:t>
            </a:r>
          </a:p>
        </p:txBody>
      </p:sp>
      <p:sp>
        <p:nvSpPr>
          <p:cNvPr id="19461" name="Text Box 6">
            <a:extLst>
              <a:ext uri="{FF2B5EF4-FFF2-40B4-BE49-F238E27FC236}">
                <a16:creationId xmlns:a16="http://schemas.microsoft.com/office/drawing/2014/main" id="{F71D1258-E68F-5645-8B11-31FC69492065}"/>
              </a:ext>
            </a:extLst>
          </p:cNvPr>
          <p:cNvSpPr txBox="1">
            <a:spLocks noChangeArrowheads="1"/>
          </p:cNvSpPr>
          <p:nvPr/>
        </p:nvSpPr>
        <p:spPr bwMode="auto">
          <a:xfrm>
            <a:off x="7424738" y="1089025"/>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pPr>
            <a:r>
              <a:rPr lang="en-US" altLang="en-US" sz="1800" b="1">
                <a:solidFill>
                  <a:srgbClr val="FF0000"/>
                </a:solidFill>
                <a:latin typeface="Calibri Regular"/>
              </a:rPr>
              <a:t>A2 is best move</a:t>
            </a:r>
          </a:p>
        </p:txBody>
      </p:sp>
      <p:sp>
        <p:nvSpPr>
          <p:cNvPr id="19462" name="Text Box 7">
            <a:extLst>
              <a:ext uri="{FF2B5EF4-FFF2-40B4-BE49-F238E27FC236}">
                <a16:creationId xmlns:a16="http://schemas.microsoft.com/office/drawing/2014/main" id="{F0D06FB5-DEB2-AF41-8B72-EB7D2C2D6ABF}"/>
              </a:ext>
            </a:extLst>
          </p:cNvPr>
          <p:cNvSpPr txBox="1">
            <a:spLocks noChangeArrowheads="1"/>
          </p:cNvSpPr>
          <p:nvPr/>
        </p:nvSpPr>
        <p:spPr bwMode="auto">
          <a:xfrm>
            <a:off x="3994150" y="1600200"/>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800" b="1">
                <a:solidFill>
                  <a:schemeClr val="accent2"/>
                </a:solidFill>
                <a:latin typeface="Calibri Regular"/>
              </a:rPr>
              <a:t>2 outcomes: probabilities {.9, .1}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06080FFF-C565-FC48-83A4-662F8E9EF6E9}"/>
              </a:ext>
            </a:extLst>
          </p:cNvPr>
          <p:cNvSpPr>
            <a:spLocks noGrp="1" noChangeArrowheads="1"/>
          </p:cNvSpPr>
          <p:nvPr>
            <p:ph type="title"/>
          </p:nvPr>
        </p:nvSpPr>
        <p:spPr>
          <a:xfrm>
            <a:off x="185738" y="76200"/>
            <a:ext cx="7772400" cy="1143000"/>
          </a:xfrm>
        </p:spPr>
        <p:txBody>
          <a:bodyPr/>
          <a:lstStyle/>
          <a:p>
            <a:pPr algn="l"/>
            <a:r>
              <a:rPr lang="en-US" altLang="en-US" sz="4200">
                <a:latin typeface="Calibri Regular"/>
                <a:ea typeface="ＭＳ Ｐゴシック" panose="020B0600070205080204" pitchFamily="34" charset="-128"/>
              </a:rPr>
              <a:t>Games of imperfect information</a:t>
            </a:r>
          </a:p>
        </p:txBody>
      </p:sp>
      <p:sp>
        <p:nvSpPr>
          <p:cNvPr id="158722" name="Content Placeholder 2">
            <a:extLst>
              <a:ext uri="{FF2B5EF4-FFF2-40B4-BE49-F238E27FC236}">
                <a16:creationId xmlns:a16="http://schemas.microsoft.com/office/drawing/2014/main" id="{773A3076-DB3A-9845-8706-74728C84E2ED}"/>
              </a:ext>
            </a:extLst>
          </p:cNvPr>
          <p:cNvSpPr>
            <a:spLocks noGrp="1"/>
          </p:cNvSpPr>
          <p:nvPr>
            <p:ph idx="1"/>
          </p:nvPr>
        </p:nvSpPr>
        <p:spPr>
          <a:xfrm>
            <a:off x="533400" y="1143000"/>
            <a:ext cx="8458200" cy="5486400"/>
          </a:xfrm>
        </p:spPr>
        <p:txBody>
          <a:bodyPr/>
          <a:lstStyle/>
          <a:p>
            <a:pPr>
              <a:defRPr/>
            </a:pPr>
            <a:r>
              <a:rPr lang="en-US" sz="2800">
                <a:ea typeface="ＭＳ Ｐゴシック" charset="0"/>
                <a:cs typeface="ＭＳ Ｐゴシック" charset="0"/>
              </a:rPr>
              <a:t>E.g. card games where opponent's initial hand unknown</a:t>
            </a:r>
          </a:p>
          <a:p>
            <a:pPr lvl="1">
              <a:defRPr/>
            </a:pPr>
            <a:r>
              <a:rPr lang="en-US" sz="2600">
                <a:ea typeface="ＭＳ Ｐゴシック" charset="0"/>
              </a:rPr>
              <a:t>Can calculate probability for each possible deal</a:t>
            </a:r>
          </a:p>
          <a:p>
            <a:pPr lvl="1">
              <a:defRPr/>
            </a:pPr>
            <a:r>
              <a:rPr lang="en-US" sz="2600">
                <a:ea typeface="ＭＳ Ｐゴシック" charset="0"/>
              </a:rPr>
              <a:t>Like having one big dice roll at beginning of game</a:t>
            </a:r>
          </a:p>
          <a:p>
            <a:pPr>
              <a:defRPr/>
            </a:pPr>
            <a:r>
              <a:rPr lang="en-US" sz="2800">
                <a:ea typeface="ＭＳ Ｐゴシック" charset="0"/>
                <a:cs typeface="ＭＳ Ｐゴシック" charset="0"/>
              </a:rPr>
              <a:t>Possible approach: minimax over each action in each deal; choose action with highest expected value over all deals</a:t>
            </a:r>
          </a:p>
          <a:p>
            <a:pPr>
              <a:defRPr/>
            </a:pPr>
            <a:r>
              <a:rPr lang="en-US" sz="2800">
                <a:ea typeface="ＭＳ Ｐゴシック" charset="0"/>
                <a:cs typeface="ＭＳ Ｐゴシック" charset="0"/>
              </a:rPr>
              <a:t>Special case: if action optimal for all deals, it's optimal</a:t>
            </a:r>
          </a:p>
          <a:p>
            <a:pPr>
              <a:defRPr/>
            </a:pPr>
            <a:r>
              <a:rPr lang="en-US" sz="2800">
                <a:ea typeface="ＭＳ Ｐゴシック" charset="0"/>
                <a:cs typeface="ＭＳ Ｐゴシック" charset="0"/>
                <a:hlinkClick r:id="rId2"/>
              </a:rPr>
              <a:t>GIB</a:t>
            </a:r>
            <a:r>
              <a:rPr lang="en-US" sz="2800">
                <a:ea typeface="ＭＳ Ｐゴシック" charset="0"/>
                <a:cs typeface="ＭＳ Ｐゴシック" charset="0"/>
              </a:rPr>
              <a:t>  bridge program, approximates this idea by</a:t>
            </a:r>
          </a:p>
          <a:p>
            <a:pPr marL="576263" lvl="1" indent="-339725">
              <a:buFont typeface="+mj-lt"/>
              <a:buAutoNum type="arabicPeriod"/>
              <a:defRPr/>
            </a:pPr>
            <a:r>
              <a:rPr lang="en-US">
                <a:ea typeface="ＭＳ Ｐゴシック" charset="0"/>
              </a:rPr>
              <a:t>Generating 100 deals consistent with bidding</a:t>
            </a:r>
          </a:p>
          <a:p>
            <a:pPr marL="576263" lvl="1" indent="-339725">
              <a:buFont typeface="+mj-lt"/>
              <a:buAutoNum type="arabicPeriod"/>
              <a:defRPr/>
            </a:pPr>
            <a:r>
              <a:rPr lang="en-US">
                <a:ea typeface="ＭＳ Ｐゴシック" charset="0"/>
              </a:rPr>
              <a:t>Picking action that wins most tricks on average</a:t>
            </a:r>
          </a:p>
        </p:txBody>
      </p:sp>
      <p:pic>
        <p:nvPicPr>
          <p:cNvPr id="21507" name="Picture 1">
            <a:extLst>
              <a:ext uri="{FF2B5EF4-FFF2-40B4-BE49-F238E27FC236}">
                <a16:creationId xmlns:a16="http://schemas.microsoft.com/office/drawing/2014/main" id="{224A4EC9-3F2E-DB4C-8851-9256E8AC5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76200"/>
            <a:ext cx="15621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F2792B48-5F82-8F45-AF06-EFF5CB3F3901}"/>
              </a:ext>
            </a:extLst>
          </p:cNvPr>
          <p:cNvSpPr>
            <a:spLocks noGrp="1" noChangeArrowheads="1"/>
          </p:cNvSpPr>
          <p:nvPr>
            <p:ph type="title"/>
          </p:nvPr>
        </p:nvSpPr>
        <p:spPr>
          <a:xfrm>
            <a:off x="304800" y="228600"/>
            <a:ext cx="8534400" cy="1143000"/>
          </a:xfrm>
        </p:spPr>
        <p:txBody>
          <a:bodyPr/>
          <a:lstStyle/>
          <a:p>
            <a:r>
              <a:rPr lang="en-US" altLang="en-US">
                <a:solidFill>
                  <a:schemeClr val="tx1"/>
                </a:solidFill>
                <a:latin typeface="Calibri Regular"/>
                <a:ea typeface="ＭＳ Ｐゴシック" panose="020B0600070205080204" pitchFamily="34" charset="-128"/>
              </a:rPr>
              <a:t>High-Performance Game Programs</a:t>
            </a:r>
          </a:p>
        </p:txBody>
      </p:sp>
      <p:sp>
        <p:nvSpPr>
          <p:cNvPr id="22530" name="Rectangle 3">
            <a:extLst>
              <a:ext uri="{FF2B5EF4-FFF2-40B4-BE49-F238E27FC236}">
                <a16:creationId xmlns:a16="http://schemas.microsoft.com/office/drawing/2014/main" id="{0F09399A-F413-E54F-866F-D420438DF26C}"/>
              </a:ext>
            </a:extLst>
          </p:cNvPr>
          <p:cNvSpPr>
            <a:spLocks noGrp="1" noChangeArrowheads="1"/>
          </p:cNvSpPr>
          <p:nvPr>
            <p:ph type="body" idx="1"/>
          </p:nvPr>
        </p:nvSpPr>
        <p:spPr>
          <a:xfrm>
            <a:off x="381000" y="1371600"/>
            <a:ext cx="8458200" cy="5029200"/>
          </a:xfrm>
        </p:spPr>
        <p:txBody>
          <a:bodyPr/>
          <a:lstStyle/>
          <a:p>
            <a:pPr>
              <a:lnSpc>
                <a:spcPct val="110000"/>
              </a:lnSpc>
              <a:buClr>
                <a:srgbClr val="0033CC"/>
              </a:buClr>
            </a:pPr>
            <a:r>
              <a:rPr lang="en-US" altLang="en-US">
                <a:latin typeface="Calibri Regular"/>
                <a:ea typeface="ＭＳ Ｐゴシック" panose="020B0600070205080204" pitchFamily="34" charset="-128"/>
              </a:rPr>
              <a:t>Many programs based on alpha-beta + iterative deepening + extended/singular search + transposition tables + huge databases + </a:t>
            </a:r>
            <a:r>
              <a:rPr lang="is-IS" altLang="en-US">
                <a:latin typeface="Calibri Regular"/>
                <a:ea typeface="ＭＳ Ｐゴシック" panose="020B0600070205080204" pitchFamily="34" charset="-128"/>
              </a:rPr>
              <a:t>…</a:t>
            </a:r>
            <a:endParaRPr lang="en-US" altLang="en-US">
              <a:latin typeface="Calibri Regular"/>
              <a:ea typeface="ＭＳ Ｐゴシック" panose="020B0600070205080204" pitchFamily="34" charset="-128"/>
            </a:endParaRPr>
          </a:p>
          <a:p>
            <a:pPr>
              <a:lnSpc>
                <a:spcPct val="110000"/>
              </a:lnSpc>
              <a:buClr>
                <a:srgbClr val="0033CC"/>
              </a:buClr>
            </a:pPr>
            <a:r>
              <a:rPr lang="en-US" altLang="en-US">
                <a:latin typeface="Calibri Regular"/>
                <a:ea typeface="ＭＳ Ｐゴシック" panose="020B0600070205080204" pitchFamily="34" charset="-128"/>
                <a:hlinkClick r:id="rId3"/>
              </a:rPr>
              <a:t>Chinook</a:t>
            </a:r>
            <a:r>
              <a:rPr lang="en-US" altLang="en-US">
                <a:latin typeface="Calibri Regular"/>
                <a:ea typeface="ＭＳ Ｐゴシック" panose="020B0600070205080204" pitchFamily="34" charset="-128"/>
              </a:rPr>
              <a:t> searched all checkers configurations with ≤ 8 pieces to create endgame database of 444 billion board configurations</a:t>
            </a:r>
          </a:p>
          <a:p>
            <a:pPr>
              <a:lnSpc>
                <a:spcPct val="110000"/>
              </a:lnSpc>
              <a:buClr>
                <a:srgbClr val="0033CC"/>
              </a:buClr>
            </a:pPr>
            <a:r>
              <a:rPr lang="en-US" altLang="en-US">
                <a:latin typeface="Calibri Regular"/>
                <a:ea typeface="ＭＳ Ｐゴシック" panose="020B0600070205080204" pitchFamily="34" charset="-128"/>
              </a:rPr>
              <a:t>Methods general, but implementations improved via many specifically tuned-up enhancements (e.g., the evaluation functions)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5D0CBE76-B078-054C-BC28-BB0400B44293}"/>
              </a:ext>
            </a:extLst>
          </p:cNvPr>
          <p:cNvSpPr>
            <a:spLocks noGrp="1" noChangeArrowheads="1"/>
          </p:cNvSpPr>
          <p:nvPr>
            <p:ph type="title"/>
          </p:nvPr>
        </p:nvSpPr>
        <p:spPr>
          <a:xfrm>
            <a:off x="685800" y="381000"/>
            <a:ext cx="7772400" cy="1143000"/>
          </a:xfrm>
        </p:spPr>
        <p:txBody>
          <a:bodyPr/>
          <a:lstStyle/>
          <a:p>
            <a:r>
              <a:rPr lang="en-US" altLang="en-US">
                <a:solidFill>
                  <a:schemeClr val="tx1"/>
                </a:solidFill>
                <a:latin typeface="Calibri Regular"/>
                <a:ea typeface="ＭＳ Ｐゴシック" panose="020B0600070205080204" pitchFamily="34" charset="-128"/>
              </a:rPr>
              <a:t>Other Issues</a:t>
            </a:r>
          </a:p>
        </p:txBody>
      </p:sp>
      <p:sp>
        <p:nvSpPr>
          <p:cNvPr id="161794" name="Rectangle 3">
            <a:extLst>
              <a:ext uri="{FF2B5EF4-FFF2-40B4-BE49-F238E27FC236}">
                <a16:creationId xmlns:a16="http://schemas.microsoft.com/office/drawing/2014/main" id="{8EA05066-1B18-AC4C-BD8E-EA20FF8A3F8A}"/>
              </a:ext>
            </a:extLst>
          </p:cNvPr>
          <p:cNvSpPr>
            <a:spLocks noGrp="1" noChangeArrowheads="1"/>
          </p:cNvSpPr>
          <p:nvPr>
            <p:ph type="body" idx="1"/>
          </p:nvPr>
        </p:nvSpPr>
        <p:spPr>
          <a:xfrm>
            <a:off x="457200" y="1371600"/>
            <a:ext cx="8229600" cy="5181600"/>
          </a:xfrm>
        </p:spPr>
        <p:txBody>
          <a:bodyPr/>
          <a:lstStyle/>
          <a:p>
            <a:pPr>
              <a:buClr>
                <a:srgbClr val="0033CC"/>
              </a:buClr>
              <a:defRPr/>
            </a:pPr>
            <a:r>
              <a:rPr lang="en-US" sz="3600">
                <a:ea typeface="ＭＳ Ｐゴシック" charset="0"/>
                <a:cs typeface="ＭＳ Ｐゴシック" charset="0"/>
              </a:rPr>
              <a:t>Multi-player games, no alliances</a:t>
            </a:r>
          </a:p>
          <a:p>
            <a:pPr marL="644525" lvl="1" indent="-301625">
              <a:buClr>
                <a:srgbClr val="0033CC"/>
              </a:buClr>
              <a:defRPr/>
            </a:pPr>
            <a:r>
              <a:rPr lang="en-US" sz="3200">
                <a:ea typeface="ＭＳ Ｐゴシック" charset="0"/>
              </a:rPr>
              <a:t>E.g., many card games, like Hearts</a:t>
            </a:r>
          </a:p>
          <a:p>
            <a:pPr>
              <a:buClr>
                <a:srgbClr val="0033CC"/>
              </a:buClr>
              <a:defRPr/>
            </a:pPr>
            <a:r>
              <a:rPr lang="en-US" sz="3600">
                <a:ea typeface="ＭＳ Ｐゴシック" charset="0"/>
                <a:cs typeface="ＭＳ Ｐゴシック" charset="0"/>
              </a:rPr>
              <a:t>Multi-player games with alliances</a:t>
            </a:r>
          </a:p>
          <a:p>
            <a:pPr marL="581025" lvl="1" indent="-238125">
              <a:buClr>
                <a:srgbClr val="0033CC"/>
              </a:buClr>
              <a:defRPr/>
            </a:pPr>
            <a:r>
              <a:rPr lang="en-US" sz="3200">
                <a:ea typeface="ＭＳ Ｐゴシック" charset="0"/>
              </a:rPr>
              <a:t>E.g., Risk</a:t>
            </a:r>
          </a:p>
          <a:p>
            <a:pPr marL="581025" lvl="1" indent="-238125">
              <a:buClr>
                <a:srgbClr val="0033CC"/>
              </a:buClr>
              <a:defRPr/>
            </a:pPr>
            <a:r>
              <a:rPr lang="en-US" sz="3200">
                <a:ea typeface="ＭＳ Ｐゴシック" charset="0"/>
              </a:rPr>
              <a:t>More on this when we discuss </a:t>
            </a:r>
            <a:r>
              <a:rPr lang="en-US" altLang="ja-JP" sz="3200">
                <a:ea typeface="ＭＳ Ｐゴシック" charset="0"/>
              </a:rPr>
              <a:t>game theory</a:t>
            </a:r>
          </a:p>
          <a:p>
            <a:pPr marL="581025" lvl="1" indent="-238125">
              <a:buClr>
                <a:srgbClr val="0033CC"/>
              </a:buClr>
              <a:defRPr/>
            </a:pPr>
            <a:r>
              <a:rPr lang="en-US" sz="3200">
                <a:ea typeface="ＭＳ Ｐゴシック" charset="0"/>
              </a:rPr>
              <a:t>Good model for a social animal like humans, where we must balance cooperation and competition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9E649916-D6CE-BF40-B64F-027B145B1BD3}"/>
              </a:ext>
            </a:extLst>
          </p:cNvPr>
          <p:cNvSpPr>
            <a:spLocks noGrp="1" noChangeArrowheads="1"/>
          </p:cNvSpPr>
          <p:nvPr>
            <p:ph type="title"/>
          </p:nvPr>
        </p:nvSpPr>
        <p:spPr>
          <a:xfrm>
            <a:off x="685800" y="228600"/>
            <a:ext cx="7772400" cy="1143000"/>
          </a:xfrm>
        </p:spPr>
        <p:txBody>
          <a:bodyPr/>
          <a:lstStyle/>
          <a:p>
            <a:pPr algn="l"/>
            <a:r>
              <a:rPr lang="en-US" altLang="en-US">
                <a:latin typeface="Calibri Regular"/>
                <a:ea typeface="ＭＳ Ｐゴシック" panose="020B0600070205080204" pitchFamily="34" charset="-128"/>
              </a:rPr>
              <a:t>AI and video Games</a:t>
            </a:r>
          </a:p>
        </p:txBody>
      </p:sp>
      <p:sp>
        <p:nvSpPr>
          <p:cNvPr id="163842" name="Content Placeholder 2">
            <a:extLst>
              <a:ext uri="{FF2B5EF4-FFF2-40B4-BE49-F238E27FC236}">
                <a16:creationId xmlns:a16="http://schemas.microsoft.com/office/drawing/2014/main" id="{893B8BB4-373B-C048-9C8A-673C41F63E5F}"/>
              </a:ext>
            </a:extLst>
          </p:cNvPr>
          <p:cNvSpPr>
            <a:spLocks noGrp="1"/>
          </p:cNvSpPr>
          <p:nvPr>
            <p:ph idx="1"/>
          </p:nvPr>
        </p:nvSpPr>
        <p:spPr>
          <a:xfrm>
            <a:off x="141288" y="1295400"/>
            <a:ext cx="8545512" cy="5334000"/>
          </a:xfrm>
        </p:spPr>
        <p:txBody>
          <a:bodyPr/>
          <a:lstStyle/>
          <a:p>
            <a:pPr>
              <a:defRPr/>
            </a:pPr>
            <a:r>
              <a:rPr lang="en-US" dirty="0">
                <a:ea typeface="ＭＳ Ｐゴシック" charset="0"/>
                <a:cs typeface="ＭＳ Ｐゴシック" charset="0"/>
              </a:rPr>
              <a:t>Many games include </a:t>
            </a:r>
            <a:r>
              <a:rPr lang="en-US" altLang="ja-JP" dirty="0">
                <a:ea typeface="ＭＳ Ｐゴシック" charset="0"/>
                <a:cs typeface="ＭＳ Ｐゴシック" charset="0"/>
              </a:rPr>
              <a:t>agents run by</a:t>
            </a:r>
            <a:br>
              <a:rPr lang="en-US" altLang="ja-JP" dirty="0">
                <a:ea typeface="ＭＳ Ｐゴシック" charset="0"/>
                <a:cs typeface="ＭＳ Ｐゴシック" charset="0"/>
              </a:rPr>
            </a:br>
            <a:r>
              <a:rPr lang="en-US" altLang="ja-JP" dirty="0">
                <a:ea typeface="ＭＳ Ｐゴシック" charset="0"/>
                <a:cs typeface="ＭＳ Ｐゴシック" charset="0"/>
              </a:rPr>
              <a:t>the game program as</a:t>
            </a:r>
          </a:p>
          <a:p>
            <a:pPr marL="409575" lvl="1" indent="-236538">
              <a:defRPr/>
            </a:pPr>
            <a:r>
              <a:rPr lang="en-US" dirty="0">
                <a:ea typeface="ＭＳ Ｐゴシック" charset="0"/>
              </a:rPr>
              <a:t>Adversaries, in first person shooter games</a:t>
            </a:r>
          </a:p>
          <a:p>
            <a:pPr marL="409575" lvl="1" indent="-236538">
              <a:defRPr/>
            </a:pPr>
            <a:r>
              <a:rPr lang="en-US" dirty="0">
                <a:ea typeface="ＭＳ Ｐゴシック" charset="0"/>
              </a:rPr>
              <a:t>Collaborators, in a virtual reality game</a:t>
            </a:r>
          </a:p>
          <a:p>
            <a:pPr marL="409575" lvl="1" indent="-236538">
              <a:defRPr/>
            </a:pPr>
            <a:r>
              <a:rPr lang="en-US" dirty="0">
                <a:ea typeface="ＭＳ Ｐゴシック" charset="0"/>
              </a:rPr>
              <a:t>E.g.: AI bots in </a:t>
            </a:r>
            <a:r>
              <a:rPr lang="en-US" dirty="0" err="1">
                <a:ea typeface="ＭＳ Ｐゴシック" charset="0"/>
              </a:rPr>
              <a:t>Fortnite</a:t>
            </a:r>
            <a:r>
              <a:rPr lang="en-US" dirty="0">
                <a:ea typeface="ＭＳ Ｐゴシック" charset="0"/>
              </a:rPr>
              <a:t> Chapter 2</a:t>
            </a:r>
          </a:p>
          <a:p>
            <a:pPr>
              <a:defRPr/>
            </a:pPr>
            <a:r>
              <a:rPr lang="en-US" dirty="0">
                <a:ea typeface="ＭＳ Ｐゴシック" charset="0"/>
                <a:cs typeface="ＭＳ Ｐゴシック" charset="0"/>
              </a:rPr>
              <a:t>Some games used as AI/ML challenges or learning environments</a:t>
            </a:r>
          </a:p>
          <a:p>
            <a:pPr marL="285750" lvl="1" indent="-112713">
              <a:defRPr/>
            </a:pPr>
            <a:r>
              <a:rPr lang="en-US" sz="2400" dirty="0">
                <a:ea typeface="ＭＳ Ｐゴシック" charset="0"/>
                <a:hlinkClick r:id="rId2"/>
              </a:rPr>
              <a:t>MineRL</a:t>
            </a:r>
            <a:r>
              <a:rPr lang="en-US" sz="2400" dirty="0">
                <a:ea typeface="ＭＳ Ｐゴシック" charset="0"/>
              </a:rPr>
              <a:t>: train bots to play Minecraft</a:t>
            </a:r>
          </a:p>
          <a:p>
            <a:pPr marL="285750" lvl="1" indent="-112713">
              <a:defRPr/>
            </a:pPr>
            <a:r>
              <a:rPr lang="en-US" sz="2400" dirty="0">
                <a:ea typeface="ＭＳ Ｐゴシック" charset="0"/>
                <a:hlinkClick r:id="rId3"/>
              </a:rPr>
              <a:t>MarioAI</a:t>
            </a:r>
            <a:r>
              <a:rPr lang="en-US" sz="2400" dirty="0">
                <a:ea typeface="ＭＳ Ｐゴシック" charset="0"/>
              </a:rPr>
              <a:t>: train bots for S</a:t>
            </a:r>
            <a:r>
              <a:rPr lang="en-US" sz="2400" dirty="0"/>
              <a:t>uper Mario Bros</a:t>
            </a:r>
          </a:p>
          <a:p>
            <a:pPr marL="285750" lvl="1" indent="-112713">
              <a:defRPr/>
            </a:pPr>
            <a:r>
              <a:rPr lang="en-US" sz="2400" dirty="0">
                <a:ea typeface="ＭＳ Ｐゴシック" charset="0"/>
              </a:rPr>
              <a:t>Facebook </a:t>
            </a:r>
            <a:r>
              <a:rPr lang="en-US" sz="2400" dirty="0">
                <a:ea typeface="ＭＳ Ｐゴシック" charset="0"/>
                <a:hlinkClick r:id="rId4"/>
              </a:rPr>
              <a:t>Nethack Learning Environment</a:t>
            </a:r>
            <a:br>
              <a:rPr lang="en-US" sz="2400" dirty="0">
                <a:ea typeface="ＭＳ Ｐゴシック" charset="0"/>
              </a:rPr>
            </a:br>
            <a:r>
              <a:rPr lang="en-US" sz="2400" dirty="0">
                <a:ea typeface="ＭＳ Ｐゴシック" charset="0"/>
              </a:rPr>
              <a:t>for </a:t>
            </a:r>
            <a:r>
              <a:rPr lang="en-US" sz="2400" dirty="0">
                <a:ea typeface="ＭＳ Ｐゴシック" charset="0"/>
                <a:hlinkClick r:id="rId5"/>
              </a:rPr>
              <a:t>reinforcement learning</a:t>
            </a:r>
            <a:r>
              <a:rPr lang="en-US" sz="2400" dirty="0">
                <a:ea typeface="ＭＳ Ｐゴシック" charset="0"/>
              </a:rPr>
              <a:t> </a:t>
            </a:r>
          </a:p>
          <a:p>
            <a:pPr lvl="1">
              <a:defRPr/>
            </a:pPr>
            <a:endParaRPr lang="en-US" sz="3200" dirty="0">
              <a:ea typeface="ＭＳ Ｐゴシック" charset="0"/>
            </a:endParaRP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p:txBody>
      </p:sp>
      <p:pic>
        <p:nvPicPr>
          <p:cNvPr id="26627" name="Picture 3" descr="A close up of a logo&#10;&#10;Description automatically generated">
            <a:extLst>
              <a:ext uri="{FF2B5EF4-FFF2-40B4-BE49-F238E27FC236}">
                <a16:creationId xmlns:a16="http://schemas.microsoft.com/office/drawing/2014/main" id="{B224DD17-1700-C340-830F-E324205E91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7650" y="152400"/>
            <a:ext cx="24320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A picture containing laptop, computer, sitting, table&#10;&#10;Description automatically generated">
            <a:extLst>
              <a:ext uri="{FF2B5EF4-FFF2-40B4-BE49-F238E27FC236}">
                <a16:creationId xmlns:a16="http://schemas.microsoft.com/office/drawing/2014/main" id="{FF0629BF-BA42-AA42-93E2-0D2D834B8E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2013" y="4718050"/>
            <a:ext cx="3201987"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236B6002-9960-E047-89F0-1C133E1959EA}"/>
              </a:ext>
            </a:extLst>
          </p:cNvPr>
          <p:cNvSpPr>
            <a:spLocks noGrp="1" noChangeArrowheads="1"/>
          </p:cNvSpPr>
          <p:nvPr>
            <p:ph type="title"/>
          </p:nvPr>
        </p:nvSpPr>
        <p:spPr>
          <a:xfrm>
            <a:off x="685800" y="76200"/>
            <a:ext cx="7772400" cy="1143000"/>
          </a:xfrm>
        </p:spPr>
        <p:txBody>
          <a:bodyPr/>
          <a:lstStyle/>
          <a:p>
            <a:pPr algn="l"/>
            <a:r>
              <a:rPr lang="en-US" altLang="en-US">
                <a:latin typeface="Calibri Regular"/>
                <a:ea typeface="ＭＳ Ｐゴシック" panose="020B0600070205080204" pitchFamily="34" charset="-128"/>
              </a:rPr>
              <a:t>General Game Playing</a:t>
            </a:r>
          </a:p>
        </p:txBody>
      </p:sp>
      <p:sp>
        <p:nvSpPr>
          <p:cNvPr id="27650" name="Content Placeholder 2">
            <a:extLst>
              <a:ext uri="{FF2B5EF4-FFF2-40B4-BE49-F238E27FC236}">
                <a16:creationId xmlns:a16="http://schemas.microsoft.com/office/drawing/2014/main" id="{FFD31A5B-25EE-574C-8FFC-A0EAB6F22A75}"/>
              </a:ext>
            </a:extLst>
          </p:cNvPr>
          <p:cNvSpPr>
            <a:spLocks noGrp="1" noChangeArrowheads="1"/>
          </p:cNvSpPr>
          <p:nvPr>
            <p:ph idx="1"/>
          </p:nvPr>
        </p:nvSpPr>
        <p:spPr>
          <a:xfrm>
            <a:off x="658813" y="1219200"/>
            <a:ext cx="8153400" cy="5029200"/>
          </a:xfrm>
        </p:spPr>
        <p:txBody>
          <a:bodyPr/>
          <a:lstStyle/>
          <a:p>
            <a:r>
              <a:rPr lang="en-US" altLang="en-US" dirty="0">
                <a:latin typeface="Calibri Regular"/>
                <a:ea typeface="ＭＳ Ｐゴシック" panose="020B0600070205080204" pitchFamily="34" charset="-128"/>
                <a:hlinkClick r:id="rId2"/>
              </a:rPr>
              <a:t>General Game Playing </a:t>
            </a:r>
            <a:r>
              <a:rPr lang="en-US" altLang="en-US" dirty="0">
                <a:latin typeface="Calibri Regular"/>
                <a:ea typeface="ＭＳ Ｐゴシック" panose="020B0600070205080204" pitchFamily="34" charset="-128"/>
              </a:rPr>
              <a:t>is an idea</a:t>
            </a:r>
            <a:br>
              <a:rPr lang="en-US" altLang="en-US" dirty="0">
                <a:latin typeface="Calibri Regular"/>
                <a:ea typeface="ＭＳ Ｐゴシック" panose="020B0600070205080204" pitchFamily="34" charset="-128"/>
              </a:rPr>
            </a:br>
            <a:r>
              <a:rPr lang="en-US" altLang="en-US" dirty="0">
                <a:latin typeface="Calibri Regular"/>
                <a:ea typeface="ＭＳ Ｐゴシック" panose="020B0600070205080204" pitchFamily="34" charset="-128"/>
              </a:rPr>
              <a:t>developed by Michael</a:t>
            </a:r>
            <a:br>
              <a:rPr lang="en-US" altLang="en-US" dirty="0">
                <a:latin typeface="Calibri Regular"/>
                <a:ea typeface="ＭＳ Ｐゴシック" panose="020B0600070205080204" pitchFamily="34" charset="-128"/>
              </a:rPr>
            </a:br>
            <a:r>
              <a:rPr lang="en-US" altLang="en-US" dirty="0" err="1">
                <a:latin typeface="Calibri Regular"/>
                <a:ea typeface="ＭＳ Ｐゴシック" panose="020B0600070205080204" pitchFamily="34" charset="-128"/>
              </a:rPr>
              <a:t>Genesereth</a:t>
            </a:r>
            <a:r>
              <a:rPr lang="en-US" altLang="en-US" dirty="0">
                <a:latin typeface="Calibri Regular"/>
                <a:ea typeface="ＭＳ Ｐゴシック" panose="020B0600070205080204" pitchFamily="34" charset="-128"/>
              </a:rPr>
              <a:t> of Stanford</a:t>
            </a:r>
          </a:p>
          <a:p>
            <a:r>
              <a:rPr lang="en-US" altLang="en-US" dirty="0">
                <a:latin typeface="Calibri Regular"/>
                <a:ea typeface="ＭＳ Ｐゴシック" panose="020B0600070205080204" pitchFamily="34" charset="-128"/>
              </a:rPr>
              <a:t>See his </a:t>
            </a:r>
            <a:r>
              <a:rPr lang="en-US" altLang="en-US" dirty="0">
                <a:latin typeface="Calibri Regular"/>
                <a:ea typeface="ＭＳ Ｐゴシック" panose="020B0600070205080204" pitchFamily="34" charset="-128"/>
                <a:hlinkClick r:id="rId3"/>
              </a:rPr>
              <a:t>site</a:t>
            </a:r>
            <a:r>
              <a:rPr lang="en-US" altLang="en-US" dirty="0">
                <a:latin typeface="Calibri Regular"/>
                <a:ea typeface="ＭＳ Ｐゴシック" panose="020B0600070205080204" pitchFamily="34" charset="-128"/>
              </a:rPr>
              <a:t> for more information</a:t>
            </a:r>
          </a:p>
          <a:p>
            <a:r>
              <a:rPr lang="en-US" altLang="en-US" dirty="0">
                <a:latin typeface="Calibri Regular"/>
                <a:ea typeface="ＭＳ Ｐゴシック" panose="020B0600070205080204" pitchFamily="34" charset="-128"/>
              </a:rPr>
              <a:t>Idea: don’t develop specialized systems to play specific games (e.g., Checkers) well</a:t>
            </a:r>
          </a:p>
          <a:p>
            <a:r>
              <a:rPr lang="en-US" altLang="en-US" dirty="0">
                <a:latin typeface="Calibri Regular"/>
                <a:ea typeface="ＭＳ Ｐゴシック" panose="020B0600070205080204" pitchFamily="34" charset="-128"/>
              </a:rPr>
              <a:t>Goal: design AI programs to be able to play more than one game successfully</a:t>
            </a:r>
          </a:p>
          <a:p>
            <a:r>
              <a:rPr lang="en-US" altLang="en-US" b="1" dirty="0">
                <a:latin typeface="Calibri Regular"/>
                <a:ea typeface="ＭＳ Ｐゴシック" panose="020B0600070205080204" pitchFamily="34" charset="-128"/>
              </a:rPr>
              <a:t>Work from a description of a novel game</a:t>
            </a:r>
          </a:p>
        </p:txBody>
      </p:sp>
      <p:pic>
        <p:nvPicPr>
          <p:cNvPr id="27651" name="Picture 1">
            <a:extLst>
              <a:ext uri="{FF2B5EF4-FFF2-40B4-BE49-F238E27FC236}">
                <a16:creationId xmlns:a16="http://schemas.microsoft.com/office/drawing/2014/main" id="{0FA5E3A6-2F06-F04A-ADC9-61896635C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838" y="76200"/>
            <a:ext cx="24939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11FA669A-1B38-FC45-B253-C5948D959E43}"/>
              </a:ext>
            </a:extLst>
          </p:cNvPr>
          <p:cNvSpPr>
            <a:spLocks noGrp="1" noChangeArrowheads="1"/>
          </p:cNvSpPr>
          <p:nvPr>
            <p:ph type="title"/>
          </p:nvPr>
        </p:nvSpPr>
        <p:spPr>
          <a:xfrm>
            <a:off x="685800" y="152400"/>
            <a:ext cx="7772400" cy="800100"/>
          </a:xfrm>
        </p:spPr>
        <p:txBody>
          <a:bodyPr/>
          <a:lstStyle/>
          <a:p>
            <a:r>
              <a:rPr lang="en-US" altLang="en-US">
                <a:latin typeface="Calibri Regular"/>
                <a:ea typeface="ＭＳ Ｐゴシック" panose="020B0600070205080204" pitchFamily="34" charset="-128"/>
              </a:rPr>
              <a:t>General Game Playing</a:t>
            </a:r>
            <a:endParaRPr lang="en-US" altLang="en-US" sz="3600">
              <a:latin typeface="Calibri Regular"/>
              <a:ea typeface="ＭＳ Ｐゴシック" panose="020B0600070205080204" pitchFamily="34" charset="-128"/>
            </a:endParaRPr>
          </a:p>
        </p:txBody>
      </p:sp>
      <p:sp>
        <p:nvSpPr>
          <p:cNvPr id="28674" name="Text Box 3">
            <a:extLst>
              <a:ext uri="{FF2B5EF4-FFF2-40B4-BE49-F238E27FC236}">
                <a16:creationId xmlns:a16="http://schemas.microsoft.com/office/drawing/2014/main" id="{64587D2E-AA8B-B244-B54F-FC65CE558F98}"/>
              </a:ext>
            </a:extLst>
          </p:cNvPr>
          <p:cNvSpPr txBox="1">
            <a:spLocks noChangeArrowheads="1"/>
          </p:cNvSpPr>
          <p:nvPr/>
        </p:nvSpPr>
        <p:spPr bwMode="auto">
          <a:xfrm>
            <a:off x="739775" y="1095375"/>
            <a:ext cx="8175625"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287338">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850900" indent="-3937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ct val="35000"/>
              </a:spcBef>
              <a:buFont typeface="Arial" panose="020B0604020202020204" pitchFamily="34" charset="0"/>
              <a:buChar char="•"/>
            </a:pPr>
            <a:r>
              <a:rPr lang="en-US" altLang="en-US" sz="3200">
                <a:latin typeface="Calibri Regular"/>
              </a:rPr>
              <a:t>Stanford’</a:t>
            </a:r>
            <a:r>
              <a:rPr lang="en-US" altLang="ja-JP" sz="3200">
                <a:latin typeface="Calibri Regular"/>
              </a:rPr>
              <a:t>s GGP is a Web-based system</a:t>
            </a:r>
          </a:p>
          <a:p>
            <a:pPr>
              <a:spcBef>
                <a:spcPct val="35000"/>
              </a:spcBef>
              <a:buFont typeface="Symbol" pitchFamily="2" charset="2"/>
              <a:buChar char="·"/>
            </a:pPr>
            <a:r>
              <a:rPr lang="en-US" altLang="en-US" sz="3200">
                <a:latin typeface="Calibri Regular"/>
              </a:rPr>
              <a:t>Complete, logical specification of many different games in terms of:</a:t>
            </a:r>
          </a:p>
          <a:p>
            <a:pPr lvl="2">
              <a:spcBef>
                <a:spcPct val="35000"/>
              </a:spcBef>
              <a:buFont typeface="Lucida Grande" panose="020B0600040502020204" pitchFamily="34" charset="0"/>
              <a:buChar char="-"/>
            </a:pPr>
            <a:r>
              <a:rPr lang="en-US" altLang="en-US" sz="3200">
                <a:latin typeface="Calibri Regular"/>
              </a:rPr>
              <a:t>relational descriptions of states</a:t>
            </a:r>
          </a:p>
          <a:p>
            <a:pPr lvl="2">
              <a:spcBef>
                <a:spcPct val="35000"/>
              </a:spcBef>
              <a:buFont typeface="Lucida Grande" panose="020B0600040502020204" pitchFamily="34" charset="0"/>
              <a:buChar char="-"/>
            </a:pPr>
            <a:r>
              <a:rPr lang="en-US" altLang="en-US" sz="3200">
                <a:latin typeface="Calibri Regular"/>
              </a:rPr>
              <a:t>legal moves and their effects</a:t>
            </a:r>
          </a:p>
          <a:p>
            <a:pPr lvl="2">
              <a:spcBef>
                <a:spcPct val="35000"/>
              </a:spcBef>
              <a:buFont typeface="Lucida Grande" panose="020B0600040502020204" pitchFamily="34" charset="0"/>
              <a:buChar char="-"/>
            </a:pPr>
            <a:r>
              <a:rPr lang="en-US" altLang="en-US" sz="3200">
                <a:latin typeface="Calibri Regular"/>
              </a:rPr>
              <a:t>goal relations and their payoffs</a:t>
            </a:r>
          </a:p>
          <a:p>
            <a:pPr>
              <a:spcBef>
                <a:spcPct val="35000"/>
              </a:spcBef>
              <a:buFont typeface="Symbol" pitchFamily="2" charset="2"/>
              <a:buChar char="·"/>
            </a:pPr>
            <a:r>
              <a:rPr lang="en-US" altLang="en-US" sz="3200">
                <a:latin typeface="Calibri Regular"/>
              </a:rPr>
              <a:t>Management of matches between automated players and of competitions involving many players and games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6EE05CA4-DD3D-8245-B57C-EE490D2DCE81}"/>
              </a:ext>
            </a:extLst>
          </p:cNvPr>
          <p:cNvSpPr>
            <a:spLocks noGrp="1" noChangeArrowheads="1"/>
          </p:cNvSpPr>
          <p:nvPr>
            <p:ph type="title"/>
          </p:nvPr>
        </p:nvSpPr>
        <p:spPr>
          <a:xfrm>
            <a:off x="762000" y="304800"/>
            <a:ext cx="7772400" cy="1143000"/>
          </a:xfrm>
        </p:spPr>
        <p:txBody>
          <a:bodyPr/>
          <a:lstStyle/>
          <a:p>
            <a:r>
              <a:rPr lang="en-US" altLang="en-US">
                <a:latin typeface="Calibri Regular"/>
                <a:ea typeface="ＭＳ Ｐゴシック" panose="020B0600070205080204" pitchFamily="34" charset="-128"/>
              </a:rPr>
              <a:t>GGP</a:t>
            </a:r>
          </a:p>
        </p:txBody>
      </p:sp>
      <p:sp>
        <p:nvSpPr>
          <p:cNvPr id="30722" name="Content Placeholder 2">
            <a:extLst>
              <a:ext uri="{FF2B5EF4-FFF2-40B4-BE49-F238E27FC236}">
                <a16:creationId xmlns:a16="http://schemas.microsoft.com/office/drawing/2014/main" id="{DEDF6E12-FA11-EC4F-A898-6AFF5BC024A3}"/>
              </a:ext>
            </a:extLst>
          </p:cNvPr>
          <p:cNvSpPr>
            <a:spLocks noGrp="1" noChangeArrowheads="1"/>
          </p:cNvSpPr>
          <p:nvPr>
            <p:ph idx="1"/>
          </p:nvPr>
        </p:nvSpPr>
        <p:spPr>
          <a:xfrm>
            <a:off x="762000" y="1371600"/>
            <a:ext cx="8153400" cy="5029200"/>
          </a:xfrm>
        </p:spPr>
        <p:txBody>
          <a:bodyPr/>
          <a:lstStyle/>
          <a:p>
            <a:r>
              <a:rPr lang="en-US" altLang="en-US">
                <a:latin typeface="Calibri Regular"/>
                <a:ea typeface="ＭＳ Ｐゴシック" panose="020B0600070205080204" pitchFamily="34" charset="-128"/>
              </a:rPr>
              <a:t>Input: logical description of a game in a custom </a:t>
            </a:r>
            <a:r>
              <a:rPr lang="en-US" altLang="en-US">
                <a:latin typeface="Calibri Regular"/>
                <a:ea typeface="ＭＳ Ｐゴシック" panose="020B0600070205080204" pitchFamily="34" charset="-128"/>
                <a:hlinkClick r:id="rId2"/>
              </a:rPr>
              <a:t>game description language</a:t>
            </a:r>
            <a:endParaRPr lang="en-US" altLang="en-US">
              <a:latin typeface="Calibri Regular"/>
              <a:ea typeface="ＭＳ Ｐゴシック" panose="020B0600070205080204" pitchFamily="34" charset="-128"/>
            </a:endParaRPr>
          </a:p>
          <a:p>
            <a:pPr marL="225425" lvl="1" indent="-225425">
              <a:buFontTx/>
              <a:buChar char="•"/>
            </a:pPr>
            <a:r>
              <a:rPr lang="en-US" altLang="en-US" sz="3200">
                <a:latin typeface="Calibri Regular"/>
                <a:ea typeface="ＭＳ Ｐゴシック" panose="020B0600070205080204" pitchFamily="34" charset="-128"/>
              </a:rPr>
              <a:t>Game bots must</a:t>
            </a:r>
          </a:p>
          <a:p>
            <a:pPr marL="571500" lvl="2" indent="-225425"/>
            <a:r>
              <a:rPr lang="en-US" altLang="en-US" sz="2800">
                <a:latin typeface="Calibri Regular"/>
                <a:ea typeface="ＭＳ Ｐゴシック" panose="020B0600070205080204" pitchFamily="34" charset="-128"/>
              </a:rPr>
              <a:t>Learn how to play legally from description</a:t>
            </a:r>
          </a:p>
          <a:p>
            <a:pPr marL="571500" lvl="2" indent="-225425"/>
            <a:r>
              <a:rPr lang="en-US" altLang="en-US" sz="2800">
                <a:latin typeface="Calibri Regular"/>
                <a:ea typeface="ＭＳ Ｐゴシック" panose="020B0600070205080204" pitchFamily="34" charset="-128"/>
              </a:rPr>
              <a:t>Play well using general problem solving strategies</a:t>
            </a:r>
          </a:p>
          <a:p>
            <a:pPr marL="571500" lvl="2" indent="-225425"/>
            <a:r>
              <a:rPr lang="en-US" altLang="en-US" sz="2800">
                <a:latin typeface="Calibri Regular"/>
                <a:ea typeface="ＭＳ Ｐゴシック" panose="020B0600070205080204" pitchFamily="34" charset="-128"/>
              </a:rPr>
              <a:t>Improve using general machine learning techniques </a:t>
            </a:r>
          </a:p>
          <a:p>
            <a:r>
              <a:rPr lang="en-US" altLang="en-US">
                <a:latin typeface="Calibri Regular"/>
                <a:ea typeface="ＭＳ Ｐゴシック" panose="020B0600070205080204" pitchFamily="34" charset="-128"/>
              </a:rPr>
              <a:t>Regular completions 2005-2016, $10K prize</a:t>
            </a:r>
          </a:p>
          <a:p>
            <a:r>
              <a:rPr lang="en-US" altLang="en-US">
                <a:latin typeface="Calibri Regular"/>
                <a:ea typeface="ＭＳ Ｐゴシック" panose="020B0600070205080204" pitchFamily="34" charset="-128"/>
              </a:rPr>
              <a:t>Java </a:t>
            </a:r>
            <a:r>
              <a:rPr lang="en-US" altLang="en-US">
                <a:latin typeface="Calibri Regular"/>
                <a:ea typeface="ＭＳ Ｐゴシック" panose="020B0600070205080204" pitchFamily="34" charset="-128"/>
                <a:hlinkClick r:id="rId3"/>
              </a:rPr>
              <a:t>General Game Playing Base Package</a:t>
            </a:r>
            <a:endParaRPr lang="en-US" altLang="en-US">
              <a:latin typeface="Calibri Regular"/>
              <a:ea typeface="ＭＳ Ｐゴシック" panose="020B0600070205080204" pitchFamily="34" charset="-128"/>
            </a:endParaRPr>
          </a:p>
          <a:p>
            <a:endParaRPr lang="en-US" altLang="en-US">
              <a:latin typeface="Calibri Regular"/>
              <a:ea typeface="ＭＳ Ｐゴシック" panose="020B0600070205080204" pitchFamily="34" charset="-128"/>
            </a:endParaRPr>
          </a:p>
          <a:p>
            <a:endParaRPr lang="en-US" altLang="en-US">
              <a:latin typeface="Calibri Regular"/>
              <a:ea typeface="ＭＳ Ｐゴシック" panose="020B0600070205080204" pitchFamily="34" charset="-128"/>
            </a:endParaRPr>
          </a:p>
        </p:txBody>
      </p:sp>
      <p:pic>
        <p:nvPicPr>
          <p:cNvPr id="30723" name="Picture 1">
            <a:extLst>
              <a:ext uri="{FF2B5EF4-FFF2-40B4-BE49-F238E27FC236}">
                <a16:creationId xmlns:a16="http://schemas.microsoft.com/office/drawing/2014/main" id="{0C02CB04-6B8E-914B-B937-30B11B6052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550" y="152400"/>
            <a:ext cx="218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A5B5A04C-C390-3545-A79D-CCD7E75DB1A8}"/>
              </a:ext>
            </a:extLst>
          </p:cNvPr>
          <p:cNvSpPr>
            <a:spLocks noGrp="1" noChangeArrowheads="1"/>
          </p:cNvSpPr>
          <p:nvPr>
            <p:ph type="title"/>
          </p:nvPr>
        </p:nvSpPr>
        <p:spPr>
          <a:xfrm>
            <a:off x="5943600" y="144463"/>
            <a:ext cx="3429000" cy="2065337"/>
          </a:xfrm>
        </p:spPr>
        <p:txBody>
          <a:bodyPr/>
          <a:lstStyle/>
          <a:p>
            <a:r>
              <a:rPr lang="en-US" altLang="en-US">
                <a:latin typeface="Calibri Regular"/>
                <a:ea typeface="ＭＳ Ｐゴシック" panose="020B0600070205080204" pitchFamily="34" charset="-128"/>
              </a:rPr>
              <a:t>GGP Peg</a:t>
            </a:r>
            <a:br>
              <a:rPr lang="en-US" altLang="en-US">
                <a:latin typeface="Calibri Regular"/>
                <a:ea typeface="ＭＳ Ｐゴシック" panose="020B0600070205080204" pitchFamily="34" charset="-128"/>
              </a:rPr>
            </a:br>
            <a:r>
              <a:rPr lang="en-US" altLang="en-US">
                <a:latin typeface="Calibri Regular"/>
                <a:ea typeface="ＭＳ Ｐゴシック" panose="020B0600070205080204" pitchFamily="34" charset="-128"/>
              </a:rPr>
              <a:t>Jumping </a:t>
            </a:r>
            <a:br>
              <a:rPr lang="en-US" altLang="en-US">
                <a:latin typeface="Calibri Regular"/>
                <a:ea typeface="ＭＳ Ｐゴシック" panose="020B0600070205080204" pitchFamily="34" charset="-128"/>
              </a:rPr>
            </a:br>
            <a:r>
              <a:rPr lang="en-US" altLang="en-US">
                <a:latin typeface="Calibri Regular"/>
                <a:ea typeface="ＭＳ Ｐゴシック" panose="020B0600070205080204" pitchFamily="34" charset="-128"/>
              </a:rPr>
              <a:t>Game</a:t>
            </a:r>
          </a:p>
        </p:txBody>
      </p:sp>
      <p:sp>
        <p:nvSpPr>
          <p:cNvPr id="31746" name="Rectangle 3">
            <a:extLst>
              <a:ext uri="{FF2B5EF4-FFF2-40B4-BE49-F238E27FC236}">
                <a16:creationId xmlns:a16="http://schemas.microsoft.com/office/drawing/2014/main" id="{C44EA698-484E-504B-8DED-3CBB3F8F4FC9}"/>
              </a:ext>
            </a:extLst>
          </p:cNvPr>
          <p:cNvSpPr>
            <a:spLocks noGrp="1" noChangeArrowheads="1"/>
          </p:cNvSpPr>
          <p:nvPr>
            <p:ph type="body" idx="1"/>
          </p:nvPr>
        </p:nvSpPr>
        <p:spPr>
          <a:xfrm>
            <a:off x="266700" y="304800"/>
            <a:ext cx="8610600" cy="5334000"/>
          </a:xfrm>
        </p:spPr>
        <p:txBody>
          <a:bodyPr/>
          <a:lstStyle/>
          <a:p>
            <a:pPr marL="0" indent="0">
              <a:lnSpc>
                <a:spcPct val="80000"/>
              </a:lnSpc>
              <a:buFontTx/>
              <a:buNone/>
            </a:pPr>
            <a:r>
              <a:rPr lang="en-US" altLang="en-US" sz="1800">
                <a:latin typeface="Calibri Regular"/>
                <a:ea typeface="ＭＳ Ｐゴシック" panose="020B0600070205080204" pitchFamily="34" charset="-128"/>
              </a:rPr>
              <a:t>; </a:t>
            </a:r>
            <a:r>
              <a:rPr lang="en-US" altLang="en-US" sz="2000">
                <a:latin typeface="Calibri Regular"/>
                <a:ea typeface="ＭＳ Ｐゴシック" panose="020B0600070205080204" pitchFamily="34" charset="-128"/>
                <a:hlinkClick r:id="rId3"/>
              </a:rPr>
              <a:t>http://games.stanford.edu/gamemaster/games-debug/peg.kif</a:t>
            </a:r>
            <a:endParaRPr lang="en-US" altLang="en-US" sz="2000">
              <a:latin typeface="Calibri Regular"/>
              <a:ea typeface="ＭＳ Ｐゴシック" panose="020B0600070205080204" pitchFamily="34" charset="-128"/>
            </a:endParaRPr>
          </a:p>
          <a:p>
            <a:pPr marL="0" indent="0">
              <a:lnSpc>
                <a:spcPct val="80000"/>
              </a:lnSpc>
              <a:buFontTx/>
              <a:buNone/>
            </a:pPr>
            <a:r>
              <a:rPr lang="en-US" altLang="en-US" sz="1800">
                <a:latin typeface="Calibri Regular"/>
                <a:ea typeface="ＭＳ Ｐゴシック" panose="020B0600070205080204" pitchFamily="34" charset="-128"/>
              </a:rPr>
              <a:t>(init (hole a c3 peg))</a:t>
            </a:r>
          </a:p>
          <a:p>
            <a:pPr marL="0" indent="0">
              <a:lnSpc>
                <a:spcPct val="80000"/>
              </a:lnSpc>
              <a:buFontTx/>
              <a:buNone/>
            </a:pPr>
            <a:r>
              <a:rPr lang="en-US" altLang="en-US" sz="1800">
                <a:latin typeface="Calibri Regular"/>
                <a:ea typeface="ＭＳ Ｐゴシック" panose="020B0600070205080204" pitchFamily="34" charset="-128"/>
              </a:rPr>
              <a:t>(init (hole a c4 peg)) </a:t>
            </a:r>
          </a:p>
          <a:p>
            <a:pPr marL="0" indent="0">
              <a:lnSpc>
                <a:spcPct val="80000"/>
              </a:lnSpc>
              <a:buFontTx/>
              <a:buNone/>
            </a:pPr>
            <a:r>
              <a:rPr lang="en-US" altLang="en-US" sz="1800">
                <a:latin typeface="Calibri Regular"/>
                <a:ea typeface="ＭＳ Ｐゴシック" panose="020B0600070205080204" pitchFamily="34" charset="-128"/>
              </a:rPr>
              <a:t>…</a:t>
            </a:r>
          </a:p>
          <a:p>
            <a:pPr marL="0" indent="0">
              <a:lnSpc>
                <a:spcPct val="80000"/>
              </a:lnSpc>
              <a:buFontTx/>
              <a:buNone/>
            </a:pPr>
            <a:r>
              <a:rPr lang="en-US" altLang="en-US" sz="1800">
                <a:latin typeface="Calibri Regular"/>
                <a:ea typeface="ＭＳ Ｐゴシック" panose="020B0600070205080204" pitchFamily="34" charset="-128"/>
              </a:rPr>
              <a:t>(init (hole d c4 empty)) </a:t>
            </a:r>
          </a:p>
          <a:p>
            <a:pPr marL="0" indent="0">
              <a:lnSpc>
                <a:spcPct val="80000"/>
              </a:lnSpc>
              <a:buFontTx/>
              <a:buNone/>
            </a:pPr>
            <a:r>
              <a:rPr lang="en-US" altLang="en-US" sz="1800">
                <a:latin typeface="Calibri Regular"/>
                <a:ea typeface="ＭＳ Ｐゴシック" panose="020B0600070205080204" pitchFamily="34" charset="-128"/>
              </a:rPr>
              <a:t>…</a:t>
            </a:r>
          </a:p>
          <a:p>
            <a:pPr marL="0" indent="0">
              <a:lnSpc>
                <a:spcPct val="80000"/>
              </a:lnSpc>
              <a:buFontTx/>
              <a:buNone/>
            </a:pPr>
            <a:r>
              <a:rPr lang="en-US" altLang="en-US" sz="1800">
                <a:latin typeface="Calibri Regular"/>
                <a:ea typeface="ＭＳ Ｐゴシック" panose="020B0600070205080204" pitchFamily="34" charset="-128"/>
              </a:rPr>
              <a:t>(&lt;= (next (pegs ?x)) (does jumper (jump ?sr ?sc ?dr ?dc)) (true (pegs ?y))</a:t>
            </a:r>
            <a:br>
              <a:rPr lang="en-US" altLang="en-US" sz="1800">
                <a:latin typeface="Calibri Regular"/>
                <a:ea typeface="ＭＳ Ｐゴシック" panose="020B0600070205080204" pitchFamily="34" charset="-128"/>
              </a:rPr>
            </a:br>
            <a:r>
              <a:rPr lang="en-US" altLang="en-US" sz="1800">
                <a:latin typeface="Calibri Regular"/>
                <a:ea typeface="ＭＳ Ｐゴシック" panose="020B0600070205080204" pitchFamily="34" charset="-128"/>
              </a:rPr>
              <a:t>       (succ ?x ?y)) (&lt;= (next (hole ?sr ?sc empty)) (does jumper (jump ?sr ?sc ?dr ?dc))) </a:t>
            </a:r>
          </a:p>
          <a:p>
            <a:pPr marL="0" indent="0">
              <a:lnSpc>
                <a:spcPct val="80000"/>
              </a:lnSpc>
              <a:buFontTx/>
              <a:buNone/>
            </a:pPr>
            <a:r>
              <a:rPr lang="en-US" altLang="en-US" sz="1800">
                <a:latin typeface="Calibri Regular"/>
                <a:ea typeface="ＭＳ Ｐゴシック" panose="020B0600070205080204" pitchFamily="34" charset="-128"/>
              </a:rPr>
              <a:t>…</a:t>
            </a:r>
          </a:p>
          <a:p>
            <a:pPr marL="0" indent="0">
              <a:lnSpc>
                <a:spcPct val="80000"/>
              </a:lnSpc>
              <a:buFontTx/>
              <a:buNone/>
            </a:pPr>
            <a:r>
              <a:rPr lang="en-US" altLang="en-US" sz="1800">
                <a:latin typeface="Calibri Regular"/>
                <a:ea typeface="ＭＳ Ｐゴシック" panose="020B0600070205080204" pitchFamily="34" charset="-128"/>
              </a:rPr>
              <a:t>(&lt;= (legal jumper (jump ?sr ?sc ?dr ?dc)) (true (hole ?sr ?sc peg))</a:t>
            </a:r>
            <a:br>
              <a:rPr lang="en-US" altLang="en-US" sz="1800">
                <a:latin typeface="Calibri Regular"/>
                <a:ea typeface="ＭＳ Ｐゴシック" panose="020B0600070205080204" pitchFamily="34" charset="-128"/>
              </a:rPr>
            </a:br>
            <a:r>
              <a:rPr lang="en-US" altLang="en-US" sz="1800">
                <a:latin typeface="Calibri Regular"/>
                <a:ea typeface="ＭＳ Ｐゴシック" panose="020B0600070205080204" pitchFamily="34" charset="-128"/>
              </a:rPr>
              <a:t>       (true (hole ?dr ?dc empty)) (middle ?sr ?sc ?or ?oc ?dr ?dc) (true (hole ?or ?oc peg))) </a:t>
            </a:r>
          </a:p>
          <a:p>
            <a:pPr marL="0" indent="0">
              <a:lnSpc>
                <a:spcPct val="80000"/>
              </a:lnSpc>
              <a:buFontTx/>
              <a:buNone/>
            </a:pPr>
            <a:r>
              <a:rPr lang="en-US" altLang="en-US" sz="1800">
                <a:latin typeface="Calibri Regular"/>
                <a:ea typeface="ＭＳ Ｐゴシック" panose="020B0600070205080204" pitchFamily="34" charset="-128"/>
              </a:rPr>
              <a:t>…</a:t>
            </a:r>
          </a:p>
          <a:p>
            <a:pPr marL="0" indent="0">
              <a:lnSpc>
                <a:spcPct val="80000"/>
              </a:lnSpc>
              <a:buFontTx/>
              <a:buNone/>
            </a:pPr>
            <a:r>
              <a:rPr lang="en-US" altLang="en-US" sz="1800">
                <a:latin typeface="Calibri Regular"/>
                <a:ea typeface="ＭＳ Ｐゴシック" panose="020B0600070205080204" pitchFamily="34" charset="-128"/>
              </a:rPr>
              <a:t>(&lt;= (goal jumper 100) (true (hole a c3 empty)) (true (hole a c4 empty)) </a:t>
            </a:r>
          </a:p>
          <a:p>
            <a:pPr marL="0" indent="0">
              <a:lnSpc>
                <a:spcPct val="80000"/>
              </a:lnSpc>
              <a:buFontTx/>
              <a:buNone/>
            </a:pPr>
            <a:r>
              <a:rPr lang="en-US" altLang="en-US" sz="1800">
                <a:latin typeface="Calibri Regular"/>
                <a:ea typeface="ＭＳ Ｐゴシック" panose="020B0600070205080204" pitchFamily="34" charset="-128"/>
              </a:rPr>
              <a:t>       (true (hole a c5 empty)) </a:t>
            </a:r>
          </a:p>
          <a:p>
            <a:pPr marL="0" indent="0">
              <a:lnSpc>
                <a:spcPct val="80000"/>
              </a:lnSpc>
              <a:buFontTx/>
              <a:buNone/>
            </a:pPr>
            <a:r>
              <a:rPr lang="en-US" altLang="en-US" sz="1800">
                <a:latin typeface="Calibri Regular"/>
                <a:ea typeface="ＭＳ Ｐゴシック" panose="020B0600070205080204" pitchFamily="34" charset="-128"/>
              </a:rPr>
              <a:t>…</a:t>
            </a:r>
          </a:p>
          <a:p>
            <a:pPr marL="0" indent="0">
              <a:lnSpc>
                <a:spcPct val="80000"/>
              </a:lnSpc>
              <a:buFontTx/>
              <a:buNone/>
            </a:pPr>
            <a:r>
              <a:rPr lang="en-US" altLang="en-US" sz="2000">
                <a:latin typeface="Calibri Regular"/>
                <a:ea typeface="ＭＳ Ｐゴシック" panose="020B0600070205080204" pitchFamily="34" charset="-128"/>
              </a:rPr>
              <a:t>(succ s1 s2)</a:t>
            </a:r>
          </a:p>
          <a:p>
            <a:pPr marL="0" indent="0">
              <a:lnSpc>
                <a:spcPct val="80000"/>
              </a:lnSpc>
              <a:buFontTx/>
              <a:buNone/>
            </a:pPr>
            <a:r>
              <a:rPr lang="en-US" altLang="en-US" sz="2000">
                <a:latin typeface="Calibri Regular"/>
                <a:ea typeface="ＭＳ Ｐゴシック" panose="020B0600070205080204" pitchFamily="34" charset="-128"/>
              </a:rPr>
              <a:t>(succ s2 s3) </a:t>
            </a:r>
          </a:p>
          <a:p>
            <a:pPr marL="0" indent="0">
              <a:lnSpc>
                <a:spcPct val="80000"/>
              </a:lnSpc>
              <a:buFontTx/>
              <a:buNone/>
            </a:pPr>
            <a:r>
              <a:rPr lang="en-US" altLang="en-US" sz="2000">
                <a:latin typeface="Calibri Regular"/>
                <a:ea typeface="ＭＳ Ｐゴシック" panose="020B0600070205080204" pitchFamily="34" charset="-128"/>
              </a:rPr>
              <a:t>…</a:t>
            </a:r>
          </a:p>
        </p:txBody>
      </p:sp>
      <p:pic>
        <p:nvPicPr>
          <p:cNvPr id="31747" name="Picture 2">
            <a:extLst>
              <a:ext uri="{FF2B5EF4-FFF2-40B4-BE49-F238E27FC236}">
                <a16:creationId xmlns:a16="http://schemas.microsoft.com/office/drawing/2014/main" id="{A0AAD05B-8520-A049-A2BE-7340F479B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22875"/>
            <a:ext cx="9144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9E40A7F4-D1B7-264A-9589-5A23BB5CE3EC}"/>
              </a:ext>
            </a:extLst>
          </p:cNvPr>
          <p:cNvSpPr>
            <a:spLocks noGrp="1" noChangeArrowheads="1"/>
          </p:cNvSpPr>
          <p:nvPr>
            <p:ph type="title"/>
          </p:nvPr>
        </p:nvSpPr>
        <p:spPr>
          <a:xfrm>
            <a:off x="685800" y="152400"/>
            <a:ext cx="7772400" cy="1143000"/>
          </a:xfrm>
        </p:spPr>
        <p:txBody>
          <a:bodyPr/>
          <a:lstStyle/>
          <a:p>
            <a:r>
              <a:rPr lang="en-US" altLang="en-US">
                <a:latin typeface="Calibri Regular"/>
                <a:ea typeface="ＭＳ Ｐゴシック" panose="020B0600070205080204" pitchFamily="34" charset="-128"/>
              </a:rPr>
              <a:t>Tic-Tac-Toe in GDL</a:t>
            </a:r>
          </a:p>
        </p:txBody>
      </p:sp>
      <p:sp>
        <p:nvSpPr>
          <p:cNvPr id="33794" name="Content Placeholder 2">
            <a:extLst>
              <a:ext uri="{FF2B5EF4-FFF2-40B4-BE49-F238E27FC236}">
                <a16:creationId xmlns:a16="http://schemas.microsoft.com/office/drawing/2014/main" id="{143F0F82-D071-4043-A1AB-F52DF37702F9}"/>
              </a:ext>
            </a:extLst>
          </p:cNvPr>
          <p:cNvSpPr>
            <a:spLocks noGrp="1" noChangeArrowheads="1"/>
          </p:cNvSpPr>
          <p:nvPr>
            <p:ph sz="half" idx="1"/>
          </p:nvPr>
        </p:nvSpPr>
        <p:spPr>
          <a:xfrm>
            <a:off x="728663" y="1211263"/>
            <a:ext cx="3810000" cy="4808537"/>
          </a:xfrm>
        </p:spPr>
        <p:txBody>
          <a:bodyPr/>
          <a:lstStyle/>
          <a:p>
            <a:pPr marL="0" indent="0">
              <a:buFontTx/>
              <a:buNone/>
            </a:pPr>
            <a:r>
              <a:rPr lang="en-US" altLang="en-US" sz="1600">
                <a:latin typeface="Calibri Regular"/>
                <a:ea typeface="ＭＳ Ｐゴシック" panose="020B0600070205080204" pitchFamily="34" charset="-128"/>
              </a:rPr>
              <a:t>(role xplayer)</a:t>
            </a:r>
          </a:p>
          <a:p>
            <a:pPr marL="0" indent="0">
              <a:buFontTx/>
              <a:buNone/>
            </a:pPr>
            <a:r>
              <a:rPr lang="en-US" altLang="en-US" sz="1600">
                <a:latin typeface="Calibri Regular"/>
                <a:ea typeface="ＭＳ Ｐゴシック" panose="020B0600070205080204" pitchFamily="34" charset="-128"/>
              </a:rPr>
              <a:t>(role oplayer)</a:t>
            </a:r>
          </a:p>
          <a:p>
            <a:pPr marL="0" indent="0">
              <a:buFontTx/>
              <a:buNone/>
            </a:pPr>
            <a:r>
              <a:rPr lang="en-US" altLang="en-US" sz="1600">
                <a:latin typeface="Calibri Regular"/>
                <a:ea typeface="ＭＳ Ｐゴシック" panose="020B0600070205080204" pitchFamily="34" charset="-128"/>
              </a:rPr>
              <a:t>;; Initial State</a:t>
            </a:r>
          </a:p>
          <a:p>
            <a:pPr marL="0" indent="0">
              <a:buFontTx/>
              <a:buNone/>
            </a:pPr>
            <a:r>
              <a:rPr lang="en-US" altLang="en-US" sz="1600">
                <a:latin typeface="Calibri Regular"/>
                <a:ea typeface="ＭＳ Ｐゴシック" panose="020B0600070205080204" pitchFamily="34" charset="-128"/>
              </a:rPr>
              <a:t>(init (cell 1 1 b))</a:t>
            </a:r>
          </a:p>
          <a:p>
            <a:pPr marL="0" indent="0">
              <a:buFontTx/>
              <a:buNone/>
            </a:pPr>
            <a:r>
              <a:rPr lang="en-US" altLang="en-US" sz="1600">
                <a:latin typeface="Calibri Regular"/>
                <a:ea typeface="ＭＳ Ｐゴシック" panose="020B0600070205080204" pitchFamily="34" charset="-128"/>
              </a:rPr>
              <a:t>(init (cell 1 2 b))</a:t>
            </a:r>
          </a:p>
          <a:p>
            <a:pPr marL="0" indent="0">
              <a:buFontTx/>
              <a:buNone/>
            </a:pPr>
            <a:r>
              <a:rPr lang="en-US" altLang="en-US" sz="1600">
                <a:latin typeface="Calibri Regular"/>
                <a:ea typeface="ＭＳ Ｐゴシック" panose="020B0600070205080204" pitchFamily="34" charset="-128"/>
              </a:rPr>
              <a:t>...</a:t>
            </a:r>
          </a:p>
          <a:p>
            <a:pPr marL="0" indent="0">
              <a:buFontTx/>
              <a:buNone/>
            </a:pPr>
            <a:r>
              <a:rPr lang="en-US" altLang="en-US" sz="1600">
                <a:latin typeface="Calibri Regular"/>
                <a:ea typeface="ＭＳ Ｐゴシック" panose="020B0600070205080204" pitchFamily="34" charset="-128"/>
              </a:rPr>
              <a:t>(init (control xplayer))</a:t>
            </a:r>
          </a:p>
          <a:p>
            <a:pPr marL="0" indent="0">
              <a:buFontTx/>
              <a:buNone/>
            </a:pPr>
            <a:r>
              <a:rPr lang="en-US" altLang="en-US" sz="1600">
                <a:latin typeface="Calibri Regular"/>
                <a:ea typeface="ＭＳ Ｐゴシック" panose="020B0600070205080204" pitchFamily="34" charset="-128"/>
              </a:rPr>
              <a:t>;; Dynamic Components</a:t>
            </a:r>
          </a:p>
          <a:p>
            <a:pPr marL="0" indent="0">
              <a:buFontTx/>
              <a:buNone/>
            </a:pPr>
            <a:r>
              <a:rPr lang="en-US" altLang="en-US" sz="1600">
                <a:latin typeface="Calibri Regular"/>
                <a:ea typeface="ＭＳ Ｐゴシック" panose="020B0600070205080204" pitchFamily="34" charset="-128"/>
              </a:rPr>
              <a:t>(&lt;= (next (cell ?m ?n x))</a:t>
            </a:r>
          </a:p>
          <a:p>
            <a:pPr marL="0" indent="0">
              <a:buFontTx/>
              <a:buNone/>
            </a:pPr>
            <a:r>
              <a:rPr lang="en-US" altLang="en-US" sz="1600">
                <a:latin typeface="Calibri Regular"/>
                <a:ea typeface="ＭＳ Ｐゴシック" panose="020B0600070205080204" pitchFamily="34" charset="-128"/>
              </a:rPr>
              <a:t>  (does xplayer (mark ?m ?n))</a:t>
            </a:r>
          </a:p>
          <a:p>
            <a:pPr marL="0" indent="0">
              <a:buFontTx/>
              <a:buNone/>
            </a:pPr>
            <a:r>
              <a:rPr lang="en-US" altLang="en-US" sz="1600">
                <a:latin typeface="Calibri Regular"/>
                <a:ea typeface="ＭＳ Ｐゴシック" panose="020B0600070205080204" pitchFamily="34" charset="-128"/>
              </a:rPr>
              <a:t>  (true (cell ?m ?n b)))</a:t>
            </a:r>
          </a:p>
          <a:p>
            <a:pPr marL="0" indent="0">
              <a:buFontTx/>
              <a:buNone/>
            </a:pPr>
            <a:endParaRPr lang="en-US" altLang="en-US" sz="1600">
              <a:latin typeface="Calibri Regular"/>
              <a:ea typeface="ＭＳ Ｐゴシック" panose="020B0600070205080204" pitchFamily="34" charset="-128"/>
            </a:endParaRPr>
          </a:p>
          <a:p>
            <a:pPr marL="0" indent="0">
              <a:buFontTx/>
              <a:buNone/>
            </a:pPr>
            <a:r>
              <a:rPr lang="en-US" altLang="en-US" sz="1600">
                <a:latin typeface="Calibri Regular"/>
                <a:ea typeface="ＭＳ Ｐゴシック" panose="020B0600070205080204" pitchFamily="34" charset="-128"/>
              </a:rPr>
              <a:t>(&lt;= (next (cell ?m ?n o))</a:t>
            </a:r>
          </a:p>
          <a:p>
            <a:pPr marL="0" indent="0">
              <a:buFontTx/>
              <a:buNone/>
            </a:pPr>
            <a:r>
              <a:rPr lang="en-US" altLang="en-US" sz="1600">
                <a:latin typeface="Calibri Regular"/>
                <a:ea typeface="ＭＳ Ｐゴシック" panose="020B0600070205080204" pitchFamily="34" charset="-128"/>
              </a:rPr>
              <a:t>  (does oplayer (mark ?m ?n))</a:t>
            </a:r>
          </a:p>
          <a:p>
            <a:pPr marL="0" indent="0">
              <a:buFontTx/>
              <a:buNone/>
            </a:pPr>
            <a:r>
              <a:rPr lang="en-US" altLang="en-US" sz="1600">
                <a:latin typeface="Calibri Regular"/>
                <a:ea typeface="ＭＳ Ｐゴシック" panose="020B0600070205080204" pitchFamily="34" charset="-128"/>
              </a:rPr>
              <a:t>  (true (cell ?m ?n b)))</a:t>
            </a:r>
          </a:p>
        </p:txBody>
      </p:sp>
      <p:sp>
        <p:nvSpPr>
          <p:cNvPr id="33795" name="Content Placeholder 3">
            <a:extLst>
              <a:ext uri="{FF2B5EF4-FFF2-40B4-BE49-F238E27FC236}">
                <a16:creationId xmlns:a16="http://schemas.microsoft.com/office/drawing/2014/main" id="{2CA022FC-FE78-7D4C-B079-7A4814528BC9}"/>
              </a:ext>
            </a:extLst>
          </p:cNvPr>
          <p:cNvSpPr>
            <a:spLocks noGrp="1" noChangeArrowheads="1"/>
          </p:cNvSpPr>
          <p:nvPr>
            <p:ph sz="half" idx="2"/>
          </p:nvPr>
        </p:nvSpPr>
        <p:spPr>
          <a:xfrm>
            <a:off x="4691063" y="1211263"/>
            <a:ext cx="3810000" cy="4808537"/>
          </a:xfrm>
        </p:spPr>
        <p:txBody>
          <a:bodyPr/>
          <a:lstStyle/>
          <a:p>
            <a:pPr marL="0" indent="0">
              <a:buFontTx/>
              <a:buNone/>
            </a:pPr>
            <a:r>
              <a:rPr lang="en-US" altLang="en-US" sz="1600">
                <a:latin typeface="Calibri Regular"/>
                <a:ea typeface="ＭＳ Ｐゴシック" panose="020B0600070205080204" pitchFamily="34" charset="-128"/>
              </a:rPr>
              <a:t>…</a:t>
            </a:r>
          </a:p>
          <a:p>
            <a:pPr marL="0" indent="0">
              <a:buFontTx/>
              <a:buNone/>
            </a:pPr>
            <a:r>
              <a:rPr lang="en-US" altLang="en-US" sz="1600">
                <a:latin typeface="Calibri Regular"/>
                <a:ea typeface="ＭＳ Ｐゴシック" panose="020B0600070205080204" pitchFamily="34" charset="-128"/>
              </a:rPr>
              <a:t>...</a:t>
            </a:r>
          </a:p>
          <a:p>
            <a:pPr marL="0" indent="0">
              <a:buFontTx/>
              <a:buNone/>
            </a:pPr>
            <a:r>
              <a:rPr lang="en-US" altLang="en-US" sz="1600">
                <a:latin typeface="Calibri Regular"/>
                <a:ea typeface="ＭＳ Ｐゴシック" panose="020B0600070205080204" pitchFamily="34" charset="-128"/>
              </a:rPr>
              <a:t>(&lt;= (next (control xplayer))</a:t>
            </a:r>
          </a:p>
          <a:p>
            <a:pPr marL="0" indent="0">
              <a:buFontTx/>
              <a:buNone/>
            </a:pPr>
            <a:r>
              <a:rPr lang="en-US" altLang="en-US" sz="1600">
                <a:latin typeface="Calibri Regular"/>
                <a:ea typeface="ＭＳ Ｐゴシック" panose="020B0600070205080204" pitchFamily="34" charset="-128"/>
              </a:rPr>
              <a:t>  (true (control oplayer)))</a:t>
            </a:r>
          </a:p>
          <a:p>
            <a:pPr marL="0" indent="0">
              <a:buFontTx/>
              <a:buNone/>
            </a:pPr>
            <a:r>
              <a:rPr lang="en-US" altLang="en-US" sz="1600">
                <a:latin typeface="Calibri Regular"/>
                <a:ea typeface="ＭＳ Ｐゴシック" panose="020B0600070205080204" pitchFamily="34" charset="-128"/>
              </a:rPr>
              <a:t>(&lt;= (legal ?w (mark ?x ?y))</a:t>
            </a:r>
          </a:p>
          <a:p>
            <a:pPr marL="0" indent="0">
              <a:buFontTx/>
              <a:buNone/>
            </a:pPr>
            <a:r>
              <a:rPr lang="en-US" altLang="en-US" sz="1600">
                <a:latin typeface="Calibri Regular"/>
                <a:ea typeface="ＭＳ Ｐゴシック" panose="020B0600070205080204" pitchFamily="34" charset="-128"/>
              </a:rPr>
              <a:t>  (true (cell ?x ?y b))</a:t>
            </a:r>
          </a:p>
          <a:p>
            <a:pPr marL="0" indent="0">
              <a:buFontTx/>
              <a:buNone/>
            </a:pPr>
            <a:r>
              <a:rPr lang="en-US" altLang="en-US" sz="1600">
                <a:latin typeface="Calibri Regular"/>
                <a:ea typeface="ＭＳ Ｐゴシック" panose="020B0600070205080204" pitchFamily="34" charset="-128"/>
              </a:rPr>
              <a:t>  (true (control ?w)))</a:t>
            </a:r>
          </a:p>
          <a:p>
            <a:pPr marL="0" indent="0">
              <a:buFontTx/>
              <a:buNone/>
            </a:pPr>
            <a:r>
              <a:rPr lang="en-US" altLang="en-US" sz="1600">
                <a:latin typeface="Calibri Regular"/>
                <a:ea typeface="ＭＳ Ｐゴシック" panose="020B0600070205080204" pitchFamily="34" charset="-128"/>
              </a:rPr>
              <a:t>(&lt;= (legal xplayer noop)</a:t>
            </a:r>
          </a:p>
          <a:p>
            <a:pPr marL="0" indent="0">
              <a:buFontTx/>
              <a:buNone/>
            </a:pPr>
            <a:r>
              <a:rPr lang="en-US" altLang="en-US" sz="1600">
                <a:latin typeface="Calibri Regular"/>
                <a:ea typeface="ＭＳ Ｐゴシック" panose="020B0600070205080204" pitchFamily="34" charset="-128"/>
              </a:rPr>
              <a:t>  (true (control oplayer)))</a:t>
            </a:r>
          </a:p>
          <a:p>
            <a:pPr marL="0" indent="0">
              <a:buFontTx/>
              <a:buNone/>
            </a:pPr>
            <a:r>
              <a:rPr lang="en-US" altLang="en-US" sz="1600">
                <a:latin typeface="Calibri Regular"/>
                <a:ea typeface="ＭＳ Ｐゴシック" panose="020B0600070205080204" pitchFamily="34" charset="-128"/>
              </a:rPr>
              <a:t>(&lt;= (legal oplayer noop)</a:t>
            </a:r>
          </a:p>
          <a:p>
            <a:pPr marL="0" indent="0">
              <a:buFontTx/>
              <a:buNone/>
            </a:pPr>
            <a:r>
              <a:rPr lang="en-US" altLang="en-US" sz="1600">
                <a:latin typeface="Calibri Regular"/>
                <a:ea typeface="ＭＳ Ｐゴシック" panose="020B0600070205080204" pitchFamily="34" charset="-128"/>
              </a:rPr>
              <a:t>  (true (control xplayer)))</a:t>
            </a:r>
          </a:p>
          <a:p>
            <a:pPr marL="0" indent="0">
              <a:buFontTx/>
              <a:buNone/>
            </a:pPr>
            <a:r>
              <a:rPr lang="en-US" altLang="en-US" sz="1600">
                <a:latin typeface="Calibri Regular"/>
                <a:ea typeface="ＭＳ Ｐゴシック" panose="020B0600070205080204" pitchFamily="34" charset="-128"/>
              </a:rPr>
              <a:t>...</a:t>
            </a:r>
          </a:p>
          <a:p>
            <a:pPr marL="0" indent="0">
              <a:buFontTx/>
              <a:buNone/>
            </a:pPr>
            <a:r>
              <a:rPr lang="en-US" altLang="en-US" sz="1600">
                <a:latin typeface="Calibri Regular"/>
                <a:ea typeface="ＭＳ Ｐゴシック" panose="020B0600070205080204" pitchFamily="34" charset="-128"/>
              </a:rPr>
              <a:t>(&lt;= (goal xplayer 100) (line x))</a:t>
            </a:r>
          </a:p>
          <a:p>
            <a:pPr marL="0" indent="0">
              <a:buFontTx/>
              <a:buNone/>
            </a:pPr>
            <a:r>
              <a:rPr lang="en-US" altLang="en-US" sz="1600">
                <a:latin typeface="Calibri Regular"/>
                <a:ea typeface="ＭＳ Ｐゴシック" panose="020B0600070205080204" pitchFamily="34" charset="-128"/>
              </a:rPr>
              <a:t>...</a:t>
            </a:r>
          </a:p>
          <a:p>
            <a:pPr marL="0" indent="0">
              <a:buFontTx/>
              <a:buNone/>
            </a:pPr>
            <a:r>
              <a:rPr lang="en-US" altLang="en-US" sz="1600">
                <a:latin typeface="Calibri Regular"/>
                <a:ea typeface="ＭＳ Ｐゴシック" panose="020B0600070205080204" pitchFamily="34" charset="-128"/>
              </a:rPr>
              <a:t>(&lt;= (goal oplayer 0) (line x))</a:t>
            </a:r>
          </a:p>
          <a:p>
            <a:pPr marL="0" indent="0">
              <a:buFontTx/>
              <a:buNone/>
            </a:pPr>
            <a:r>
              <a:rPr lang="en-US" altLang="en-US" sz="1600">
                <a:latin typeface="Calibri Regular"/>
                <a:ea typeface="ＭＳ Ｐゴシック" panose="020B0600070205080204" pitchFamily="34" charset="-128"/>
              </a:rPr>
              <a:t>...</a:t>
            </a:r>
          </a:p>
          <a:p>
            <a:pPr marL="0" indent="0">
              <a:buFontTx/>
              <a:buNone/>
            </a:pPr>
            <a:endParaRPr lang="en-US" altLang="en-US" sz="1600">
              <a:latin typeface="Calibri Regular"/>
              <a:ea typeface="ＭＳ Ｐゴシック" panose="020B0600070205080204" pitchFamily="34" charset="-128"/>
            </a:endParaRPr>
          </a:p>
        </p:txBody>
      </p:sp>
      <p:sp>
        <p:nvSpPr>
          <p:cNvPr id="33796" name="Content Placeholder 2">
            <a:extLst>
              <a:ext uri="{FF2B5EF4-FFF2-40B4-BE49-F238E27FC236}">
                <a16:creationId xmlns:a16="http://schemas.microsoft.com/office/drawing/2014/main" id="{F4A32434-14D8-3E48-9F57-14399D040A00}"/>
              </a:ext>
            </a:extLst>
          </p:cNvPr>
          <p:cNvSpPr txBox="1">
            <a:spLocks noChangeArrowheads="1"/>
          </p:cNvSpPr>
          <p:nvPr/>
        </p:nvSpPr>
        <p:spPr bwMode="auto">
          <a:xfrm>
            <a:off x="800100" y="6248400"/>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20000"/>
              </a:spcBef>
            </a:pPr>
            <a:r>
              <a:rPr lang="en-US" altLang="en-US" sz="2800">
                <a:latin typeface="Calibri Regular"/>
              </a:rPr>
              <a:t>See ggp-base repository: </a:t>
            </a:r>
            <a:r>
              <a:rPr lang="en-US" altLang="en-US" sz="2800">
                <a:latin typeface="Calibri Regular"/>
                <a:hlinkClick r:id="rId2"/>
              </a:rPr>
              <a:t>http://bit.ly/RB49q5</a:t>
            </a:r>
            <a:endParaRPr lang="en-US" altLang="en-US" sz="1200">
              <a:latin typeface="Calibri 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D98E34AB-C5BE-4F45-B9EA-642DC4158C49}"/>
              </a:ext>
            </a:extLst>
          </p:cNvPr>
          <p:cNvSpPr>
            <a:spLocks noGrp="1" noChangeArrowheads="1"/>
          </p:cNvSpPr>
          <p:nvPr>
            <p:ph type="title"/>
          </p:nvPr>
        </p:nvSpPr>
        <p:spPr/>
        <p:txBody>
          <a:bodyPr/>
          <a:lstStyle/>
          <a:p>
            <a:r>
              <a:rPr lang="en-US" altLang="en-US">
                <a:latin typeface="Calibri Regular"/>
                <a:ea typeface="ＭＳ Ｐゴシック" panose="020B0600070205080204" pitchFamily="34" charset="-128"/>
              </a:rPr>
              <a:t>Overview</a:t>
            </a:r>
          </a:p>
        </p:txBody>
      </p:sp>
      <p:sp>
        <p:nvSpPr>
          <p:cNvPr id="7170" name="Rectangle 3">
            <a:extLst>
              <a:ext uri="{FF2B5EF4-FFF2-40B4-BE49-F238E27FC236}">
                <a16:creationId xmlns:a16="http://schemas.microsoft.com/office/drawing/2014/main" id="{312FAD72-000C-E840-A4D1-E479FB98D3FC}"/>
              </a:ext>
            </a:extLst>
          </p:cNvPr>
          <p:cNvSpPr>
            <a:spLocks noGrp="1" noChangeArrowheads="1"/>
          </p:cNvSpPr>
          <p:nvPr>
            <p:ph type="body" idx="1"/>
          </p:nvPr>
        </p:nvSpPr>
        <p:spPr/>
        <p:txBody>
          <a:bodyPr/>
          <a:lstStyle/>
          <a:p>
            <a:r>
              <a:rPr lang="en-US" altLang="en-US">
                <a:latin typeface="Calibri Regular"/>
                <a:ea typeface="ＭＳ Ｐゴシック" panose="020B0600070205080204" pitchFamily="34" charset="-128"/>
              </a:rPr>
              <a:t>Stochastic games</a:t>
            </a:r>
          </a:p>
          <a:p>
            <a:r>
              <a:rPr lang="en-US" altLang="en-US">
                <a:latin typeface="Calibri Regular"/>
                <a:ea typeface="ＭＳ Ｐゴシック" panose="020B0600070205080204" pitchFamily="34" charset="-128"/>
              </a:rPr>
              <a:t>Other issues</a:t>
            </a:r>
          </a:p>
          <a:p>
            <a:r>
              <a:rPr lang="en-US" altLang="en-US">
                <a:latin typeface="Calibri Regular"/>
                <a:ea typeface="ＭＳ Ｐゴシック" panose="020B0600070205080204" pitchFamily="34" charset="-128"/>
              </a:rPr>
              <a:t>AlphaGo Zero</a:t>
            </a:r>
          </a:p>
          <a:p>
            <a:r>
              <a:rPr lang="en-US" altLang="en-US">
                <a:latin typeface="Calibri Regular"/>
                <a:ea typeface="ＭＳ Ｐゴシック" panose="020B0600070205080204" pitchFamily="34" charset="-128"/>
              </a:rPr>
              <a:t>General game playing</a:t>
            </a:r>
          </a:p>
          <a:p>
            <a:endParaRPr lang="en-US" altLang="en-US">
              <a:latin typeface="Calibri Regular"/>
              <a:ea typeface="ＭＳ Ｐゴシック" panose="020B0600070205080204" pitchFamily="34" charset="-128"/>
            </a:endParaRPr>
          </a:p>
          <a:p>
            <a:endParaRPr lang="en-US" altLang="en-US" sz="2800">
              <a:latin typeface="Calibri Regular"/>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14A7EE19-DB66-0F43-A1C8-87520F0A3A79}"/>
              </a:ext>
            </a:extLst>
          </p:cNvPr>
          <p:cNvSpPr>
            <a:spLocks noGrp="1" noChangeArrowheads="1"/>
          </p:cNvSpPr>
          <p:nvPr>
            <p:ph type="title"/>
          </p:nvPr>
        </p:nvSpPr>
        <p:spPr>
          <a:xfrm>
            <a:off x="76200" y="228600"/>
            <a:ext cx="8915400" cy="1143000"/>
          </a:xfrm>
        </p:spPr>
        <p:txBody>
          <a:bodyPr/>
          <a:lstStyle/>
          <a:p>
            <a:r>
              <a:rPr lang="en-US" altLang="en-US">
                <a:latin typeface="Calibri Regular"/>
                <a:ea typeface="ＭＳ Ｐゴシック" panose="020B0600070205080204" pitchFamily="34" charset="-128"/>
              </a:rPr>
              <a:t>A example of General Intelligence</a:t>
            </a:r>
          </a:p>
        </p:txBody>
      </p:sp>
      <p:sp>
        <p:nvSpPr>
          <p:cNvPr id="34818" name="Content Placeholder 2">
            <a:extLst>
              <a:ext uri="{FF2B5EF4-FFF2-40B4-BE49-F238E27FC236}">
                <a16:creationId xmlns:a16="http://schemas.microsoft.com/office/drawing/2014/main" id="{E831B2F1-00CD-4D43-8370-9992E5314F7B}"/>
              </a:ext>
            </a:extLst>
          </p:cNvPr>
          <p:cNvSpPr>
            <a:spLocks noGrp="1" noChangeArrowheads="1"/>
          </p:cNvSpPr>
          <p:nvPr>
            <p:ph idx="1"/>
          </p:nvPr>
        </p:nvSpPr>
        <p:spPr>
          <a:xfrm>
            <a:off x="685800" y="1295400"/>
            <a:ext cx="7772400" cy="5181600"/>
          </a:xfrm>
        </p:spPr>
        <p:txBody>
          <a:bodyPr/>
          <a:lstStyle/>
          <a:p>
            <a:r>
              <a:rPr lang="en-US" altLang="ja-JP">
                <a:latin typeface="Calibri Regular"/>
                <a:ea typeface="ＭＳ Ｐゴシック" panose="020B0600070205080204" pitchFamily="34" charset="-128"/>
                <a:hlinkClick r:id="rId2"/>
              </a:rPr>
              <a:t>Artificial General Intelligence </a:t>
            </a:r>
            <a:r>
              <a:rPr lang="en-US" altLang="ja-JP">
                <a:latin typeface="Calibri Regular"/>
                <a:ea typeface="ＭＳ Ｐゴシック" panose="020B0600070205080204" pitchFamily="34" charset="-128"/>
              </a:rPr>
              <a:t>describes research that aims to create machines capable of general intelligent action</a:t>
            </a:r>
          </a:p>
          <a:p>
            <a:r>
              <a:rPr lang="en-US" altLang="en-US">
                <a:latin typeface="Calibri Regular"/>
                <a:ea typeface="ＭＳ Ｐゴシック" panose="020B0600070205080204" pitchFamily="34" charset="-128"/>
              </a:rPr>
              <a:t>Harkens back to early visions of AI, like McCarthy’s </a:t>
            </a:r>
            <a:r>
              <a:rPr lang="en-US" altLang="en-US">
                <a:latin typeface="Calibri Regular"/>
                <a:ea typeface="ＭＳ Ｐゴシック" panose="020B0600070205080204" pitchFamily="34" charset="-128"/>
                <a:hlinkClick r:id="rId3"/>
              </a:rPr>
              <a:t>Advise Taker</a:t>
            </a:r>
            <a:endParaRPr lang="en-US" altLang="en-US">
              <a:latin typeface="Calibri Regular"/>
              <a:ea typeface="ＭＳ Ｐゴシック" panose="020B0600070205080204" pitchFamily="34" charset="-128"/>
            </a:endParaRPr>
          </a:p>
          <a:p>
            <a:pPr lvl="1"/>
            <a:r>
              <a:rPr lang="en-US" altLang="en-US">
                <a:latin typeface="Calibri Regular"/>
                <a:ea typeface="ＭＳ Ｐゴシック" panose="020B0600070205080204" pitchFamily="34" charset="-128"/>
              </a:rPr>
              <a:t>See </a:t>
            </a:r>
            <a:r>
              <a:rPr lang="en-US" altLang="en-US">
                <a:latin typeface="Calibri Regular"/>
                <a:ea typeface="ＭＳ Ｐゴシック" panose="020B0600070205080204" pitchFamily="34" charset="-128"/>
                <a:hlinkClick r:id="rId4"/>
              </a:rPr>
              <a:t>Programs with Common Sense</a:t>
            </a:r>
            <a:r>
              <a:rPr lang="en-US" altLang="en-US">
                <a:latin typeface="Calibri Regular"/>
                <a:ea typeface="ＭＳ Ｐゴシック" panose="020B0600070205080204" pitchFamily="34" charset="-128"/>
              </a:rPr>
              <a:t> (1959)</a:t>
            </a:r>
          </a:p>
          <a:p>
            <a:r>
              <a:rPr lang="en-US" altLang="en-US">
                <a:latin typeface="Calibri Regular"/>
                <a:ea typeface="ＭＳ Ｐゴシック" panose="020B0600070205080204" pitchFamily="34" charset="-128"/>
              </a:rPr>
              <a:t>A response to frustration with narrow specialists, often seen as “hacks”</a:t>
            </a:r>
          </a:p>
          <a:p>
            <a:pPr lvl="1"/>
            <a:r>
              <a:rPr lang="en-US" altLang="en-US">
                <a:latin typeface="Calibri Regular"/>
                <a:ea typeface="ＭＳ Ｐゴシック" panose="020B0600070205080204" pitchFamily="34" charset="-128"/>
              </a:rPr>
              <a:t>See </a:t>
            </a:r>
            <a:r>
              <a:rPr lang="en-US" altLang="en-US">
                <a:latin typeface="Calibri Regular"/>
                <a:ea typeface="ＭＳ Ｐゴシック" panose="020B0600070205080204" pitchFamily="34" charset="-128"/>
                <a:hlinkClick r:id="rId5"/>
              </a:rPr>
              <a:t>On Chomsky and the Two Cultures</a:t>
            </a:r>
            <a:br>
              <a:rPr lang="en-US" altLang="en-US">
                <a:latin typeface="Calibri Regular"/>
                <a:ea typeface="ＭＳ Ｐゴシック" panose="020B0600070205080204" pitchFamily="34" charset="-128"/>
                <a:hlinkClick r:id="rId5"/>
              </a:rPr>
            </a:br>
            <a:r>
              <a:rPr lang="en-US" altLang="en-US">
                <a:latin typeface="Calibri Regular"/>
                <a:ea typeface="ＭＳ Ｐゴシック" panose="020B0600070205080204" pitchFamily="34" charset="-128"/>
                <a:hlinkClick r:id="rId5"/>
              </a:rPr>
              <a:t>of Statistical Learning</a:t>
            </a:r>
            <a:endParaRPr lang="en-US" altLang="en-US">
              <a:latin typeface="Calibri Regular"/>
              <a:ea typeface="ＭＳ Ｐゴシック" panose="020B0600070205080204" pitchFamily="34" charset="-128"/>
            </a:endParaRPr>
          </a:p>
          <a:p>
            <a:endParaRPr lang="en-US" altLang="en-US">
              <a:latin typeface="Calibri Regular"/>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21C4DDF1-A5A7-A64A-9512-430677E7D25E}"/>
              </a:ext>
            </a:extLst>
          </p:cNvPr>
          <p:cNvSpPr>
            <a:spLocks noGrp="1" noChangeArrowheads="1"/>
          </p:cNvSpPr>
          <p:nvPr>
            <p:ph type="title"/>
          </p:nvPr>
        </p:nvSpPr>
        <p:spPr>
          <a:xfrm>
            <a:off x="685800" y="304800"/>
            <a:ext cx="7772400" cy="1143000"/>
          </a:xfrm>
        </p:spPr>
        <p:txBody>
          <a:bodyPr/>
          <a:lstStyle/>
          <a:p>
            <a:r>
              <a:rPr lang="en-US" altLang="en-US" sz="4000">
                <a:solidFill>
                  <a:srgbClr val="000000"/>
                </a:solidFill>
                <a:latin typeface="Calibri Regular"/>
                <a:ea typeface="ＭＳ Ｐゴシック" panose="020B0600070205080204" pitchFamily="34" charset="-128"/>
              </a:rPr>
              <a:t>Perspective on Games: </a:t>
            </a:r>
            <a:r>
              <a:rPr lang="en-US" altLang="en-US" sz="4000">
                <a:solidFill>
                  <a:srgbClr val="A01E00"/>
                </a:solidFill>
                <a:latin typeface="Calibri Regular"/>
                <a:ea typeface="ＭＳ Ｐゴシック" panose="020B0600070205080204" pitchFamily="34" charset="-128"/>
              </a:rPr>
              <a:t>Con</a:t>
            </a:r>
            <a:r>
              <a:rPr lang="en-US" altLang="en-US" sz="4000">
                <a:solidFill>
                  <a:schemeClr val="accent2"/>
                </a:solidFill>
                <a:latin typeface="Calibri Regular"/>
                <a:ea typeface="ＭＳ Ｐゴシック" panose="020B0600070205080204" pitchFamily="34" charset="-128"/>
              </a:rPr>
              <a:t> </a:t>
            </a:r>
            <a:r>
              <a:rPr lang="en-US" altLang="en-US" sz="4000">
                <a:solidFill>
                  <a:srgbClr val="000000"/>
                </a:solidFill>
                <a:latin typeface="Calibri Regular"/>
                <a:ea typeface="ＭＳ Ｐゴシック" panose="020B0600070205080204" pitchFamily="34" charset="-128"/>
              </a:rPr>
              <a:t>and</a:t>
            </a:r>
            <a:r>
              <a:rPr lang="en-US" altLang="en-US" sz="4000">
                <a:solidFill>
                  <a:schemeClr val="accent2"/>
                </a:solidFill>
                <a:latin typeface="Calibri Regular"/>
                <a:ea typeface="ＭＳ Ｐゴシック" panose="020B0600070205080204" pitchFamily="34" charset="-128"/>
              </a:rPr>
              <a:t> </a:t>
            </a:r>
            <a:r>
              <a:rPr lang="en-US" altLang="en-US" sz="4000">
                <a:solidFill>
                  <a:srgbClr val="006000"/>
                </a:solidFill>
                <a:latin typeface="Calibri Regular"/>
                <a:ea typeface="ＭＳ Ｐゴシック" panose="020B0600070205080204" pitchFamily="34" charset="-128"/>
              </a:rPr>
              <a:t>Pro</a:t>
            </a:r>
          </a:p>
        </p:txBody>
      </p:sp>
      <p:sp>
        <p:nvSpPr>
          <p:cNvPr id="37890" name="Text Box 3">
            <a:extLst>
              <a:ext uri="{FF2B5EF4-FFF2-40B4-BE49-F238E27FC236}">
                <a16:creationId xmlns:a16="http://schemas.microsoft.com/office/drawing/2014/main" id="{3D5A437E-407D-E24E-96C5-4EB491390EE4}"/>
              </a:ext>
            </a:extLst>
          </p:cNvPr>
          <p:cNvSpPr txBox="1">
            <a:spLocks noChangeArrowheads="1"/>
          </p:cNvSpPr>
          <p:nvPr/>
        </p:nvSpPr>
        <p:spPr bwMode="auto">
          <a:xfrm>
            <a:off x="152400" y="1857375"/>
            <a:ext cx="426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ja-JP" altLang="en-US" sz="2400">
                <a:solidFill>
                  <a:srgbClr val="A01E00"/>
                </a:solidFill>
                <a:latin typeface="Calibri Regular"/>
              </a:rPr>
              <a:t>“</a:t>
            </a:r>
            <a:r>
              <a:rPr lang="en-US" altLang="ja-JP" sz="2400">
                <a:solidFill>
                  <a:srgbClr val="A01E00"/>
                </a:solidFill>
                <a:latin typeface="Calibri Regular"/>
              </a:rPr>
              <a:t>Chess is the Drosophila of artificial intelligence. However, computer chess has developed much as genetics might have if the geneticists had concentrated their efforts starting in 1910 on breeding racing Drosophila. We would have some science, but mainly we would have very fast fruit flies.</a:t>
            </a:r>
            <a:r>
              <a:rPr lang="ja-JP" altLang="en-US" sz="2400">
                <a:solidFill>
                  <a:srgbClr val="A01E00"/>
                </a:solidFill>
                <a:latin typeface="Calibri Regular"/>
              </a:rPr>
              <a:t>”</a:t>
            </a:r>
            <a:r>
              <a:rPr lang="en-US" altLang="ja-JP" sz="2400">
                <a:solidFill>
                  <a:srgbClr val="A01E00"/>
                </a:solidFill>
                <a:latin typeface="Calibri Regular"/>
              </a:rPr>
              <a:t>				John McCarthy, Stanford</a:t>
            </a:r>
            <a:endParaRPr lang="en-US" altLang="en-US" sz="2400">
              <a:solidFill>
                <a:srgbClr val="A01E00"/>
              </a:solidFill>
              <a:latin typeface="Calibri Regular"/>
            </a:endParaRPr>
          </a:p>
        </p:txBody>
      </p:sp>
      <p:sp>
        <p:nvSpPr>
          <p:cNvPr id="110596" name="Text Box 4">
            <a:extLst>
              <a:ext uri="{FF2B5EF4-FFF2-40B4-BE49-F238E27FC236}">
                <a16:creationId xmlns:a16="http://schemas.microsoft.com/office/drawing/2014/main" id="{18CEEF9B-18D5-7F49-B55F-13A7AE74584A}"/>
              </a:ext>
            </a:extLst>
          </p:cNvPr>
          <p:cNvSpPr txBox="1">
            <a:spLocks noChangeArrowheads="1"/>
          </p:cNvSpPr>
          <p:nvPr/>
        </p:nvSpPr>
        <p:spPr bwMode="auto">
          <a:xfrm>
            <a:off x="4572000" y="2720975"/>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r"/>
            <a:r>
              <a:rPr lang="ja-JP" altLang="en-US" sz="2400">
                <a:solidFill>
                  <a:srgbClr val="006000"/>
                </a:solidFill>
                <a:latin typeface="Calibri Regular"/>
              </a:rPr>
              <a:t>“</a:t>
            </a:r>
            <a:r>
              <a:rPr lang="en-US" altLang="ja-JP" sz="2400">
                <a:solidFill>
                  <a:srgbClr val="006000"/>
                </a:solidFill>
                <a:latin typeface="Calibri Regular"/>
              </a:rPr>
              <a:t>Saying Deep Blue doesn’t really think about chess is like saying an airplane doesn't really fly because it doesn't flap its wings.</a:t>
            </a:r>
            <a:r>
              <a:rPr lang="ja-JP" altLang="en-US" sz="2400">
                <a:solidFill>
                  <a:srgbClr val="006000"/>
                </a:solidFill>
                <a:latin typeface="Calibri Regular"/>
              </a:rPr>
              <a:t>”</a:t>
            </a:r>
            <a:endParaRPr lang="en-US" altLang="ja-JP" sz="2400">
              <a:solidFill>
                <a:srgbClr val="006000"/>
              </a:solidFill>
              <a:latin typeface="Calibri Regular"/>
            </a:endParaRPr>
          </a:p>
          <a:p>
            <a:r>
              <a:rPr lang="en-US" altLang="en-US" sz="2400">
                <a:solidFill>
                  <a:srgbClr val="006000"/>
                </a:solidFill>
                <a:latin typeface="Calibri Regular"/>
              </a:rPr>
              <a:t>				Drew McDermott, Yale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a:extLst>
              <a:ext uri="{FF2B5EF4-FFF2-40B4-BE49-F238E27FC236}">
                <a16:creationId xmlns:a16="http://schemas.microsoft.com/office/drawing/2014/main" id="{B9F9C4D0-9759-EF4E-92C4-854E6D87DB91}"/>
              </a:ext>
            </a:extLst>
          </p:cNvPr>
          <p:cNvSpPr>
            <a:spLocks noGrp="1" noChangeArrowheads="1"/>
          </p:cNvSpPr>
          <p:nvPr>
            <p:ph type="title"/>
          </p:nvPr>
        </p:nvSpPr>
        <p:spPr>
          <a:xfrm>
            <a:off x="685800" y="144463"/>
            <a:ext cx="7772400" cy="1143000"/>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hlinkClick r:id="rId2"/>
              </a:rPr>
              <a:t>AlphaGO</a:t>
            </a:r>
            <a:endParaRPr lang="en-US" alt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 name="Content Placeholder 4">
            <a:extLst>
              <a:ext uri="{FF2B5EF4-FFF2-40B4-BE49-F238E27FC236}">
                <a16:creationId xmlns:a16="http://schemas.microsoft.com/office/drawing/2014/main" id="{36C610FA-6223-4D4C-8105-F55919B043DD}"/>
              </a:ext>
            </a:extLst>
          </p:cNvPr>
          <p:cNvSpPr>
            <a:spLocks noGrp="1"/>
          </p:cNvSpPr>
          <p:nvPr>
            <p:ph idx="1"/>
          </p:nvPr>
        </p:nvSpPr>
        <p:spPr>
          <a:xfrm>
            <a:off x="611188" y="1279525"/>
            <a:ext cx="8089900" cy="5473700"/>
          </a:xfrm>
        </p:spPr>
        <p:txBody>
          <a:bodyPr>
            <a:normAutofit lnSpcReduction="10000"/>
          </a:bodyPr>
          <a:lstStyle/>
          <a:p>
            <a:pPr>
              <a:defRPr/>
            </a:pPr>
            <a:r>
              <a:rPr lang="en-US"/>
              <a:t>Developed by Google’s </a:t>
            </a:r>
            <a:r>
              <a:rPr lang="en-US">
                <a:hlinkClick r:id="rId3"/>
              </a:rPr>
              <a:t>DeepMind</a:t>
            </a:r>
            <a:endParaRPr lang="en-US"/>
          </a:p>
          <a:p>
            <a:pPr>
              <a:defRPr/>
            </a:pPr>
            <a:r>
              <a:rPr lang="en-US"/>
              <a:t>Beat top-ranked human grandmasters in 2016</a:t>
            </a:r>
          </a:p>
          <a:p>
            <a:pPr>
              <a:defRPr/>
            </a:pPr>
            <a:r>
              <a:rPr lang="en-US"/>
              <a:t>Used </a:t>
            </a:r>
            <a:r>
              <a:rPr lang="en-US">
                <a:hlinkClick r:id="rId4"/>
              </a:rPr>
              <a:t>Monte Carlo tree search</a:t>
            </a:r>
            <a:r>
              <a:rPr lang="en-US"/>
              <a:t> over game tree</a:t>
            </a:r>
          </a:p>
          <a:p>
            <a:pPr marL="339725" lvl="1" indent="0">
              <a:buFontTx/>
              <a:buNone/>
              <a:defRPr/>
            </a:pPr>
            <a:r>
              <a:rPr lang="en-US"/>
              <a:t>expands search tree via random sampling of search space</a:t>
            </a:r>
          </a:p>
          <a:p>
            <a:pPr>
              <a:defRPr/>
            </a:pPr>
            <a:r>
              <a:rPr lang="en-US" i="1"/>
              <a:t>Science</a:t>
            </a:r>
            <a:r>
              <a:rPr lang="en-US"/>
              <a:t> Breakthrough of the year runner-up</a:t>
            </a:r>
          </a:p>
          <a:p>
            <a:pPr marL="228600" lvl="1" indent="0">
              <a:lnSpc>
                <a:spcPct val="120000"/>
              </a:lnSpc>
              <a:buFontTx/>
              <a:buNone/>
              <a:defRPr/>
            </a:pPr>
            <a:r>
              <a:rPr lang="en-US">
                <a:hlinkClick r:id="rId5"/>
              </a:rPr>
              <a:t>Mastering the game of Go with deep neural networks and tree search</a:t>
            </a:r>
            <a:r>
              <a:rPr lang="en-US"/>
              <a:t>, Silver et al., </a:t>
            </a:r>
            <a:r>
              <a:rPr lang="en-US" i="1"/>
              <a:t>Nature</a:t>
            </a:r>
            <a:r>
              <a:rPr lang="en-US"/>
              <a:t>, 529:484–489, 2016</a:t>
            </a:r>
          </a:p>
          <a:p>
            <a:pPr>
              <a:defRPr/>
            </a:pPr>
            <a:r>
              <a:rPr lang="en-US"/>
              <a:t>Match with grandmaster Lee Sedol in 2016 was subject of award-winning 2017 </a:t>
            </a:r>
            <a:r>
              <a:rPr lang="en-US">
                <a:hlinkClick r:id="rId6"/>
              </a:rPr>
              <a:t>AlphaGo</a:t>
            </a:r>
            <a:endParaRPr lang="en-US"/>
          </a:p>
          <a:p>
            <a:pPr>
              <a:defRPr/>
            </a:pPr>
            <a:endParaRPr lang="en-US"/>
          </a:p>
        </p:txBody>
      </p:sp>
      <p:pic>
        <p:nvPicPr>
          <p:cNvPr id="39939" name="Picture 1">
            <a:extLst>
              <a:ext uri="{FF2B5EF4-FFF2-40B4-BE49-F238E27FC236}">
                <a16:creationId xmlns:a16="http://schemas.microsoft.com/office/drawing/2014/main" id="{6EDF6400-AC1A-D341-8421-963E2F29AD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9075" y="104775"/>
            <a:ext cx="11747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A5F239F3-871C-1741-914C-6FA645573B7D}"/>
              </a:ext>
            </a:extLst>
          </p:cNvPr>
          <p:cNvSpPr>
            <a:spLocks noGrp="1" noChangeArrowheads="1"/>
          </p:cNvSpPr>
          <p:nvPr>
            <p:ph type="title"/>
          </p:nvPr>
        </p:nvSpPr>
        <p:spPr>
          <a:xfrm>
            <a:off x="628650" y="136525"/>
            <a:ext cx="7886700" cy="1325563"/>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rPr>
              <a:t>Go - the game</a:t>
            </a:r>
          </a:p>
        </p:txBody>
      </p:sp>
      <p:pic>
        <p:nvPicPr>
          <p:cNvPr id="40962" name="Picture 4">
            <a:extLst>
              <a:ext uri="{FF2B5EF4-FFF2-40B4-BE49-F238E27FC236}">
                <a16:creationId xmlns:a16="http://schemas.microsoft.com/office/drawing/2014/main" id="{24AA2EE8-924B-6C4B-B9C5-E4549B758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525" y="4419600"/>
            <a:ext cx="344011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5">
            <a:extLst>
              <a:ext uri="{FF2B5EF4-FFF2-40B4-BE49-F238E27FC236}">
                <a16:creationId xmlns:a16="http://schemas.microsoft.com/office/drawing/2014/main" id="{EB88F8E5-8460-EE48-B567-F98CEA97B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4419600"/>
            <a:ext cx="21558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6">
            <a:extLst>
              <a:ext uri="{FF2B5EF4-FFF2-40B4-BE49-F238E27FC236}">
                <a16:creationId xmlns:a16="http://schemas.microsoft.com/office/drawing/2014/main" id="{967429B0-B779-9D4B-98F3-33A3DE0140A3}"/>
              </a:ext>
            </a:extLst>
          </p:cNvPr>
          <p:cNvSpPr txBox="1">
            <a:spLocks noChangeArrowheads="1"/>
          </p:cNvSpPr>
          <p:nvPr/>
        </p:nvSpPr>
        <p:spPr bwMode="auto">
          <a:xfrm>
            <a:off x="4872038" y="60960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t>capture</a:t>
            </a:r>
          </a:p>
        </p:txBody>
      </p:sp>
      <p:sp>
        <p:nvSpPr>
          <p:cNvPr id="40965" name="TextBox 7">
            <a:extLst>
              <a:ext uri="{FF2B5EF4-FFF2-40B4-BE49-F238E27FC236}">
                <a16:creationId xmlns:a16="http://schemas.microsoft.com/office/drawing/2014/main" id="{F2DDCC3B-6AFB-B442-BC5F-671B30E7E25A}"/>
              </a:ext>
            </a:extLst>
          </p:cNvPr>
          <p:cNvSpPr txBox="1">
            <a:spLocks noChangeArrowheads="1"/>
          </p:cNvSpPr>
          <p:nvPr/>
        </p:nvSpPr>
        <p:spPr bwMode="auto">
          <a:xfrm>
            <a:off x="1501775" y="6138863"/>
            <a:ext cx="2155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t>liberties</a:t>
            </a:r>
          </a:p>
        </p:txBody>
      </p:sp>
      <p:sp>
        <p:nvSpPr>
          <p:cNvPr id="40966" name="Content Placeholder 8">
            <a:extLst>
              <a:ext uri="{FF2B5EF4-FFF2-40B4-BE49-F238E27FC236}">
                <a16:creationId xmlns:a16="http://schemas.microsoft.com/office/drawing/2014/main" id="{C1F78A04-971D-D44A-8DB8-C2763775154C}"/>
              </a:ext>
            </a:extLst>
          </p:cNvPr>
          <p:cNvSpPr>
            <a:spLocks noGrp="1" noChangeArrowheads="1"/>
          </p:cNvSpPr>
          <p:nvPr>
            <p:ph idx="1"/>
          </p:nvPr>
        </p:nvSpPr>
        <p:spPr>
          <a:xfrm>
            <a:off x="533400" y="1219200"/>
            <a:ext cx="8351838" cy="4373563"/>
          </a:xfrm>
        </p:spPr>
        <p:txBody>
          <a:bodyPr/>
          <a:lstStyle/>
          <a:p>
            <a:r>
              <a:rPr lang="en-US" altLang="en-US">
                <a:latin typeface="Calibri Regular"/>
                <a:ea typeface="ＭＳ Ｐゴシック" panose="020B0600070205080204" pitchFamily="34" charset="-128"/>
              </a:rPr>
              <a:t>Played on 19x19 board; black vs. white stones</a:t>
            </a:r>
          </a:p>
          <a:p>
            <a:r>
              <a:rPr lang="en-US" altLang="en-US">
                <a:latin typeface="Calibri Regular"/>
                <a:ea typeface="ＭＳ Ｐゴシック" panose="020B0600070205080204" pitchFamily="34" charset="-128"/>
              </a:rPr>
              <a:t>Huge state space O(b</a:t>
            </a:r>
            <a:r>
              <a:rPr lang="en-US" altLang="en-US" baseline="30000">
                <a:latin typeface="Calibri Regular"/>
                <a:ea typeface="ＭＳ Ｐゴシック" panose="020B0600070205080204" pitchFamily="34" charset="-128"/>
              </a:rPr>
              <a:t>d</a:t>
            </a:r>
            <a:r>
              <a:rPr lang="en-US" altLang="en-US">
                <a:latin typeface="Calibri Regular"/>
                <a:ea typeface="ＭＳ Ｐゴシック" panose="020B0600070205080204" pitchFamily="34" charset="-128"/>
              </a:rPr>
              <a:t>): chess:~35</a:t>
            </a:r>
            <a:r>
              <a:rPr lang="en-US" altLang="en-US" baseline="30000">
                <a:latin typeface="Calibri Regular"/>
                <a:ea typeface="ＭＳ Ｐゴシック" panose="020B0600070205080204" pitchFamily="34" charset="-128"/>
              </a:rPr>
              <a:t>80</a:t>
            </a:r>
            <a:r>
              <a:rPr lang="en-US" altLang="en-US">
                <a:latin typeface="Calibri Regular"/>
                <a:ea typeface="ＭＳ Ｐゴシック" panose="020B0600070205080204" pitchFamily="34" charset="-128"/>
              </a:rPr>
              <a:t>, go: ~250</a:t>
            </a:r>
            <a:r>
              <a:rPr lang="en-US" altLang="en-US" baseline="30000">
                <a:latin typeface="Calibri Regular"/>
                <a:ea typeface="ＭＳ Ｐゴシック" panose="020B0600070205080204" pitchFamily="34" charset="-128"/>
              </a:rPr>
              <a:t>150</a:t>
            </a:r>
          </a:p>
          <a:p>
            <a:pPr>
              <a:spcBef>
                <a:spcPct val="0"/>
              </a:spcBef>
            </a:pPr>
            <a:r>
              <a:rPr lang="en-US" altLang="en-US">
                <a:latin typeface="Calibri Regular"/>
                <a:ea typeface="ＭＳ Ｐゴシック" panose="020B0600070205080204" pitchFamily="34" charset="-128"/>
              </a:rPr>
              <a:t>Rule: Stones on board must have an adjacent open point ("liberty") or be part of connected group with a liberty. Groups of stones losing their last liberty are removed from the board.</a:t>
            </a:r>
          </a:p>
        </p:txBody>
      </p:sp>
      <p:pic>
        <p:nvPicPr>
          <p:cNvPr id="40967" name="Content Placeholder 3">
            <a:extLst>
              <a:ext uri="{FF2B5EF4-FFF2-40B4-BE49-F238E27FC236}">
                <a16:creationId xmlns:a16="http://schemas.microsoft.com/office/drawing/2014/main" id="{2E2187EC-2F5E-CA43-BD1F-37495194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7963" y="98425"/>
            <a:ext cx="1208087"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217759A-1CA6-7E47-B1A4-29CBE83B2741}"/>
              </a:ext>
            </a:extLst>
          </p:cNvPr>
          <p:cNvSpPr>
            <a:spLocks noGrp="1" noChangeArrowheads="1"/>
          </p:cNvSpPr>
          <p:nvPr>
            <p:ph type="title"/>
          </p:nvPr>
        </p:nvSpPr>
        <p:spPr>
          <a:xfrm>
            <a:off x="804863" y="122238"/>
            <a:ext cx="7886700" cy="1325562"/>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rPr>
              <a:t>AlphaGo implementation</a:t>
            </a:r>
          </a:p>
        </p:txBody>
      </p:sp>
      <p:sp>
        <p:nvSpPr>
          <p:cNvPr id="3" name="Content Placeholder 2">
            <a:extLst>
              <a:ext uri="{FF2B5EF4-FFF2-40B4-BE49-F238E27FC236}">
                <a16:creationId xmlns:a16="http://schemas.microsoft.com/office/drawing/2014/main" id="{0C7263C2-793A-0941-B56A-93C365603E4D}"/>
              </a:ext>
            </a:extLst>
          </p:cNvPr>
          <p:cNvSpPr>
            <a:spLocks noGrp="1"/>
          </p:cNvSpPr>
          <p:nvPr>
            <p:ph idx="1"/>
          </p:nvPr>
        </p:nvSpPr>
        <p:spPr>
          <a:xfrm>
            <a:off x="355600" y="1377950"/>
            <a:ext cx="7694613" cy="4508500"/>
          </a:xfrm>
        </p:spPr>
        <p:txBody>
          <a:bodyPr>
            <a:normAutofit/>
          </a:bodyPr>
          <a:lstStyle/>
          <a:p>
            <a:pPr>
              <a:defRPr/>
            </a:pPr>
            <a:r>
              <a:rPr lang="en-US"/>
              <a:t>Trained deep neural networks (13 layers) to learn </a:t>
            </a:r>
            <a:r>
              <a:rPr lang="en-US" b="1"/>
              <a:t>value function </a:t>
            </a:r>
            <a:r>
              <a:rPr lang="en-US"/>
              <a:t>and </a:t>
            </a:r>
            <a:r>
              <a:rPr lang="en-US" b="1"/>
              <a:t>policy function</a:t>
            </a:r>
          </a:p>
          <a:p>
            <a:pPr>
              <a:defRPr/>
            </a:pPr>
            <a:r>
              <a:rPr lang="en-US"/>
              <a:t>Performs Monte Carlo game search</a:t>
            </a:r>
          </a:p>
          <a:p>
            <a:pPr marL="463550" lvl="1" indent="-177800">
              <a:defRPr/>
            </a:pPr>
            <a:r>
              <a:rPr lang="en-US"/>
              <a:t>explore state space like minimax</a:t>
            </a:r>
          </a:p>
          <a:p>
            <a:pPr marL="463550" lvl="1" indent="-177800">
              <a:defRPr/>
            </a:pPr>
            <a:r>
              <a:rPr lang="en-US"/>
              <a:t>random "rollouts"</a:t>
            </a:r>
          </a:p>
          <a:p>
            <a:pPr marL="463550" lvl="1" indent="-177800">
              <a:defRPr/>
            </a:pPr>
            <a:r>
              <a:rPr lang="en-US"/>
              <a:t>simulate probable plays by opponent according to policy function</a:t>
            </a:r>
          </a:p>
          <a:p>
            <a:pPr lvl="1">
              <a:defRPr/>
            </a:pPr>
            <a:endParaRPr lang="en-US"/>
          </a:p>
        </p:txBody>
      </p:sp>
      <p:pic>
        <p:nvPicPr>
          <p:cNvPr id="41987" name="Picture 4">
            <a:extLst>
              <a:ext uri="{FF2B5EF4-FFF2-40B4-BE49-F238E27FC236}">
                <a16:creationId xmlns:a16="http://schemas.microsoft.com/office/drawing/2014/main" id="{4D39B902-8E15-A843-837F-62AEBCB15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5062538"/>
            <a:ext cx="54149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5617D995-DBD1-7940-8996-E5BF285783A4}"/>
              </a:ext>
            </a:extLst>
          </p:cNvPr>
          <p:cNvSpPr>
            <a:spLocks noGrp="1" noChangeArrowheads="1"/>
          </p:cNvSpPr>
          <p:nvPr>
            <p:ph type="title"/>
          </p:nvPr>
        </p:nvSpPr>
        <p:spPr>
          <a:xfrm>
            <a:off x="804863" y="122238"/>
            <a:ext cx="7886700" cy="1325562"/>
          </a:xfrm>
        </p:spPr>
        <p:txBody>
          <a:bodyPr/>
          <a:lstStyle/>
          <a:p>
            <a:r>
              <a:rPr lang="en-US" altLang="en-US">
                <a:latin typeface="Calibri" panose="020F0502020204030204" pitchFamily="34" charset="0"/>
                <a:ea typeface="ＭＳ Ｐゴシック" panose="020B0600070205080204" pitchFamily="34" charset="-128"/>
                <a:cs typeface="Calibri" panose="020F0502020204030204" pitchFamily="34" charset="0"/>
              </a:rPr>
              <a:t>AlphaGo implementation</a:t>
            </a:r>
          </a:p>
        </p:txBody>
      </p:sp>
      <p:sp>
        <p:nvSpPr>
          <p:cNvPr id="3" name="Content Placeholder 2">
            <a:extLst>
              <a:ext uri="{FF2B5EF4-FFF2-40B4-BE49-F238E27FC236}">
                <a16:creationId xmlns:a16="http://schemas.microsoft.com/office/drawing/2014/main" id="{6BDEA17B-515E-8F45-854B-2FCA05D56189}"/>
              </a:ext>
            </a:extLst>
          </p:cNvPr>
          <p:cNvSpPr>
            <a:spLocks noGrp="1"/>
          </p:cNvSpPr>
          <p:nvPr>
            <p:ph idx="1"/>
          </p:nvPr>
        </p:nvSpPr>
        <p:spPr>
          <a:xfrm>
            <a:off x="806248" y="1447800"/>
            <a:ext cx="7886700" cy="4967287"/>
          </a:xfrm>
        </p:spPr>
        <p:txBody>
          <a:bodyPr>
            <a:noAutofit/>
          </a:bodyPr>
          <a:lstStyle/>
          <a:p>
            <a:pPr marL="231775" indent="-222250">
              <a:defRPr/>
            </a:pPr>
            <a:r>
              <a:rPr lang="en-US" dirty="0"/>
              <a:t>Hardware: 1920 CPUs, 28O GPUs</a:t>
            </a:r>
          </a:p>
          <a:p>
            <a:pPr marL="231775" indent="-222250">
              <a:defRPr/>
            </a:pPr>
            <a:r>
              <a:rPr lang="en-US" dirty="0"/>
              <a:t>Neural networks trained in two phases over 4-6 weeks</a:t>
            </a:r>
          </a:p>
          <a:p>
            <a:pPr marL="231775" indent="-222250">
              <a:defRPr/>
            </a:pPr>
            <a:r>
              <a:rPr lang="en-US" b="1" dirty="0"/>
              <a:t>Phase 1: </a:t>
            </a:r>
            <a:r>
              <a:rPr lang="en-US" dirty="0"/>
              <a:t>supervised learning from database of 30 million moves in games between two good human players</a:t>
            </a:r>
          </a:p>
          <a:p>
            <a:pPr marL="231775" indent="-222250">
              <a:defRPr/>
            </a:pPr>
            <a:r>
              <a:rPr lang="en-US" b="1" dirty="0"/>
              <a:t>Phase 2: </a:t>
            </a:r>
            <a:r>
              <a:rPr lang="en-US" dirty="0"/>
              <a:t>play against versions of self using </a:t>
            </a:r>
            <a:r>
              <a:rPr lang="en-US" dirty="0">
                <a:hlinkClick r:id="rId2"/>
              </a:rPr>
              <a:t>reinforcement learning</a:t>
            </a:r>
            <a:r>
              <a:rPr lang="en-US" dirty="0"/>
              <a:t> to improve performance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2108866C-673E-994C-8CF8-3ECD32E6E546}"/>
              </a:ext>
            </a:extLst>
          </p:cNvPr>
          <p:cNvSpPr>
            <a:spLocks noGrp="1" noChangeArrowheads="1"/>
          </p:cNvSpPr>
          <p:nvPr>
            <p:ph type="title"/>
          </p:nvPr>
        </p:nvSpPr>
        <p:spPr>
          <a:xfrm>
            <a:off x="685800" y="381000"/>
            <a:ext cx="7772400" cy="914400"/>
          </a:xfrm>
        </p:spPr>
        <p:txBody>
          <a:bodyPr/>
          <a:lstStyle/>
          <a:p>
            <a:r>
              <a:rPr lang="en-US" altLang="en-US">
                <a:latin typeface="Calibri Regular"/>
                <a:ea typeface="ＭＳ Ｐゴシック" panose="020B0600070205080204" pitchFamily="34" charset="-128"/>
              </a:rPr>
              <a:t>Why study games?</a:t>
            </a:r>
          </a:p>
        </p:txBody>
      </p:sp>
      <p:sp>
        <p:nvSpPr>
          <p:cNvPr id="35842" name="Rectangle 3">
            <a:extLst>
              <a:ext uri="{FF2B5EF4-FFF2-40B4-BE49-F238E27FC236}">
                <a16:creationId xmlns:a16="http://schemas.microsoft.com/office/drawing/2014/main" id="{ADCB2ACB-2C60-FE4B-AC10-D36323D65150}"/>
              </a:ext>
            </a:extLst>
          </p:cNvPr>
          <p:cNvSpPr>
            <a:spLocks noGrp="1" noChangeArrowheads="1"/>
          </p:cNvSpPr>
          <p:nvPr>
            <p:ph type="body" idx="1"/>
          </p:nvPr>
        </p:nvSpPr>
        <p:spPr>
          <a:xfrm>
            <a:off x="674688" y="1143000"/>
            <a:ext cx="8153400" cy="5334000"/>
          </a:xfrm>
        </p:spPr>
        <p:txBody>
          <a:bodyPr/>
          <a:lstStyle/>
          <a:p>
            <a:r>
              <a:rPr lang="en-US" altLang="en-US" sz="3000">
                <a:latin typeface="Calibri Regular"/>
                <a:ea typeface="ＭＳ Ｐゴシック" panose="020B0600070205080204" pitchFamily="34" charset="-128"/>
              </a:rPr>
              <a:t>Interesting, hard problems that require minimal </a:t>
            </a:r>
            <a:r>
              <a:rPr lang="ja-JP" altLang="en-US" sz="3000">
                <a:latin typeface="Calibri Regular"/>
                <a:ea typeface="ＭＳ Ｐゴシック" panose="020B0600070205080204" pitchFamily="34" charset="-128"/>
              </a:rPr>
              <a:t>“</a:t>
            </a:r>
            <a:r>
              <a:rPr lang="en-US" altLang="ja-JP" sz="3000">
                <a:latin typeface="Calibri Regular"/>
                <a:ea typeface="ＭＳ Ｐゴシック" panose="020B0600070205080204" pitchFamily="34" charset="-128"/>
              </a:rPr>
              <a:t>initial structure</a:t>
            </a:r>
            <a:r>
              <a:rPr lang="ja-JP" altLang="en-US" sz="3000">
                <a:latin typeface="Calibri Regular"/>
                <a:ea typeface="ＭＳ Ｐゴシック" panose="020B0600070205080204" pitchFamily="34" charset="-128"/>
              </a:rPr>
              <a:t>”</a:t>
            </a:r>
            <a:endParaRPr lang="en-US" altLang="ja-JP" sz="3000">
              <a:latin typeface="Calibri Regular"/>
              <a:ea typeface="ＭＳ Ｐゴシック" panose="020B0600070205080204" pitchFamily="34" charset="-128"/>
            </a:endParaRPr>
          </a:p>
          <a:p>
            <a:r>
              <a:rPr lang="en-US" altLang="en-US" sz="3000">
                <a:latin typeface="Calibri Regular"/>
                <a:ea typeface="ＭＳ Ｐゴシック" panose="020B0600070205080204" pitchFamily="34" charset="-128"/>
              </a:rPr>
              <a:t>Clear criteria for success</a:t>
            </a:r>
          </a:p>
          <a:p>
            <a:r>
              <a:rPr lang="en-US" altLang="en-US" sz="3000">
                <a:latin typeface="Calibri Regular"/>
                <a:ea typeface="ＭＳ Ｐゴシック" panose="020B0600070205080204" pitchFamily="34" charset="-128"/>
              </a:rPr>
              <a:t>A way to study problems involving {hostile, adversarial, competing} agents and the uncertainty of interacting with the natural world</a:t>
            </a:r>
          </a:p>
          <a:p>
            <a:r>
              <a:rPr lang="en-US" altLang="en-US" sz="3000">
                <a:latin typeface="Calibri Regular"/>
                <a:ea typeface="ＭＳ Ｐゴシック" panose="020B0600070205080204" pitchFamily="34" charset="-128"/>
              </a:rPr>
              <a:t>People have used them to asses their intelligence</a:t>
            </a:r>
          </a:p>
          <a:p>
            <a:r>
              <a:rPr lang="en-US" altLang="en-US" sz="3000">
                <a:latin typeface="Calibri Regular"/>
                <a:ea typeface="ＭＳ Ｐゴシック" panose="020B0600070205080204" pitchFamily="34" charset="-128"/>
              </a:rPr>
              <a:t>Fun, good, easy to understand, PR potential</a:t>
            </a:r>
          </a:p>
          <a:p>
            <a:r>
              <a:rPr lang="en-US" altLang="en-US" sz="3000">
                <a:latin typeface="Calibri Regular"/>
                <a:ea typeface="ＭＳ Ｐゴシック" panose="020B0600070205080204" pitchFamily="34" charset="-128"/>
              </a:rPr>
              <a:t>Games often define very large search spaces</a:t>
            </a:r>
          </a:p>
          <a:p>
            <a:pPr lvl="1"/>
            <a:r>
              <a:rPr lang="en-US" altLang="en-US" sz="3000">
                <a:latin typeface="Calibri Regular"/>
                <a:ea typeface="ＭＳ Ｐゴシック" panose="020B0600070205080204" pitchFamily="34" charset="-128"/>
              </a:rPr>
              <a:t>chess 35</a:t>
            </a:r>
            <a:r>
              <a:rPr lang="en-US" altLang="en-US" sz="3000" baseline="30000">
                <a:latin typeface="Calibri Regular"/>
                <a:ea typeface="ＭＳ Ｐゴシック" panose="020B0600070205080204" pitchFamily="34" charset="-128"/>
              </a:rPr>
              <a:t>100</a:t>
            </a:r>
            <a:r>
              <a:rPr lang="en-US" altLang="en-US" sz="3000">
                <a:latin typeface="Calibri Regular"/>
                <a:ea typeface="ＭＳ Ｐゴシック" panose="020B0600070205080204" pitchFamily="34" charset="-128"/>
              </a:rPr>
              <a:t> nodes in search tree, 10</a:t>
            </a:r>
            <a:r>
              <a:rPr lang="en-US" altLang="en-US" sz="3000" baseline="30000">
                <a:latin typeface="Calibri Regular"/>
                <a:ea typeface="ＭＳ Ｐゴシック" panose="020B0600070205080204" pitchFamily="34" charset="-128"/>
              </a:rPr>
              <a:t>40</a:t>
            </a:r>
            <a:r>
              <a:rPr lang="en-US" altLang="en-US" sz="3000">
                <a:latin typeface="Calibri Regular"/>
                <a:ea typeface="ＭＳ Ｐゴシック" panose="020B0600070205080204" pitchFamily="34" charset="-128"/>
              </a:rPr>
              <a:t> legal states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91F19B56-DCA5-7745-9805-FACFDCF7A440}"/>
              </a:ext>
            </a:extLst>
          </p:cNvPr>
          <p:cNvSpPr>
            <a:spLocks noGrp="1" noChangeArrowheads="1"/>
          </p:cNvSpPr>
          <p:nvPr>
            <p:ph type="title"/>
          </p:nvPr>
        </p:nvSpPr>
        <p:spPr>
          <a:xfrm>
            <a:off x="685800" y="609600"/>
            <a:ext cx="6934200" cy="1143000"/>
          </a:xfrm>
        </p:spPr>
        <p:txBody>
          <a:bodyPr/>
          <a:lstStyle/>
          <a:p>
            <a:r>
              <a:rPr lang="en-US" altLang="en-US" sz="4800">
                <a:latin typeface="Calibri Regular"/>
                <a:ea typeface="ＭＳ Ｐゴシック" panose="020B0600070205080204" pitchFamily="34" charset="-128"/>
              </a:rPr>
              <a:t>Stochastic Games</a:t>
            </a:r>
          </a:p>
        </p:txBody>
      </p:sp>
      <p:sp>
        <p:nvSpPr>
          <p:cNvPr id="9218" name="Content Placeholder 2">
            <a:extLst>
              <a:ext uri="{FF2B5EF4-FFF2-40B4-BE49-F238E27FC236}">
                <a16:creationId xmlns:a16="http://schemas.microsoft.com/office/drawing/2014/main" id="{9B43E42E-7BDB-8641-AEA5-91A0335A1464}"/>
              </a:ext>
            </a:extLst>
          </p:cNvPr>
          <p:cNvSpPr>
            <a:spLocks noGrp="1" noChangeArrowheads="1"/>
          </p:cNvSpPr>
          <p:nvPr>
            <p:ph idx="1"/>
          </p:nvPr>
        </p:nvSpPr>
        <p:spPr/>
        <p:txBody>
          <a:bodyPr/>
          <a:lstStyle/>
          <a:p>
            <a:r>
              <a:rPr lang="en-US" altLang="en-US">
                <a:latin typeface="Calibri Regular"/>
                <a:ea typeface="ＭＳ Ｐゴシック" panose="020B0600070205080204" pitchFamily="34" charset="-128"/>
              </a:rPr>
              <a:t>In real life, unpredictable external events can put us into unforeseen situations</a:t>
            </a:r>
          </a:p>
          <a:p>
            <a:r>
              <a:rPr lang="en-US" altLang="en-US">
                <a:latin typeface="Calibri Regular"/>
                <a:ea typeface="ＭＳ Ｐゴシック" panose="020B0600070205080204" pitchFamily="34" charset="-128"/>
              </a:rPr>
              <a:t>Many games introduce unpredictability through a random element, such as the throwing of dice</a:t>
            </a:r>
          </a:p>
          <a:p>
            <a:r>
              <a:rPr lang="en-US" altLang="en-US">
                <a:latin typeface="Calibri Regular"/>
                <a:ea typeface="ＭＳ Ｐゴシック" panose="020B0600070205080204" pitchFamily="34" charset="-128"/>
              </a:rPr>
              <a:t>These offer simple scenarios for problem solving with adversaries and uncertainty</a:t>
            </a:r>
          </a:p>
          <a:p>
            <a:endParaRPr lang="en-US" altLang="en-US">
              <a:latin typeface="Calibri Regular"/>
              <a:ea typeface="ＭＳ Ｐゴシック" panose="020B0600070205080204" pitchFamily="34" charset="-128"/>
            </a:endParaRPr>
          </a:p>
        </p:txBody>
      </p:sp>
      <p:pic>
        <p:nvPicPr>
          <p:cNvPr id="9219" name="Picture 3">
            <a:extLst>
              <a:ext uri="{FF2B5EF4-FFF2-40B4-BE49-F238E27FC236}">
                <a16:creationId xmlns:a16="http://schemas.microsoft.com/office/drawing/2014/main" id="{F4DC3014-77C4-1442-83A8-65CC08341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600" y="0"/>
            <a:ext cx="23876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26528BD6-5999-D64D-9520-8FD8AC75D75C}"/>
              </a:ext>
            </a:extLst>
          </p:cNvPr>
          <p:cNvSpPr>
            <a:spLocks noGrp="1" noChangeArrowheads="1"/>
          </p:cNvSpPr>
          <p:nvPr>
            <p:ph type="title"/>
          </p:nvPr>
        </p:nvSpPr>
        <p:spPr>
          <a:xfrm>
            <a:off x="609600" y="277813"/>
            <a:ext cx="7772400" cy="1143000"/>
          </a:xfrm>
        </p:spPr>
        <p:txBody>
          <a:bodyPr/>
          <a:lstStyle/>
          <a:p>
            <a:r>
              <a:rPr lang="en-US" altLang="en-US" sz="4400" b="1">
                <a:latin typeface="Calibri Regular"/>
                <a:ea typeface="ＭＳ Ｐゴシック" panose="020B0600070205080204" pitchFamily="34" charset="-128"/>
              </a:rPr>
              <a:t>Example: </a:t>
            </a:r>
            <a:r>
              <a:rPr lang="en-US" altLang="en-US" sz="4400" b="1">
                <a:latin typeface="Calibri Regular"/>
                <a:ea typeface="ＭＳ Ｐゴシック" panose="020B0600070205080204" pitchFamily="34" charset="-128"/>
                <a:hlinkClick r:id="rId3"/>
              </a:rPr>
              <a:t>Backgammon</a:t>
            </a:r>
            <a:endParaRPr lang="en-US" altLang="en-US" sz="4400" b="1">
              <a:latin typeface="Calibri Regular"/>
              <a:ea typeface="ＭＳ Ｐゴシック" panose="020B0600070205080204" pitchFamily="34" charset="-128"/>
            </a:endParaRPr>
          </a:p>
        </p:txBody>
      </p:sp>
      <p:pic>
        <p:nvPicPr>
          <p:cNvPr id="10242" name="Picture 3" descr="fig05">
            <a:extLst>
              <a:ext uri="{FF2B5EF4-FFF2-40B4-BE49-F238E27FC236}">
                <a16:creationId xmlns:a16="http://schemas.microsoft.com/office/drawing/2014/main" id="{8DC332CF-30ED-B441-9FFC-801E99CB8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68438"/>
            <a:ext cx="4800600" cy="4665662"/>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4">
            <a:extLst>
              <a:ext uri="{FF2B5EF4-FFF2-40B4-BE49-F238E27FC236}">
                <a16:creationId xmlns:a16="http://schemas.microsoft.com/office/drawing/2014/main" id="{D1B9878B-8372-DB48-875B-7CD37C12B2CB}"/>
              </a:ext>
            </a:extLst>
          </p:cNvPr>
          <p:cNvSpPr txBox="1">
            <a:spLocks noChangeArrowheads="1"/>
          </p:cNvSpPr>
          <p:nvPr/>
        </p:nvSpPr>
        <p:spPr bwMode="auto">
          <a:xfrm>
            <a:off x="228600" y="1409700"/>
            <a:ext cx="4038600"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indent="-109538">
              <a:defRPr sz="2000">
                <a:solidFill>
                  <a:schemeClr val="tx1"/>
                </a:solidFill>
                <a:latin typeface="Times New Roman" panose="02020603050405020304" pitchFamily="18" charset="0"/>
                <a:ea typeface="ＭＳ Ｐゴシック" panose="020B0600070205080204" pitchFamily="34" charset="-128"/>
              </a:defRPr>
            </a:lvl1pPr>
            <a:lvl2pPr marL="407988" indent="-173038">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ts val="800"/>
              </a:spcBef>
              <a:buFontTx/>
              <a:buChar char="•"/>
            </a:pPr>
            <a:r>
              <a:rPr lang="en-US" altLang="en-US" sz="2400">
                <a:latin typeface="Calibri Regular"/>
              </a:rPr>
              <a:t>Popular two-player game with uncertainty</a:t>
            </a:r>
          </a:p>
          <a:p>
            <a:pPr>
              <a:spcBef>
                <a:spcPts val="800"/>
              </a:spcBef>
              <a:buFontTx/>
              <a:buChar char="•"/>
            </a:pPr>
            <a:r>
              <a:rPr lang="en-US" altLang="en-US" sz="2400">
                <a:latin typeface="Calibri Regular"/>
              </a:rPr>
              <a:t>Players roll dice to determine what moves can be made</a:t>
            </a:r>
          </a:p>
          <a:p>
            <a:pPr>
              <a:spcBef>
                <a:spcPts val="800"/>
              </a:spcBef>
              <a:buFontTx/>
              <a:buChar char="•"/>
            </a:pPr>
            <a:r>
              <a:rPr lang="en-US" altLang="en-US" sz="2400">
                <a:latin typeface="Calibri Regular"/>
              </a:rPr>
              <a:t>White has just rolled 5 &amp; 6, giving four legal moves:</a:t>
            </a:r>
          </a:p>
          <a:p>
            <a:pPr lvl="1">
              <a:spcBef>
                <a:spcPts val="200"/>
              </a:spcBef>
              <a:buFontTx/>
              <a:buChar char="•"/>
            </a:pPr>
            <a:r>
              <a:rPr lang="en-US" altLang="en-US" sz="2400">
                <a:latin typeface="Calibri Regular"/>
              </a:rPr>
              <a:t>5-10, 5-11</a:t>
            </a:r>
          </a:p>
          <a:p>
            <a:pPr lvl="1">
              <a:spcBef>
                <a:spcPts val="200"/>
              </a:spcBef>
              <a:buFontTx/>
              <a:buChar char="•"/>
            </a:pPr>
            <a:r>
              <a:rPr lang="en-US" altLang="en-US" sz="2400">
                <a:latin typeface="Calibri Regular"/>
              </a:rPr>
              <a:t>5-11, 19-24</a:t>
            </a:r>
          </a:p>
          <a:p>
            <a:pPr lvl="1">
              <a:spcBef>
                <a:spcPts val="200"/>
              </a:spcBef>
              <a:buFontTx/>
              <a:buChar char="•"/>
            </a:pPr>
            <a:r>
              <a:rPr lang="en-US" altLang="en-US" sz="2400">
                <a:latin typeface="Calibri Regular"/>
              </a:rPr>
              <a:t>5-10, 10-16</a:t>
            </a:r>
          </a:p>
          <a:p>
            <a:pPr lvl="1">
              <a:spcBef>
                <a:spcPts val="200"/>
              </a:spcBef>
              <a:buFontTx/>
              <a:buChar char="•"/>
            </a:pPr>
            <a:r>
              <a:rPr lang="en-US" altLang="en-US" sz="2400">
                <a:latin typeface="Calibri Regular"/>
              </a:rPr>
              <a:t>5-11, 11-16</a:t>
            </a:r>
          </a:p>
          <a:p>
            <a:pPr>
              <a:spcBef>
                <a:spcPts val="800"/>
              </a:spcBef>
              <a:buFontTx/>
              <a:buChar char="•"/>
            </a:pPr>
            <a:r>
              <a:rPr lang="en-US" altLang="en-US" sz="2400">
                <a:latin typeface="Calibri Regular"/>
              </a:rPr>
              <a:t>Good for exploring decision making in adversarial prob-lems involving skill </a:t>
            </a:r>
            <a:r>
              <a:rPr lang="en-US" altLang="en-US" sz="2400" b="1">
                <a:latin typeface="Calibri Regular"/>
              </a:rPr>
              <a:t>and</a:t>
            </a:r>
            <a:r>
              <a:rPr lang="en-US" altLang="en-US" sz="2400">
                <a:latin typeface="Calibri Regular"/>
              </a:rPr>
              <a:t> luck</a:t>
            </a:r>
          </a:p>
        </p:txBody>
      </p:sp>
      <p:sp>
        <p:nvSpPr>
          <p:cNvPr id="10244" name="Freeform 6">
            <a:extLst>
              <a:ext uri="{FF2B5EF4-FFF2-40B4-BE49-F238E27FC236}">
                <a16:creationId xmlns:a16="http://schemas.microsoft.com/office/drawing/2014/main" id="{14210312-951C-F445-926C-8EF5FA911EFA}"/>
              </a:ext>
            </a:extLst>
          </p:cNvPr>
          <p:cNvSpPr>
            <a:spLocks/>
          </p:cNvSpPr>
          <p:nvPr/>
        </p:nvSpPr>
        <p:spPr bwMode="auto">
          <a:xfrm>
            <a:off x="4495800" y="2976563"/>
            <a:ext cx="3505200" cy="1600200"/>
          </a:xfrm>
          <a:custGeom>
            <a:avLst/>
            <a:gdLst>
              <a:gd name="T0" fmla="*/ 0 w 2208"/>
              <a:gd name="T1" fmla="*/ 0 h 1152"/>
              <a:gd name="T2" fmla="*/ 2147483646 w 2208"/>
              <a:gd name="T3" fmla="*/ 0 h 1152"/>
              <a:gd name="T4" fmla="*/ 2147483646 w 2208"/>
              <a:gd name="T5" fmla="*/ 2147483646 h 1152"/>
              <a:gd name="T6" fmla="*/ 2147483646 w 2208"/>
              <a:gd name="T7" fmla="*/ 2147483646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rgbClr val="FFC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5" name="Freeform 7">
            <a:extLst>
              <a:ext uri="{FF2B5EF4-FFF2-40B4-BE49-F238E27FC236}">
                <a16:creationId xmlns:a16="http://schemas.microsoft.com/office/drawing/2014/main" id="{17FC42B5-78F4-9B4E-9714-AEA294183ADE}"/>
              </a:ext>
            </a:extLst>
          </p:cNvPr>
          <p:cNvSpPr>
            <a:spLocks/>
          </p:cNvSpPr>
          <p:nvPr/>
        </p:nvSpPr>
        <p:spPr bwMode="auto">
          <a:xfrm flipV="1">
            <a:off x="4575175" y="3276600"/>
            <a:ext cx="3806825" cy="1600200"/>
          </a:xfrm>
          <a:custGeom>
            <a:avLst/>
            <a:gdLst>
              <a:gd name="T0" fmla="*/ 0 w 2208"/>
              <a:gd name="T1" fmla="*/ 0 h 1152"/>
              <a:gd name="T2" fmla="*/ 2147483646 w 2208"/>
              <a:gd name="T3" fmla="*/ 0 h 1152"/>
              <a:gd name="T4" fmla="*/ 2147483646 w 2208"/>
              <a:gd name="T5" fmla="*/ 2147483646 h 1152"/>
              <a:gd name="T6" fmla="*/ 2147483646 w 2208"/>
              <a:gd name="T7" fmla="*/ 2147483646 h 1152"/>
              <a:gd name="T8" fmla="*/ 0 60000 65536"/>
              <a:gd name="T9" fmla="*/ 0 60000 65536"/>
              <a:gd name="T10" fmla="*/ 0 60000 65536"/>
              <a:gd name="T11" fmla="*/ 0 60000 65536"/>
              <a:gd name="T12" fmla="*/ 0 w 2208"/>
              <a:gd name="T13" fmla="*/ 0 h 1152"/>
              <a:gd name="T14" fmla="*/ 2208 w 2208"/>
              <a:gd name="T15" fmla="*/ 1152 h 1152"/>
            </a:gdLst>
            <a:ahLst/>
            <a:cxnLst>
              <a:cxn ang="T8">
                <a:pos x="T0" y="T1"/>
              </a:cxn>
              <a:cxn ang="T9">
                <a:pos x="T2" y="T3"/>
              </a:cxn>
              <a:cxn ang="T10">
                <a:pos x="T4" y="T5"/>
              </a:cxn>
              <a:cxn ang="T11">
                <a:pos x="T6" y="T7"/>
              </a:cxn>
            </a:cxnLst>
            <a:rect l="T12" t="T13" r="T14" b="T15"/>
            <a:pathLst>
              <a:path w="2208" h="1152">
                <a:moveTo>
                  <a:pt x="0" y="0"/>
                </a:moveTo>
                <a:lnTo>
                  <a:pt x="2208" y="0"/>
                </a:lnTo>
                <a:lnTo>
                  <a:pt x="2208" y="1152"/>
                </a:lnTo>
                <a:lnTo>
                  <a:pt x="96" y="1152"/>
                </a:lnTo>
              </a:path>
            </a:pathLst>
          </a:custGeom>
          <a:noFill/>
          <a:ln w="762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334147A9-0A6E-4A43-B47E-1E817E7F9817}"/>
              </a:ext>
            </a:extLst>
          </p:cNvPr>
          <p:cNvSpPr>
            <a:spLocks noGrp="1" noChangeArrowheads="1"/>
          </p:cNvSpPr>
          <p:nvPr>
            <p:ph type="title"/>
          </p:nvPr>
        </p:nvSpPr>
        <p:spPr>
          <a:xfrm>
            <a:off x="685800" y="381000"/>
            <a:ext cx="7772400" cy="1143000"/>
          </a:xfrm>
        </p:spPr>
        <p:txBody>
          <a:bodyPr/>
          <a:lstStyle/>
          <a:p>
            <a:r>
              <a:rPr lang="en-US" altLang="en-US">
                <a:latin typeface="Calibri Regular"/>
                <a:ea typeface="ＭＳ Ｐゴシック" panose="020B0600070205080204" pitchFamily="34" charset="-128"/>
              </a:rPr>
              <a:t>Why can’</a:t>
            </a:r>
            <a:r>
              <a:rPr lang="en-US" altLang="ja-JP">
                <a:latin typeface="Calibri Regular"/>
                <a:ea typeface="ＭＳ Ｐゴシック" panose="020B0600070205080204" pitchFamily="34" charset="-128"/>
              </a:rPr>
              <a:t>t we use MiniMax?</a:t>
            </a:r>
            <a:endParaRPr lang="en-US" altLang="en-US">
              <a:latin typeface="Calibri Regular"/>
              <a:ea typeface="ＭＳ Ｐゴシック" panose="020B0600070205080204" pitchFamily="34" charset="-128"/>
            </a:endParaRPr>
          </a:p>
        </p:txBody>
      </p:sp>
      <p:sp>
        <p:nvSpPr>
          <p:cNvPr id="12290" name="Content Placeholder 2">
            <a:extLst>
              <a:ext uri="{FF2B5EF4-FFF2-40B4-BE49-F238E27FC236}">
                <a16:creationId xmlns:a16="http://schemas.microsoft.com/office/drawing/2014/main" id="{C942D7F3-DF72-804C-939F-E7EF8C92C9C7}"/>
              </a:ext>
            </a:extLst>
          </p:cNvPr>
          <p:cNvSpPr>
            <a:spLocks noGrp="1" noChangeArrowheads="1"/>
          </p:cNvSpPr>
          <p:nvPr>
            <p:ph idx="1"/>
          </p:nvPr>
        </p:nvSpPr>
        <p:spPr>
          <a:xfrm>
            <a:off x="685800" y="1600200"/>
            <a:ext cx="8077200" cy="4800600"/>
          </a:xfrm>
        </p:spPr>
        <p:txBody>
          <a:bodyPr/>
          <a:lstStyle/>
          <a:p>
            <a:pPr>
              <a:lnSpc>
                <a:spcPct val="110000"/>
              </a:lnSpc>
            </a:pPr>
            <a:r>
              <a:rPr lang="en-US" altLang="en-US">
                <a:latin typeface="Calibri Regular"/>
                <a:ea typeface="ＭＳ Ｐゴシック" panose="020B0600070205080204" pitchFamily="34" charset="-128"/>
              </a:rPr>
              <a:t>Before a player chooses a move, she rolls dice and only then knows exactly what moves are possible</a:t>
            </a:r>
          </a:p>
          <a:p>
            <a:pPr>
              <a:lnSpc>
                <a:spcPct val="110000"/>
              </a:lnSpc>
            </a:pPr>
            <a:r>
              <a:rPr lang="en-US" altLang="en-US">
                <a:latin typeface="Calibri Regular"/>
                <a:ea typeface="ＭＳ Ｐゴシック" panose="020B0600070205080204" pitchFamily="34" charset="-128"/>
              </a:rPr>
              <a:t>The immediate outcome of each move is also known</a:t>
            </a:r>
          </a:p>
          <a:p>
            <a:pPr>
              <a:lnSpc>
                <a:spcPct val="110000"/>
              </a:lnSpc>
            </a:pPr>
            <a:r>
              <a:rPr lang="en-US" altLang="en-US">
                <a:latin typeface="Calibri Regular"/>
                <a:ea typeface="ＭＳ Ｐゴシック" panose="020B0600070205080204" pitchFamily="34" charset="-128"/>
              </a:rPr>
              <a:t>But she does not know what moves she or  her opponent will have available in the future</a:t>
            </a:r>
          </a:p>
          <a:p>
            <a:pPr>
              <a:lnSpc>
                <a:spcPct val="110000"/>
              </a:lnSpc>
            </a:pPr>
            <a:r>
              <a:rPr lang="en-US" altLang="en-US">
                <a:latin typeface="Calibri Regular"/>
                <a:ea typeface="ＭＳ Ｐゴシック" panose="020B0600070205080204" pitchFamily="34" charset="-128"/>
              </a:rPr>
              <a:t>Need to adapt MiniMax to handle this</a:t>
            </a:r>
          </a:p>
          <a:p>
            <a:pPr>
              <a:lnSpc>
                <a:spcPct val="110000"/>
              </a:lnSpc>
            </a:pPr>
            <a:endParaRPr lang="en-US" altLang="en-US">
              <a:latin typeface="Calibri Regular"/>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E98EA64F-01ED-0B4A-B689-5EFC24913CA3}"/>
              </a:ext>
            </a:extLst>
          </p:cNvPr>
          <p:cNvSpPr>
            <a:spLocks noGrp="1" noChangeArrowheads="1"/>
          </p:cNvSpPr>
          <p:nvPr>
            <p:ph type="title"/>
          </p:nvPr>
        </p:nvSpPr>
        <p:spPr>
          <a:xfrm>
            <a:off x="304800" y="152400"/>
            <a:ext cx="8534400" cy="1143000"/>
          </a:xfrm>
        </p:spPr>
        <p:txBody>
          <a:bodyPr/>
          <a:lstStyle/>
          <a:p>
            <a:r>
              <a:rPr lang="en-US" altLang="en-US">
                <a:latin typeface="Calibri Regular"/>
                <a:ea typeface="ＭＳ Ｐゴシック" panose="020B0600070205080204" pitchFamily="34" charset="-128"/>
              </a:rPr>
              <a:t>MiniMax trees with Chance Nodes</a:t>
            </a:r>
          </a:p>
        </p:txBody>
      </p:sp>
      <p:pic>
        <p:nvPicPr>
          <p:cNvPr id="13314" name="Content Placeholder 3" descr="Picture 7.png">
            <a:extLst>
              <a:ext uri="{FF2B5EF4-FFF2-40B4-BE49-F238E27FC236}">
                <a16:creationId xmlns:a16="http://schemas.microsoft.com/office/drawing/2014/main" id="{535D9532-E0E5-274F-8DB8-3EE19A21C0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615" r="-20615"/>
          <a:stretch>
            <a:fillRect/>
          </a:stretch>
        </p:blipFill>
        <p:spPr>
          <a:xfrm>
            <a:off x="-309563" y="1447800"/>
            <a:ext cx="10220326" cy="5410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19126DBE-C540-B345-8E04-88BD5149D31A}"/>
              </a:ext>
            </a:extLst>
          </p:cNvPr>
          <p:cNvSpPr>
            <a:spLocks noGrp="1" noChangeArrowheads="1"/>
          </p:cNvSpPr>
          <p:nvPr>
            <p:ph type="title"/>
          </p:nvPr>
        </p:nvSpPr>
        <p:spPr>
          <a:xfrm>
            <a:off x="685800" y="0"/>
            <a:ext cx="7772400" cy="1143000"/>
          </a:xfrm>
        </p:spPr>
        <p:txBody>
          <a:bodyPr/>
          <a:lstStyle/>
          <a:p>
            <a:r>
              <a:rPr lang="en-US" altLang="en-US">
                <a:latin typeface="Calibri Regular"/>
                <a:ea typeface="ＭＳ Ｐゴシック" panose="020B0600070205080204" pitchFamily="34" charset="-128"/>
              </a:rPr>
              <a:t>Understanding the notation</a:t>
            </a:r>
          </a:p>
        </p:txBody>
      </p:sp>
      <p:pic>
        <p:nvPicPr>
          <p:cNvPr id="14338" name="Content Placeholder 4" descr="Picture 8.png">
            <a:extLst>
              <a:ext uri="{FF2B5EF4-FFF2-40B4-BE49-F238E27FC236}">
                <a16:creationId xmlns:a16="http://schemas.microsoft.com/office/drawing/2014/main" id="{659068C4-0701-B14A-8E13-1DC3AC1142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026" r="-20026"/>
          <a:stretch>
            <a:fillRect/>
          </a:stretch>
        </p:blipFill>
        <p:spPr>
          <a:xfrm>
            <a:off x="-685800" y="990600"/>
            <a:ext cx="9220200" cy="4881563"/>
          </a:xfrm>
        </p:spPr>
      </p:pic>
      <p:sp>
        <p:nvSpPr>
          <p:cNvPr id="14339" name="TextBox 5">
            <a:extLst>
              <a:ext uri="{FF2B5EF4-FFF2-40B4-BE49-F238E27FC236}">
                <a16:creationId xmlns:a16="http://schemas.microsoft.com/office/drawing/2014/main" id="{867EEDDB-E389-C74B-B781-77DA1A2878AC}"/>
              </a:ext>
            </a:extLst>
          </p:cNvPr>
          <p:cNvSpPr txBox="1">
            <a:spLocks noChangeArrowheads="1"/>
          </p:cNvSpPr>
          <p:nvPr/>
        </p:nvSpPr>
        <p:spPr bwMode="auto">
          <a:xfrm>
            <a:off x="2362200" y="1752600"/>
            <a:ext cx="183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r"/>
            <a:r>
              <a:rPr lang="en-US" altLang="en-US">
                <a:solidFill>
                  <a:srgbClr val="FF0000"/>
                </a:solidFill>
                <a:latin typeface="Calibri Regular"/>
              </a:rPr>
              <a:t>Max’</a:t>
            </a:r>
            <a:r>
              <a:rPr lang="en-US" altLang="ja-JP">
                <a:solidFill>
                  <a:srgbClr val="FF0000"/>
                </a:solidFill>
                <a:latin typeface="Calibri Regular"/>
              </a:rPr>
              <a:t>s move 1</a:t>
            </a:r>
            <a:endParaRPr lang="en-US" altLang="en-US">
              <a:solidFill>
                <a:srgbClr val="FF0000"/>
              </a:solidFill>
              <a:latin typeface="Calibri Regular"/>
            </a:endParaRPr>
          </a:p>
        </p:txBody>
      </p:sp>
      <p:sp>
        <p:nvSpPr>
          <p:cNvPr id="14340" name="TextBox 6">
            <a:extLst>
              <a:ext uri="{FF2B5EF4-FFF2-40B4-BE49-F238E27FC236}">
                <a16:creationId xmlns:a16="http://schemas.microsoft.com/office/drawing/2014/main" id="{331F5110-16D1-A643-A80D-D1264CBCB53F}"/>
              </a:ext>
            </a:extLst>
          </p:cNvPr>
          <p:cNvSpPr txBox="1">
            <a:spLocks noChangeArrowheads="1"/>
          </p:cNvSpPr>
          <p:nvPr/>
        </p:nvSpPr>
        <p:spPr bwMode="auto">
          <a:xfrm>
            <a:off x="5105400" y="17526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a:rPr>
              <a:t>Max’</a:t>
            </a:r>
            <a:r>
              <a:rPr lang="en-US" altLang="ja-JP">
                <a:solidFill>
                  <a:srgbClr val="FF0000"/>
                </a:solidFill>
                <a:latin typeface="Calibri Regular"/>
              </a:rPr>
              <a:t>s move 2</a:t>
            </a:r>
            <a:endParaRPr lang="en-US" altLang="en-US">
              <a:solidFill>
                <a:srgbClr val="FF0000"/>
              </a:solidFill>
              <a:latin typeface="Calibri Regular"/>
            </a:endParaRPr>
          </a:p>
        </p:txBody>
      </p:sp>
      <p:sp>
        <p:nvSpPr>
          <p:cNvPr id="14341" name="TextBox 7">
            <a:extLst>
              <a:ext uri="{FF2B5EF4-FFF2-40B4-BE49-F238E27FC236}">
                <a16:creationId xmlns:a16="http://schemas.microsoft.com/office/drawing/2014/main" id="{B93D32D7-1EBB-794F-93F2-1E607C76EF5F}"/>
              </a:ext>
            </a:extLst>
          </p:cNvPr>
          <p:cNvSpPr txBox="1">
            <a:spLocks noChangeArrowheads="1"/>
          </p:cNvSpPr>
          <p:nvPr/>
        </p:nvSpPr>
        <p:spPr bwMode="auto">
          <a:xfrm>
            <a:off x="152400" y="6162675"/>
            <a:ext cx="88392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500">
                <a:latin typeface="Calibri Regular"/>
              </a:rPr>
              <a:t>Board state includes chance outcome determining available moves </a:t>
            </a:r>
          </a:p>
        </p:txBody>
      </p:sp>
      <p:sp>
        <p:nvSpPr>
          <p:cNvPr id="14342" name="TextBox 8">
            <a:extLst>
              <a:ext uri="{FF2B5EF4-FFF2-40B4-BE49-F238E27FC236}">
                <a16:creationId xmlns:a16="http://schemas.microsoft.com/office/drawing/2014/main" id="{5AC6FB84-ABF1-6242-B9CF-51BFD9D415C3}"/>
              </a:ext>
            </a:extLst>
          </p:cNvPr>
          <p:cNvSpPr txBox="1">
            <a:spLocks noChangeArrowheads="1"/>
          </p:cNvSpPr>
          <p:nvPr/>
        </p:nvSpPr>
        <p:spPr bwMode="auto">
          <a:xfrm>
            <a:off x="6553200" y="27432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a:rPr>
              <a:t>Min flips coin</a:t>
            </a:r>
          </a:p>
        </p:txBody>
      </p:sp>
      <p:sp>
        <p:nvSpPr>
          <p:cNvPr id="14343" name="TextBox 9">
            <a:extLst>
              <a:ext uri="{FF2B5EF4-FFF2-40B4-BE49-F238E27FC236}">
                <a16:creationId xmlns:a16="http://schemas.microsoft.com/office/drawing/2014/main" id="{13B3C787-A9F9-C946-B705-1359DDD7AD1A}"/>
              </a:ext>
            </a:extLst>
          </p:cNvPr>
          <p:cNvSpPr txBox="1">
            <a:spLocks noChangeArrowheads="1"/>
          </p:cNvSpPr>
          <p:nvPr/>
        </p:nvSpPr>
        <p:spPr bwMode="auto">
          <a:xfrm>
            <a:off x="6858000" y="40386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a:rPr>
              <a:t>Min knows two possible moves </a:t>
            </a:r>
          </a:p>
        </p:txBody>
      </p:sp>
      <p:sp>
        <p:nvSpPr>
          <p:cNvPr id="14344" name="TextBox 9">
            <a:extLst>
              <a:ext uri="{FF2B5EF4-FFF2-40B4-BE49-F238E27FC236}">
                <a16:creationId xmlns:a16="http://schemas.microsoft.com/office/drawing/2014/main" id="{B4741FB0-8D5F-DB4B-8830-B9F1DC6921AF}"/>
              </a:ext>
            </a:extLst>
          </p:cNvPr>
          <p:cNvSpPr txBox="1">
            <a:spLocks noChangeArrowheads="1"/>
          </p:cNvSpPr>
          <p:nvPr/>
        </p:nvSpPr>
        <p:spPr bwMode="auto">
          <a:xfrm>
            <a:off x="7162800" y="51593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a:rPr>
              <a:t>Apply static evaluator here </a:t>
            </a:r>
          </a:p>
        </p:txBody>
      </p:sp>
      <p:sp>
        <p:nvSpPr>
          <p:cNvPr id="14345" name="TextBox 8">
            <a:extLst>
              <a:ext uri="{FF2B5EF4-FFF2-40B4-BE49-F238E27FC236}">
                <a16:creationId xmlns:a16="http://schemas.microsoft.com/office/drawing/2014/main" id="{AC80ECE3-B2D4-5340-93A4-985D70230795}"/>
              </a:ext>
            </a:extLst>
          </p:cNvPr>
          <p:cNvSpPr txBox="1">
            <a:spLocks noChangeArrowheads="1"/>
          </p:cNvSpPr>
          <p:nvPr/>
        </p:nvSpPr>
        <p:spPr bwMode="auto">
          <a:xfrm>
            <a:off x="6705600" y="33528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latin typeface="Calibri Regular"/>
              </a:rPr>
              <a:t>Outcome probability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5B969B44-34FF-0B42-AD13-EDD88D3C769D}"/>
              </a:ext>
            </a:extLst>
          </p:cNvPr>
          <p:cNvSpPr>
            <a:spLocks noGrp="1" noChangeArrowheads="1"/>
          </p:cNvSpPr>
          <p:nvPr>
            <p:ph type="title"/>
          </p:nvPr>
        </p:nvSpPr>
        <p:spPr>
          <a:xfrm>
            <a:off x="609600" y="-76200"/>
            <a:ext cx="7772400" cy="1143000"/>
          </a:xfrm>
        </p:spPr>
        <p:txBody>
          <a:bodyPr/>
          <a:lstStyle/>
          <a:p>
            <a:r>
              <a:rPr lang="en-US" altLang="en-US">
                <a:latin typeface="Calibri Regular"/>
                <a:ea typeface="ＭＳ Ｐゴシック" panose="020B0600070205080204" pitchFamily="34" charset="-128"/>
              </a:rPr>
              <a:t>Game trees with chance nodes</a:t>
            </a:r>
          </a:p>
        </p:txBody>
      </p:sp>
      <p:pic>
        <p:nvPicPr>
          <p:cNvPr id="153602" name="Picture 3" descr="fig05">
            <a:extLst>
              <a:ext uri="{FF2B5EF4-FFF2-40B4-BE49-F238E27FC236}">
                <a16:creationId xmlns:a16="http://schemas.microsoft.com/office/drawing/2014/main" id="{47E898B2-8F50-9840-8CE1-8BDE3A1CDABA}"/>
              </a:ext>
            </a:extLst>
          </p:cNvPr>
          <p:cNvPicPr>
            <a:picLocks noChangeAspect="1" noChangeArrowheads="1"/>
          </p:cNvPicPr>
          <p:nvPr/>
        </p:nvPicPr>
        <p:blipFill>
          <a:blip r:embed="rId3"/>
          <a:srcRect/>
          <a:stretch>
            <a:fillRect/>
          </a:stretch>
        </p:blipFill>
        <p:spPr bwMode="auto">
          <a:xfrm>
            <a:off x="4662488" y="1981200"/>
            <a:ext cx="4405312" cy="3352800"/>
          </a:xfrm>
          <a:prstGeom prst="rect">
            <a:avLst/>
          </a:prstGeom>
          <a:noFill/>
          <a:ln w="3175">
            <a:solidFill>
              <a:srgbClr val="000000"/>
            </a:solidFill>
            <a:miter lim="800000"/>
            <a:headEnd/>
            <a:tailEnd/>
          </a:ln>
          <a:effectLst>
            <a:outerShdw blurRad="50800" dist="38100" dir="2700000" algn="tl" rotWithShape="0">
              <a:prstClr val="black">
                <a:alpha val="40000"/>
              </a:prstClr>
            </a:outerShdw>
          </a:effectLst>
        </p:spPr>
      </p:pic>
      <p:sp>
        <p:nvSpPr>
          <p:cNvPr id="153603" name="Text Box 5">
            <a:extLst>
              <a:ext uri="{FF2B5EF4-FFF2-40B4-BE49-F238E27FC236}">
                <a16:creationId xmlns:a16="http://schemas.microsoft.com/office/drawing/2014/main" id="{29111B75-494B-784F-9ABD-DA62ED334C0D}"/>
              </a:ext>
            </a:extLst>
          </p:cNvPr>
          <p:cNvSpPr txBox="1">
            <a:spLocks noChangeArrowheads="1"/>
          </p:cNvSpPr>
          <p:nvPr/>
        </p:nvSpPr>
        <p:spPr bwMode="auto">
          <a:xfrm>
            <a:off x="228600" y="1016000"/>
            <a:ext cx="8686800" cy="5549900"/>
          </a:xfrm>
          <a:prstGeom prst="rect">
            <a:avLst/>
          </a:prstGeom>
          <a:noFill/>
          <a:ln>
            <a:noFill/>
          </a:ln>
        </p:spPr>
        <p:txBody>
          <a:bodyPr>
            <a:spAutoFit/>
          </a:bodyPr>
          <a:lstStyle>
            <a:lvl1pPr marL="179388" indent="-179388">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spcBef>
                <a:spcPts val="800"/>
              </a:spcBef>
              <a:buFontTx/>
              <a:buChar char="•"/>
            </a:pPr>
            <a:r>
              <a:rPr lang="en-US" altLang="en-US" sz="2400">
                <a:solidFill>
                  <a:srgbClr val="FF0000"/>
                </a:solidFill>
                <a:latin typeface="Calibri Regular"/>
              </a:rPr>
              <a:t>Chance nodes</a:t>
            </a:r>
            <a:r>
              <a:rPr lang="en-US" altLang="en-US" sz="2400">
                <a:latin typeface="Calibri Regular"/>
              </a:rPr>
              <a:t> (circles) represent random events</a:t>
            </a:r>
          </a:p>
          <a:p>
            <a:pPr>
              <a:spcBef>
                <a:spcPts val="800"/>
              </a:spcBef>
              <a:buFontTx/>
              <a:buChar char="•"/>
            </a:pPr>
            <a:r>
              <a:rPr lang="en-US" altLang="en-US" sz="2400">
                <a:latin typeface="Calibri Regular"/>
              </a:rPr>
              <a:t>For random event with N outcomes, chance node has N children, each with a probability</a:t>
            </a:r>
          </a:p>
          <a:p>
            <a:pPr>
              <a:spcBef>
                <a:spcPts val="800"/>
              </a:spcBef>
              <a:buFontTx/>
              <a:buChar char="•"/>
            </a:pPr>
            <a:r>
              <a:rPr lang="en-US" altLang="en-US" sz="2400">
                <a:latin typeface="Calibri Regular"/>
              </a:rPr>
              <a:t>2 dice: 21 distinct outcomes</a:t>
            </a:r>
          </a:p>
          <a:p>
            <a:pPr>
              <a:spcBef>
                <a:spcPts val="800"/>
              </a:spcBef>
              <a:buFontTx/>
              <a:buChar char="•"/>
            </a:pPr>
            <a:r>
              <a:rPr lang="en-US" altLang="en-US" sz="2400">
                <a:latin typeface="Calibri Regular"/>
              </a:rPr>
              <a:t>Use minimax to compute values</a:t>
            </a:r>
            <a:br>
              <a:rPr lang="en-US" altLang="en-US" sz="2400">
                <a:latin typeface="Calibri Regular"/>
              </a:rPr>
            </a:br>
            <a:r>
              <a:rPr lang="en-US" altLang="en-US" sz="2400">
                <a:latin typeface="Calibri Regular"/>
              </a:rPr>
              <a:t>for MAX and MIN nodes</a:t>
            </a:r>
          </a:p>
          <a:p>
            <a:pPr>
              <a:spcBef>
                <a:spcPts val="800"/>
              </a:spcBef>
              <a:buFontTx/>
              <a:buChar char="•"/>
            </a:pPr>
            <a:r>
              <a:rPr lang="en-US" altLang="en-US" sz="2400">
                <a:latin typeface="Calibri Regular"/>
              </a:rPr>
              <a:t>Use </a:t>
            </a:r>
            <a:r>
              <a:rPr lang="en-US" altLang="en-US" sz="2400">
                <a:solidFill>
                  <a:srgbClr val="FF0000"/>
                </a:solidFill>
                <a:latin typeface="Calibri Regular"/>
              </a:rPr>
              <a:t>expected values</a:t>
            </a:r>
            <a:r>
              <a:rPr lang="en-US" altLang="en-US" sz="2400">
                <a:latin typeface="Calibri Regular"/>
              </a:rPr>
              <a:t> for</a:t>
            </a:r>
            <a:br>
              <a:rPr lang="en-US" altLang="en-US" sz="2400">
                <a:latin typeface="Calibri Regular"/>
              </a:rPr>
            </a:br>
            <a:r>
              <a:rPr lang="en-US" altLang="en-US" sz="2400">
                <a:latin typeface="Calibri Regular"/>
              </a:rPr>
              <a:t>chance nodes</a:t>
            </a:r>
          </a:p>
          <a:p>
            <a:pPr>
              <a:spcBef>
                <a:spcPts val="800"/>
              </a:spcBef>
              <a:buFontTx/>
              <a:buChar char="•"/>
            </a:pPr>
            <a:endParaRPr lang="en-US" altLang="en-US" sz="1000">
              <a:latin typeface="Calibri Regular"/>
            </a:endParaRPr>
          </a:p>
          <a:p>
            <a:pPr>
              <a:spcBef>
                <a:spcPts val="800"/>
              </a:spcBef>
              <a:buFontTx/>
              <a:buChar char="•"/>
            </a:pPr>
            <a:r>
              <a:rPr lang="en-US" altLang="en-US" sz="2400">
                <a:latin typeface="Calibri Regular"/>
              </a:rPr>
              <a:t>Chance nodes over max node:</a:t>
            </a:r>
            <a:br>
              <a:rPr lang="en-US" altLang="en-US" sz="2400">
                <a:latin typeface="Calibri Regular"/>
              </a:rPr>
            </a:br>
            <a:r>
              <a:rPr lang="en-US" altLang="en-US" sz="2200">
                <a:latin typeface="Calibri Regular"/>
              </a:rPr>
              <a:t>expectimax(C) = </a:t>
            </a:r>
            <a:r>
              <a:rPr lang="en-US" altLang="en-US" sz="2200">
                <a:latin typeface="Calibri Regular"/>
                <a:ea typeface="Calibri Regular"/>
                <a:cs typeface="Calibri Regular"/>
              </a:rPr>
              <a:t>∑</a:t>
            </a:r>
            <a:r>
              <a:rPr lang="en-US" altLang="en-US" sz="2200" baseline="-25000">
                <a:latin typeface="Calibri Regular"/>
                <a:ea typeface="Calibri Regular"/>
                <a:cs typeface="Calibri Regular"/>
              </a:rPr>
              <a:t>i</a:t>
            </a:r>
            <a:r>
              <a:rPr lang="en-US" altLang="en-US" sz="2200">
                <a:latin typeface="Calibri Regular"/>
                <a:ea typeface="Calibri Regular"/>
                <a:cs typeface="Calibri Regular"/>
              </a:rPr>
              <a:t>(P(d</a:t>
            </a:r>
            <a:r>
              <a:rPr lang="en-US" altLang="en-US" sz="2200" baseline="-25000">
                <a:latin typeface="Calibri Regular"/>
                <a:ea typeface="Calibri Regular"/>
                <a:cs typeface="Calibri Regular"/>
              </a:rPr>
              <a:t>i</a:t>
            </a:r>
            <a:r>
              <a:rPr lang="en-US" altLang="en-US" sz="2200">
                <a:latin typeface="Calibri Regular"/>
                <a:ea typeface="Calibri Regular"/>
                <a:cs typeface="Calibri Regular"/>
              </a:rPr>
              <a:t>)*maxval(i))</a:t>
            </a:r>
          </a:p>
          <a:p>
            <a:pPr>
              <a:spcBef>
                <a:spcPts val="800"/>
              </a:spcBef>
              <a:buFontTx/>
              <a:buChar char="•"/>
            </a:pPr>
            <a:r>
              <a:rPr lang="en-US" altLang="en-US" sz="2400">
                <a:latin typeface="Calibri Regular"/>
                <a:ea typeface="Calibri Regular"/>
                <a:cs typeface="Calibri Regular"/>
              </a:rPr>
              <a:t>Chance nodes over min node:</a:t>
            </a:r>
            <a:br>
              <a:rPr lang="en-US" altLang="en-US" sz="2400">
                <a:latin typeface="Calibri Regular"/>
                <a:ea typeface="Calibri Regular"/>
                <a:cs typeface="Calibri Regular"/>
              </a:rPr>
            </a:br>
            <a:r>
              <a:rPr lang="en-US" altLang="en-US" sz="2200">
                <a:latin typeface="Calibri Regular"/>
                <a:ea typeface="Calibri Regular"/>
                <a:cs typeface="Calibri Regular"/>
              </a:rPr>
              <a:t>expectimin(C) = ∑</a:t>
            </a:r>
            <a:r>
              <a:rPr lang="en-US" altLang="en-US" sz="2200" baseline="-25000">
                <a:latin typeface="Calibri Regular"/>
                <a:ea typeface="Calibri Regular"/>
                <a:cs typeface="Calibri Regular"/>
              </a:rPr>
              <a:t>i</a:t>
            </a:r>
            <a:r>
              <a:rPr lang="en-US" altLang="en-US" sz="2200">
                <a:latin typeface="Calibri Regular"/>
                <a:ea typeface="Calibri Regular"/>
                <a:cs typeface="Calibri Regular"/>
              </a:rPr>
              <a:t>(P(d</a:t>
            </a:r>
            <a:r>
              <a:rPr lang="en-US" altLang="en-US" sz="2200" baseline="-25000">
                <a:latin typeface="Calibri Regular"/>
                <a:ea typeface="Calibri Regular"/>
                <a:cs typeface="Calibri Regular"/>
              </a:rPr>
              <a:t>i</a:t>
            </a:r>
            <a:r>
              <a:rPr lang="en-US" altLang="en-US" sz="2200">
                <a:latin typeface="Calibri Regular"/>
                <a:ea typeface="Calibri Regular"/>
                <a:cs typeface="Calibri Regular"/>
              </a:rPr>
              <a:t>)*minval(i))</a:t>
            </a:r>
          </a:p>
        </p:txBody>
      </p:sp>
      <p:sp>
        <p:nvSpPr>
          <p:cNvPr id="15364" name="Text Box 6">
            <a:extLst>
              <a:ext uri="{FF2B5EF4-FFF2-40B4-BE49-F238E27FC236}">
                <a16:creationId xmlns:a16="http://schemas.microsoft.com/office/drawing/2014/main" id="{63569AFF-62DD-7D4B-9C73-EC11FEE504C6}"/>
              </a:ext>
            </a:extLst>
          </p:cNvPr>
          <p:cNvSpPr txBox="1">
            <a:spLocks noChangeArrowheads="1"/>
          </p:cNvSpPr>
          <p:nvPr/>
        </p:nvSpPr>
        <p:spPr bwMode="auto">
          <a:xfrm>
            <a:off x="4967288" y="4419600"/>
            <a:ext cx="477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solidFill>
                  <a:srgbClr val="FF0000"/>
                </a:solidFill>
                <a:latin typeface="Calibri Regular"/>
              </a:rPr>
              <a:t>Max</a:t>
            </a:r>
          </a:p>
          <a:p>
            <a:pPr algn="ctr"/>
            <a:r>
              <a:rPr lang="en-US" altLang="en-US" sz="1200">
                <a:solidFill>
                  <a:srgbClr val="FF0000"/>
                </a:solidFill>
                <a:latin typeface="Calibri Regular"/>
              </a:rPr>
              <a:t>Rolls</a:t>
            </a:r>
          </a:p>
        </p:txBody>
      </p:sp>
      <p:sp>
        <p:nvSpPr>
          <p:cNvPr id="15365" name="Text Box 7">
            <a:extLst>
              <a:ext uri="{FF2B5EF4-FFF2-40B4-BE49-F238E27FC236}">
                <a16:creationId xmlns:a16="http://schemas.microsoft.com/office/drawing/2014/main" id="{3E2A0C63-1D89-B742-B9A2-56A170332A94}"/>
              </a:ext>
            </a:extLst>
          </p:cNvPr>
          <p:cNvSpPr txBox="1">
            <a:spLocks noChangeArrowheads="1"/>
          </p:cNvSpPr>
          <p:nvPr/>
        </p:nvSpPr>
        <p:spPr bwMode="auto">
          <a:xfrm>
            <a:off x="5653088" y="2743200"/>
            <a:ext cx="477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200">
                <a:solidFill>
                  <a:srgbClr val="FF0000"/>
                </a:solidFill>
                <a:latin typeface="Calibri Regular"/>
              </a:rPr>
              <a:t>Min</a:t>
            </a:r>
          </a:p>
          <a:p>
            <a:pPr algn="ctr"/>
            <a:r>
              <a:rPr lang="en-US" altLang="en-US" sz="1200">
                <a:solidFill>
                  <a:srgbClr val="FF0000"/>
                </a:solidFill>
                <a:latin typeface="Calibri Regular"/>
              </a:rPr>
              <a:t>Rolls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FB7B9B49-207E-4F42-A92C-3C1CF6BAA4E7}"/>
              </a:ext>
            </a:extLst>
          </p:cNvPr>
          <p:cNvSpPr>
            <a:spLocks noGrp="1" noChangeArrowheads="1"/>
          </p:cNvSpPr>
          <p:nvPr>
            <p:ph type="title"/>
          </p:nvPr>
        </p:nvSpPr>
        <p:spPr>
          <a:xfrm>
            <a:off x="685800" y="0"/>
            <a:ext cx="7772400" cy="1143000"/>
          </a:xfrm>
        </p:spPr>
        <p:txBody>
          <a:bodyPr/>
          <a:lstStyle/>
          <a:p>
            <a:r>
              <a:rPr lang="en-US" altLang="en-US">
                <a:latin typeface="Calibri Regular"/>
                <a:ea typeface="ＭＳ Ｐゴシック" panose="020B0600070205080204" pitchFamily="34" charset="-128"/>
              </a:rPr>
              <a:t>Impact on lookahead</a:t>
            </a:r>
          </a:p>
        </p:txBody>
      </p:sp>
      <p:sp>
        <p:nvSpPr>
          <p:cNvPr id="17410" name="Content Placeholder 2">
            <a:extLst>
              <a:ext uri="{FF2B5EF4-FFF2-40B4-BE49-F238E27FC236}">
                <a16:creationId xmlns:a16="http://schemas.microsoft.com/office/drawing/2014/main" id="{EE9BE754-FED5-B54A-8B87-5712863A0504}"/>
              </a:ext>
            </a:extLst>
          </p:cNvPr>
          <p:cNvSpPr>
            <a:spLocks noGrp="1" noChangeArrowheads="1"/>
          </p:cNvSpPr>
          <p:nvPr>
            <p:ph idx="1"/>
          </p:nvPr>
        </p:nvSpPr>
        <p:spPr>
          <a:xfrm>
            <a:off x="685800" y="1066800"/>
            <a:ext cx="8077200" cy="5638800"/>
          </a:xfrm>
        </p:spPr>
        <p:txBody>
          <a:bodyPr/>
          <a:lstStyle/>
          <a:p>
            <a:r>
              <a:rPr lang="en-US" altLang="en-US" sz="3000">
                <a:latin typeface="Calibri Regular"/>
                <a:ea typeface="ＭＳ Ｐゴシック" panose="020B0600070205080204" pitchFamily="34" charset="-128"/>
              </a:rPr>
              <a:t>Dice rolls </a:t>
            </a:r>
            <a:r>
              <a:rPr lang="en-US" altLang="en-US" sz="3000" b="1">
                <a:latin typeface="Calibri Regular"/>
                <a:ea typeface="ＭＳ Ｐゴシック" panose="020B0600070205080204" pitchFamily="34" charset="-128"/>
              </a:rPr>
              <a:t>increase branching factor</a:t>
            </a:r>
          </a:p>
          <a:p>
            <a:pPr lvl="1"/>
            <a:r>
              <a:rPr lang="en-US" altLang="en-US">
                <a:latin typeface="Calibri Regular"/>
                <a:ea typeface="ＭＳ Ｐゴシック" panose="020B0600070205080204" pitchFamily="34" charset="-128"/>
              </a:rPr>
              <a:t>There are 21 possible rolls with two dice</a:t>
            </a:r>
          </a:p>
          <a:p>
            <a:r>
              <a:rPr lang="en-US" altLang="en-US" sz="3000">
                <a:latin typeface="Calibri Regular"/>
                <a:ea typeface="ＭＳ Ｐゴシック" panose="020B0600070205080204" pitchFamily="34" charset="-128"/>
              </a:rPr>
              <a:t>Backgammon: ~20 legal moves for given roll </a:t>
            </a:r>
          </a:p>
          <a:p>
            <a:pPr lvl="1">
              <a:buFontTx/>
              <a:buNone/>
            </a:pPr>
            <a:r>
              <a:rPr lang="en-US" altLang="en-US">
                <a:latin typeface="Calibri Regular"/>
                <a:ea typeface="ＭＳ Ｐゴシック" panose="020B0600070205080204" pitchFamily="34" charset="-128"/>
              </a:rPr>
              <a:t>~6K with 1-1 roll (get to roll again!)</a:t>
            </a:r>
          </a:p>
          <a:p>
            <a:r>
              <a:rPr lang="en-US" altLang="en-US">
                <a:latin typeface="Calibri Regular"/>
                <a:ea typeface="ＭＳ Ｐゴシック" panose="020B0600070205080204" pitchFamily="34" charset="-128"/>
              </a:rPr>
              <a:t>At</a:t>
            </a:r>
            <a:r>
              <a:rPr lang="en-US" altLang="en-US" sz="3000">
                <a:latin typeface="Calibri Regular"/>
                <a:ea typeface="ＭＳ Ｐゴシック" panose="020B0600070205080204" pitchFamily="34" charset="-128"/>
              </a:rPr>
              <a:t> depth 4: 20 * (21 * 20)**3 ≈ 1.2B boards</a:t>
            </a:r>
          </a:p>
          <a:p>
            <a:r>
              <a:rPr lang="en-US" altLang="en-US" sz="3000">
                <a:latin typeface="Calibri Regular"/>
                <a:ea typeface="ＭＳ Ｐゴシック" panose="020B0600070205080204" pitchFamily="34" charset="-128"/>
              </a:rPr>
              <a:t>As depth increases, probability of reaching a given node shrinks</a:t>
            </a:r>
          </a:p>
          <a:p>
            <a:pPr lvl="1"/>
            <a:r>
              <a:rPr lang="en-US" altLang="en-US">
                <a:latin typeface="Calibri Regular"/>
                <a:ea typeface="ＭＳ Ｐゴシック" panose="020B0600070205080204" pitchFamily="34" charset="-128"/>
              </a:rPr>
              <a:t>lookahead’s value diminished and alpha-beta pruning is much less effective</a:t>
            </a:r>
          </a:p>
          <a:p>
            <a:r>
              <a:rPr lang="en-US" altLang="en-US" sz="3000">
                <a:latin typeface="Calibri Regular"/>
                <a:ea typeface="ＭＳ Ｐゴシック" panose="020B0600070205080204" pitchFamily="34" charset="-128"/>
                <a:hlinkClick r:id="rId3"/>
              </a:rPr>
              <a:t>TDGammon</a:t>
            </a:r>
            <a:r>
              <a:rPr lang="en-US" altLang="en-US" sz="3000">
                <a:latin typeface="Calibri Regular"/>
                <a:ea typeface="ＭＳ Ｐゴシック" panose="020B0600070205080204" pitchFamily="34" charset="-128"/>
              </a:rPr>
              <a:t> used depth-2 search + good static evaluator to achieve world-champion level</a:t>
            </a:r>
          </a:p>
          <a:p>
            <a:endParaRPr lang="en-US" altLang="en-US">
              <a:latin typeface="Calibri Regular"/>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Blank Presentation">
  <a:themeElements>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7652</TotalTime>
  <Words>1906</Words>
  <Application>Microsoft Macintosh PowerPoint</Application>
  <PresentationFormat>On-screen Show (4:3)</PresentationFormat>
  <Paragraphs>265</Paragraphs>
  <Slides>26</Slides>
  <Notes>12</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Times New Roman</vt:lpstr>
      <vt:lpstr>ＭＳ Ｐゴシック</vt:lpstr>
      <vt:lpstr>Arial</vt:lpstr>
      <vt:lpstr>Calibri Regular</vt:lpstr>
      <vt:lpstr>Symbol</vt:lpstr>
      <vt:lpstr>Lucida Grande</vt:lpstr>
      <vt:lpstr>Calibri</vt:lpstr>
      <vt:lpstr>Blank Presentation</vt:lpstr>
      <vt:lpstr>More on Games</vt:lpstr>
      <vt:lpstr>Overview</vt:lpstr>
      <vt:lpstr>Stochastic Games</vt:lpstr>
      <vt:lpstr>Example: Backgammon</vt:lpstr>
      <vt:lpstr>Why can’t we use MiniMax?</vt:lpstr>
      <vt:lpstr>MiniMax trees with Chance Nodes</vt:lpstr>
      <vt:lpstr>Understanding the notation</vt:lpstr>
      <vt:lpstr>Game trees with chance nodes</vt:lpstr>
      <vt:lpstr>Impact on lookahead</vt:lpstr>
      <vt:lpstr>Meaning of the evaluation function</vt:lpstr>
      <vt:lpstr>Games of imperfect information</vt:lpstr>
      <vt:lpstr>High-Performance Game Programs</vt:lpstr>
      <vt:lpstr>Other Issues</vt:lpstr>
      <vt:lpstr>AI and video Games</vt:lpstr>
      <vt:lpstr>General Game Playing</vt:lpstr>
      <vt:lpstr>General Game Playing</vt:lpstr>
      <vt:lpstr>GGP</vt:lpstr>
      <vt:lpstr>GGP Peg Jumping  Game</vt:lpstr>
      <vt:lpstr>Tic-Tac-Toe in GDL</vt:lpstr>
      <vt:lpstr>A example of General Intelligence</vt:lpstr>
      <vt:lpstr>Perspective on Games: Con and Pro</vt:lpstr>
      <vt:lpstr>AlphaGO</vt:lpstr>
      <vt:lpstr>Go - the game</vt:lpstr>
      <vt:lpstr>AlphaGo implementation</vt:lpstr>
      <vt:lpstr>AlphaGo implementation</vt:lpstr>
      <vt:lpstr>Why study games?</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671 - Game Playing</dc:title>
  <dc:creator>COGITO</dc:creator>
  <cp:lastModifiedBy>Tim Finin</cp:lastModifiedBy>
  <cp:revision>252</cp:revision>
  <cp:lastPrinted>2012-10-01T19:43:19Z</cp:lastPrinted>
  <dcterms:created xsi:type="dcterms:W3CDTF">2009-10-11T23:34:44Z</dcterms:created>
  <dcterms:modified xsi:type="dcterms:W3CDTF">2020-09-29T16:15:14Z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