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258" r:id="rId2"/>
    <p:sldId id="259" r:id="rId3"/>
    <p:sldId id="284" r:id="rId4"/>
    <p:sldId id="285" r:id="rId5"/>
    <p:sldId id="316" r:id="rId6"/>
    <p:sldId id="286" r:id="rId7"/>
    <p:sldId id="287" r:id="rId8"/>
    <p:sldId id="301" r:id="rId9"/>
    <p:sldId id="302" r:id="rId10"/>
    <p:sldId id="289" r:id="rId11"/>
    <p:sldId id="309" r:id="rId12"/>
    <p:sldId id="315" r:id="rId13"/>
    <p:sldId id="317" r:id="rId14"/>
    <p:sldId id="303" r:id="rId15"/>
    <p:sldId id="304" r:id="rId16"/>
    <p:sldId id="290" r:id="rId17"/>
    <p:sldId id="291" r:id="rId18"/>
    <p:sldId id="305" r:id="rId19"/>
    <p:sldId id="292" r:id="rId20"/>
    <p:sldId id="293" r:id="rId21"/>
    <p:sldId id="294" r:id="rId22"/>
    <p:sldId id="295" r:id="rId23"/>
    <p:sldId id="312" r:id="rId24"/>
    <p:sldId id="313" r:id="rId25"/>
    <p:sldId id="308" r:id="rId26"/>
    <p:sldId id="307" r:id="rId27"/>
    <p:sldId id="310" r:id="rId28"/>
    <p:sldId id="311" r:id="rId29"/>
    <p:sldId id="296" r:id="rId30"/>
    <p:sldId id="297" r:id="rId31"/>
    <p:sldId id="298" r:id="rId32"/>
    <p:sldId id="314" r:id="rId33"/>
    <p:sldId id="318" r:id="rId34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0000"/>
    <a:srgbClr val="FF4D23"/>
    <a:srgbClr val="921C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66"/>
    <p:restoredTop sz="91354"/>
  </p:normalViewPr>
  <p:slideViewPr>
    <p:cSldViewPr showGuides="1">
      <p:cViewPr varScale="1">
        <p:scale>
          <a:sx n="159" d="100"/>
          <a:sy n="159" d="100"/>
        </p:scale>
        <p:origin x="1616" y="184"/>
      </p:cViewPr>
      <p:guideLst>
        <p:guide orient="horz" pos="2160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3" d="100"/>
        <a:sy n="143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7993233D-A384-654F-8527-35B951F5A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8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C7DE340-90A3-424D-94C8-3478B9D56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8A80A9-90CA-9E4E-B545-3BCC6ED9EB95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B5F109-1F85-5B49-A62E-FABDFF3FB857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6A378A-C707-BC45-BFF7-79610DCABC89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FFF709-C74E-D04D-9399-54991C251319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FF17DF-9767-2B46-89A8-D72B86E3D63D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BF89BA-9091-D643-A8D9-A578E74A09BE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FAA8FC-9169-5144-920E-C1A43D92176C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126A6A-6782-954C-8B88-810740E80278}" type="slidenum">
              <a:rPr lang="en-US" sz="1300"/>
              <a:pPr/>
              <a:t>21</a:t>
            </a:fld>
            <a:endParaRPr 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CBF5BF-5CF8-5446-859C-FB1A23890765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1F81FD-B959-654E-A029-26B7DCC755F1}" type="slidenum">
              <a:rPr lang="en-US" sz="1300"/>
              <a:pPr/>
              <a:t>29</a:t>
            </a:fld>
            <a:endParaRPr lang="en-US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769BC4-E7EE-C448-9E10-FB8DE049B646}" type="slidenum">
              <a:rPr lang="en-US" sz="1300"/>
              <a:pPr/>
              <a:t>30</a:t>
            </a:fld>
            <a:endParaRPr lang="en-US" sz="13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AF6635-E792-3B48-A45F-24CF2039855B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DAE837-6141-1E48-94C9-06B0DB5DA338}" type="slidenum">
              <a:rPr lang="en-US" sz="1300"/>
              <a:pPr/>
              <a:t>31</a:t>
            </a:fld>
            <a:endParaRPr lang="en-US" sz="13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5F087B-967C-214A-AEE2-25AE5E8B6AC9}" type="slidenum">
              <a:rPr lang="en-US" sz="1300"/>
              <a:pPr/>
              <a:t>33</a:t>
            </a:fld>
            <a:endParaRPr lang="en-US" sz="13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5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384C4D-E1F0-8449-92BF-526B4285147A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2A57B9-8B1D-D942-BB88-BD962F77F606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6715CF-CA85-9A4F-B2A2-1C718301F5DB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D9B64B-749C-B54F-A48E-DF55D3A6ADEC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00142C-7536-FD45-9EC3-6AE2EBC93587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C619BE-D714-7546-BED2-FAA9142653D1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A6CB61-5EDB-2C4E-9878-47996C07E17F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226B75-3DBC-A84F-B91F-59D6FB988CE8}" type="datetime1">
              <a:rPr lang="en-US"/>
              <a:pPr>
                <a:defRPr/>
              </a:pPr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3C6575-2FCD-D843-808C-C912CB27C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8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1C61D2-A083-9E4E-AFF0-E992DDEE5606}" type="datetime1">
              <a:rPr lang="en-US"/>
              <a:pPr>
                <a:defRPr/>
              </a:pPr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A1E55F9-F5E5-0E4F-ACA0-3353C259B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B09A668-38E6-C94C-A0D3-3220BB381255}" type="datetime1">
              <a:rPr lang="en-US"/>
              <a:pPr>
                <a:defRPr/>
              </a:pPr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4F3739-7CD1-D14B-81A1-E0065AD42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6FA65B-CBDA-2340-9363-B2B365578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3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B79F70-FEEE-CE4D-A79A-C39F1BA02154}" type="datetime1">
              <a:rPr lang="en-US"/>
              <a:pPr>
                <a:defRPr/>
              </a:pPr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9437A9-E2BA-8540-A8E8-95F24C1CA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5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7DCF5F9-4142-9845-BC9D-AA29B67A779B}" type="datetime1">
              <a:rPr lang="en-US"/>
              <a:pPr>
                <a:defRPr/>
              </a:pPr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5FB10EA-1C28-9B41-A570-DD63A6199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1632C13-E369-F04D-A4DA-F7F7D1F6245B}" type="datetime1">
              <a:rPr lang="en-US"/>
              <a:pPr>
                <a:defRPr/>
              </a:pPr>
              <a:t>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0D90790-18E0-1C47-BB1D-230E36894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51BE18C-9C07-6146-B813-C338AB60FD7C}" type="datetime1">
              <a:rPr lang="en-US"/>
              <a:pPr>
                <a:defRPr/>
              </a:pPr>
              <a:t>2/17/20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112117-C207-4247-91F9-2A737E1BA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1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DD0CD0-BD9A-F241-8949-1F2AB8B6D611}" type="datetime1">
              <a:rPr lang="en-US"/>
              <a:pPr>
                <a:defRPr/>
              </a:pPr>
              <a:t>2/17/20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BD2C34C-4F0A-C34C-A045-DCC8CD164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692638-C608-A845-B745-713AB67BAE2B}" type="datetime1">
              <a:rPr lang="en-US"/>
              <a:pPr>
                <a:defRPr/>
              </a:pPr>
              <a:t>2/17/20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0A2A9D2-7358-5149-98F6-D3E5FD265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B157878-E60F-3C4F-B0FE-D6F3023D31E7}" type="datetime1">
              <a:rPr lang="en-US"/>
              <a:pPr>
                <a:defRPr/>
              </a:pPr>
              <a:t>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059A61-06CC-224F-B7A1-E80A2B12C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5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014BD2-1A5B-D94A-B0D3-C378CAB55F7C}" type="datetime1">
              <a:rPr lang="en-US"/>
              <a:pPr>
                <a:defRPr/>
              </a:pPr>
              <a:t>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67683F-BDF0-424E-BB31-1594A5547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0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Arg_ma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radient_descent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_desce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andom_wal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n.wikipedia.org/wiki/Ant_colony_optimization_algorithm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bu_searc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Metaheuristi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5486400" y="566737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Some material adopted from notes by Charles R. Dyer, University of Wisconsin-Madison</a:t>
            </a:r>
          </a:p>
          <a:p>
            <a:pPr algn="r"/>
            <a:endParaRPr lang="en-US" sz="18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52400"/>
            <a:ext cx="27511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7772400" cy="4495800"/>
          </a:xfrm>
        </p:spPr>
        <p:txBody>
          <a:bodyPr/>
          <a:lstStyle/>
          <a:p>
            <a:pPr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Informed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Search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60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Chapter 4 (b)</a:t>
            </a:r>
            <a:endParaRPr lang="en-US" sz="660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3810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Example of a local optimum</a:t>
            </a:r>
          </a:p>
        </p:txBody>
      </p:sp>
      <p:grpSp>
        <p:nvGrpSpPr>
          <p:cNvPr id="32770" name="Group 4"/>
          <p:cNvGrpSpPr>
            <a:grpSpLocks/>
          </p:cNvGrpSpPr>
          <p:nvPr/>
        </p:nvGrpSpPr>
        <p:grpSpPr bwMode="auto">
          <a:xfrm>
            <a:off x="747713" y="3616325"/>
            <a:ext cx="1187450" cy="1285875"/>
            <a:chOff x="3519" y="1880"/>
            <a:chExt cx="748" cy="810"/>
          </a:xfrm>
        </p:grpSpPr>
        <p:grpSp>
          <p:nvGrpSpPr>
            <p:cNvPr id="32904" name="Group 5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925" name="Group 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32" name="Rectangle 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926" name="Group 9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930" name="Rectangle 1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927" name="Group 1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28" name="Rectangle 1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905" name="Group 15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916" name="Group 1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23" name="Rectangle 1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32917" name="Group 19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921" name="Rectangle 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918" name="Group 2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19" name="Rectangle 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906" name="Group 25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907" name="Group 2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14" name="Rectangle 2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908" name="Group 29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912" name="Rectangle 3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909" name="Group 3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10" name="Rectangle 3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771" name="Group 47"/>
          <p:cNvGrpSpPr>
            <a:grpSpLocks/>
          </p:cNvGrpSpPr>
          <p:nvPr/>
        </p:nvGrpSpPr>
        <p:grpSpPr bwMode="auto">
          <a:xfrm>
            <a:off x="7664450" y="4030663"/>
            <a:ext cx="390525" cy="457200"/>
            <a:chOff x="1287" y="1865"/>
            <a:chExt cx="246" cy="288"/>
          </a:xfrm>
        </p:grpSpPr>
        <p:sp>
          <p:nvSpPr>
            <p:cNvPr id="32902" name="Rectangle 48"/>
            <p:cNvSpPr>
              <a:spLocks noChangeArrowheads="1"/>
            </p:cNvSpPr>
            <p:nvPr/>
          </p:nvSpPr>
          <p:spPr bwMode="auto">
            <a:xfrm>
              <a:off x="1287" y="1880"/>
              <a:ext cx="246" cy="2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3" name="Text Box 49"/>
            <p:cNvSpPr txBox="1">
              <a:spLocks noChangeArrowheads="1"/>
            </p:cNvSpPr>
            <p:nvPr/>
          </p:nvSpPr>
          <p:spPr bwMode="auto">
            <a:xfrm>
              <a:off x="1316" y="1865"/>
              <a:ext cx="1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 </a:t>
              </a:r>
            </a:p>
          </p:txBody>
        </p:sp>
      </p:grpSp>
      <p:grpSp>
        <p:nvGrpSpPr>
          <p:cNvPr id="32772" name="Group 50"/>
          <p:cNvGrpSpPr>
            <a:grpSpLocks/>
          </p:cNvGrpSpPr>
          <p:nvPr/>
        </p:nvGrpSpPr>
        <p:grpSpPr bwMode="auto">
          <a:xfrm>
            <a:off x="8067675" y="4030663"/>
            <a:ext cx="390525" cy="457200"/>
            <a:chOff x="1287" y="1865"/>
            <a:chExt cx="246" cy="288"/>
          </a:xfrm>
        </p:grpSpPr>
        <p:sp>
          <p:nvSpPr>
            <p:cNvPr id="32900" name="Rectangle 51"/>
            <p:cNvSpPr>
              <a:spLocks noChangeArrowheads="1"/>
            </p:cNvSpPr>
            <p:nvPr/>
          </p:nvSpPr>
          <p:spPr bwMode="auto">
            <a:xfrm>
              <a:off x="1287" y="1880"/>
              <a:ext cx="246" cy="2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1" name="Text Box 52"/>
            <p:cNvSpPr txBox="1">
              <a:spLocks noChangeArrowheads="1"/>
            </p:cNvSpPr>
            <p:nvPr/>
          </p:nvSpPr>
          <p:spPr bwMode="auto">
            <a:xfrm>
              <a:off x="1316" y="186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4</a:t>
              </a:r>
            </a:p>
          </p:txBody>
        </p:sp>
      </p:grpSp>
      <p:grpSp>
        <p:nvGrpSpPr>
          <p:cNvPr id="32773" name="Group 170"/>
          <p:cNvGrpSpPr>
            <a:grpSpLocks/>
          </p:cNvGrpSpPr>
          <p:nvPr/>
        </p:nvGrpSpPr>
        <p:grpSpPr bwMode="auto">
          <a:xfrm>
            <a:off x="7262813" y="3640138"/>
            <a:ext cx="1171575" cy="1236662"/>
            <a:chOff x="4575" y="2293"/>
            <a:chExt cx="738" cy="779"/>
          </a:xfrm>
        </p:grpSpPr>
        <p:grpSp>
          <p:nvGrpSpPr>
            <p:cNvPr id="32877" name="Group 36"/>
            <p:cNvGrpSpPr>
              <a:grpSpLocks/>
            </p:cNvGrpSpPr>
            <p:nvPr/>
          </p:nvGrpSpPr>
          <p:grpSpPr bwMode="auto">
            <a:xfrm>
              <a:off x="4575" y="2293"/>
              <a:ext cx="738" cy="288"/>
              <a:chOff x="1282" y="2126"/>
              <a:chExt cx="738" cy="288"/>
            </a:xfrm>
          </p:grpSpPr>
          <p:grpSp>
            <p:nvGrpSpPr>
              <p:cNvPr id="32891" name="Group 3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98" name="Rectangle 3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92" name="Group 4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96" name="Rectangle 4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93" name="Group 4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94" name="Rectangle 4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32878" name="Group 53"/>
            <p:cNvGrpSpPr>
              <a:grpSpLocks/>
            </p:cNvGrpSpPr>
            <p:nvPr/>
          </p:nvGrpSpPr>
          <p:grpSpPr bwMode="auto">
            <a:xfrm>
              <a:off x="4575" y="2539"/>
              <a:ext cx="246" cy="288"/>
              <a:chOff x="1287" y="1865"/>
              <a:chExt cx="246" cy="288"/>
            </a:xfrm>
          </p:grpSpPr>
          <p:sp>
            <p:nvSpPr>
              <p:cNvPr id="32889" name="Rectangle 54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0" name="Text Box 55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32879" name="Group 56"/>
            <p:cNvGrpSpPr>
              <a:grpSpLocks/>
            </p:cNvGrpSpPr>
            <p:nvPr/>
          </p:nvGrpSpPr>
          <p:grpSpPr bwMode="auto">
            <a:xfrm>
              <a:off x="4575" y="2784"/>
              <a:ext cx="738" cy="288"/>
              <a:chOff x="1282" y="2126"/>
              <a:chExt cx="738" cy="288"/>
            </a:xfrm>
          </p:grpSpPr>
          <p:grpSp>
            <p:nvGrpSpPr>
              <p:cNvPr id="32880" name="Group 5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87" name="Rectangle 5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8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81" name="Group 60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85" name="Rectangle 6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82" name="Group 6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83" name="Rectangle 6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7" name="Group 66"/>
          <p:cNvGrpSpPr>
            <a:grpSpLocks/>
          </p:cNvGrpSpPr>
          <p:nvPr/>
        </p:nvGrpSpPr>
        <p:grpSpPr bwMode="auto">
          <a:xfrm>
            <a:off x="3314700" y="3616325"/>
            <a:ext cx="1187450" cy="1285875"/>
            <a:chOff x="3519" y="1880"/>
            <a:chExt cx="748" cy="810"/>
          </a:xfrm>
        </p:grpSpPr>
        <p:grpSp>
          <p:nvGrpSpPr>
            <p:cNvPr id="32847" name="Group 67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68" name="Group 6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75" name="Rectangle 6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69" name="Group 7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73" name="Rectangle 7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4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70" name="Group 7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71" name="Rectangle 7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848" name="Group 77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859" name="Group 78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66" name="Rectangle 7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7</a:t>
                  </a:r>
                </a:p>
              </p:txBody>
            </p:sp>
          </p:grpSp>
          <p:grpSp>
            <p:nvGrpSpPr>
              <p:cNvPr id="32860" name="Group 8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64" name="Rectangle 8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861" name="Group 8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62" name="Rectangle 8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3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849" name="Group 87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850" name="Group 8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57" name="Rectangle 8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8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851" name="Group 91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55" name="Rectangle 9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6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52" name="Group 9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53" name="Rectangle 9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4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942" name="Group 97"/>
          <p:cNvGrpSpPr>
            <a:grpSpLocks/>
          </p:cNvGrpSpPr>
          <p:nvPr/>
        </p:nvGrpSpPr>
        <p:grpSpPr bwMode="auto">
          <a:xfrm>
            <a:off x="3244850" y="2143125"/>
            <a:ext cx="1187450" cy="1285875"/>
            <a:chOff x="3519" y="1880"/>
            <a:chExt cx="748" cy="810"/>
          </a:xfrm>
        </p:grpSpPr>
        <p:grpSp>
          <p:nvGrpSpPr>
            <p:cNvPr id="32817" name="Group 98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38" name="Group 9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45" name="Rectangle 10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6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839" name="Group 10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4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40" name="Group 10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4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2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818" name="Group 108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829" name="Group 109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36" name="Rectangle 11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7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 </a:t>
                  </a:r>
                </a:p>
              </p:txBody>
            </p:sp>
          </p:grpSp>
          <p:grpSp>
            <p:nvGrpSpPr>
              <p:cNvPr id="32830" name="Group 11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34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5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31" name="Group 11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32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3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819" name="Group 118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820" name="Group 11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27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8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821" name="Group 122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2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6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22" name="Group 12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23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955" name="Group 128"/>
          <p:cNvGrpSpPr>
            <a:grpSpLocks/>
          </p:cNvGrpSpPr>
          <p:nvPr/>
        </p:nvGrpSpPr>
        <p:grpSpPr bwMode="auto">
          <a:xfrm>
            <a:off x="3330575" y="5105400"/>
            <a:ext cx="1187450" cy="1285875"/>
            <a:chOff x="3519" y="1880"/>
            <a:chExt cx="748" cy="810"/>
          </a:xfrm>
        </p:grpSpPr>
        <p:grpSp>
          <p:nvGrpSpPr>
            <p:cNvPr id="32787" name="Group 129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08" name="Group 13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15" name="Rectangle 13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6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09" name="Group 13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13" name="Rectangle 13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4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10" name="Group 13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11" name="Rectangle 13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2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788" name="Group 139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799" name="Group 140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06" name="Rectangle 14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7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8</a:t>
                  </a:r>
                </a:p>
              </p:txBody>
            </p:sp>
          </p:grpSp>
          <p:grpSp>
            <p:nvGrpSpPr>
              <p:cNvPr id="32800" name="Group 14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04" name="Rectangle 14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5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01" name="Group 14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02" name="Rectangle 14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3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789" name="Group 149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790" name="Group 15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797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791" name="Group 153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795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6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792" name="Group 15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793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4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sp>
        <p:nvSpPr>
          <p:cNvPr id="85151" name="Line 159"/>
          <p:cNvSpPr>
            <a:spLocks noChangeShapeType="1"/>
          </p:cNvSpPr>
          <p:nvPr/>
        </p:nvSpPr>
        <p:spPr bwMode="auto">
          <a:xfrm>
            <a:off x="1935163" y="4267200"/>
            <a:ext cx="1309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52" name="Line 160"/>
          <p:cNvSpPr>
            <a:spLocks noChangeShapeType="1"/>
          </p:cNvSpPr>
          <p:nvPr/>
        </p:nvSpPr>
        <p:spPr bwMode="auto">
          <a:xfrm flipV="1">
            <a:off x="1935163" y="2971800"/>
            <a:ext cx="118903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53" name="Line 161"/>
          <p:cNvSpPr>
            <a:spLocks noChangeShapeType="1"/>
          </p:cNvSpPr>
          <p:nvPr/>
        </p:nvSpPr>
        <p:spPr bwMode="auto">
          <a:xfrm>
            <a:off x="1935163" y="4267200"/>
            <a:ext cx="1309687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162"/>
          <p:cNvSpPr txBox="1">
            <a:spLocks noChangeArrowheads="1"/>
          </p:cNvSpPr>
          <p:nvPr/>
        </p:nvSpPr>
        <p:spPr bwMode="auto">
          <a:xfrm>
            <a:off x="1062038" y="49260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85155" name="Text Box 163"/>
          <p:cNvSpPr txBox="1">
            <a:spLocks noChangeArrowheads="1"/>
          </p:cNvSpPr>
          <p:nvPr/>
        </p:nvSpPr>
        <p:spPr bwMode="auto">
          <a:xfrm>
            <a:off x="4572000" y="2362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5156" name="Text Box 164"/>
          <p:cNvSpPr txBox="1">
            <a:spLocks noChangeArrowheads="1"/>
          </p:cNvSpPr>
          <p:nvPr/>
        </p:nvSpPr>
        <p:spPr bwMode="auto">
          <a:xfrm>
            <a:off x="4572000" y="40354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5157" name="Text Box 165"/>
          <p:cNvSpPr txBox="1">
            <a:spLocks noChangeArrowheads="1"/>
          </p:cNvSpPr>
          <p:nvPr/>
        </p:nvSpPr>
        <p:spPr bwMode="auto">
          <a:xfrm>
            <a:off x="4572000" y="5476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32784" name="Text Box 166"/>
          <p:cNvSpPr txBox="1">
            <a:spLocks noChangeArrowheads="1"/>
          </p:cNvSpPr>
          <p:nvPr/>
        </p:nvSpPr>
        <p:spPr bwMode="auto">
          <a:xfrm>
            <a:off x="8458200" y="4054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85" name="Text Box 167"/>
          <p:cNvSpPr txBox="1">
            <a:spLocks noChangeArrowheads="1"/>
          </p:cNvSpPr>
          <p:nvPr/>
        </p:nvSpPr>
        <p:spPr bwMode="auto">
          <a:xfrm>
            <a:off x="854075" y="3014663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chemeClr val="accent2"/>
                </a:solidFill>
              </a:rPr>
              <a:t>start</a:t>
            </a:r>
          </a:p>
        </p:txBody>
      </p:sp>
      <p:sp>
        <p:nvSpPr>
          <p:cNvPr id="32786" name="Text Box 168"/>
          <p:cNvSpPr txBox="1">
            <a:spLocks noChangeArrowheads="1"/>
          </p:cNvSpPr>
          <p:nvPr/>
        </p:nvSpPr>
        <p:spPr bwMode="auto">
          <a:xfrm>
            <a:off x="7585075" y="3014663"/>
            <a:ext cx="72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chemeClr val="accent2"/>
                </a:solidFill>
              </a:rPr>
              <a:t>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51" grpId="0" animBg="1"/>
      <p:bldP spid="85152" grpId="0" animBg="1"/>
      <p:bldP spid="85153" grpId="0" animBg="1"/>
      <p:bldP spid="85155" grpId="0"/>
      <p:bldP spid="85156" grpId="0"/>
      <p:bldP spid="851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and 8 Queens</a:t>
            </a:r>
          </a:p>
        </p:txBody>
      </p:sp>
      <p:pic>
        <p:nvPicPr>
          <p:cNvPr id="4" name="Picture 3" descr="Screen Shot 2017-02-20 at 2.5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3530600" cy="35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219200"/>
            <a:ext cx="4953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8 Queens problem often setup as follows: 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Randomly put one queen in each column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Goal state: no two queens attack one another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An action is moving any queen to a different row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Each state thus has 65 successors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Heuristic h: # of pairs attacking one another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Current state: h= 17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h=0 =&gt; solution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and 8 Queens</a:t>
            </a:r>
          </a:p>
        </p:txBody>
      </p:sp>
      <p:pic>
        <p:nvPicPr>
          <p:cNvPr id="34818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2" r="-2892"/>
          <a:stretch>
            <a:fillRect/>
          </a:stretch>
        </p:blipFill>
        <p:spPr>
          <a:xfrm>
            <a:off x="0" y="990600"/>
            <a:ext cx="9164638" cy="5854700"/>
          </a:xfrm>
        </p:spPr>
      </p:pic>
      <p:sp>
        <p:nvSpPr>
          <p:cNvPr id="2" name="Rectangle 1"/>
          <p:cNvSpPr/>
          <p:nvPr/>
        </p:nvSpPr>
        <p:spPr>
          <a:xfrm>
            <a:off x="2667000" y="12192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1676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133600"/>
            <a:ext cx="3810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1676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1219200"/>
            <a:ext cx="3048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2133600"/>
            <a:ext cx="3048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4343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4343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7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B137-BCC3-E94D-96A7-8F946632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argmax and </a:t>
            </a:r>
            <a:r>
              <a:rPr lang="en-US" dirty="0" err="1"/>
              <a:t>argmin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3C1EC-A400-C849-B57B-9D0A2811C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argmax and </a:t>
            </a:r>
            <a:r>
              <a:rPr lang="en-US" dirty="0" err="1"/>
              <a:t>argmin</a:t>
            </a:r>
            <a:r>
              <a:rPr lang="en-US" dirty="0"/>
              <a:t> concept is common in many AI and machine learning algorithms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argmax</a:t>
            </a:r>
            <a:r>
              <a:rPr lang="en-US" dirty="0"/>
              <a:t> on Wikipedia (</a:t>
            </a:r>
            <a:r>
              <a:rPr lang="en-US" dirty="0" err="1"/>
              <a:t>argmin</a:t>
            </a:r>
            <a:r>
              <a:rPr lang="en-US" dirty="0"/>
              <a:t> is similar)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Argmax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f(x) finds the value of x for which f(x) is largest</a:t>
            </a:r>
          </a:p>
        </p:txBody>
      </p:sp>
      <p:pic>
        <p:nvPicPr>
          <p:cNvPr id="5" name="Picture 4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70AB1139-0F2C-384F-9F8D-AD3FE37AC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19450"/>
            <a:ext cx="5656873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1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22"/>
          <p:cNvGrpSpPr>
            <a:grpSpLocks/>
          </p:cNvGrpSpPr>
          <p:nvPr/>
        </p:nvGrpSpPr>
        <p:grpSpPr bwMode="auto">
          <a:xfrm>
            <a:off x="1763713" y="914400"/>
            <a:ext cx="5618162" cy="2857500"/>
            <a:chOff x="1111" y="608"/>
            <a:chExt cx="3539" cy="1800"/>
          </a:xfrm>
        </p:grpSpPr>
        <p:grpSp>
          <p:nvGrpSpPr>
            <p:cNvPr id="35845" name="Group 21"/>
            <p:cNvGrpSpPr>
              <a:grpSpLocks/>
            </p:cNvGrpSpPr>
            <p:nvPr/>
          </p:nvGrpSpPr>
          <p:grpSpPr bwMode="auto">
            <a:xfrm>
              <a:off x="1111" y="608"/>
              <a:ext cx="3539" cy="1800"/>
              <a:chOff x="1111" y="608"/>
              <a:chExt cx="3539" cy="1800"/>
            </a:xfrm>
          </p:grpSpPr>
          <p:pic>
            <p:nvPicPr>
              <p:cNvPr id="3585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608"/>
                <a:ext cx="2196" cy="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lum bright="-22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111" y="831"/>
                <a:ext cx="1396" cy="13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846" name="Line 9"/>
            <p:cNvSpPr>
              <a:spLocks noChangeShapeType="1"/>
            </p:cNvSpPr>
            <p:nvPr/>
          </p:nvSpPr>
          <p:spPr bwMode="auto">
            <a:xfrm flipH="1" flipV="1">
              <a:off x="3429" y="1370"/>
              <a:ext cx="85" cy="1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10"/>
            <p:cNvSpPr>
              <a:spLocks noChangeShapeType="1"/>
            </p:cNvSpPr>
            <p:nvPr/>
          </p:nvSpPr>
          <p:spPr bwMode="auto">
            <a:xfrm flipH="1">
              <a:off x="3272" y="1375"/>
              <a:ext cx="163" cy="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Line 11"/>
            <p:cNvSpPr>
              <a:spLocks noChangeShapeType="1"/>
            </p:cNvSpPr>
            <p:nvPr/>
          </p:nvSpPr>
          <p:spPr bwMode="auto">
            <a:xfrm flipH="1" flipV="1">
              <a:off x="3247" y="1358"/>
              <a:ext cx="30" cy="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Line 12"/>
            <p:cNvSpPr>
              <a:spLocks noChangeShapeType="1"/>
            </p:cNvSpPr>
            <p:nvPr/>
          </p:nvSpPr>
          <p:spPr bwMode="auto">
            <a:xfrm flipH="1">
              <a:off x="3196" y="1357"/>
              <a:ext cx="54" cy="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Oval 13"/>
            <p:cNvSpPr>
              <a:spLocks noChangeArrowheads="1"/>
            </p:cNvSpPr>
            <p:nvPr/>
          </p:nvSpPr>
          <p:spPr bwMode="auto">
            <a:xfrm>
              <a:off x="3496" y="1476"/>
              <a:ext cx="37" cy="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Oval 14"/>
            <p:cNvSpPr>
              <a:spLocks noChangeArrowheads="1"/>
            </p:cNvSpPr>
            <p:nvPr/>
          </p:nvSpPr>
          <p:spPr bwMode="auto">
            <a:xfrm>
              <a:off x="3413" y="1356"/>
              <a:ext cx="37" cy="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Oval 15"/>
            <p:cNvSpPr>
              <a:spLocks noChangeArrowheads="1"/>
            </p:cNvSpPr>
            <p:nvPr/>
          </p:nvSpPr>
          <p:spPr bwMode="auto">
            <a:xfrm>
              <a:off x="3259" y="1368"/>
              <a:ext cx="31" cy="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Oval 16"/>
            <p:cNvSpPr>
              <a:spLocks noChangeArrowheads="1"/>
            </p:cNvSpPr>
            <p:nvPr/>
          </p:nvSpPr>
          <p:spPr bwMode="auto">
            <a:xfrm>
              <a:off x="3232" y="1345"/>
              <a:ext cx="29" cy="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7"/>
            <p:cNvSpPr>
              <a:spLocks noChangeArrowheads="1"/>
            </p:cNvSpPr>
            <p:nvPr/>
          </p:nvSpPr>
          <p:spPr bwMode="auto">
            <a:xfrm>
              <a:off x="3184" y="1350"/>
              <a:ext cx="23" cy="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6050"/>
            <a:ext cx="7772400" cy="1144588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Gradient ascent / descent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382000" cy="2795588"/>
          </a:xfrm>
        </p:spPr>
        <p:txBody>
          <a:bodyPr/>
          <a:lstStyle/>
          <a:p>
            <a:pPr marL="231775" indent="-231775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Gradient descent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procedure for finding the </a:t>
            </a:r>
            <a:r>
              <a:rPr lang="en-US" sz="2400" i="1" dirty="0" err="1">
                <a:latin typeface="Calibri" charset="0"/>
                <a:ea typeface="ＭＳ Ｐゴシック" charset="0"/>
                <a:cs typeface="ＭＳ Ｐゴシック" charset="0"/>
              </a:rPr>
              <a:t>arg</a:t>
            </a:r>
            <a:r>
              <a:rPr lang="en-US" sz="2400" baseline="-25000" dirty="0" err="1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latin typeface="Calibri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latin typeface="Calibri" charset="0"/>
                <a:ea typeface="ＭＳ Ｐゴシック" charset="0"/>
                <a:cs typeface="ＭＳ Ｐゴシック" charset="0"/>
              </a:rPr>
              <a:t>f(x)</a:t>
            </a:r>
          </a:p>
          <a:p>
            <a:pPr marL="454025" lvl="1" indent="-222250"/>
            <a:r>
              <a:rPr lang="en-US" sz="2400" dirty="0">
                <a:latin typeface="Calibri" charset="0"/>
                <a:ea typeface="ＭＳ Ｐゴシック" charset="0"/>
              </a:rPr>
              <a:t>choose initial x</a:t>
            </a:r>
            <a:r>
              <a:rPr lang="en-US" sz="1600" baseline="-25000" dirty="0">
                <a:latin typeface="Calibri" charset="0"/>
                <a:ea typeface="ＭＳ Ｐゴシック" charset="0"/>
              </a:rPr>
              <a:t>0</a:t>
            </a:r>
            <a:r>
              <a:rPr lang="en-US" sz="2400" dirty="0">
                <a:latin typeface="Calibri" charset="0"/>
                <a:ea typeface="ＭＳ Ｐゴシック" charset="0"/>
              </a:rPr>
              <a:t> randomly</a:t>
            </a:r>
          </a:p>
          <a:p>
            <a:pPr marL="454025" lvl="1" indent="-222250"/>
            <a:r>
              <a:rPr lang="en-US" sz="2400" dirty="0">
                <a:latin typeface="Calibri" charset="0"/>
                <a:ea typeface="ＭＳ Ｐゴシック" charset="0"/>
              </a:rPr>
              <a:t>repeat</a:t>
            </a:r>
          </a:p>
          <a:p>
            <a:pPr marL="798513" lvl="2" indent="-171450"/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x</a:t>
            </a:r>
            <a:r>
              <a:rPr lang="en-US" sz="20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 ← x</a:t>
            </a:r>
            <a:r>
              <a:rPr lang="en-US" sz="20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 – </a:t>
            </a:r>
            <a:r>
              <a:rPr lang="el-GR" sz="2000" dirty="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 </a:t>
            </a:r>
            <a:r>
              <a:rPr lang="en-US" sz="2000" i="1" dirty="0">
                <a:latin typeface="Calibri" charset="0"/>
                <a:ea typeface="ＭＳ Ｐゴシック" charset="0"/>
                <a:cs typeface="Times New Roman" charset="0"/>
              </a:rPr>
              <a:t>f '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20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)</a:t>
            </a:r>
          </a:p>
          <a:p>
            <a:pPr marL="454025" lvl="1" indent="-222250"/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until the sequence x</a:t>
            </a:r>
            <a:r>
              <a:rPr lang="en-US" sz="2400" baseline="-25000" dirty="0">
                <a:latin typeface="Calibri" charset="0"/>
                <a:ea typeface="ＭＳ Ｐゴシック" charset="0"/>
                <a:cs typeface="Times New Roman" charset="0"/>
              </a:rPr>
              <a:t>0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, x</a:t>
            </a:r>
            <a:r>
              <a:rPr lang="en-US" sz="2400" baseline="-25000" dirty="0">
                <a:latin typeface="Calibri" charset="0"/>
                <a:ea typeface="ＭＳ Ｐゴシック" charset="0"/>
                <a:cs typeface="Times New Roman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, …, x</a:t>
            </a:r>
            <a:r>
              <a:rPr lang="en-US" sz="24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, x</a:t>
            </a:r>
            <a:r>
              <a:rPr lang="en-US" sz="24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 converges</a:t>
            </a:r>
          </a:p>
          <a:p>
            <a:pPr marL="231775" indent="-231775"/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Step size </a:t>
            </a:r>
            <a:r>
              <a:rPr lang="el-GR" sz="2400" dirty="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 (eta) is small (perhaps 0.1 or 0.05)</a:t>
            </a:r>
          </a:p>
          <a:p>
            <a:pPr marL="231775" indent="-231775"/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Often used in machine learning algorithms</a:t>
            </a:r>
            <a:endParaRPr lang="el-GR" sz="2400" dirty="0">
              <a:latin typeface="Calibri" charset="0"/>
              <a:ea typeface="ＭＳ Ｐゴシック" charset="0"/>
              <a:cs typeface="Times New Roman" charset="0"/>
            </a:endParaRPr>
          </a:p>
          <a:p>
            <a:pPr marL="798513" lvl="2" indent="-171450"/>
            <a:endParaRPr lang="el-GR" sz="2000" dirty="0">
              <a:latin typeface="Calibri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2968625" y="3576638"/>
            <a:ext cx="3208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/>
              <a:t>Images from http://en.wikipedia.org/wiki/Gradient_descent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381000"/>
            <a:ext cx="8061325" cy="1143000"/>
          </a:xfrm>
        </p:spPr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Gradient methods vs. Newton’</a:t>
            </a:r>
            <a:r>
              <a:rPr lang="en-US" altLang="ja-JP" sz="3600" dirty="0">
                <a:latin typeface="Calibri" charset="0"/>
                <a:ea typeface="ＭＳ Ｐゴシック" charset="0"/>
                <a:cs typeface="ＭＳ Ｐゴシック" charset="0"/>
              </a:rPr>
              <a:t>s method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768725" cy="5029200"/>
          </a:xfrm>
        </p:spPr>
        <p:txBody>
          <a:bodyPr/>
          <a:lstStyle/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reminder of Newton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s method from Calculus:</a:t>
            </a:r>
          </a:p>
          <a:p>
            <a:pPr marL="571500" lvl="2" indent="-171450">
              <a:buFontTx/>
              <a:buNone/>
            </a:pP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 ← 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 – </a:t>
            </a:r>
            <a:r>
              <a:rPr lang="el-GR" sz="1800" dirty="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 </a:t>
            </a:r>
            <a:r>
              <a:rPr lang="en-US" sz="1800" i="1" dirty="0">
                <a:latin typeface="Calibri" charset="0"/>
                <a:ea typeface="ＭＳ Ｐゴシック" charset="0"/>
                <a:cs typeface="Times New Roman" charset="0"/>
              </a:rPr>
              <a:t>f '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) / </a:t>
            </a:r>
            <a:r>
              <a:rPr lang="en-US" sz="1800" i="1" dirty="0">
                <a:latin typeface="Calibri" charset="0"/>
                <a:ea typeface="ＭＳ Ｐゴシック" charset="0"/>
                <a:cs typeface="Times New Roman" charset="0"/>
              </a:rPr>
              <a:t>f ''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) </a:t>
            </a:r>
            <a:endParaRPr lang="en-US" sz="1100" dirty="0">
              <a:latin typeface="Calibri" charset="0"/>
              <a:ea typeface="ＭＳ Ｐゴシック" charset="0"/>
            </a:endParaRPr>
          </a:p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Newton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s method uses 2</a:t>
            </a:r>
            <a:r>
              <a:rPr lang="en-US" altLang="ja-JP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nd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 order information (e.g., 2nd derivative) to take a faster route to a minimum</a:t>
            </a:r>
            <a:endParaRPr lang="en-US" altLang="ja-JP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Second-order info. is more expensive to compute, but converges quicker</a:t>
            </a:r>
          </a:p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gradient descent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1965325"/>
            <a:ext cx="3970338" cy="276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445000" y="4776788"/>
            <a:ext cx="40528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Contour lines of a function</a:t>
            </a:r>
          </a:p>
          <a:p>
            <a:pPr algn="ctr"/>
            <a:r>
              <a:rPr lang="en-US"/>
              <a:t>Gradient descent (green)</a:t>
            </a:r>
          </a:p>
          <a:p>
            <a:pPr algn="ctr"/>
            <a:r>
              <a:rPr lang="en-US"/>
              <a:t>Newton</a:t>
            </a:r>
            <a:r>
              <a:rPr lang="ja-JP" altLang="en-US"/>
              <a:t>’</a:t>
            </a:r>
            <a:r>
              <a:rPr lang="en-US" altLang="ja-JP"/>
              <a:t>s method (red)</a:t>
            </a:r>
          </a:p>
          <a:p>
            <a:pPr algn="ctr"/>
            <a:r>
              <a:rPr lang="en-US" sz="1000"/>
              <a:t>Image from http://en.wikipedia.org/wiki/Newton's_method_in_optimization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0038"/>
            <a:ext cx="7772400" cy="1143000"/>
          </a:xfrm>
        </p:spPr>
        <p:txBody>
          <a:bodyPr/>
          <a:lstStyle/>
          <a:p>
            <a:pPr algn="l"/>
            <a:r>
              <a:rPr lang="en-US" sz="4800">
                <a:latin typeface="Calibri" charset="0"/>
                <a:ea typeface="ＭＳ Ｐゴシック" charset="0"/>
                <a:cs typeface="ＭＳ Ｐゴシック" charset="0"/>
              </a:rPr>
              <a:t>Annealing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953000"/>
          </a:xfrm>
        </p:spPr>
        <p:txBody>
          <a:bodyPr/>
          <a:lstStyle/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In metallurgy, annealing is a technique</a:t>
            </a:r>
            <a:b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involving heating &amp; controlled cooling of a material to increase size of its crystals &amp; reduce defects </a:t>
            </a:r>
          </a:p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Heat causes atoms to become unstuck from initial positions (local minima of internal energy) and wander randomly through states of higher energy</a:t>
            </a:r>
          </a:p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Slow cooling gives them more chances of finding configurations with lower internal energy than initial one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057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 (SA)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05400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exploits analogy between how metal cools and freezes into a minimum-energy crystalline structure &amp; search for a minimum/maximum in a general system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can avoid becoming trapped at local minima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uses random search accepting changes decreasing objective function f &amp; some that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increase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it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uses a control parameter T, which by analogy with the original application, is known as the system </a:t>
            </a:r>
            <a:r>
              <a:rPr lang="en-US" altLang="ja-JP" sz="2800" b="1" i="1" dirty="0">
                <a:latin typeface="Calibri" charset="0"/>
                <a:ea typeface="ＭＳ Ｐゴシック" charset="0"/>
                <a:cs typeface="ＭＳ Ｐゴシック" charset="0"/>
              </a:rPr>
              <a:t>temperature</a:t>
            </a:r>
            <a:endParaRPr lang="en-US" altLang="ja-JP" sz="2800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 starts out high and gradually decreases toward 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SA intuitions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Combines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hill climbing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(for efficiency) with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random walk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(for completeness)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Analogy: getting a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ping-pong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ball into the deepest depression in a bumpy surface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Shake the surface to get the ball out of local minima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Don’t shake too hard to dislodge it from global minimum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Simulated annealing: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Start shaking hard (high temperature) and gradually reduce shaking intensity (lower temperature)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Escape local minima by allowing some </a:t>
            </a:r>
            <a:r>
              <a:rPr lang="ja-JP" altLang="en-US" sz="2600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sz="2600" dirty="0">
                <a:latin typeface="Calibri" charset="0"/>
                <a:ea typeface="ＭＳ Ｐゴシック" charset="0"/>
              </a:rPr>
              <a:t>bad</a:t>
            </a:r>
            <a:r>
              <a:rPr lang="ja-JP" altLang="en-US" sz="2600" dirty="0">
                <a:latin typeface="Calibri" charset="0"/>
                <a:ea typeface="ＭＳ Ｐゴシック" charset="0"/>
              </a:rPr>
              <a:t>”</a:t>
            </a:r>
            <a:r>
              <a:rPr lang="en-US" altLang="ja-JP" sz="2600" dirty="0">
                <a:latin typeface="Calibri" charset="0"/>
                <a:ea typeface="ＭＳ Ｐゴシック" charset="0"/>
              </a:rPr>
              <a:t> moves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But gradually reduce their size and frequency</a:t>
            </a: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7244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bad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move from A to B is accepted with a probability</a:t>
            </a:r>
          </a:p>
          <a:p>
            <a:pPr lvl="4">
              <a:lnSpc>
                <a:spcPct val="40000"/>
              </a:lnSpc>
              <a:buFontTx/>
              <a:buNone/>
            </a:pPr>
            <a:r>
              <a:rPr lang="en-US" sz="3200" dirty="0">
                <a:latin typeface="Calibri" charset="0"/>
                <a:ea typeface="ＭＳ Ｐゴシック" charset="0"/>
              </a:rPr>
              <a:t>    -</a:t>
            </a:r>
            <a:r>
              <a:rPr lang="en-US" sz="2800" dirty="0">
                <a:latin typeface="Calibri" charset="0"/>
                <a:ea typeface="ＭＳ Ｐゴシック" charset="0"/>
              </a:rPr>
              <a:t>(f(B)-f(A)/T)</a:t>
            </a:r>
          </a:p>
          <a:p>
            <a:pPr lvl="4">
              <a:lnSpc>
                <a:spcPct val="40000"/>
              </a:lnSpc>
              <a:buFontTx/>
              <a:buNone/>
            </a:pPr>
            <a:r>
              <a:rPr lang="en-US" sz="4400" dirty="0">
                <a:latin typeface="Calibri" charset="0"/>
                <a:ea typeface="ＭＳ Ｐゴシック" charset="0"/>
              </a:rPr>
              <a:t>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higher the temperature, the more likely it is that a bad move can be made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T tends to zero, probability tends to zero, and SA becomes more like hill climbing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T lowered slowly enough, SA is complete and admissible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alibri" charset="0"/>
                <a:ea typeface="ＭＳ Ｐゴシック" charset="0"/>
                <a:cs typeface="ＭＳ Ｐゴシック" charset="0"/>
              </a:rPr>
              <a:t>Today’</a:t>
            </a:r>
            <a:r>
              <a:rPr lang="en-US" altLang="ja-JP" sz="4800" dirty="0">
                <a:latin typeface="Calibri" charset="0"/>
                <a:ea typeface="ＭＳ Ｐゴシック" charset="0"/>
                <a:cs typeface="ＭＳ Ｐゴシック" charset="0"/>
              </a:rPr>
              <a:t>s class: local search</a:t>
            </a:r>
            <a:endParaRPr lang="en-US" sz="4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Iterative improvement methods (aka local search) move from potential solution to potential solution until a goal is reached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Hill climbing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Simulated annealing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Local beam search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Genetic algorithms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6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 algorithm </a:t>
            </a:r>
          </a:p>
        </p:txBody>
      </p:sp>
      <p:pic>
        <p:nvPicPr>
          <p:cNvPr id="47106" name="Picture 3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225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Local beam search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71600"/>
            <a:ext cx="8001000" cy="5181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Basic idea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Begin with k random states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Generate all successors of these states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Keep the k best states generated by them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Provides a simple, efficient way to share some knowledge across a set of searches</a:t>
            </a:r>
          </a:p>
          <a:p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Stochastic beam search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is a variation: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 Probability of keeping a state is </a:t>
            </a:r>
            <a:r>
              <a:rPr lang="en-US" sz="3200" i="1">
                <a:latin typeface="Calibri" charset="0"/>
                <a:ea typeface="ＭＳ Ｐゴシック" charset="0"/>
              </a:rPr>
              <a:t>a function</a:t>
            </a:r>
            <a:r>
              <a:rPr lang="en-US" sz="3200">
                <a:latin typeface="Calibri" charset="0"/>
                <a:ea typeface="ＭＳ Ｐゴシック" charset="0"/>
              </a:rPr>
              <a:t> of its heuristic value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 (GA)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105400"/>
          </a:xfrm>
        </p:spPr>
        <p:txBody>
          <a:bodyPr/>
          <a:lstStyle/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Search technique inspired by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evolution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Similar to stochastic beam search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Start with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initial population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of k random states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New states generated by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mutating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a single state or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reproducing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(combining) two parent states, selected according to their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fitness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Encoding used for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genome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of an individual strongly affects the behavior of search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 and Pa solutions</a:t>
            </a:r>
          </a:p>
        </p:txBody>
      </p:sp>
      <p:pic>
        <p:nvPicPr>
          <p:cNvPr id="53250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95" r="-26295"/>
          <a:stretch>
            <a:fillRect/>
          </a:stretch>
        </p:blipFill>
        <p:spPr>
          <a:xfrm>
            <a:off x="2255838" y="1828800"/>
            <a:ext cx="4630737" cy="2959100"/>
          </a:xfr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8 Queens problem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324600" cy="5257800"/>
          </a:xfrm>
        </p:spPr>
        <p:txBody>
          <a:bodyPr/>
          <a:lstStyle/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Represent state by a</a:t>
            </a:r>
            <a:b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string of 8 digits in {1..8}</a:t>
            </a:r>
          </a:p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 = </a:t>
            </a:r>
            <a:r>
              <a:rPr lang="ja-JP" altLang="en-US" sz="360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3600">
                <a:latin typeface="Calibri" charset="0"/>
                <a:ea typeface="ＭＳ Ｐゴシック" charset="0"/>
                <a:cs typeface="ＭＳ Ｐゴシック" charset="0"/>
              </a:rPr>
              <a:t>32752411</a:t>
            </a:r>
            <a:r>
              <a:rPr lang="ja-JP" altLang="en-US" sz="36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 sz="360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Fitness function = # of</a:t>
            </a:r>
            <a:b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non-attacking pairs</a:t>
            </a:r>
          </a:p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F(S</a:t>
            </a:r>
            <a:r>
              <a:rPr lang="en-US" sz="3600" baseline="-25000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) = 8*7/2 = 28</a:t>
            </a:r>
          </a:p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F(S</a:t>
            </a:r>
            <a:r>
              <a:rPr lang="en-US" sz="3600" baseline="-2500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) = 24</a:t>
            </a:r>
          </a:p>
        </p:txBody>
      </p:sp>
      <p:pic>
        <p:nvPicPr>
          <p:cNvPr id="54275" name="Picture 3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49450"/>
            <a:ext cx="30353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pic>
        <p:nvPicPr>
          <p:cNvPr id="55298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0"/>
            <a:ext cx="9144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1143000" y="1439863"/>
            <a:ext cx="9413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Ma</a:t>
            </a: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4102100" y="1447800"/>
            <a:ext cx="747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Pa</a:t>
            </a:r>
          </a:p>
        </p:txBody>
      </p:sp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6470650" y="1371600"/>
            <a:ext cx="2368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Offspring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763000" cy="2514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Fitness function: number of non-attacking pairs of queens (min=0, max=(8 </a:t>
            </a:r>
            <a:r>
              <a:rPr lang="en-US" sz="2400" dirty="0">
                <a:latin typeface="Calibri" charset="0"/>
                <a:ea typeface="ＭＳ Ｐゴシック" charset="0"/>
                <a:cs typeface="Arial" charset="0"/>
              </a:rPr>
              <a:t>×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7)/2 = 28)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Probability of mating is a function of fitness score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Cross-over point for a mating pair chosen randomly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Resulting offspring subject to a random mutation with probability</a:t>
            </a:r>
          </a:p>
        </p:txBody>
      </p:sp>
      <p:pic>
        <p:nvPicPr>
          <p:cNvPr id="56323" name="Picture 4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GA pseudo-code</a:t>
            </a:r>
          </a:p>
        </p:txBody>
      </p:sp>
      <p:pic>
        <p:nvPicPr>
          <p:cNvPr id="57346" name="Content Placeholder 5" descr="Picture 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0" r="-6470"/>
          <a:stretch>
            <a:fillRect/>
          </a:stretch>
        </p:blipFill>
        <p:spPr>
          <a:xfrm>
            <a:off x="122238" y="1143000"/>
            <a:ext cx="8945562" cy="5715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Ant Colony Optimization 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 probabilistic search technique for problems reducible to finding good paths through graphs</a:t>
            </a:r>
          </a:p>
        </p:txBody>
      </p:sp>
      <p:pic>
        <p:nvPicPr>
          <p:cNvPr id="583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209800"/>
            <a:ext cx="2971800" cy="366236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dirty="0">
                <a:latin typeface="Calibri" charset="0"/>
              </a:rPr>
              <a:t>Inspiration</a:t>
            </a:r>
          </a:p>
          <a:p>
            <a:pPr algn="ctr">
              <a:defRPr/>
            </a:pPr>
            <a:endParaRPr lang="en-US" sz="800" b="1" dirty="0">
              <a:latin typeface="Calibri" charset="0"/>
            </a:endParaRP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Ants leave nest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Discover food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Return to nest, pre-</a:t>
            </a:r>
            <a:r>
              <a:rPr lang="en-US" dirty="0" err="1">
                <a:latin typeface="Calibri" charset="0"/>
              </a:rPr>
              <a:t>ferring</a:t>
            </a:r>
            <a:r>
              <a:rPr lang="en-US" dirty="0">
                <a:latin typeface="Calibri" charset="0"/>
              </a:rPr>
              <a:t> shorter paths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Leave </a:t>
            </a:r>
            <a:r>
              <a:rPr lang="en-US" dirty="0"/>
              <a:t>pheromone trail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Shortest path is reinforced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4840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An example of agents communicating through their environment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Taboo search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Problem:  Hill climbing can get stuck on local maxima</a:t>
            </a:r>
          </a:p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Solution:  Maintain a list of </a:t>
            </a:r>
            <a:r>
              <a:rPr lang="en-US" sz="3600" i="1" dirty="0">
                <a:latin typeface="Calibri" charset="0"/>
                <a:ea typeface="ＭＳ Ｐゴシック" charset="0"/>
                <a:cs typeface="ＭＳ Ｐゴシック" charset="0"/>
              </a:rPr>
              <a:t>k 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previously visited states, and prevent the search from revisiting them</a:t>
            </a:r>
          </a:p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An example of a </a:t>
            </a:r>
            <a:r>
              <a:rPr lang="en-US" sz="3600" b="1" dirty="0"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metaheuristic</a:t>
            </a:r>
            <a:endParaRPr lang="en-US" sz="36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01000" cy="51816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Extended current path with successor that’s closer to solution than end of current path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goal is to get to the top of a hill, then always take a step that leads you up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Simple hill climbing: take any upward step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Steepest ascent hill climbing: consider all possible steps, take one that goes up most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 memory required</a:t>
            </a:r>
          </a:p>
        </p:txBody>
      </p:sp>
      <p:pic>
        <p:nvPicPr>
          <p:cNvPr id="3" name="Picture 2" descr="Local_maxim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029200"/>
            <a:ext cx="3532332" cy="16022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CLASS EXERCISE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would a local search approach to solving a Sudoku problem look like?</a:t>
            </a:r>
          </a:p>
        </p:txBody>
      </p:sp>
      <p:graphicFrame>
        <p:nvGraphicFramePr>
          <p:cNvPr id="103428" name="Group 4"/>
          <p:cNvGraphicFramePr>
            <a:graphicFrameLocks noGrp="1"/>
          </p:cNvGraphicFramePr>
          <p:nvPr/>
        </p:nvGraphicFramePr>
        <p:xfrm>
          <a:off x="3048000" y="3416300"/>
          <a:ext cx="3124200" cy="24892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230" y="1371600"/>
            <a:ext cx="8153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Nothing to do with Web search!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Involves interleave computation AND action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search some, act some, repeat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Exploration: Can’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t be sure of action out-comes; must perform them to know result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Relatively easy if actions are reversible (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ONLINE-DFS-AGENT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LRTA* (Learning Real-Time A*): Update h(s) (in state table) based on experience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Other topics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in continuous spaces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Different math</a:t>
            </a:r>
          </a:p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with uncertain actions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Must model the probabilities of an actions results</a:t>
            </a:r>
          </a:p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with partial observations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Acquiring knowledge as a result of search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Summary: Informed search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Hill-climbing algorithms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keep only a single state in memory, but can get stuck on local optima</a:t>
            </a:r>
          </a:p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Simulated annealing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escapes local optima, and is complete and optimal given a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long enough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cooling schedule</a:t>
            </a:r>
          </a:p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can search a large space by modeling biological evolution</a:t>
            </a:r>
          </a:p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algorithms are useful in state spaces with partial/no information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3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Hill climbing on a surface of states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4868238"/>
            <a:ext cx="3200400" cy="1717675"/>
          </a:xfrm>
        </p:spPr>
        <p:txBody>
          <a:bodyPr/>
          <a:lstStyle/>
          <a:p>
            <a:pPr marL="9525" indent="-9525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Height defined by an evaluation function that takes a state &amp; returns a number</a:t>
            </a:r>
          </a:p>
        </p:txBody>
      </p:sp>
      <p:pic>
        <p:nvPicPr>
          <p:cNvPr id="22531" name="Picture 4" descr="img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9342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BD3E98-29FD-8746-9046-C2330655A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6DF3-330E-9946-A1BE-CC6530D4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 climbing for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11E3-81A9-8946-90A6-71E2CFC7B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informed search and many other problems (e.g., neural network training) we want to find a global </a:t>
            </a:r>
            <a:r>
              <a:rPr lang="en-US" b="1" dirty="0"/>
              <a:t>minimum</a:t>
            </a:r>
          </a:p>
          <a:p>
            <a:pPr lvl="1"/>
            <a:r>
              <a:rPr lang="en-US" dirty="0"/>
              <a:t>Search evaluation function: measure of how far the current state is from a goal</a:t>
            </a:r>
          </a:p>
          <a:p>
            <a:r>
              <a:rPr lang="en-US" dirty="0"/>
              <a:t>This is an easy change to make in the algorithm, or we can just negate the evaluation function</a:t>
            </a:r>
          </a:p>
          <a:p>
            <a:r>
              <a:rPr lang="en-US" dirty="0"/>
              <a:t>We still call it hill climbing though</a:t>
            </a:r>
          </a:p>
        </p:txBody>
      </p:sp>
    </p:spTree>
    <p:extLst>
      <p:ext uri="{BB962C8B-B14F-4D97-AF65-F5344CB8AC3E}">
        <p14:creationId xmlns:p14="http://schemas.microsoft.com/office/powerpoint/2010/main" val="152435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Hill-climbing search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257800"/>
          </a:xfrm>
        </p:spPr>
        <p:txBody>
          <a:bodyPr/>
          <a:lstStyle/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If there’s successor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for current state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such that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h(s) &lt; h(n) and  h(s) &lt;= h(t) for all successors t</a:t>
            </a:r>
          </a:p>
          <a:p>
            <a:pPr marL="169863" indent="-169863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then move from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; otherwise, halt at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</a:p>
          <a:p>
            <a:pPr marL="400050" lvl="1" indent="0"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i.e.: Look one step ahead to decide if a successor is better than current state; if so, move to best successor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Like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greedy search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, but doesn’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t allow backtracking or jumping to alternative path since it has no memory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Like beam search with a beam width of 1 (i.e., maximum size of the nodes list is 1)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Not complete since search may terminate at a local minima, plateau or ridge 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example </a:t>
            </a:r>
          </a:p>
        </p:txBody>
      </p:sp>
      <p:grpSp>
        <p:nvGrpSpPr>
          <p:cNvPr id="26626" name="Group 5"/>
          <p:cNvGrpSpPr>
            <a:grpSpLocks/>
          </p:cNvGrpSpPr>
          <p:nvPr/>
        </p:nvGrpSpPr>
        <p:grpSpPr bwMode="auto">
          <a:xfrm>
            <a:off x="1555750" y="1087438"/>
            <a:ext cx="1187450" cy="1285875"/>
            <a:chOff x="3519" y="1880"/>
            <a:chExt cx="748" cy="810"/>
          </a:xfrm>
        </p:grpSpPr>
        <p:grpSp>
          <p:nvGrpSpPr>
            <p:cNvPr id="26810" name="Group 6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831" name="Group 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38" name="Rectangle 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832" name="Group 1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36" name="Rectangle 1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833" name="Group 1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34" name="Rectangle 1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811" name="Group 16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822" name="Group 1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29" name="Rectangle 1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823" name="Group 2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27" name="Rectangle 2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824" name="Group 2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25" name="Rectangle 2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26812" name="Group 26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26813" name="Group 2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20" name="Rectangle 2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814" name="Group 3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18" name="Rectangle 3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1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26815" name="Group 3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16" name="Rectangle 3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1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1509713" y="2971800"/>
            <a:ext cx="1187450" cy="1651000"/>
            <a:chOff x="3519" y="1880"/>
            <a:chExt cx="748" cy="1040"/>
          </a:xfrm>
        </p:grpSpPr>
        <p:grpSp>
          <p:nvGrpSpPr>
            <p:cNvPr id="26780" name="Group 37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801" name="Group 3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08" name="Rectangle 3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802" name="Group 4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06" name="Rectangle 4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803" name="Group 4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04" name="Rectangle 4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" name="Group 47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792" name="Group 4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99" name="Rectangle 4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93" name="Group 5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97" name="Rectangle 5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94" name="Group 5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95" name="Rectangle 5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3519" y="2402"/>
              <a:ext cx="738" cy="518"/>
              <a:chOff x="1282" y="2126"/>
              <a:chExt cx="738" cy="518"/>
            </a:xfrm>
          </p:grpSpPr>
          <p:grpSp>
            <p:nvGrpSpPr>
              <p:cNvPr id="26783" name="Group 5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90" name="Rectangle 5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1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84" name="Group 6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518"/>
                <a:chOff x="1287" y="1865"/>
                <a:chExt cx="246" cy="518"/>
              </a:xfrm>
            </p:grpSpPr>
            <p:sp>
              <p:nvSpPr>
                <p:cNvPr id="26788" name="Rectangle 6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  <a:p>
                  <a:endParaRPr lang="en-US"/>
                </a:p>
              </p:txBody>
            </p:sp>
          </p:grpSp>
          <p:grpSp>
            <p:nvGrpSpPr>
              <p:cNvPr id="26785" name="Group 6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86" name="Rectangle 6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7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8" name="Group 67"/>
          <p:cNvGrpSpPr>
            <a:grpSpLocks/>
          </p:cNvGrpSpPr>
          <p:nvPr/>
        </p:nvGrpSpPr>
        <p:grpSpPr bwMode="auto">
          <a:xfrm>
            <a:off x="1485900" y="4884738"/>
            <a:ext cx="1187450" cy="1285875"/>
            <a:chOff x="3519" y="1880"/>
            <a:chExt cx="748" cy="810"/>
          </a:xfrm>
        </p:grpSpPr>
        <p:grpSp>
          <p:nvGrpSpPr>
            <p:cNvPr id="26750" name="Group 68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771" name="Group 6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78" name="Rectangle 7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772" name="Group 7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76" name="Rectangle 7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7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73" name="Group 7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74" name="Rectangle 7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5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4" name="Group 78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762" name="Group 7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69" name="Rectangle 8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0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63" name="Group 8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67" name="Rectangle 8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764" name="Group 8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65" name="Rectangle 8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26752" name="Group 88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26753" name="Group 8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60" name="Rectangle 9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1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54" name="Group 9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58" name="Rectangle 9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9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755" name="Group 9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56" name="Rectangle 9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6683" name="Group 98"/>
          <p:cNvGrpSpPr>
            <a:grpSpLocks/>
          </p:cNvGrpSpPr>
          <p:nvPr/>
        </p:nvGrpSpPr>
        <p:grpSpPr bwMode="auto">
          <a:xfrm>
            <a:off x="6297613" y="2995613"/>
            <a:ext cx="1187450" cy="1309687"/>
            <a:chOff x="3797" y="3132"/>
            <a:chExt cx="748" cy="825"/>
          </a:xfrm>
        </p:grpSpPr>
        <p:grpSp>
          <p:nvGrpSpPr>
            <p:cNvPr id="26720" name="Group 99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741" name="Group 10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48" name="Rectangle 10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9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42" name="Group 10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4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7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43" name="Group 10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44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5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721" name="Group 109"/>
            <p:cNvGrpSpPr>
              <a:grpSpLocks/>
            </p:cNvGrpSpPr>
            <p:nvPr/>
          </p:nvGrpSpPr>
          <p:grpSpPr bwMode="auto">
            <a:xfrm>
              <a:off x="3802" y="3408"/>
              <a:ext cx="246" cy="288"/>
              <a:chOff x="1287" y="1865"/>
              <a:chExt cx="246" cy="288"/>
            </a:xfrm>
          </p:grpSpPr>
          <p:sp>
            <p:nvSpPr>
              <p:cNvPr id="26739" name="Rectangle 110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0" name="Text Box 111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 </a:t>
                </a:r>
              </a:p>
            </p:txBody>
          </p:sp>
        </p:grpSp>
        <p:grpSp>
          <p:nvGrpSpPr>
            <p:cNvPr id="26722" name="Group 112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737" name="Rectangle 113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8" name="Text Box 114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26723" name="Group 115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735" name="Rectangle 116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6" name="Text Box 117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724" name="Group 118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726" name="Group 11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33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4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27" name="Group 12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31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2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728" name="Group 12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29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0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725" name="Text Box 128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grpSp>
        <p:nvGrpSpPr>
          <p:cNvPr id="26714" name="Group 129"/>
          <p:cNvGrpSpPr>
            <a:grpSpLocks/>
          </p:cNvGrpSpPr>
          <p:nvPr/>
        </p:nvGrpSpPr>
        <p:grpSpPr bwMode="auto">
          <a:xfrm>
            <a:off x="6321425" y="4860925"/>
            <a:ext cx="1187450" cy="1309688"/>
            <a:chOff x="3797" y="3132"/>
            <a:chExt cx="748" cy="825"/>
          </a:xfrm>
        </p:grpSpPr>
        <p:grpSp>
          <p:nvGrpSpPr>
            <p:cNvPr id="26690" name="Group 130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711" name="Group 131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18" name="Rectangle 13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9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26712" name="Group 134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16" name="Rectangle 13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7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13" name="Group 137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5" name="Rectangle 13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5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691" name="Group 140"/>
            <p:cNvGrpSpPr>
              <a:grpSpLocks/>
            </p:cNvGrpSpPr>
            <p:nvPr/>
          </p:nvGrpSpPr>
          <p:grpSpPr bwMode="auto">
            <a:xfrm>
              <a:off x="3802" y="3408"/>
              <a:ext cx="246" cy="288"/>
              <a:chOff x="1287" y="1865"/>
              <a:chExt cx="246" cy="288"/>
            </a:xfrm>
          </p:grpSpPr>
          <p:sp>
            <p:nvSpPr>
              <p:cNvPr id="26709" name="Rectangle 141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0" name="Text Box 142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26692" name="Group 143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707" name="Rectangle 144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8" name="Text Box 145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26693" name="Group 146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705" name="Rectangle 147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6" name="Text Box 148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694" name="Group 149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696" name="Group 15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03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4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697" name="Group 15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01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2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698" name="Group 15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99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0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695" name="Text Box 159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grpSp>
        <p:nvGrpSpPr>
          <p:cNvPr id="26751" name="Group 160"/>
          <p:cNvGrpSpPr>
            <a:grpSpLocks/>
          </p:cNvGrpSpPr>
          <p:nvPr/>
        </p:nvGrpSpPr>
        <p:grpSpPr bwMode="auto">
          <a:xfrm>
            <a:off x="6230938" y="1106488"/>
            <a:ext cx="1187450" cy="1309687"/>
            <a:chOff x="3797" y="3132"/>
            <a:chExt cx="748" cy="825"/>
          </a:xfrm>
        </p:grpSpPr>
        <p:grpSp>
          <p:nvGrpSpPr>
            <p:cNvPr id="26660" name="Group 161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681" name="Group 162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688" name="Rectangle 16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9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682" name="Group 165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686" name="Rectangle 16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7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" name="Group 168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84" name="Rectangle 16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5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661" name="Group 171"/>
            <p:cNvGrpSpPr>
              <a:grpSpLocks/>
            </p:cNvGrpSpPr>
            <p:nvPr/>
          </p:nvGrpSpPr>
          <p:grpSpPr bwMode="auto">
            <a:xfrm>
              <a:off x="3802" y="3408"/>
              <a:ext cx="289" cy="288"/>
              <a:chOff x="1287" y="1865"/>
              <a:chExt cx="289" cy="288"/>
            </a:xfrm>
          </p:grpSpPr>
          <p:sp>
            <p:nvSpPr>
              <p:cNvPr id="26679" name="Rectangle 172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0" name="Text Box 173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 </a:t>
                </a:r>
              </a:p>
            </p:txBody>
          </p:sp>
        </p:grpSp>
        <p:grpSp>
          <p:nvGrpSpPr>
            <p:cNvPr id="26662" name="Group 174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677" name="Rectangle 175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8" name="Text Box 176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 </a:t>
                </a:r>
              </a:p>
            </p:txBody>
          </p:sp>
        </p:grpSp>
        <p:grpSp>
          <p:nvGrpSpPr>
            <p:cNvPr id="26663" name="Group 177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675" name="Rectangle 178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Text Box 179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664" name="Group 180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666" name="Group 181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673" name="Rectangle 18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4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667" name="Group 184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671" name="Rectangle 18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2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668" name="Group 187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69" name="Rectangle 18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0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665" name="Text Box 190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sp>
        <p:nvSpPr>
          <p:cNvPr id="26632" name="Text Box 191"/>
          <p:cNvSpPr txBox="1">
            <a:spLocks noChangeArrowheads="1"/>
          </p:cNvSpPr>
          <p:nvPr/>
        </p:nvSpPr>
        <p:spPr bwMode="auto">
          <a:xfrm>
            <a:off x="522288" y="1501775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start</a:t>
            </a:r>
          </a:p>
        </p:txBody>
      </p:sp>
      <p:sp>
        <p:nvSpPr>
          <p:cNvPr id="84160" name="Text Box 192"/>
          <p:cNvSpPr txBox="1">
            <a:spLocks noChangeArrowheads="1"/>
          </p:cNvSpPr>
          <p:nvPr/>
        </p:nvSpPr>
        <p:spPr bwMode="auto">
          <a:xfrm>
            <a:off x="5399088" y="1568450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goal</a:t>
            </a:r>
          </a:p>
        </p:txBody>
      </p:sp>
      <p:grpSp>
        <p:nvGrpSpPr>
          <p:cNvPr id="26781" name="Group 193"/>
          <p:cNvGrpSpPr>
            <a:grpSpLocks/>
          </p:cNvGrpSpPr>
          <p:nvPr/>
        </p:nvGrpSpPr>
        <p:grpSpPr bwMode="auto">
          <a:xfrm>
            <a:off x="1230313" y="2373313"/>
            <a:ext cx="1882775" cy="598487"/>
            <a:chOff x="686" y="1661"/>
            <a:chExt cx="1186" cy="377"/>
          </a:xfrm>
        </p:grpSpPr>
        <p:sp>
          <p:nvSpPr>
            <p:cNvPr id="26657" name="Line 194"/>
            <p:cNvSpPr>
              <a:spLocks noChangeShapeType="1"/>
            </p:cNvSpPr>
            <p:nvPr/>
          </p:nvSpPr>
          <p:spPr bwMode="auto">
            <a:xfrm>
              <a:off x="1258" y="1661"/>
              <a:ext cx="0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Line 195"/>
            <p:cNvSpPr>
              <a:spLocks noChangeShapeType="1"/>
            </p:cNvSpPr>
            <p:nvPr/>
          </p:nvSpPr>
          <p:spPr bwMode="auto">
            <a:xfrm>
              <a:off x="1288" y="1661"/>
              <a:ext cx="584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Line 196"/>
            <p:cNvSpPr>
              <a:spLocks noChangeShapeType="1"/>
            </p:cNvSpPr>
            <p:nvPr/>
          </p:nvSpPr>
          <p:spPr bwMode="auto">
            <a:xfrm flipH="1">
              <a:off x="686" y="1661"/>
              <a:ext cx="572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782" name="Group 197"/>
          <p:cNvGrpSpPr>
            <a:grpSpLocks/>
          </p:cNvGrpSpPr>
          <p:nvPr/>
        </p:nvGrpSpPr>
        <p:grpSpPr bwMode="auto">
          <a:xfrm>
            <a:off x="1131888" y="4257675"/>
            <a:ext cx="1882775" cy="598488"/>
            <a:chOff x="686" y="1661"/>
            <a:chExt cx="1186" cy="377"/>
          </a:xfrm>
        </p:grpSpPr>
        <p:sp>
          <p:nvSpPr>
            <p:cNvPr id="26654" name="Line 198"/>
            <p:cNvSpPr>
              <a:spLocks noChangeShapeType="1"/>
            </p:cNvSpPr>
            <p:nvPr/>
          </p:nvSpPr>
          <p:spPr bwMode="auto">
            <a:xfrm>
              <a:off x="1258" y="1661"/>
              <a:ext cx="0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Line 199"/>
            <p:cNvSpPr>
              <a:spLocks noChangeShapeType="1"/>
            </p:cNvSpPr>
            <p:nvPr/>
          </p:nvSpPr>
          <p:spPr bwMode="auto">
            <a:xfrm>
              <a:off x="1288" y="1661"/>
              <a:ext cx="584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Line 200"/>
            <p:cNvSpPr>
              <a:spLocks noChangeShapeType="1"/>
            </p:cNvSpPr>
            <p:nvPr/>
          </p:nvSpPr>
          <p:spPr bwMode="auto">
            <a:xfrm flipH="1">
              <a:off x="686" y="1661"/>
              <a:ext cx="572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169" name="Text Box 201"/>
          <p:cNvSpPr txBox="1">
            <a:spLocks noChangeArrowheads="1"/>
          </p:cNvSpPr>
          <p:nvPr/>
        </p:nvSpPr>
        <p:spPr bwMode="auto">
          <a:xfrm>
            <a:off x="792163" y="25860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84170" name="Text Box 202"/>
          <p:cNvSpPr txBox="1">
            <a:spLocks noChangeArrowheads="1"/>
          </p:cNvSpPr>
          <p:nvPr/>
        </p:nvSpPr>
        <p:spPr bwMode="auto">
          <a:xfrm>
            <a:off x="2743200" y="336708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-3</a:t>
            </a:r>
          </a:p>
        </p:txBody>
      </p:sp>
      <p:sp>
        <p:nvSpPr>
          <p:cNvPr id="84171" name="Text Box 203"/>
          <p:cNvSpPr txBox="1">
            <a:spLocks noChangeArrowheads="1"/>
          </p:cNvSpPr>
          <p:nvPr/>
        </p:nvSpPr>
        <p:spPr bwMode="auto">
          <a:xfrm>
            <a:off x="595313" y="59086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-3</a:t>
            </a:r>
          </a:p>
        </p:txBody>
      </p:sp>
      <p:sp>
        <p:nvSpPr>
          <p:cNvPr id="84172" name="Text Box 204"/>
          <p:cNvSpPr txBox="1">
            <a:spLocks noChangeArrowheads="1"/>
          </p:cNvSpPr>
          <p:nvPr/>
        </p:nvSpPr>
        <p:spPr bwMode="auto">
          <a:xfrm>
            <a:off x="7508875" y="528002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-2</a:t>
            </a:r>
          </a:p>
        </p:txBody>
      </p:sp>
      <p:sp>
        <p:nvSpPr>
          <p:cNvPr id="84173" name="Text Box 205"/>
          <p:cNvSpPr txBox="1">
            <a:spLocks noChangeArrowheads="1"/>
          </p:cNvSpPr>
          <p:nvPr/>
        </p:nvSpPr>
        <p:spPr bwMode="auto">
          <a:xfrm>
            <a:off x="7508875" y="34337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-1</a:t>
            </a:r>
          </a:p>
        </p:txBody>
      </p:sp>
      <p:sp>
        <p:nvSpPr>
          <p:cNvPr id="84174" name="Text Box 206"/>
          <p:cNvSpPr txBox="1">
            <a:spLocks noChangeArrowheads="1"/>
          </p:cNvSpPr>
          <p:nvPr/>
        </p:nvSpPr>
        <p:spPr bwMode="auto">
          <a:xfrm>
            <a:off x="7508875" y="1544638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0</a:t>
            </a:r>
          </a:p>
        </p:txBody>
      </p:sp>
      <p:sp>
        <p:nvSpPr>
          <p:cNvPr id="26642" name="Text Box 207"/>
          <p:cNvSpPr txBox="1">
            <a:spLocks noChangeArrowheads="1"/>
          </p:cNvSpPr>
          <p:nvPr/>
        </p:nvSpPr>
        <p:spPr bwMode="auto">
          <a:xfrm>
            <a:off x="2895600" y="161131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-4</a:t>
            </a:r>
          </a:p>
        </p:txBody>
      </p:sp>
      <p:sp>
        <p:nvSpPr>
          <p:cNvPr id="84176" name="Text Box 208"/>
          <p:cNvSpPr txBox="1">
            <a:spLocks noChangeArrowheads="1"/>
          </p:cNvSpPr>
          <p:nvPr/>
        </p:nvSpPr>
        <p:spPr bwMode="auto">
          <a:xfrm>
            <a:off x="3014663" y="25860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84177" name="Text Box 209"/>
          <p:cNvSpPr txBox="1">
            <a:spLocks noChangeArrowheads="1"/>
          </p:cNvSpPr>
          <p:nvPr/>
        </p:nvSpPr>
        <p:spPr bwMode="auto">
          <a:xfrm>
            <a:off x="3371850" y="59086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4178" name="Text Box 210"/>
          <p:cNvSpPr txBox="1">
            <a:spLocks noChangeArrowheads="1"/>
          </p:cNvSpPr>
          <p:nvPr/>
        </p:nvSpPr>
        <p:spPr bwMode="auto">
          <a:xfrm>
            <a:off x="3014663" y="44735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4179" name="Text Box 211"/>
          <p:cNvSpPr txBox="1">
            <a:spLocks noChangeArrowheads="1"/>
          </p:cNvSpPr>
          <p:nvPr/>
        </p:nvSpPr>
        <p:spPr bwMode="auto">
          <a:xfrm>
            <a:off x="693738" y="44735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84180" name="Text Box 212"/>
          <p:cNvSpPr txBox="1">
            <a:spLocks noChangeArrowheads="1"/>
          </p:cNvSpPr>
          <p:nvPr/>
        </p:nvSpPr>
        <p:spPr bwMode="auto">
          <a:xfrm>
            <a:off x="5265738" y="2514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4181" name="Line 213"/>
          <p:cNvSpPr>
            <a:spLocks noChangeShapeType="1"/>
          </p:cNvSpPr>
          <p:nvPr/>
        </p:nvSpPr>
        <p:spPr bwMode="auto">
          <a:xfrm flipV="1">
            <a:off x="6910388" y="4305300"/>
            <a:ext cx="0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2" name="Line 214"/>
          <p:cNvSpPr>
            <a:spLocks noChangeShapeType="1"/>
          </p:cNvSpPr>
          <p:nvPr/>
        </p:nvSpPr>
        <p:spPr bwMode="auto">
          <a:xfrm>
            <a:off x="2719388" y="5527675"/>
            <a:ext cx="351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3" name="Line 215"/>
          <p:cNvSpPr>
            <a:spLocks noChangeShapeType="1"/>
          </p:cNvSpPr>
          <p:nvPr/>
        </p:nvSpPr>
        <p:spPr bwMode="auto">
          <a:xfrm>
            <a:off x="2719388" y="5527675"/>
            <a:ext cx="73342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4" name="Line 216"/>
          <p:cNvSpPr>
            <a:spLocks noChangeShapeType="1"/>
          </p:cNvSpPr>
          <p:nvPr/>
        </p:nvSpPr>
        <p:spPr bwMode="auto">
          <a:xfrm flipV="1">
            <a:off x="6786563" y="2416175"/>
            <a:ext cx="0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5" name="Line 217"/>
          <p:cNvSpPr>
            <a:spLocks noChangeShapeType="1"/>
          </p:cNvSpPr>
          <p:nvPr/>
        </p:nvSpPr>
        <p:spPr bwMode="auto">
          <a:xfrm flipH="1" flipV="1">
            <a:off x="5703888" y="2784475"/>
            <a:ext cx="1054100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Text Box 218"/>
          <p:cNvSpPr txBox="1">
            <a:spLocks noChangeArrowheads="1"/>
          </p:cNvSpPr>
          <p:nvPr/>
        </p:nvSpPr>
        <p:spPr bwMode="auto">
          <a:xfrm>
            <a:off x="2320925" y="6365875"/>
            <a:ext cx="491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f(n) = -(number of tiles out of place)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60" grpId="0"/>
      <p:bldP spid="84169" grpId="0"/>
      <p:bldP spid="84170" grpId="0"/>
      <p:bldP spid="84171" grpId="0"/>
      <p:bldP spid="84172" grpId="0"/>
      <p:bldP spid="84173" grpId="0"/>
      <p:bldP spid="84174" grpId="0"/>
      <p:bldP spid="84176" grpId="0"/>
      <p:bldP spid="84177" grpId="0"/>
      <p:bldP spid="84178" grpId="0"/>
      <p:bldP spid="84179" grpId="0"/>
      <p:bldP spid="84180" grpId="0"/>
      <p:bldP spid="84181" grpId="0" animBg="1"/>
      <p:bldP spid="84182" grpId="0" animBg="1"/>
      <p:bldP spid="84183" grpId="0" animBg="1"/>
      <p:bldP spid="84184" grpId="0" animBg="1"/>
      <p:bldP spid="841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9"/>
          <p:cNvGrpSpPr>
            <a:grpSpLocks/>
          </p:cNvGrpSpPr>
          <p:nvPr/>
        </p:nvGrpSpPr>
        <p:grpSpPr bwMode="auto">
          <a:xfrm>
            <a:off x="3581400" y="1025525"/>
            <a:ext cx="5581650" cy="4994275"/>
            <a:chOff x="2466" y="611"/>
            <a:chExt cx="3306" cy="2994"/>
          </a:xfrm>
        </p:grpSpPr>
        <p:grpSp>
          <p:nvGrpSpPr>
            <p:cNvPr id="28676" name="Group 18"/>
            <p:cNvGrpSpPr>
              <a:grpSpLocks/>
            </p:cNvGrpSpPr>
            <p:nvPr/>
          </p:nvGrpSpPr>
          <p:grpSpPr bwMode="auto">
            <a:xfrm>
              <a:off x="2466" y="611"/>
              <a:ext cx="3294" cy="2994"/>
              <a:chOff x="2466" y="611"/>
              <a:chExt cx="3294" cy="2994"/>
            </a:xfrm>
          </p:grpSpPr>
          <p:pic>
            <p:nvPicPr>
              <p:cNvPr id="2868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" y="611"/>
                <a:ext cx="3294" cy="2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4" name="Text Box 5"/>
              <p:cNvSpPr txBox="1">
                <a:spLocks noChangeArrowheads="1"/>
              </p:cNvSpPr>
              <p:nvPr/>
            </p:nvSpPr>
            <p:spPr bwMode="auto">
              <a:xfrm>
                <a:off x="2996" y="3117"/>
                <a:ext cx="24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000"/>
                  <a:t>Image from: http://classes.yale.edu/fractals/CA/GA/Fitness/Fitness.html</a:t>
                </a:r>
              </a:p>
            </p:txBody>
          </p:sp>
        </p:grpSp>
        <p:sp>
          <p:nvSpPr>
            <p:cNvPr id="28677" name="Text Box 10"/>
            <p:cNvSpPr txBox="1">
              <a:spLocks noChangeArrowheads="1"/>
            </p:cNvSpPr>
            <p:nvPr/>
          </p:nvSpPr>
          <p:spPr bwMode="auto">
            <a:xfrm>
              <a:off x="4459" y="630"/>
              <a:ext cx="131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local maximum</a:t>
              </a:r>
            </a:p>
          </p:txBody>
        </p:sp>
        <p:sp>
          <p:nvSpPr>
            <p:cNvPr id="28678" name="Line 11"/>
            <p:cNvSpPr>
              <a:spLocks noChangeShapeType="1"/>
            </p:cNvSpPr>
            <p:nvPr/>
          </p:nvSpPr>
          <p:spPr bwMode="auto">
            <a:xfrm flipH="1">
              <a:off x="4849" y="942"/>
              <a:ext cx="195" cy="5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Text Box 13"/>
            <p:cNvSpPr txBox="1">
              <a:spLocks noChangeArrowheads="1"/>
            </p:cNvSpPr>
            <p:nvPr/>
          </p:nvSpPr>
          <p:spPr bwMode="auto">
            <a:xfrm>
              <a:off x="3163" y="2684"/>
              <a:ext cx="5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ridge</a:t>
              </a:r>
            </a:p>
          </p:txBody>
        </p:sp>
        <p:sp>
          <p:nvSpPr>
            <p:cNvPr id="28680" name="Text Box 14"/>
            <p:cNvSpPr txBox="1">
              <a:spLocks noChangeArrowheads="1"/>
            </p:cNvSpPr>
            <p:nvPr/>
          </p:nvSpPr>
          <p:spPr bwMode="auto">
            <a:xfrm>
              <a:off x="2832" y="1114"/>
              <a:ext cx="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plateau</a:t>
              </a:r>
            </a:p>
          </p:txBody>
        </p:sp>
        <p:sp>
          <p:nvSpPr>
            <p:cNvPr id="28681" name="Line 15"/>
            <p:cNvSpPr>
              <a:spLocks noChangeShapeType="1"/>
            </p:cNvSpPr>
            <p:nvPr/>
          </p:nvSpPr>
          <p:spPr bwMode="auto">
            <a:xfrm flipV="1">
              <a:off x="3586" y="2374"/>
              <a:ext cx="260" cy="3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16"/>
            <p:cNvSpPr>
              <a:spLocks noChangeShapeType="1"/>
            </p:cNvSpPr>
            <p:nvPr/>
          </p:nvSpPr>
          <p:spPr bwMode="auto">
            <a:xfrm>
              <a:off x="3287" y="1463"/>
              <a:ext cx="846" cy="5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3025"/>
            <a:ext cx="7772400" cy="10668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Exploring the Landscape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95400"/>
            <a:ext cx="4267200" cy="5105400"/>
          </a:xfrm>
        </p:spPr>
        <p:txBody>
          <a:bodyPr/>
          <a:lstStyle/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Local Maxima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peaks not 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highest point in space</a:t>
            </a:r>
            <a:endParaRPr lang="en-US" altLang="ja-JP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Plateaus: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broad flat region that gives search algorithm no guidance (use random walk)</a:t>
            </a: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Ridges: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flat like plateau, but with drop-offs to sides; steps to North, East, South and West may go down, but step to NW may go up</a:t>
            </a:r>
          </a:p>
          <a:p>
            <a:pPr marL="171450" indent="-171450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Drawbacks of hill climbing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315200" cy="495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Problems: local maxima, plateaus, ridges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Possible remedies: 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Random restart:</a:t>
            </a:r>
            <a:r>
              <a:rPr lang="en-US" dirty="0">
                <a:latin typeface="Calibri" charset="0"/>
                <a:ea typeface="ＭＳ Ｐゴシック" charset="0"/>
              </a:rPr>
              <a:t>  keep restarting search from random locations until a goal is found</a:t>
            </a:r>
          </a:p>
          <a:p>
            <a:pPr marL="914400" lvl="2" indent="0"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may require an estimate – </a:t>
            </a:r>
            <a:r>
              <a:rPr lang="en-US" i="1" dirty="0">
                <a:latin typeface="Calibri" charset="0"/>
                <a:ea typeface="ＭＳ Ｐゴシック" charset="0"/>
              </a:rPr>
              <a:t>how low can we go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Problem reformulation:</a:t>
            </a:r>
            <a:r>
              <a:rPr lang="en-US" dirty="0">
                <a:latin typeface="Calibri" charset="0"/>
                <a:ea typeface="ＭＳ Ｐゴシック" charset="0"/>
              </a:rPr>
              <a:t> reformulate search space to eliminate these problematic features</a:t>
            </a:r>
            <a:endParaRPr lang="en-US" b="1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Some problem spaces are great for hill climbing and others are terrible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12617</TotalTime>
  <Words>1777</Words>
  <Application>Microsoft Macintosh PowerPoint</Application>
  <PresentationFormat>On-screen Show (4:3)</PresentationFormat>
  <Paragraphs>318</Paragraphs>
  <Slides>33</Slides>
  <Notes>21</Notes>
  <HiddenSlides>15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Informed Search Chapter 4 (b)</vt:lpstr>
      <vt:lpstr>Today’s class: local search</vt:lpstr>
      <vt:lpstr>Hill Climbing</vt:lpstr>
      <vt:lpstr>Hill climbing on a surface of states</vt:lpstr>
      <vt:lpstr>Hill climbing for search</vt:lpstr>
      <vt:lpstr>Hill-climbing search</vt:lpstr>
      <vt:lpstr>Hill climbing example </vt:lpstr>
      <vt:lpstr>Exploring the Landscape</vt:lpstr>
      <vt:lpstr>Drawbacks of hill climbing</vt:lpstr>
      <vt:lpstr>Example of a local optimum</vt:lpstr>
      <vt:lpstr>Hill Climbing and 8 Queens</vt:lpstr>
      <vt:lpstr>Hill Climbing and 8 Queens</vt:lpstr>
      <vt:lpstr>argmax and argmin</vt:lpstr>
      <vt:lpstr>Gradient ascent / descent</vt:lpstr>
      <vt:lpstr>Gradient methods vs. Newton’s method</vt:lpstr>
      <vt:lpstr>Annealing</vt:lpstr>
      <vt:lpstr>Simulated annealing (SA)</vt:lpstr>
      <vt:lpstr>SA intuitions</vt:lpstr>
      <vt:lpstr>Simulated annealing</vt:lpstr>
      <vt:lpstr>Simulated annealing algorithm </vt:lpstr>
      <vt:lpstr>Local beam search</vt:lpstr>
      <vt:lpstr>Genetic algorithms (GA)</vt:lpstr>
      <vt:lpstr>Ma and Pa solutions</vt:lpstr>
      <vt:lpstr>8 Queens problem</vt:lpstr>
      <vt:lpstr>Genetic algorithms</vt:lpstr>
      <vt:lpstr>Genetic algorithms</vt:lpstr>
      <vt:lpstr>GA pseudo-code</vt:lpstr>
      <vt:lpstr>Ant Colony Optimization </vt:lpstr>
      <vt:lpstr>Taboo search</vt:lpstr>
      <vt:lpstr>CLASS EXERCISE</vt:lpstr>
      <vt:lpstr>Online search</vt:lpstr>
      <vt:lpstr>Other topics</vt:lpstr>
      <vt:lpstr>Summary: Informed search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233</cp:revision>
  <cp:lastPrinted>2018-02-12T20:36:49Z</cp:lastPrinted>
  <dcterms:created xsi:type="dcterms:W3CDTF">2009-09-28T20:45:05Z</dcterms:created>
  <dcterms:modified xsi:type="dcterms:W3CDTF">2020-02-18T19:43:55Z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