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7" r:id="rId3"/>
    <p:sldId id="257" r:id="rId4"/>
    <p:sldId id="278" r:id="rId5"/>
    <p:sldId id="279" r:id="rId6"/>
    <p:sldId id="258" r:id="rId7"/>
    <p:sldId id="308" r:id="rId8"/>
    <p:sldId id="266" r:id="rId9"/>
    <p:sldId id="309" r:id="rId10"/>
    <p:sldId id="310" r:id="rId11"/>
    <p:sldId id="268" r:id="rId12"/>
    <p:sldId id="269" r:id="rId13"/>
    <p:sldId id="302" r:id="rId14"/>
    <p:sldId id="261" r:id="rId15"/>
    <p:sldId id="270" r:id="rId16"/>
    <p:sldId id="262" r:id="rId17"/>
    <p:sldId id="271" r:id="rId18"/>
    <p:sldId id="264" r:id="rId19"/>
    <p:sldId id="272" r:id="rId20"/>
    <p:sldId id="265" r:id="rId21"/>
    <p:sldId id="311" r:id="rId22"/>
    <p:sldId id="273" r:id="rId23"/>
    <p:sldId id="274" r:id="rId24"/>
    <p:sldId id="304" r:id="rId25"/>
    <p:sldId id="282" r:id="rId26"/>
    <p:sldId id="284" r:id="rId27"/>
    <p:sldId id="285" r:id="rId28"/>
    <p:sldId id="286" r:id="rId29"/>
    <p:sldId id="283" r:id="rId30"/>
    <p:sldId id="287" r:id="rId31"/>
    <p:sldId id="276" r:id="rId32"/>
    <p:sldId id="305" r:id="rId33"/>
    <p:sldId id="306" r:id="rId3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23"/>
    <a:srgbClr val="FF0000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1"/>
    <p:restoredTop sz="91429"/>
  </p:normalViewPr>
  <p:slideViewPr>
    <p:cSldViewPr showGuides="1">
      <p:cViewPr varScale="1">
        <p:scale>
          <a:sx n="112" d="100"/>
          <a:sy n="112" d="100"/>
        </p:scale>
        <p:origin x="1200" y="192"/>
      </p:cViewPr>
      <p:guideLst>
        <p:guide orient="horz" pos="1248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40C010BD-36CD-694D-89C1-5D2D302C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F3EDFDF-DC06-E144-A9B5-208A73861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51C7-7313-E34B-80D4-FDDED0B98498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C278A2-6BF6-C443-86E9-BBC2D07069A0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1301AA-CA57-F24C-9193-0721F64E1E0F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E0CBBE-A5A7-1E45-A934-ACE4E6EBA881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E76FDE-2F67-034B-A215-64D1983948A2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97011-6304-8341-9BDB-D1C61CFF1735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3051A7-B987-F84C-A4BF-27E61611E13A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2FBC7A-9FF4-EB42-A77F-B4A96A6CEDFD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B9EE28-BB0C-7A49-94BF-B655F895278D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5435DA-4BBB-7248-BAA3-A6F4A4490CE4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349DC4-4805-F740-AA29-B107ED27CC1F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25F94D-6936-7A42-AFB2-575AAB04323C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E801F1-7BBA-C243-B7EB-FC5EBB80D1BA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4D8CE-DF46-C749-8330-1F24213AB36B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F152EC-92A8-494B-9742-FE1F51040381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7F57F9-EED7-514C-B77D-F41956ADA4B5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D065DB-8708-6D4C-8CEE-482A53864124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F45769-D14B-6847-BC0F-08529EA9CCC0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6951D8-1D13-8549-84AD-0C884531AB62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46C3D-AE18-AD45-A4B4-B5D28114FB0E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9CF4C2-6403-D843-B446-F77F001E3F4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E6ADAA-07D2-C94D-B260-8A97CD2130E5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BB8224-E76C-C349-816C-6F5901289D7F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Consider measuring the performance of a airport TSA check point: its more important to minimize false negatives than false positives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When choosing a mate, it might be reversed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A98739-7314-294B-BB94-254C20E69D08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A43535-04F4-5C43-B967-2D514CEECDBD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9E5F82-D685-CA4B-8741-53E678F3C07A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BA3525-BAA1-AC48-BD01-DC08296261C0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2F1C09-0521-5847-8FF9-51F5E0F24CDB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5E9FED-A9DB-E04E-A0AE-F2286368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C43D7C0-76E2-E146-8181-85E22C142CEA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03AC8C-B094-0F4B-A3DE-B08341F1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23F7CC-2323-6043-B722-4C979A260A1F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E923F7-324B-384D-8CD9-CA56E2B2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246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7B346B-6982-894C-9BA6-C5B43EA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599063-D2F3-C34C-BC57-64785D3C28BA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30EF5B-C199-CE46-AC41-808A274D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15750E-A911-E842-A776-8DD91E0FC8F1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116C2C-E6E1-0C49-94CB-96AB3190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6D5222-9902-9C4C-AB86-6F716D4B0693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C5DC0D-CEA0-1E48-9B18-058ABFC3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2D71AC-144E-C443-8A45-0559C9F3EBE7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2BF704E-EBAB-0146-8674-3AF6D848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78F670-26A6-3C42-84E4-8C748134418E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0574A-4F3F-F749-AF99-72A65BD3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99439E-DB67-2A4D-B57D-8A9D58BC8C40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700AEB-3C22-6C41-8926-F4CC2CB5B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B9928F-0E22-B047-802C-BA958152F1DE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44F265-1EB9-3042-8BA5-AD55B241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74C1D0-8DDA-E44F-A10E-F3C654F1E113}" type="datetime1">
              <a:rPr lang="en-US"/>
              <a:pPr>
                <a:defRPr/>
              </a:pPr>
              <a:t>8/29/20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13315A-3C68-EA48-B184-FEACD5473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til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e_theor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riocep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tional_agen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a-priori-knowled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668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Intelligent Agents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98989"/>
                </a:solidFill>
                <a:latin typeface="Calibri" charset="0"/>
              </a:rPr>
              <a:t>Chapter 2</a:t>
            </a:r>
            <a:endParaRPr lang="en-US" sz="40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PEAS model: Other Agents</a:t>
            </a:r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BF492110-7945-8745-AC5F-05515E98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9" y="1219200"/>
            <a:ext cx="6953702" cy="54403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95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667000" cy="1981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Some agent types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6210"/>
            <a:ext cx="8305800" cy="6629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(0) Table-driven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Use percept sequence/action table to find next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action.  Implemented by a </a:t>
            </a:r>
            <a:r>
              <a:rPr lang="en-US" sz="2400" b="1" dirty="0">
                <a:latin typeface="Calibri" charset="0"/>
              </a:rPr>
              <a:t>lookup table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(1) Simple reflex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Based on </a:t>
            </a:r>
            <a:r>
              <a:rPr lang="en-US" sz="2400" b="1" dirty="0">
                <a:latin typeface="Calibri" charset="0"/>
              </a:rPr>
              <a:t>condition-action rules</a:t>
            </a:r>
            <a:r>
              <a:rPr lang="en-US" sz="2400" dirty="0">
                <a:latin typeface="Calibri" charset="0"/>
              </a:rPr>
              <a:t>, stateless devices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with no memory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(2) Agents with memory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</a:t>
            </a:r>
            <a:r>
              <a:rPr lang="en-US" sz="2400" b="1" dirty="0">
                <a:latin typeface="Calibri" charset="0"/>
              </a:rPr>
              <a:t>represent states</a:t>
            </a:r>
            <a:r>
              <a:rPr lang="en-US" sz="2400" dirty="0">
                <a:latin typeface="Calibri" charset="0"/>
              </a:rPr>
              <a:t> and keep track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(3) Agents with goals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a state and </a:t>
            </a:r>
            <a:r>
              <a:rPr lang="en-US" sz="2400" b="1" dirty="0">
                <a:latin typeface="Calibri" charset="0"/>
              </a:rPr>
              <a:t>goal information</a:t>
            </a:r>
            <a:r>
              <a:rPr lang="en-US" sz="2400" dirty="0">
                <a:latin typeface="Calibri" charset="0"/>
              </a:rPr>
              <a:t> describing desirable situations; can take future events into consideration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(4) Utility-based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 decisions on </a:t>
            </a:r>
            <a:r>
              <a:rPr lang="en-US" sz="2400" b="1" dirty="0">
                <a:latin typeface="Calibri" charset="0"/>
                <a:hlinkClick r:id="rId3"/>
              </a:rPr>
              <a:t>utility theory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in order to act rationally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8763000" y="685800"/>
            <a:ext cx="0" cy="556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05800" y="304800"/>
            <a:ext cx="756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simple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complex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513" y="22225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(0/1) Table-driven/reflex agent architecture</a:t>
            </a:r>
          </a:p>
        </p:txBody>
      </p:sp>
      <p:pic>
        <p:nvPicPr>
          <p:cNvPr id="30722" name="Picture 1028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6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68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Use percept sequence/action table to find the next action.  Implemented by a (large) </a:t>
            </a:r>
            <a:r>
              <a:rPr lang="en-US" sz="2800" b="1">
                <a:latin typeface="Calibri" charset="0"/>
              </a:rPr>
              <a:t>lookup table</a:t>
            </a:r>
            <a:endParaRPr lang="en-US" sz="2800">
              <a:latin typeface="Calibri" charset="0"/>
            </a:endParaRP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(0) Table-driven agents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Table lookup</a:t>
            </a:r>
            <a:r>
              <a:rPr lang="en-US" sz="2800" dirty="0">
                <a:latin typeface="Calibri" charset="0"/>
              </a:rPr>
              <a:t> of percept-action pairs mapping from every possible perceived state to optimal action for it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Problems: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Too big to generate and to store (e.g., chess has about 10</a:t>
            </a:r>
            <a:r>
              <a:rPr lang="en-US" baseline="30000" dirty="0">
                <a:latin typeface="Calibri" charset="0"/>
              </a:rPr>
              <a:t>120</a:t>
            </a:r>
            <a:r>
              <a:rPr lang="en-US" dirty="0">
                <a:latin typeface="Calibri" charset="0"/>
              </a:rPr>
              <a:t> states)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 knowledge of non-perceptual parts of the current state (e.g., desirability of states)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Not adaptive to changes in the environment; entire table must be updated if changes occur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Looping: Can’</a:t>
            </a:r>
            <a:r>
              <a:rPr lang="en-US" altLang="ja-JP" dirty="0">
                <a:latin typeface="Calibri" charset="0"/>
              </a:rPr>
              <a:t>t make actions conditional on previous actions/states</a:t>
            </a:r>
          </a:p>
          <a:p>
            <a:pPr marL="174625" indent="-174625" eaLnBrk="1" hangingPunct="1">
              <a:defRPr/>
            </a:pP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(1) Simple reflex agents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sz="2800" b="1" dirty="0">
                <a:latin typeface="Calibri" charset="0"/>
              </a:rPr>
              <a:t>Rule-based reasoning</a:t>
            </a:r>
            <a:r>
              <a:rPr lang="en-US" sz="2800" dirty="0">
                <a:latin typeface="Calibri" charset="0"/>
              </a:rPr>
              <a:t> maps percepts to optimal action; each rule handles collection of perceived states (aka reactive agents)</a:t>
            </a:r>
          </a:p>
          <a:p>
            <a:pPr marL="279400" indent="-279400" eaLnBrk="1" hangingPunct="1">
              <a:defRPr/>
            </a:pPr>
            <a:r>
              <a:rPr lang="en-US" sz="2800" b="1" dirty="0">
                <a:latin typeface="Calibri" charset="0"/>
              </a:rPr>
              <a:t>Problems remain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Usually too big to generate and to store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 knowledge of non-perceptual parts of state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Not adaptive to changes in environment; collection of rules must be updated if changes occur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Can’</a:t>
            </a:r>
            <a:r>
              <a:rPr lang="en-US" altLang="ja-JP" dirty="0">
                <a:latin typeface="Calibri" charset="0"/>
              </a:rPr>
              <a:t>t condition actions on previous state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Difficult to engineer if number of rules large due to conflicts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(2) Architecture for an agent with memory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A7653-A58C-FB4B-BB36-90EB66E984B3}"/>
              </a:ext>
            </a:extLst>
          </p:cNvPr>
          <p:cNvGrpSpPr/>
          <p:nvPr/>
        </p:nvGrpSpPr>
        <p:grpSpPr>
          <a:xfrm>
            <a:off x="914400" y="2224088"/>
            <a:ext cx="7296150" cy="4481512"/>
            <a:chOff x="914400" y="2224088"/>
            <a:chExt cx="7296150" cy="4481512"/>
          </a:xfrm>
        </p:grpSpPr>
        <p:pic>
          <p:nvPicPr>
            <p:cNvPr id="36866" name="Picture 4" descr="img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24088"/>
              <a:ext cx="7067550" cy="44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7" name="Oval 5"/>
            <p:cNvSpPr>
              <a:spLocks noChangeArrowheads="1"/>
            </p:cNvSpPr>
            <p:nvPr/>
          </p:nvSpPr>
          <p:spPr bwMode="auto">
            <a:xfrm>
              <a:off x="914400" y="2552700"/>
              <a:ext cx="3962400" cy="20193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838200" y="118745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 b="1" dirty="0">
                <a:latin typeface="Calibri" charset="0"/>
              </a:rPr>
              <a:t>internal state</a:t>
            </a:r>
            <a:r>
              <a:rPr lang="en-US" sz="2800" dirty="0">
                <a:latin typeface="Calibri" charset="0"/>
              </a:rPr>
              <a:t> keeps track of past states of the world</a:t>
            </a:r>
          </a:p>
          <a:p>
            <a:endParaRPr lang="en-US" sz="32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(2) Agents with memory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876800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Encode </a:t>
            </a:r>
            <a:r>
              <a:rPr lang="en-US" altLang="ja-JP" b="1" i="1" dirty="0">
                <a:latin typeface="Calibri" charset="0"/>
              </a:rPr>
              <a:t>internal state </a:t>
            </a:r>
            <a:r>
              <a:rPr lang="en-US" altLang="ja-JP" dirty="0">
                <a:latin typeface="Calibri" charset="0"/>
              </a:rPr>
              <a:t>of world to remember past as modeled by earlier percepts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Note: sensors don’</a:t>
            </a:r>
            <a:r>
              <a:rPr lang="en-US" altLang="ja-JP" dirty="0">
                <a:latin typeface="Calibri" charset="0"/>
              </a:rPr>
              <a:t>t usually give entire world state at each input, so environment perception is </a:t>
            </a:r>
            <a:r>
              <a:rPr lang="en-US" altLang="ja-JP" b="1" i="1" dirty="0">
                <a:latin typeface="Calibri" charset="0"/>
              </a:rPr>
              <a:t>captured over time</a:t>
            </a:r>
            <a:endParaRPr lang="en-US" altLang="ja-JP" b="1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i="1" dirty="0">
                <a:latin typeface="Calibri" charset="0"/>
              </a:rPr>
              <a:t>State</a:t>
            </a:r>
            <a:r>
              <a:rPr lang="en-US" altLang="ja-JP" dirty="0">
                <a:latin typeface="Calibri" charset="0"/>
              </a:rPr>
              <a:t> used to encode different "world states" that generate the same immediate percept</a:t>
            </a:r>
          </a:p>
          <a:p>
            <a:pPr marL="230188" indent="-230188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Requires </a:t>
            </a:r>
            <a:r>
              <a:rPr lang="en-US" b="1" i="1" dirty="0">
                <a:latin typeface="Calibri" charset="0"/>
              </a:rPr>
              <a:t>representing change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in the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Might represent just latest state, but then can’</a:t>
            </a:r>
            <a:r>
              <a:rPr lang="en-US" altLang="ja-JP" dirty="0">
                <a:latin typeface="Calibri" charset="0"/>
              </a:rPr>
              <a:t>t reason about hypothetical courses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(3) Architecture for goal-based agent </a:t>
            </a:r>
          </a:p>
        </p:txBody>
      </p:sp>
      <p:pic>
        <p:nvPicPr>
          <p:cNvPr id="40962" name="Picture 4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2058988"/>
            <a:ext cx="74485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914400" y="3506788"/>
            <a:ext cx="61722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1600200" y="4954588"/>
            <a:ext cx="21336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</a:rPr>
              <a:t>state and </a:t>
            </a:r>
            <a:r>
              <a:rPr lang="en-US" b="1">
                <a:latin typeface="Calibri" charset="0"/>
              </a:rPr>
              <a:t>goal information</a:t>
            </a:r>
            <a:r>
              <a:rPr lang="en-US">
                <a:latin typeface="Calibri" charset="0"/>
              </a:rPr>
              <a:t> describe desirable situations allowing agent to take future events into consideration </a:t>
            </a: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(3) Goal-based agents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410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Deliberative</a:t>
            </a:r>
            <a:r>
              <a:rPr lang="en-US" dirty="0">
                <a:latin typeface="Calibri" charset="0"/>
              </a:rPr>
              <a:t> instead of </a:t>
            </a:r>
            <a:r>
              <a:rPr lang="en-US" b="1" dirty="0">
                <a:latin typeface="Calibri" charset="0"/>
              </a:rPr>
              <a:t>reactive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Choose actions to achieve a goal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Goal: description of a desirable situation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Keeping track of current state often not enough; must add goals to decide which situations are good 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Achieving goal may require an action sequence</a:t>
            </a: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Model action consequences: </a:t>
            </a:r>
            <a:r>
              <a:rPr lang="ja-JP" altLang="en-US" i="1">
                <a:latin typeface="Calibri" charset="0"/>
              </a:rPr>
              <a:t>“</a:t>
            </a:r>
            <a:r>
              <a:rPr lang="en-US" altLang="ja-JP" i="1" dirty="0">
                <a:latin typeface="Calibri" charset="0"/>
              </a:rPr>
              <a:t>what happens if I do...?</a:t>
            </a:r>
            <a:r>
              <a:rPr lang="ja-JP" altLang="en-US" i="1">
                <a:latin typeface="Calibri" charset="0"/>
              </a:rPr>
              <a:t>”</a:t>
            </a:r>
            <a:endParaRPr lang="en-US" altLang="ja-JP" i="1" dirty="0">
              <a:latin typeface="Calibri" charset="0"/>
            </a:endParaRP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Use </a:t>
            </a:r>
            <a:r>
              <a:rPr lang="en-US" b="1" i="1" dirty="0">
                <a:latin typeface="Calibri" charset="0"/>
              </a:rPr>
              <a:t>planning</a:t>
            </a:r>
            <a:r>
              <a:rPr lang="en-US" dirty="0">
                <a:latin typeface="Calibri" charset="0"/>
              </a:rPr>
              <a:t> algorithms to produce action sequences</a:t>
            </a:r>
          </a:p>
        </p:txBody>
      </p:sp>
      <p:pic>
        <p:nvPicPr>
          <p:cNvPr id="43011" name="Picture 1" descr="go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6684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(4) complete utility-based agent </a:t>
            </a:r>
          </a:p>
        </p:txBody>
      </p:sp>
      <p:pic>
        <p:nvPicPr>
          <p:cNvPr id="45058" name="Picture 4" descr="im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9300"/>
            <a:ext cx="7391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1981200" y="4229100"/>
            <a:ext cx="5181600" cy="9906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base decisions on utility theory in order to act rationally</a:t>
            </a: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D8E4-8E90-554E-9AB0-ABE55A18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FA76-9D37-D34E-80F9-BD486CE0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our text is organized around the concept of </a:t>
            </a:r>
            <a:r>
              <a:rPr lang="en-US" b="1" dirty="0"/>
              <a:t>autonomous agents</a:t>
            </a:r>
          </a:p>
          <a:p>
            <a:r>
              <a:rPr lang="en-US" dirty="0"/>
              <a:t>It defines an agent as </a:t>
            </a:r>
          </a:p>
          <a:p>
            <a:pPr marL="457200" lvl="1" indent="0">
              <a:buNone/>
            </a:pPr>
            <a:r>
              <a:rPr lang="en-US" dirty="0"/>
              <a:t>anything that can be viewed as perceiving its </a:t>
            </a:r>
            <a:r>
              <a:rPr lang="en-US" b="1" dirty="0"/>
              <a:t>environment</a:t>
            </a:r>
            <a:r>
              <a:rPr lang="en-US" dirty="0"/>
              <a:t> through </a:t>
            </a:r>
            <a:r>
              <a:rPr lang="en-US" b="1" dirty="0"/>
              <a:t>sensors</a:t>
            </a:r>
            <a:r>
              <a:rPr lang="en-US" dirty="0"/>
              <a:t> and acting upon that environment through </a:t>
            </a:r>
            <a:r>
              <a:rPr lang="en-US" b="1" dirty="0"/>
              <a:t>actuators</a:t>
            </a:r>
            <a:endParaRPr lang="en-US" dirty="0"/>
          </a:p>
          <a:p>
            <a:r>
              <a:rPr lang="en-US" dirty="0"/>
              <a:t>Not all AI problems or tasks need or fit this concept, but it’s quite general</a:t>
            </a:r>
          </a:p>
          <a:p>
            <a:r>
              <a:rPr lang="en-US" dirty="0"/>
              <a:t>We’ll explore the concept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(4) Utility-based agents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191500" cy="5257800"/>
          </a:xfrm>
        </p:spPr>
        <p:txBody>
          <a:bodyPr/>
          <a:lstStyle/>
          <a:p>
            <a:pPr marL="230188" indent="-230188" eaLnBrk="1" hangingPunct="1"/>
            <a:r>
              <a:rPr lang="en-US">
                <a:latin typeface="Calibri" charset="0"/>
              </a:rPr>
              <a:t>For multiple possible alternatives, how to decide which is best?  </a:t>
            </a:r>
          </a:p>
          <a:p>
            <a:pPr marL="230188" indent="-230188" eaLnBrk="1" hangingPunct="1"/>
            <a:r>
              <a:rPr lang="en-US">
                <a:latin typeface="Calibri" charset="0"/>
              </a:rPr>
              <a:t>Goals give a crude distinction between happy and unhappy states, but often need a performance measure for </a:t>
            </a:r>
            <a:r>
              <a:rPr lang="en-US" altLang="ja-JP" i="1">
                <a:latin typeface="Calibri" charset="0"/>
              </a:rPr>
              <a:t>degree</a:t>
            </a:r>
          </a:p>
          <a:p>
            <a:pPr marL="230188" indent="-230188" eaLnBrk="1" hangingPunct="1"/>
            <a:r>
              <a:rPr lang="en-US">
                <a:latin typeface="Calibri" charset="0"/>
              </a:rPr>
              <a:t>Utility function </a:t>
            </a:r>
            <a:r>
              <a:rPr lang="en-US" b="1">
                <a:latin typeface="Calibri" charset="0"/>
              </a:rPr>
              <a:t>U: State</a:t>
            </a:r>
            <a:r>
              <a:rPr lang="en-US" b="1">
                <a:latin typeface="Calibri" charset="0"/>
                <a:sym typeface="Symbol" charset="0"/>
              </a:rPr>
              <a:t></a:t>
            </a:r>
            <a:r>
              <a:rPr lang="en-US" b="1">
                <a:latin typeface="Calibri" charset="0"/>
              </a:rPr>
              <a:t>Reals</a:t>
            </a:r>
            <a:r>
              <a:rPr lang="en-US">
                <a:latin typeface="Calibri" charset="0"/>
              </a:rPr>
              <a:t> gives measure of success/happiness for given state</a:t>
            </a:r>
          </a:p>
          <a:p>
            <a:pPr marL="230188" indent="-230188" eaLnBrk="1" hangingPunct="1"/>
            <a:r>
              <a:rPr lang="en-US">
                <a:latin typeface="Calibri" charset="0"/>
              </a:rPr>
              <a:t>Allows decisions comparing choices between conflicting goals and likelihood of success and importance of goal (if achievement </a:t>
            </a:r>
            <a:r>
              <a:rPr lang="en-US" b="1">
                <a:latin typeface="Calibri" charset="0"/>
              </a:rPr>
              <a:t>uncertain</a:t>
            </a:r>
            <a:r>
              <a:rPr lang="en-US">
                <a:latin typeface="Calibri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D11B-02DE-CF4F-AC34-BE94ACF8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1F44-9CDA-8D49-8B7D-CE4CBD0A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dirty="0"/>
              <a:t>Characteristics of the problem environment have a big impact on an agent’s </a:t>
            </a:r>
            <a:r>
              <a:rPr lang="en-US" dirty="0" err="1"/>
              <a:t>requiments</a:t>
            </a:r>
            <a:endParaRPr lang="en-US" dirty="0"/>
          </a:p>
          <a:p>
            <a:r>
              <a:rPr lang="en-US" dirty="0"/>
              <a:t>Consider developing an agent to </a:t>
            </a:r>
          </a:p>
          <a:p>
            <a:pPr lvl="1"/>
            <a:r>
              <a:rPr lang="en-US" dirty="0"/>
              <a:t>Solve a crossword puzzle, vs.</a:t>
            </a:r>
          </a:p>
          <a:p>
            <a:pPr lvl="1"/>
            <a:r>
              <a:rPr lang="en-US" dirty="0"/>
              <a:t>Drive a Taxi</a:t>
            </a:r>
          </a:p>
          <a:p>
            <a:r>
              <a:rPr lang="en-US" dirty="0"/>
              <a:t>We can identify some general characteristics to help us understand the problem and possible approaches to solving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9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(1)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05800" cy="5715000"/>
          </a:xfrm>
        </p:spPr>
        <p:txBody>
          <a:bodyPr/>
          <a:lstStyle/>
          <a:p>
            <a:pPr marL="230188" indent="-230188" eaLnBrk="1" hangingPunct="1"/>
            <a:r>
              <a:rPr lang="en-US" b="1" dirty="0">
                <a:latin typeface="Calibri" charset="0"/>
              </a:rPr>
              <a:t>Fully/Partially observable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Agent’s sensors give complete state of environment needed to choose action: 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fully observable</a:t>
            </a:r>
            <a:endParaRPr lang="en-US" sz="2400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Such environments are convenient, freeing agents from  keeping track of the environment’s changes</a:t>
            </a:r>
          </a:p>
          <a:p>
            <a:pPr marL="230188" indent="-230188" eaLnBrk="1" hangingPunct="1"/>
            <a:r>
              <a:rPr lang="en-US" b="1" dirty="0">
                <a:latin typeface="Calibri" charset="0"/>
              </a:rPr>
              <a:t>Deterministic/Stochastic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deterministic</a:t>
            </a:r>
            <a:r>
              <a:rPr lang="en-US" sz="2400" dirty="0">
                <a:latin typeface="Calibri" charset="0"/>
              </a:rPr>
              <a:t> if next state is completely determined by current state and agent’s action</a:t>
            </a:r>
          </a:p>
          <a:p>
            <a:pPr marL="461963" lvl="1" indent="-231775" eaLnBrk="1" hangingPunct="1"/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Stochastic</a:t>
            </a:r>
            <a:r>
              <a:rPr lang="en-US" sz="2400" dirty="0">
                <a:latin typeface="Calibri" charset="0"/>
              </a:rPr>
              <a:t> (i.e., non-deterministic) environments have multiple, unpredictable outcomes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In fully observable, deterministic environments agents need not deal with uncertainty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(2)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5562600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Episodic/Sequential</a:t>
            </a:r>
            <a:endParaRPr lang="en-US">
              <a:latin typeface="Calibri" charset="0"/>
            </a:endParaRP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In</a:t>
            </a:r>
            <a:r>
              <a:rPr lang="en-US" sz="2600" b="1">
                <a:solidFill>
                  <a:schemeClr val="accent2"/>
                </a:solidFill>
                <a:latin typeface="Calibri" charset="0"/>
              </a:rPr>
              <a:t> episodic</a:t>
            </a:r>
            <a:r>
              <a:rPr lang="en-US" sz="2600">
                <a:latin typeface="Calibri" charset="0"/>
              </a:rPr>
              <a:t> environments subsequent episodes don’t depend on actions in previous episodes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In </a:t>
            </a:r>
            <a:r>
              <a:rPr lang="en-US" sz="2600" b="1">
                <a:solidFill>
                  <a:schemeClr val="accent2"/>
                </a:solidFill>
                <a:latin typeface="Calibri" charset="0"/>
              </a:rPr>
              <a:t>sequential</a:t>
            </a:r>
            <a:r>
              <a:rPr lang="en-US" sz="2600">
                <a:latin typeface="Calibri" charset="0"/>
              </a:rPr>
              <a:t> environments agent engages in a series of connected episodes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Episodic environments don’t require agent to plan ahead</a:t>
            </a:r>
          </a:p>
          <a:p>
            <a:pPr eaLnBrk="1" hangingPunct="1"/>
            <a:r>
              <a:rPr lang="en-US" b="1">
                <a:latin typeface="Calibri" charset="0"/>
              </a:rPr>
              <a:t>Static/Dynamic</a:t>
            </a:r>
            <a:endParaRPr lang="en-US" sz="3600" b="1">
              <a:latin typeface="Calibri" charset="0"/>
            </a:endParaRPr>
          </a:p>
          <a:p>
            <a:pPr marL="461963" lvl="1" indent="-231775" eaLnBrk="1" hangingPunct="1"/>
            <a:r>
              <a:rPr lang="en-US" sz="2600" b="1">
                <a:solidFill>
                  <a:schemeClr val="accent2"/>
                </a:solidFill>
                <a:latin typeface="Calibri" charset="0"/>
              </a:rPr>
              <a:t>Static</a:t>
            </a:r>
            <a:r>
              <a:rPr lang="en-US" sz="2600">
                <a:latin typeface="Calibri" charset="0"/>
              </a:rPr>
              <a:t> environments doesn’t change as agent is thinking 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The passage of time as agent deliberates is irrelevant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The agent needn’t observe world during deliberation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lnSpcReduction="10000"/>
          </a:bodyPr>
          <a:lstStyle/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Discrete/Continuous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>
                <a:latin typeface="Calibri" charset="0"/>
              </a:rPr>
              <a:t>If number of distinct percepts and actions is limited, environment is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discrete</a:t>
            </a:r>
            <a:r>
              <a:rPr lang="en-US" dirty="0">
                <a:latin typeface="Calibri" charset="0"/>
              </a:rPr>
              <a:t>, otherwise it’s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continuous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Single agent/Multiagent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/>
              <a:t>In environments with other agents, agent must consider strategic, </a:t>
            </a:r>
            <a:r>
              <a:rPr lang="en-US" dirty="0">
                <a:hlinkClick r:id="rId3"/>
              </a:rPr>
              <a:t>game-theoretic</a:t>
            </a:r>
            <a:r>
              <a:rPr lang="en-US" dirty="0"/>
              <a:t> aspects of environment (for either cooperative </a:t>
            </a:r>
            <a:r>
              <a:rPr lang="en-US" i="1" dirty="0"/>
              <a:t>or</a:t>
            </a:r>
            <a:r>
              <a:rPr lang="en-US" dirty="0"/>
              <a:t> competitive agents)</a:t>
            </a:r>
          </a:p>
          <a:p>
            <a:pPr marL="461963" lvl="1" indent="-231775" eaLnBrk="1" hangingPunct="1">
              <a:defRPr/>
            </a:pPr>
            <a:r>
              <a:rPr lang="en-US" dirty="0"/>
              <a:t>Most engineering environments don’t have multiagent properties, whereas most social and economic systems get their complexity from interactions of (more or less) rational agents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6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7275" name="Group 171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655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4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404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8213" name="Group 85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52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9237" name="Group 85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500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6166" name="Group 86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48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How do you design an intelligent agent?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66800"/>
            <a:ext cx="8496300" cy="5486400"/>
          </a:xfrm>
        </p:spPr>
        <p:txBody>
          <a:bodyPr/>
          <a:lstStyle/>
          <a:p>
            <a:pPr marL="174625" indent="-174625" eaLnBrk="1" hangingPunct="1"/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I</a:t>
            </a:r>
            <a:r>
              <a:rPr lang="en-US" sz="2800" b="1" dirty="0">
                <a:solidFill>
                  <a:srgbClr val="FF4D23"/>
                </a:solidFill>
                <a:latin typeface="Calibri" charset="0"/>
              </a:rPr>
              <a:t>ntelligent agents</a:t>
            </a:r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perceive environment via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sensors</a:t>
            </a:r>
            <a:r>
              <a:rPr lang="en-US" sz="2800" dirty="0">
                <a:latin typeface="Calibri" charset="0"/>
              </a:rPr>
              <a:t> and act </a:t>
            </a:r>
            <a:r>
              <a:rPr lang="en-US" sz="2800" i="1" dirty="0">
                <a:latin typeface="Calibri" charset="0"/>
              </a:rPr>
              <a:t>rationally</a:t>
            </a:r>
            <a:r>
              <a:rPr lang="en-US" sz="2800" dirty="0">
                <a:latin typeface="Calibri" charset="0"/>
              </a:rPr>
              <a:t> on them with their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effectors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i="1" dirty="0">
                <a:latin typeface="Calibri" charset="0"/>
              </a:rPr>
              <a:t>Discrete</a:t>
            </a:r>
            <a:r>
              <a:rPr lang="en-US" sz="2800" dirty="0">
                <a:latin typeface="Calibri" charset="0"/>
              </a:rPr>
              <a:t> agents receive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 one at a time, and map them to a sequence of discrete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actions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dirty="0">
                <a:latin typeface="Calibri" charset="0"/>
              </a:rPr>
              <a:t>General properties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Reactive to the environment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Pro-active or goal-directed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Interacts with other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agents through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communication or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via the environment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Autonomous </a:t>
            </a:r>
          </a:p>
        </p:txBody>
      </p:sp>
      <p:pic>
        <p:nvPicPr>
          <p:cNvPr id="18435" name="Picture 4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16388"/>
            <a:ext cx="53340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50262" name="Group 86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charset="0"/>
              </a:rPr>
              <a:t>→ Lots of real-world domains fall into the hardest case!</a:t>
            </a:r>
          </a:p>
        </p:txBody>
      </p:sp>
      <p:sp>
        <p:nvSpPr>
          <p:cNvPr id="65597" name="TextBox 5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1054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perceive and act in an environment, have an architecture and are implemented by an agent program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Ideal agents</a:t>
            </a:r>
            <a:r>
              <a:rPr lang="en-US" dirty="0">
                <a:latin typeface="Calibri" charset="0"/>
              </a:rPr>
              <a:t> chooses actions to maximize their expected performance, given percept sequence so far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Autonomous agents</a:t>
            </a:r>
            <a:r>
              <a:rPr lang="en-US" dirty="0">
                <a:latin typeface="Calibri" charset="0"/>
              </a:rPr>
              <a:t> use own experience rather than built-in knowledge of environ-</a:t>
            </a:r>
            <a:r>
              <a:rPr lang="en-US" dirty="0" err="1">
                <a:latin typeface="Calibri" charset="0"/>
              </a:rPr>
              <a:t>ment</a:t>
            </a:r>
            <a:r>
              <a:rPr lang="en-US" dirty="0">
                <a:latin typeface="Calibri" charset="0"/>
              </a:rPr>
              <a:t> by designer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153400" cy="56388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 programs</a:t>
            </a:r>
            <a:r>
              <a:rPr lang="en-US" dirty="0">
                <a:latin typeface="Calibri" charset="0"/>
              </a:rPr>
              <a:t> map percepts to actions and update their internal state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Reflex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respond immediately to percepts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Goal-based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act to achieve their goal(s)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Utility-based </a:t>
            </a:r>
            <a:r>
              <a:rPr lang="en-US" dirty="0">
                <a:latin typeface="Calibri" charset="0"/>
              </a:rPr>
              <a:t>agents maximize their utility function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Representing knowledge</a:t>
            </a:r>
            <a:r>
              <a:rPr lang="en-US" dirty="0">
                <a:latin typeface="Calibri" charset="0"/>
              </a:rPr>
              <a:t> is important for good agent design 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dirty="0">
                <a:latin typeface="Calibri" charset="0"/>
              </a:rPr>
              <a:t>Most challenging environments are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partially observable</a:t>
            </a:r>
            <a:r>
              <a:rPr lang="en-US" dirty="0"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stochastic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sequential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dynamic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continuous </a:t>
            </a:r>
            <a:r>
              <a:rPr lang="en-US" dirty="0">
                <a:latin typeface="Calibri" charset="0"/>
              </a:rPr>
              <a:t>and contain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multiple agents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382000" cy="5562600"/>
          </a:xfrm>
        </p:spPr>
        <p:txBody>
          <a:bodyPr/>
          <a:lstStyle/>
          <a:p>
            <a:pPr marL="227013" indent="-227013" eaLnBrk="1" hangingPunct="1"/>
            <a:r>
              <a:rPr lang="en-US" dirty="0">
                <a:latin typeface="Calibri" charset="0"/>
              </a:rPr>
              <a:t>Not all AI problems a good fit for or require an agent agent model, e.g., playing solitaire</a:t>
            </a:r>
          </a:p>
          <a:p>
            <a:pPr marL="227013" indent="-227013" eaLnBrk="1" hangingPunct="1"/>
            <a:r>
              <a:rPr lang="en-US" dirty="0">
                <a:latin typeface="Calibri" charset="0"/>
              </a:rPr>
              <a:t>Nor are many AI tasks you might need to solve: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Classify movie reviews as negative, neutral or positive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Locate faces of people in an image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Use an efficient theorem prover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Learn preferred thermostat settings for each hour of each day of a 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>
                <a:latin typeface="Calibri" charset="0"/>
              </a:rPr>
              <a:t>sensors/percepts and effectors/actions 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>
                <a:latin typeface="Calibri" charset="0"/>
              </a:rPr>
              <a:t>Humans have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Sensors: </a:t>
            </a:r>
            <a:r>
              <a:rPr lang="en-US" sz="2500" dirty="0">
                <a:latin typeface="Calibri" charset="0"/>
              </a:rPr>
              <a:t>Eyes (vision), ears (hearing), skin (touch), tongue (gustation), nose (olfaction), neuromuscular system (</a:t>
            </a:r>
            <a:r>
              <a:rPr lang="en-US" sz="2500" dirty="0">
                <a:latin typeface="Calibri" charset="0"/>
                <a:hlinkClick r:id="rId3"/>
              </a:rPr>
              <a:t>proprioception</a:t>
            </a:r>
            <a:r>
              <a:rPr lang="en-US" sz="2500" dirty="0">
                <a:latin typeface="Calibri" charset="0"/>
              </a:rPr>
              <a:t>)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Percepts:  </a:t>
            </a:r>
            <a:r>
              <a:rPr lang="en-US" sz="2500" dirty="0">
                <a:latin typeface="Calibri" charset="0"/>
              </a:rPr>
              <a:t>things that are perceived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lowest level: electrical signals from these sensors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After processing: objects in visual field (location, textures, colors, …), auditory streams (pitch, loudness, direction),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Effectors: </a:t>
            </a:r>
            <a:r>
              <a:rPr lang="en-US" sz="2500" dirty="0">
                <a:latin typeface="Calibri" charset="0"/>
              </a:rPr>
              <a:t>limbs, digits, eyes, tongue,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Actions: </a:t>
            </a:r>
            <a:r>
              <a:rPr lang="en-US" sz="2500" dirty="0">
                <a:latin typeface="Calibri" charset="0"/>
              </a:rPr>
              <a:t>lift finger, turn left, walk, run, carry an object, …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latin typeface="Calibri" charset="0"/>
              </a:rPr>
              <a:t>Note: percepts and actions need to be carefully defined, possibly at different levels of abstraction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Calibri" charset="0"/>
              </a:rPr>
              <a:t>Example: autonomous taxi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pPr marL="234950" indent="-234950" eaLnBrk="1" hangingPunct="1"/>
            <a:r>
              <a:rPr lang="en-US" sz="2800" b="1" dirty="0"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: Video, sonar, speedometer,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odometer, engine sensors, keyboard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input, microphone, GPS,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Actions</a:t>
            </a:r>
            <a:r>
              <a:rPr lang="en-US" sz="2800" dirty="0">
                <a:latin typeface="Calibri" charset="0"/>
              </a:rPr>
              <a:t>: Steer, accelerate, brake, horn, speak,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Goals</a:t>
            </a:r>
            <a:r>
              <a:rPr lang="en-US" sz="2800" dirty="0">
                <a:latin typeface="Calibri" charset="0"/>
              </a:rPr>
              <a:t>: Maintain safety, reach destination, maximize profits (fuel, tire wear), obey laws, provide passenger comfort,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Environment</a:t>
            </a:r>
            <a:r>
              <a:rPr lang="en-US" sz="2800" dirty="0">
                <a:latin typeface="Calibri" charset="0"/>
              </a:rPr>
              <a:t>: U.S. urban streets, freeways, traffic, pedestrians, weather, customers, …</a:t>
            </a:r>
          </a:p>
          <a:p>
            <a:pPr marL="234950" indent="-234950" eaLnBrk="1" hangingPunct="1"/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Different aspects of driving may require different types of agent programs!</a:t>
            </a:r>
          </a:p>
        </p:txBody>
      </p:sp>
      <p:pic>
        <p:nvPicPr>
          <p:cNvPr id="22531" name="Picture 1" descr="car-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98513"/>
            <a:ext cx="35052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1CFA3-670E-E44A-9113-C61C5CC0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42" y="76200"/>
            <a:ext cx="1847118" cy="137795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Rationality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5715000"/>
          </a:xfrm>
        </p:spPr>
        <p:txBody>
          <a:bodyPr/>
          <a:lstStyle/>
          <a:p>
            <a:pPr marL="230188" indent="-230188" eaLnBrk="1" hangingPunct="1"/>
            <a:r>
              <a:rPr lang="en-US" sz="3000" dirty="0">
                <a:latin typeface="Calibri" charset="0"/>
              </a:rPr>
              <a:t>Ideal </a:t>
            </a:r>
            <a:r>
              <a:rPr lang="en-US" sz="3000" b="1" dirty="0">
                <a:solidFill>
                  <a:schemeClr val="accent2"/>
                </a:solidFill>
                <a:latin typeface="Calibri" charset="0"/>
                <a:hlinkClick r:id="rId4"/>
              </a:rPr>
              <a:t>rational agents</a:t>
            </a:r>
            <a:r>
              <a:rPr lang="en-US" sz="3000" dirty="0">
                <a:latin typeface="Calibri" charset="0"/>
              </a:rPr>
              <a:t> should, for each input, act</a:t>
            </a:r>
            <a:br>
              <a:rPr lang="en-US" sz="3000" dirty="0">
                <a:latin typeface="Calibri" charset="0"/>
              </a:rPr>
            </a:br>
            <a:r>
              <a:rPr lang="en-US" sz="3000" dirty="0">
                <a:latin typeface="Calibri" charset="0"/>
              </a:rPr>
              <a:t>to maximize expected performance measure based on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(1) percept sequence, and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(2) its built-in and acquired knowledge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Rationality </a:t>
            </a:r>
            <a:r>
              <a:rPr lang="en-US" sz="3000" dirty="0">
                <a:latin typeface="Calibri" charset="0"/>
                <a:sym typeface="Symbol" charset="0"/>
              </a:rPr>
              <a:t></a:t>
            </a:r>
            <a:r>
              <a:rPr lang="en-US" sz="3000" dirty="0">
                <a:latin typeface="Calibri" charset="0"/>
              </a:rPr>
              <a:t> Need a </a:t>
            </a:r>
            <a:r>
              <a:rPr lang="en-US" sz="3000" i="1" dirty="0">
                <a:latin typeface="Calibri" charset="0"/>
              </a:rPr>
              <a:t>performance measure </a:t>
            </a:r>
            <a:r>
              <a:rPr lang="en-US" sz="3000" dirty="0">
                <a:latin typeface="Calibri" charset="0"/>
              </a:rPr>
              <a:t>to say how well a task has been achieved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Types of performance measures: false alarm (false positive) &amp; false dismissal (false negative) rates, speed, resources required, effect on environment, $ earned,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B905-42B8-E744-A3E8-27DD9114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Omniscience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0ED3-839C-4042-835D-0398EC04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Rational agents aren’t expected to know everything</a:t>
            </a:r>
          </a:p>
          <a:p>
            <a:r>
              <a:rPr lang="en-US" dirty="0">
                <a:latin typeface="Calibri" charset="0"/>
              </a:rPr>
              <a:t>But to use what they do know effectively</a:t>
            </a:r>
          </a:p>
          <a:p>
            <a:r>
              <a:rPr lang="en-US" dirty="0">
                <a:latin typeface="Calibri" charset="0"/>
              </a:rPr>
              <a:t>Rationality includes </a:t>
            </a:r>
            <a:r>
              <a:rPr lang="en-US" i="1" dirty="0">
                <a:latin typeface="Calibri" charset="0"/>
              </a:rPr>
              <a:t>information gathering</a:t>
            </a:r>
            <a:r>
              <a:rPr lang="en-US" altLang="ja-JP" i="1" dirty="0">
                <a:latin typeface="Calibri" charset="0"/>
              </a:rPr>
              <a:t> </a:t>
            </a:r>
            <a:r>
              <a:rPr lang="en-US" altLang="ja-JP" dirty="0">
                <a:latin typeface="Calibri" charset="0"/>
              </a:rPr>
              <a:t>-- If you don’t know something  and it might be useful, find out!</a:t>
            </a:r>
          </a:p>
          <a:p>
            <a:r>
              <a:rPr lang="en-US" altLang="ja-JP" dirty="0">
                <a:latin typeface="Calibri" charset="0"/>
              </a:rPr>
              <a:t>Rationality also can exploit </a:t>
            </a:r>
            <a:r>
              <a:rPr lang="en-US" altLang="ja-JP" i="1" dirty="0">
                <a:latin typeface="Calibri" charset="0"/>
              </a:rPr>
              <a:t>learning </a:t>
            </a:r>
            <a:r>
              <a:rPr lang="en-US" altLang="ja-JP" dirty="0">
                <a:latin typeface="Calibri" charset="0"/>
              </a:rPr>
              <a:t>– making generalization from past experience to fill in missing information</a:t>
            </a:r>
            <a:endParaRPr lang="en-US" altLang="ja-JP" i="1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7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Autonomy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648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system is autonomous to extent that its behavior is determined by its experience</a:t>
            </a:r>
          </a:p>
          <a:p>
            <a:pPr eaLnBrk="1" hangingPunct="1"/>
            <a:r>
              <a:rPr lang="en-US" dirty="0">
                <a:latin typeface="Calibri" charset="0"/>
              </a:rPr>
              <a:t>A system isn’t autonomous if  guided by its designer according to </a:t>
            </a:r>
            <a:r>
              <a:rPr lang="en-US" i="1" dirty="0">
                <a:latin typeface="Calibri" charset="0"/>
                <a:hlinkClick r:id="rId3"/>
              </a:rPr>
              <a:t>a priori</a:t>
            </a:r>
            <a:r>
              <a:rPr lang="en-US" i="1" dirty="0">
                <a:latin typeface="Calibri" charset="0"/>
              </a:rPr>
              <a:t> decisions</a:t>
            </a:r>
          </a:p>
          <a:p>
            <a:pPr eaLnBrk="1" hangingPunct="1"/>
            <a:r>
              <a:rPr lang="en-US" dirty="0">
                <a:latin typeface="Calibri" charset="0"/>
              </a:rPr>
              <a:t>An autonomous agent can always say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no</a:t>
            </a:r>
            <a:r>
              <a:rPr lang="ja-JP" altLang="en-US">
                <a:latin typeface="Calibri" charset="0"/>
              </a:rPr>
              <a:t>”</a:t>
            </a:r>
            <a:endParaRPr lang="en-US" altLang="ja-JP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To survive, agents must have: 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Enough built-in knowledge to survive 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The ability to learn</a:t>
            </a:r>
          </a:p>
        </p:txBody>
      </p:sp>
      <p:pic>
        <p:nvPicPr>
          <p:cNvPr id="26627" name="Picture 3" descr="unchained_med_hr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 model: Taxi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21E8-557B-DB4C-A825-32DDC91E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/>
              <a:t>Performance, Environment, Actuators, Sensors</a:t>
            </a:r>
          </a:p>
          <a:p>
            <a:r>
              <a:rPr lang="en-US" dirty="0"/>
              <a:t>Example of an autonomous taxi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0A0DDE-0E2F-014F-A4BD-35BF67F2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8" y="3270250"/>
            <a:ext cx="7503664" cy="27305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84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9592</TotalTime>
  <Words>1965</Words>
  <Application>Microsoft Macintosh PowerPoint</Application>
  <PresentationFormat>On-screen Show (4:3)</PresentationFormat>
  <Paragraphs>355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Intelligent Agents</vt:lpstr>
      <vt:lpstr>Agents and AI</vt:lpstr>
      <vt:lpstr>How do you design an intelligent agent?</vt:lpstr>
      <vt:lpstr>sensors/percepts and effectors/actions ?</vt:lpstr>
      <vt:lpstr>Example: autonomous taxi</vt:lpstr>
      <vt:lpstr>Rationality</vt:lpstr>
      <vt:lpstr>Omniscience and learning</vt:lpstr>
      <vt:lpstr>Autonomy</vt:lpstr>
      <vt:lpstr>PEAS model: Taxi Agent</vt:lpstr>
      <vt:lpstr>PEAS model: Other Agents</vt:lpstr>
      <vt:lpstr>Some agent types</vt:lpstr>
      <vt:lpstr>(0/1) Table-driven/reflex agent architecture</vt:lpstr>
      <vt:lpstr>(0) Table-driven agents</vt:lpstr>
      <vt:lpstr>(1) Simple reflex agents</vt:lpstr>
      <vt:lpstr>(2) Architecture for an agent with memory </vt:lpstr>
      <vt:lpstr>(2) Agents with memory</vt:lpstr>
      <vt:lpstr>(3) Architecture for goal-based agent </vt:lpstr>
      <vt:lpstr>(3) Goal-based agents</vt:lpstr>
      <vt:lpstr>(4) complete utility-based agent </vt:lpstr>
      <vt:lpstr>(4) Utility-based agents</vt:lpstr>
      <vt:lpstr>Problem Environments</vt:lpstr>
      <vt:lpstr>Properties of Environments (1) </vt:lpstr>
      <vt:lpstr>Properties of Environments (2)</vt:lpstr>
      <vt:lpstr>Properties of Environments (3)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Summary</vt:lpstr>
      <vt:lpstr>Summary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225</cp:revision>
  <cp:lastPrinted>1998-08-09T03:09:28Z</cp:lastPrinted>
  <dcterms:created xsi:type="dcterms:W3CDTF">2009-09-04T05:17:29Z</dcterms:created>
  <dcterms:modified xsi:type="dcterms:W3CDTF">2020-09-01T16:33:46Z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