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8" r:id="rId2"/>
    <p:sldId id="339" r:id="rId3"/>
    <p:sldId id="268" r:id="rId4"/>
    <p:sldId id="269" r:id="rId5"/>
    <p:sldId id="336" r:id="rId6"/>
    <p:sldId id="345" r:id="rId7"/>
    <p:sldId id="366" r:id="rId8"/>
    <p:sldId id="364" r:id="rId9"/>
    <p:sldId id="346" r:id="rId10"/>
    <p:sldId id="337" r:id="rId11"/>
    <p:sldId id="350" r:id="rId12"/>
    <p:sldId id="270" r:id="rId13"/>
    <p:sldId id="348" r:id="rId14"/>
    <p:sldId id="340" r:id="rId15"/>
    <p:sldId id="344" r:id="rId16"/>
    <p:sldId id="363" r:id="rId17"/>
    <p:sldId id="341" r:id="rId18"/>
    <p:sldId id="342" r:id="rId19"/>
    <p:sldId id="362" r:id="rId20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21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01"/>
    <p:restoredTop sz="50000" autoAdjust="0"/>
  </p:normalViewPr>
  <p:slideViewPr>
    <p:cSldViewPr showGuides="1">
      <p:cViewPr>
        <p:scale>
          <a:sx n="128" d="100"/>
          <a:sy n="128" d="100"/>
        </p:scale>
        <p:origin x="576" y="352"/>
      </p:cViewPr>
      <p:guideLst>
        <p:guide orient="horz" pos="2448"/>
        <p:guide pos="21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5E70D722-E3B5-1F42-B7E8-29DF3F30CFF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635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</a:defRPr>
            </a:lvl1pPr>
          </a:lstStyle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D97CFE7-5624-9F4E-BCCE-AE73971EA30E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C6C47B-87AC-9248-B037-50DD5427F438}" type="slidenum">
              <a:rPr lang="en-US" sz="1200">
                <a:latin typeface="Calibri"/>
              </a:rPr>
              <a:pPr/>
              <a:t>4</a:t>
            </a:fld>
            <a:endParaRPr lang="en-US" sz="1200" dirty="0">
              <a:latin typeface="Calibri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03EB65-A0BC-3040-869C-3B3120802297}" type="slidenum">
              <a:rPr lang="en-US" sz="1200">
                <a:latin typeface="Calibri"/>
              </a:rPr>
              <a:pPr/>
              <a:t>12</a:t>
            </a:fld>
            <a:endParaRPr lang="en-US" sz="1200" dirty="0">
              <a:latin typeface="Calibri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03EB65-A0BC-3040-869C-3B3120802297}" type="slidenum">
              <a:rPr lang="en-US" sz="1200">
                <a:latin typeface="Calibri"/>
              </a:rPr>
              <a:pPr/>
              <a:t>13</a:t>
            </a:fld>
            <a:endParaRPr lang="en-US" sz="1200" dirty="0">
              <a:latin typeface="Calibri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2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9BE6-8F04-CF40-98FB-1B55849FE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876-D1B7-C641-B7BC-22EBE409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FE12-6510-4944-860A-62A00B3B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E370-67E7-764E-A1A5-30DD97FF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AC0F-05CE-9345-BFAB-3F50431D3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4A6C-14B4-3F4D-B13D-2F8990D3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2799-AE10-3143-83D9-D7C533B3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95A6-2EF4-5544-8C04-4B5DA920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373F-530A-CC43-B958-C91AD1B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D0A9-6F5C-F640-8DF4-C20D79EFE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CDC4-812C-944F-ADD7-AA203DE1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80953BB7-A803-CE46-8563-E051625F45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categories+machine+learning&amp;tbm=isch&amp;ved=2ahUKEwiq1qfh6KD3AhW0gXIEHTBaDXQQ2-cCegQIABAA&amp;oq=categories+machine+learning&amp;gs_lcp=CgNpbWcQAzIGCAAQBxAeMgYIABAHEB4yBggAEAcQHjoHCCMQ7wMQJzoFCAAQgAQ6BAgAEBhQ1wdY7wxgtBBoAHAAeACAATGIAbABkgEBNJgBAKABAaoBC2d3cy13aXotaW1nwAEB&amp;sclient=img&amp;ei=wgdfYqrtJ7SDytMPsLS1oAc&amp;bih=944&amp;biw=146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waikato.ac.nz/ml/weka/" TargetMode="External"/><Relationship Id="rId2" Type="http://schemas.openxmlformats.org/officeDocument/2006/relationships/hyperlink" Target="https://scikit-learn.org/stab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nsorflow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rbert_A._Sim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Marvin_Minsky" TargetMode="External"/><Relationship Id="rId4" Type="http://schemas.openxmlformats.org/officeDocument/2006/relationships/hyperlink" Target="http://www.mli.gmu.edu/michalsk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meline_of_machine_learning" TargetMode="External"/><Relationship Id="rId2" Type="http://schemas.openxmlformats.org/officeDocument/2006/relationships/hyperlink" Target="https://en.wikipedia.org/wiki/Perceptrons_(book)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rceptr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i+timeline+&amp;tbm=isch&amp;ved=2ahUKEwjLyvb_5aD3AhW0GVkFHdGWC7kQ2-cCegQIABAA&amp;oq=ai+timeline+&amp;gs_lcp=CgNpbWcQAzIHCCMQ7wMQJzIHCCMQ7wMQJzIFCAAQgAQyBQgAEIAEMgQIABAeMgYIABAFEB4yBggAEAgQHjIGCAAQCBAeMgYIABAIEB4yBggAEAgQHlCBCViWDWDgEWgAcAB4AIABLogBrwGSAQE1mAEAoAEBqgELZ3dzLXdpei1pbWfAAQE&amp;sclient=img&amp;ei=3QRfYovoIbSz5NoP0a2uyAs&amp;bih=944&amp;biw=146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Google-AIY-Vision-Kit-V1-1/dp/B078YJ64WR" TargetMode="External"/><Relationship Id="rId2" Type="http://schemas.openxmlformats.org/officeDocument/2006/relationships/hyperlink" Target="https://aiyprojects.withgoogle.com/vis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b="1" dirty="0"/>
              <a:t>Machine Learning overview</a:t>
            </a:r>
            <a:br>
              <a:rPr lang="en-US" b="1" dirty="0"/>
            </a:br>
            <a:r>
              <a:rPr lang="en-US" sz="3600" b="0" dirty="0">
                <a:ea typeface="ＭＳ Ｐゴシック" charset="0"/>
                <a:cs typeface="ＭＳ Ｐゴシック" charset="0"/>
              </a:rPr>
              <a:t>Chapter 19</a:t>
            </a:r>
            <a:endParaRPr lang="en-US" sz="3600" b="0" dirty="0"/>
          </a:p>
        </p:txBody>
      </p:sp>
      <p:pic>
        <p:nvPicPr>
          <p:cNvPr id="6" name="Picture 5" descr="m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62" y="1981200"/>
            <a:ext cx="8281276" cy="464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7DF0CE-AE61-6F47-BEF2-67FFDAE07F56}"/>
              </a:ext>
            </a:extLst>
          </p:cNvPr>
          <p:cNvSpPr txBox="1"/>
          <p:nvPr/>
        </p:nvSpPr>
        <p:spPr>
          <a:xfrm>
            <a:off x="8305800" y="67418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14.1</a:t>
            </a:r>
          </a:p>
        </p:txBody>
      </p:sp>
    </p:spTree>
    <p:extLst>
      <p:ext uri="{BB962C8B-B14F-4D97-AF65-F5344CB8AC3E}">
        <p14:creationId xmlns:p14="http://schemas.microsoft.com/office/powerpoint/2010/main" val="3451676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Machine Learning Successes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038600" cy="5257800"/>
          </a:xfrm>
        </p:spPr>
        <p:txBody>
          <a:bodyPr/>
          <a:lstStyle/>
          <a:p>
            <a:r>
              <a:rPr lang="en-US" sz="3000" dirty="0">
                <a:ea typeface="ＭＳ Ｐゴシック" charset="0"/>
                <a:cs typeface="ＭＳ Ｐゴシック" charset="0"/>
              </a:rPr>
              <a:t>Games: chess, go, poker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Text sentiment analysis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Email spam detection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Recommender systems (e.g., Netflix, Amazon)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Machine translation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Speech understanding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SIRI, Alexa, Google Assistant, …</a:t>
            </a:r>
          </a:p>
          <a:p>
            <a:endParaRPr lang="en-US" sz="3000" dirty="0">
              <a:ea typeface="ＭＳ Ｐゴシック" charset="0"/>
              <a:cs typeface="ＭＳ Ｐゴシック" charset="0"/>
            </a:endParaRPr>
          </a:p>
          <a:p>
            <a:endParaRPr lang="en-US" sz="3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483EC0-21B5-D04C-A4CA-AA96C60F97D6}"/>
              </a:ext>
            </a:extLst>
          </p:cNvPr>
          <p:cNvSpPr txBox="1">
            <a:spLocks/>
          </p:cNvSpPr>
          <p:nvPr/>
        </p:nvSpPr>
        <p:spPr bwMode="auto">
          <a:xfrm>
            <a:off x="4724402" y="1371600"/>
            <a:ext cx="403859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  <a:lvl2pPr marL="5667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ＭＳ Ｐゴシック" charset="-128"/>
              </a:defRPr>
            </a:lvl2pPr>
            <a:lvl3pPr marL="914400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</a:defRPr>
            </a:lvl3pPr>
            <a:lvl4pPr marL="12541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</a:defRPr>
            </a:lvl4pPr>
            <a:lvl5pPr marL="16017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charset="-128"/>
              </a:defRPr>
            </a:lvl5pPr>
            <a:lvl6pPr marL="20589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61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33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305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Autonomous vehicles</a:t>
            </a:r>
          </a:p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Individual face recognition</a:t>
            </a:r>
          </a:p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Understanding digital images</a:t>
            </a:r>
          </a:p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Credit card fraud detection</a:t>
            </a:r>
          </a:p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Showing annoying ads</a:t>
            </a:r>
          </a:p>
          <a:p>
            <a:endParaRPr lang="en-US" sz="3000" kern="0" dirty="0">
              <a:ea typeface="ＭＳ Ｐゴシック" charset="0"/>
              <a:cs typeface="ＭＳ Ｐゴシック" charset="0"/>
            </a:endParaRPr>
          </a:p>
          <a:p>
            <a:endParaRPr lang="en-US" sz="3000" kern="0" dirty="0">
              <a:ea typeface="ＭＳ Ｐゴシック" charset="0"/>
              <a:cs typeface="ＭＳ Ｐゴシック" charset="0"/>
            </a:endParaRPr>
          </a:p>
          <a:p>
            <a:endParaRPr lang="en-US" sz="3000" kern="0" dirty="0">
              <a:ea typeface="ＭＳ Ｐゴシック" charset="0"/>
              <a:cs typeface="ＭＳ Ｐゴシック" charset="0"/>
            </a:endParaRPr>
          </a:p>
          <a:p>
            <a:endParaRPr lang="en-US" sz="3000" kern="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92A6F-9A43-C84B-97AD-49D4AB66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The Big Idea and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6558-F348-CB4D-BBF3-5AB0186D8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Given some data, learn a model of  how the world works that lets you predict new data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3000" b="1" dirty="0">
                <a:solidFill>
                  <a:srgbClr val="002060"/>
                </a:solidFill>
              </a:rPr>
              <a:t>Training Set: </a:t>
            </a:r>
            <a:r>
              <a:rPr lang="en-US" sz="3000" dirty="0"/>
              <a:t>Data from which you learn initially</a:t>
            </a:r>
          </a:p>
          <a:p>
            <a:r>
              <a:rPr lang="en-US" sz="3000" b="1" dirty="0">
                <a:solidFill>
                  <a:srgbClr val="002060"/>
                </a:solidFill>
              </a:rPr>
              <a:t>Model: </a:t>
            </a:r>
            <a:r>
              <a:rPr lang="en-US" sz="3000" dirty="0"/>
              <a:t>What you learn; a “model” of how inputs are  associated with outputs</a:t>
            </a:r>
          </a:p>
          <a:p>
            <a:r>
              <a:rPr lang="en-US" sz="3000" b="1" dirty="0">
                <a:solidFill>
                  <a:srgbClr val="002060"/>
                </a:solidFill>
              </a:rPr>
              <a:t>Test set: </a:t>
            </a:r>
            <a:r>
              <a:rPr lang="en-US" sz="3000" dirty="0"/>
              <a:t>New data you test your model against</a:t>
            </a:r>
          </a:p>
          <a:p>
            <a:r>
              <a:rPr lang="en-US" sz="3000" b="1" dirty="0">
                <a:solidFill>
                  <a:srgbClr val="002060"/>
                </a:solidFill>
              </a:rPr>
              <a:t>Corpus: </a:t>
            </a:r>
            <a:r>
              <a:rPr lang="en-US" sz="3000" dirty="0"/>
              <a:t>A body of text data (pl.: corpora)</a:t>
            </a:r>
          </a:p>
          <a:p>
            <a:r>
              <a:rPr lang="en-US" sz="3000" b="1" dirty="0">
                <a:solidFill>
                  <a:srgbClr val="002060"/>
                </a:solidFill>
              </a:rPr>
              <a:t>Representation: </a:t>
            </a:r>
            <a:r>
              <a:rPr lang="en-US" sz="3000" dirty="0"/>
              <a:t>The computational expression of data</a:t>
            </a:r>
          </a:p>
        </p:txBody>
      </p:sp>
    </p:spTree>
    <p:extLst>
      <p:ext uri="{BB962C8B-B14F-4D97-AF65-F5344CB8AC3E}">
        <p14:creationId xmlns:p14="http://schemas.microsoft.com/office/powerpoint/2010/main" val="300609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Major Machine learning paradigms (1)</a:t>
            </a:r>
          </a:p>
        </p:txBody>
      </p:sp>
      <p:sp>
        <p:nvSpPr>
          <p:cNvPr id="2560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4114800"/>
          </a:xfrm>
        </p:spPr>
        <p:txBody>
          <a:bodyPr/>
          <a:lstStyle/>
          <a:p>
            <a:r>
              <a:rPr lang="en-US" sz="3200" b="1" dirty="0">
                <a:ea typeface="ＭＳ Ｐゴシック" charset="0"/>
                <a:cs typeface="ＭＳ Ｐゴシック" charset="0"/>
              </a:rPr>
              <a:t>Rote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1-1 mapping from inputs to stored representation, l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earning by memorization, association-based storage &amp; retrieval 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Induction: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Use specific examples to reach general conclusions 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Clustering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</a:t>
            </a:r>
            <a:r>
              <a:rPr lang="en-US" sz="3200" dirty="0">
                <a:ea typeface="ＭＳ Ｐゴシック" charset="0"/>
                <a:cs typeface="Calibri"/>
              </a:rPr>
              <a:t> Unsupervised discovery of natural groups in data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Major Machine learning paradigms (2)</a:t>
            </a:r>
          </a:p>
        </p:txBody>
      </p:sp>
      <p:sp>
        <p:nvSpPr>
          <p:cNvPr id="2560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800600"/>
          </a:xfrm>
        </p:spPr>
        <p:txBody>
          <a:bodyPr/>
          <a:lstStyle/>
          <a:p>
            <a:r>
              <a:rPr lang="en-US" sz="3200" b="1" dirty="0">
                <a:ea typeface="ＭＳ Ｐゴシック" charset="0"/>
                <a:cs typeface="ＭＳ Ｐゴシック" charset="0"/>
              </a:rPr>
              <a:t>Analogy: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Find correspondence between different representations 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Discovery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Unsupervised, specific goal not given 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Genetic algorithms:</a:t>
            </a:r>
            <a:r>
              <a:rPr lang="en-US" sz="3200" dirty="0">
                <a:ea typeface="ＭＳ Ｐゴシック" charset="0"/>
                <a:cs typeface="Calibri"/>
              </a:rPr>
              <a:t> </a:t>
            </a:r>
            <a:r>
              <a:rPr lang="en-US" altLang="ja-JP" sz="3200" i="1" dirty="0">
                <a:ea typeface="ＭＳ Ｐゴシック" charset="0"/>
                <a:cs typeface="Calibri"/>
              </a:rPr>
              <a:t>Evolutionary</a:t>
            </a:r>
            <a:r>
              <a:rPr lang="en-US" altLang="ja-JP" sz="3200" dirty="0">
                <a:ea typeface="ＭＳ Ｐゴシック" charset="0"/>
                <a:cs typeface="Calibri"/>
              </a:rPr>
              <a:t> search techniques, based on </a:t>
            </a:r>
            <a:r>
              <a:rPr lang="en-US" altLang="ja-JP" sz="3200" i="1" dirty="0">
                <a:ea typeface="ＭＳ Ｐゴシック" charset="0"/>
                <a:cs typeface="Calibri"/>
              </a:rPr>
              <a:t>survival of the fittest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Reinforcement: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Feedback (positive or negative reward) given at the end of a sequence of steps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Deep learning: </a:t>
            </a:r>
            <a:r>
              <a:rPr lang="en-US" sz="3200" i="1" dirty="0"/>
              <a:t>artificial neural networks </a:t>
            </a:r>
            <a:r>
              <a:rPr lang="en-US" sz="3200" dirty="0"/>
              <a:t>with</a:t>
            </a:r>
            <a:r>
              <a:rPr lang="en-US" sz="3200" i="1" dirty="0"/>
              <a:t> representation learning </a:t>
            </a:r>
            <a:r>
              <a:rPr lang="en-US" sz="3200" dirty="0"/>
              <a:t>for ML tasks</a:t>
            </a:r>
            <a:endParaRPr lang="en-US" sz="3200" b="1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67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52" y="228600"/>
            <a:ext cx="8148648" cy="1143000"/>
          </a:xfrm>
        </p:spPr>
        <p:txBody>
          <a:bodyPr/>
          <a:lstStyle/>
          <a:p>
            <a:pPr algn="l"/>
            <a:r>
              <a:rPr lang="en-US" dirty="0"/>
              <a:t>Types of learning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998"/>
            <a:ext cx="8412152" cy="5440362"/>
          </a:xfrm>
        </p:spPr>
        <p:txBody>
          <a:bodyPr>
            <a:noAutofit/>
          </a:bodyPr>
          <a:lstStyle/>
          <a:p>
            <a:r>
              <a:rPr lang="en-US" sz="2800" b="1" dirty="0"/>
              <a:t>Supervised</a:t>
            </a:r>
            <a:r>
              <a:rPr lang="en-US" sz="2800" dirty="0"/>
              <a:t>: learn from training examples</a:t>
            </a:r>
          </a:p>
          <a:p>
            <a:pPr lvl="1"/>
            <a:r>
              <a:rPr lang="en-US" sz="2400" dirty="0"/>
              <a:t>Regression:</a:t>
            </a:r>
          </a:p>
          <a:p>
            <a:pPr lvl="1"/>
            <a:r>
              <a:rPr lang="en-US" sz="2400" dirty="0"/>
              <a:t>Classification: Decision Trees, SVM</a:t>
            </a:r>
          </a:p>
          <a:p>
            <a:r>
              <a:rPr lang="en-US" sz="2800" b="1" dirty="0"/>
              <a:t>Unsupervised</a:t>
            </a:r>
            <a:r>
              <a:rPr lang="en-US" sz="2800" dirty="0"/>
              <a:t>: learn w/o training examples</a:t>
            </a:r>
          </a:p>
          <a:p>
            <a:pPr lvl="1"/>
            <a:r>
              <a:rPr lang="en-US" sz="2400" dirty="0"/>
              <a:t>Clustering</a:t>
            </a:r>
          </a:p>
          <a:p>
            <a:pPr lvl="1"/>
            <a:r>
              <a:rPr lang="en-US" sz="2400" dirty="0"/>
              <a:t>Dimensionality reduction</a:t>
            </a:r>
          </a:p>
          <a:p>
            <a:pPr lvl="1"/>
            <a:r>
              <a:rPr lang="en-US" sz="2400" dirty="0"/>
              <a:t>Word embeddings</a:t>
            </a:r>
          </a:p>
          <a:p>
            <a:r>
              <a:rPr lang="en-US" sz="2800" b="1" dirty="0"/>
              <a:t>Reinforcement learning: </a:t>
            </a:r>
            <a:r>
              <a:rPr lang="en-US" sz="2800" dirty="0"/>
              <a:t>improve performance using feedback from actions taken</a:t>
            </a:r>
            <a:endParaRPr lang="en-US" sz="2800" b="1" dirty="0"/>
          </a:p>
          <a:p>
            <a:r>
              <a:rPr lang="en-US" sz="2800" b="1" dirty="0"/>
              <a:t>Lots more we won’t cover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Hidden Markov models, Learning to rank, Semi-supervised learning, Active learning,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7CF42-7071-9941-82BA-E7B5B015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92640"/>
            <a:ext cx="25400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39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2" descr="C:\Users\hays\Desktop\143 Computer Vision\slides\07\machine_learning_spec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50688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49E6B14D-B186-5B47-BE4F-10AE97CAA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3328" y="157162"/>
            <a:ext cx="9157328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92E1B8-397B-49A0-6C0D-A7CFA3A29A45}"/>
              </a:ext>
            </a:extLst>
          </p:cNvPr>
          <p:cNvSpPr txBox="1"/>
          <p:nvPr/>
        </p:nvSpPr>
        <p:spPr>
          <a:xfrm>
            <a:off x="6781800" y="4800600"/>
            <a:ext cx="2209800" cy="163121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000" dirty="0"/>
              <a:t>One of many images of ways to organize types of machine learning you can find </a:t>
            </a:r>
            <a:r>
              <a:rPr lang="en-US" sz="2000" dirty="0">
                <a:hlinkClick r:id="rId3"/>
              </a:rPr>
              <a:t>online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1480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82000" cy="5334000"/>
          </a:xfrm>
        </p:spPr>
        <p:txBody>
          <a:bodyPr>
            <a:noAutofit/>
          </a:bodyPr>
          <a:lstStyle/>
          <a:p>
            <a:r>
              <a:rPr lang="en-US" sz="3200" dirty="0"/>
              <a:t>G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iven </a:t>
            </a:r>
            <a:r>
              <a:rPr lang="en-US" sz="3200" b="1" dirty="0">
                <a:solidFill>
                  <a:schemeClr val="tx1"/>
                </a:solidFill>
                <a:ea typeface="+mn-ea"/>
                <a:cs typeface="+mn-cs"/>
              </a:rPr>
              <a:t>training examples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of inputs </a:t>
            </a:r>
            <a:r>
              <a:rPr lang="en-US" sz="3200" dirty="0">
                <a:ea typeface="+mn-ea"/>
                <a:cs typeface="+mn-cs"/>
              </a:rPr>
              <a:t>&amp;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 corresponding outputs, produce “correct” outputs for new inputs</a:t>
            </a:r>
            <a:endParaRPr lang="en-US" sz="3200" dirty="0"/>
          </a:p>
          <a:p>
            <a:r>
              <a:rPr lang="en-US" sz="3200" dirty="0"/>
              <a:t>Two important scenarios:</a:t>
            </a:r>
          </a:p>
          <a:p>
            <a:pPr marL="347663" lvl="1" indent="-225425"/>
            <a:r>
              <a:rPr lang="en-US" sz="2800" b="1" dirty="0"/>
              <a:t>Classification: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outputs </a:t>
            </a:r>
            <a:r>
              <a:rPr lang="en-US" sz="2800" dirty="0"/>
              <a:t>typically 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labels (</a:t>
            </a:r>
            <a:r>
              <a:rPr lang="en-US" sz="2800" dirty="0" err="1">
                <a:solidFill>
                  <a:schemeClr val="tx1"/>
                </a:solidFill>
                <a:ea typeface="+mn-ea"/>
                <a:cs typeface="+mn-cs"/>
              </a:rPr>
              <a:t>goodRisk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, </a:t>
            </a:r>
            <a:r>
              <a:rPr lang="en-US" sz="2800" dirty="0" err="1">
                <a:solidFill>
                  <a:schemeClr val="tx1"/>
                </a:solidFill>
                <a:ea typeface="+mn-ea"/>
                <a:cs typeface="+mn-cs"/>
              </a:rPr>
              <a:t>badRisk</a:t>
            </a:r>
            <a:r>
              <a:rPr lang="en-US" sz="2800" dirty="0"/>
              <a:t>); l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earn decision boundary to separate </a:t>
            </a:r>
            <a:r>
              <a:rPr lang="en-US" sz="2800" dirty="0"/>
              <a:t>classes</a:t>
            </a:r>
          </a:p>
          <a:p>
            <a:pPr marL="347663" lvl="1" indent="-225425"/>
            <a:r>
              <a:rPr lang="en-US" sz="2800" b="1" dirty="0"/>
              <a:t>Regression: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aka </a:t>
            </a:r>
            <a:r>
              <a:rPr lang="en-US" sz="2800" i="1" dirty="0">
                <a:solidFill>
                  <a:schemeClr val="tx1"/>
                </a:solidFill>
                <a:ea typeface="+mn-ea"/>
                <a:cs typeface="+mn-cs"/>
              </a:rPr>
              <a:t>curve fitting 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or </a:t>
            </a:r>
            <a:r>
              <a:rPr lang="en-US" sz="2800" i="1" dirty="0">
                <a:solidFill>
                  <a:schemeClr val="tx1"/>
                </a:solidFill>
                <a:ea typeface="+mn-ea"/>
                <a:cs typeface="+mn-cs"/>
              </a:rPr>
              <a:t>function </a:t>
            </a:r>
            <a:r>
              <a:rPr lang="en-US" sz="2800" i="1" dirty="0" err="1">
                <a:solidFill>
                  <a:schemeClr val="tx1"/>
                </a:solidFill>
                <a:ea typeface="+mn-ea"/>
                <a:cs typeface="+mn-cs"/>
              </a:rPr>
              <a:t>approxima-tion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; Learn a </a:t>
            </a:r>
            <a:r>
              <a:rPr lang="en-US" sz="2800" i="1" dirty="0">
                <a:solidFill>
                  <a:schemeClr val="tx1"/>
                </a:solidFill>
                <a:ea typeface="+mn-ea"/>
                <a:cs typeface="+mn-cs"/>
              </a:rPr>
              <a:t>continuous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 input-output mapping from </a:t>
            </a:r>
            <a:r>
              <a:rPr lang="en-US" sz="2800" dirty="0"/>
              <a:t>examples, e.g., for a zip code, predict house sale price given its square footage</a:t>
            </a:r>
          </a:p>
        </p:txBody>
      </p:sp>
    </p:spTree>
    <p:extLst>
      <p:ext uri="{BB962C8B-B14F-4D97-AF65-F5344CB8AC3E}">
        <p14:creationId xmlns:p14="http://schemas.microsoft.com/office/powerpoint/2010/main" val="2518057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924800" cy="49911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Given only </a:t>
            </a:r>
            <a:r>
              <a:rPr lang="en-US" sz="3200" i="1" dirty="0"/>
              <a:t>unlabeled</a:t>
            </a:r>
            <a:r>
              <a:rPr lang="en-US" sz="3200" dirty="0"/>
              <a:t> data as input, learn some sort of structure, e.g.:</a:t>
            </a:r>
          </a:p>
          <a:p>
            <a:pPr marL="285750"/>
            <a:r>
              <a:rPr lang="en-US" sz="2800" b="1" dirty="0">
                <a:solidFill>
                  <a:srgbClr val="002060"/>
                </a:solidFill>
              </a:rPr>
              <a:t>Clustering</a:t>
            </a:r>
            <a:r>
              <a:rPr lang="en-US" sz="2800" dirty="0"/>
              <a:t>: group Facebook friends based on similarity of post texts and common FB friends</a:t>
            </a:r>
          </a:p>
          <a:p>
            <a:pPr marL="285750"/>
            <a:r>
              <a:rPr lang="en-US" sz="2800" b="1" dirty="0">
                <a:solidFill>
                  <a:srgbClr val="002060"/>
                </a:solidFill>
              </a:rPr>
              <a:t>Topic modeling</a:t>
            </a:r>
            <a:r>
              <a:rPr lang="en-US" sz="2800" dirty="0"/>
              <a:t>: Induce N topics and words most common in documents about each</a:t>
            </a:r>
          </a:p>
          <a:p>
            <a:pPr marL="285750"/>
            <a:r>
              <a:rPr lang="en-US" sz="2800" b="1" dirty="0">
                <a:solidFill>
                  <a:srgbClr val="002060"/>
                </a:solidFill>
              </a:rPr>
              <a:t>Embeddings</a:t>
            </a:r>
            <a:r>
              <a:rPr lang="en-US" sz="2800" dirty="0"/>
              <a:t>: Find sets of words whose meanings are related (e.g., doctor, hospital, drugs, nurse)</a:t>
            </a:r>
          </a:p>
          <a:p>
            <a:pPr marL="285750"/>
            <a:r>
              <a:rPr lang="en-US" sz="2800" b="1" dirty="0"/>
              <a:t>Large Language Models: </a:t>
            </a:r>
            <a:r>
              <a:rPr lang="en-US" sz="2800" dirty="0"/>
              <a:t>Predict text that might follow a given test sequence</a:t>
            </a:r>
            <a:r>
              <a:rPr lang="en-US" sz="2800" b="1" dirty="0"/>
              <a:t> </a:t>
            </a:r>
            <a:r>
              <a:rPr lang="en-US" sz="2800" dirty="0"/>
              <a:t>(e.g., BERT, GPT-3)</a:t>
            </a:r>
          </a:p>
          <a:p>
            <a:pPr marL="457200" indent="-287338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1062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13976-7532-E54F-B8AE-408783D4E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/>
              <a:t>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3F752-A585-0447-8E10-4855166ED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953000"/>
          </a:xfrm>
        </p:spPr>
        <p:txBody>
          <a:bodyPr/>
          <a:lstStyle/>
          <a:p>
            <a:r>
              <a:rPr lang="en-US" sz="3200" dirty="0"/>
              <a:t> ML’s significance in AI has gone up and down over the last 75 years</a:t>
            </a:r>
          </a:p>
          <a:p>
            <a:pPr lvl="1"/>
            <a:r>
              <a:rPr lang="en-US" sz="2800" dirty="0"/>
              <a:t>Today it’s </a:t>
            </a:r>
            <a:r>
              <a:rPr lang="en-US" sz="2800" b="1" dirty="0"/>
              <a:t>very</a:t>
            </a:r>
            <a:r>
              <a:rPr lang="en-US" sz="2800" dirty="0"/>
              <a:t> important for AI and data science</a:t>
            </a:r>
          </a:p>
          <a:p>
            <a:r>
              <a:rPr lang="en-US" sz="3200" dirty="0"/>
              <a:t>Driving ML are three trends:</a:t>
            </a:r>
          </a:p>
          <a:p>
            <a:pPr lvl="1"/>
            <a:r>
              <a:rPr lang="en-US" sz="2800" dirty="0"/>
              <a:t>Cheaper and more powerful computing systems</a:t>
            </a:r>
          </a:p>
          <a:p>
            <a:pPr lvl="1"/>
            <a:r>
              <a:rPr lang="en-US" sz="2800" dirty="0"/>
              <a:t>Open-source ML tools &amp; models (e.g., Weka, scikit-learn, TensorFlow, </a:t>
            </a:r>
            <a:r>
              <a:rPr lang="en-US" sz="2800" dirty="0" err="1"/>
              <a:t>Huggingface</a:t>
            </a:r>
            <a:r>
              <a:rPr lang="en-US" sz="2800" dirty="0"/>
              <a:t>, </a:t>
            </a:r>
            <a:r>
              <a:rPr lang="en-US" sz="2800" dirty="0" err="1"/>
              <a:t>SpaCy</a:t>
            </a:r>
            <a:r>
              <a:rPr lang="en-US" sz="2800" dirty="0"/>
              <a:t>, BERT …)</a:t>
            </a:r>
          </a:p>
          <a:p>
            <a:pPr lvl="1"/>
            <a:r>
              <a:rPr lang="en-US" sz="2800" dirty="0"/>
              <a:t>Availability of large amounts of data</a:t>
            </a:r>
          </a:p>
          <a:p>
            <a:r>
              <a:rPr lang="en-US" sz="3200" dirty="0"/>
              <a:t>Understanding ML concepts and tools allow many to use them with success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68C01-5763-7C43-8EF3-57B2AB5E1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74819"/>
            <a:ext cx="1355361" cy="135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9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What we will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3000"/>
            <a:ext cx="8343900" cy="5486400"/>
          </a:xfrm>
        </p:spPr>
        <p:txBody>
          <a:bodyPr>
            <a:noAutofit/>
          </a:bodyPr>
          <a:lstStyle/>
          <a:p>
            <a:r>
              <a:rPr lang="en-US" sz="3200" dirty="0"/>
              <a:t>Some popular ML problems and algorithms</a:t>
            </a:r>
          </a:p>
          <a:p>
            <a:pPr lvl="1"/>
            <a:r>
              <a:rPr lang="en-US" sz="2800" dirty="0"/>
              <a:t>Take Machine Learning, Data Science, NLP, Computer Vision for more</a:t>
            </a:r>
          </a:p>
          <a:p>
            <a:pPr lvl="1"/>
            <a:r>
              <a:rPr lang="en-US" sz="2800" dirty="0"/>
              <a:t>Use online resources &amp; experiment on your own</a:t>
            </a:r>
          </a:p>
          <a:p>
            <a:r>
              <a:rPr lang="en-US" sz="3200" dirty="0"/>
              <a:t>We will focus on when/how to use techniques and only touch on how/why they work</a:t>
            </a:r>
          </a:p>
          <a:p>
            <a:r>
              <a:rPr lang="en-US" sz="3200" dirty="0"/>
              <a:t>Basic ML methodology and evaluation</a:t>
            </a:r>
          </a:p>
          <a:p>
            <a:r>
              <a:rPr lang="en-US" sz="3200" dirty="0"/>
              <a:t>Use various platform for examples &amp; demos (e.g., </a:t>
            </a:r>
            <a:r>
              <a:rPr lang="en-US" sz="3200" dirty="0">
                <a:hlinkClick r:id="rId2"/>
              </a:rPr>
              <a:t>scikit-learn</a:t>
            </a:r>
            <a:r>
              <a:rPr lang="en-US" sz="3200" dirty="0"/>
              <a:t>, </a:t>
            </a:r>
            <a:r>
              <a:rPr lang="en-US" sz="3200" dirty="0">
                <a:hlinkClick r:id="rId3"/>
              </a:rPr>
              <a:t>Weka</a:t>
            </a:r>
            <a:r>
              <a:rPr lang="en-US" sz="3200" dirty="0"/>
              <a:t>, </a:t>
            </a:r>
            <a:r>
              <a:rPr lang="en-US" sz="3200" dirty="0">
                <a:hlinkClick r:id="rId4"/>
              </a:rPr>
              <a:t>TensorFlow</a:t>
            </a:r>
            <a:r>
              <a:rPr lang="en-US" sz="3200" dirty="0"/>
              <a:t>, </a:t>
            </a:r>
            <a:r>
              <a:rPr lang="en-US" sz="3200" dirty="0" err="1">
                <a:hlinkClick r:id="rId4"/>
              </a:rPr>
              <a:t>PyTorch</a:t>
            </a:r>
            <a:r>
              <a:rPr lang="en-US" sz="3200" dirty="0"/>
              <a:t>)</a:t>
            </a:r>
          </a:p>
          <a:p>
            <a:pPr lvl="1"/>
            <a:r>
              <a:rPr lang="en-US" sz="2800" dirty="0"/>
              <a:t>Great for exploration and learning</a:t>
            </a:r>
          </a:p>
        </p:txBody>
      </p:sp>
    </p:spTree>
    <p:extLst>
      <p:ext uri="{BB962C8B-B14F-4D97-AF65-F5344CB8AC3E}">
        <p14:creationId xmlns:p14="http://schemas.microsoft.com/office/powerpoint/2010/main" val="26125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What is learning?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114800"/>
          </a:xfrm>
        </p:spPr>
        <p:txBody>
          <a:bodyPr/>
          <a:lstStyle/>
          <a:p>
            <a:r>
              <a:rPr lang="en-US" altLang="ja-JP" sz="3200" dirty="0">
                <a:ea typeface="ＭＳ Ｐゴシック" charset="0"/>
                <a:cs typeface="ＭＳ Ｐゴシック" charset="0"/>
              </a:rPr>
              <a:t>Learning denotes changes in a system that ... enable a system to do the same task more efficiently the next time </a:t>
            </a:r>
            <a:r>
              <a:rPr lang="en-US" altLang="ja-JP" sz="3200" dirty="0">
                <a:ea typeface="ＭＳ Ｐゴシック" charset="0"/>
                <a:cs typeface="Calibri"/>
              </a:rPr>
              <a:t>– </a:t>
            </a:r>
            <a:r>
              <a:rPr lang="en-US" altLang="ja-JP" sz="3200" dirty="0">
                <a:ea typeface="ＭＳ Ｐゴシック" charset="0"/>
                <a:cs typeface="ＭＳ Ｐゴシック" charset="0"/>
                <a:hlinkClick r:id="rId3"/>
              </a:rPr>
              <a:t>Herbert Simon</a:t>
            </a: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r>
              <a:rPr lang="en-US" altLang="ja-JP" sz="3200" dirty="0">
                <a:ea typeface="ＭＳ Ｐゴシック" charset="0"/>
                <a:cs typeface="ＭＳ Ｐゴシック" charset="0"/>
              </a:rPr>
              <a:t>Learning is constructing or modifying representations of what is being experienced </a:t>
            </a:r>
            <a:br>
              <a:rPr lang="en-US" altLang="ja-JP" sz="3200" dirty="0">
                <a:ea typeface="ＭＳ Ｐゴシック" charset="0"/>
                <a:cs typeface="ＭＳ Ｐゴシック" charset="0"/>
              </a:rPr>
            </a:br>
            <a:r>
              <a:rPr lang="en-US" altLang="ja-JP" sz="3200" dirty="0">
                <a:ea typeface="ＭＳ Ｐゴシック" charset="0"/>
                <a:cs typeface="Calibri"/>
              </a:rPr>
              <a:t>– </a:t>
            </a:r>
            <a:r>
              <a:rPr lang="en-US" altLang="ja-JP" sz="3200" dirty="0">
                <a:ea typeface="ＭＳ Ｐゴシック" charset="0"/>
                <a:cs typeface="ＭＳ Ｐゴシック" charset="0"/>
                <a:hlinkClick r:id="rId4"/>
              </a:rPr>
              <a:t>Ryszard Michalski</a:t>
            </a: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r>
              <a:rPr lang="en-US" altLang="ja-JP" sz="3200" dirty="0">
                <a:ea typeface="ＭＳ Ｐゴシック" charset="0"/>
                <a:cs typeface="ＭＳ Ｐゴシック" charset="0"/>
              </a:rPr>
              <a:t>Learning is making useful changes in our minds </a:t>
            </a:r>
            <a:r>
              <a:rPr lang="en-US" altLang="ja-JP" sz="3200" dirty="0">
                <a:ea typeface="ＭＳ Ｐゴシック" charset="0"/>
                <a:cs typeface="Calibri"/>
              </a:rPr>
              <a:t>– </a:t>
            </a:r>
            <a:r>
              <a:rPr lang="en-US" altLang="ja-JP" sz="3200" dirty="0">
                <a:ea typeface="ＭＳ Ｐゴシック" charset="0"/>
                <a:cs typeface="ＭＳ Ｐゴシック" charset="0"/>
                <a:hlinkClick r:id="rId5"/>
              </a:rPr>
              <a:t>Marvin Minsky</a:t>
            </a: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Why study learning?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402" y="1295400"/>
            <a:ext cx="7924800" cy="5410200"/>
          </a:xfrm>
        </p:spPr>
        <p:txBody>
          <a:bodyPr/>
          <a:lstStyle/>
          <a:p>
            <a:pPr>
              <a:defRPr/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Discover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new things or structure previously unknown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Examples: data mining, scientific discovery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Fill in skeletal or </a:t>
            </a:r>
            <a:r>
              <a:rPr lang="en-US" sz="2600" b="1" dirty="0">
                <a:ea typeface="ＭＳ Ｐゴシック" charset="0"/>
                <a:cs typeface="ＭＳ Ｐゴシック" charset="0"/>
              </a:rPr>
              <a:t>incomplete specifications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in a domain</a:t>
            </a:r>
          </a:p>
          <a:p>
            <a:pPr marL="457200" lvl="1" indent="-228600">
              <a:defRPr/>
            </a:pPr>
            <a:r>
              <a:rPr lang="en-US" sz="2400" dirty="0">
                <a:ea typeface="ＭＳ Ｐゴシック" charset="0"/>
              </a:rPr>
              <a:t>Large, complex systems can’t be completely built by hand &amp; require dynamic updating to incorporate new info.</a:t>
            </a:r>
          </a:p>
          <a:p>
            <a:pPr marL="457200" lvl="1" indent="-228600">
              <a:defRPr/>
            </a:pPr>
            <a:r>
              <a:rPr lang="en-US" sz="2400" dirty="0">
                <a:ea typeface="ＭＳ Ｐゴシック" charset="0"/>
              </a:rPr>
              <a:t>Learning new characteristics expands the domain or expertise and lessens the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brittleness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 of the system 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Acquire </a:t>
            </a:r>
            <a:r>
              <a:rPr lang="en-US" sz="2600" b="1" dirty="0">
                <a:ea typeface="ＭＳ Ｐゴシック" charset="0"/>
                <a:cs typeface="ＭＳ Ｐゴシック" charset="0"/>
              </a:rPr>
              <a:t>models directly from data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rather than by manual programming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Build agents that can </a:t>
            </a:r>
            <a:r>
              <a:rPr lang="en-US" sz="2600" b="1" dirty="0">
                <a:ea typeface="ＭＳ Ｐゴシック" charset="0"/>
                <a:cs typeface="ＭＳ Ｐゴシック" charset="0"/>
              </a:rPr>
              <a:t>adapt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to users, other agents, and their environment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Understand and improve efficiency of </a:t>
            </a:r>
            <a:r>
              <a:rPr lang="en-US" sz="2600" b="1" dirty="0">
                <a:ea typeface="ＭＳ Ｐゴシック" charset="0"/>
                <a:cs typeface="ＭＳ Ｐゴシック" charset="0"/>
              </a:rPr>
              <a:t>human learning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AI and Learning Today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61950" y="1066800"/>
            <a:ext cx="8573646" cy="55626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50s&amp;60s: neural network learning popular</a:t>
            </a:r>
          </a:p>
          <a:p>
            <a:pPr marL="241300" lvl="1" indent="0"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Marvin Minsky did neural networks for his dissertation (1954)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Mid 60s: replaced by paradigm of manually encoding &amp; using symbolic knowledge</a:t>
            </a:r>
          </a:p>
          <a:p>
            <a:pPr marL="339725" lvl="1" indent="0"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Cf. </a:t>
            </a:r>
            <a:r>
              <a:rPr lang="en-US" sz="2400" dirty="0">
                <a:ea typeface="ＭＳ Ｐゴシック" charset="0"/>
                <a:cs typeface="ＭＳ Ｐゴシック" charset="0"/>
                <a:hlinkClick r:id="rId2"/>
              </a:rPr>
              <a:t>Perceptrons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Minsky &amp;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Papert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book showed limitations of perceptron neural networks &amp; helped kill off NN for decades </a:t>
            </a:r>
            <a:r>
              <a:rPr lang="en-US" dirty="0"/>
              <a:t>🤔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90s: more data &amp; processing power drove interest in statistical machine learning techniques &amp; data mining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Now: machine learning techniques &amp; big data play biggest driver in almost all successful AI systems</a:t>
            </a:r>
          </a:p>
          <a:p>
            <a:pPr marL="339725" lvl="1" indent="0"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… and neural networks are the current favorite approach</a:t>
            </a: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5012E2-5D8C-A143-BE12-DDDF61B5EF18}"/>
              </a:ext>
            </a:extLst>
          </p:cNvPr>
          <p:cNvSpPr txBox="1"/>
          <p:nvPr/>
        </p:nvSpPr>
        <p:spPr>
          <a:xfrm>
            <a:off x="3886200" y="6324600"/>
            <a:ext cx="504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seeAlso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Timeline of machine learning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07027A-9F3B-2F43-91A3-85E8D2A98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5250"/>
            <a:ext cx="5334000" cy="6667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571B31-BADA-3C47-88F0-7846794C6585}"/>
              </a:ext>
            </a:extLst>
          </p:cNvPr>
          <p:cNvSpPr txBox="1"/>
          <p:nvPr/>
        </p:nvSpPr>
        <p:spPr>
          <a:xfrm>
            <a:off x="5791200" y="2238375"/>
            <a:ext cx="3314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man adjusting the random wiring network between the light sensors and association unit of scientist Frank Rosen-blatt's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Perceptron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or MARK 1 computer, at the Cornell Aeronautical Laboratory, Buffalo, New York, circa 1960. The machine is designed to use a type of artificial neural network, known as a perceptron.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38A00-4048-B54B-969C-A15A68225127}"/>
              </a:ext>
            </a:extLst>
          </p:cNvPr>
          <p:cNvSpPr txBox="1">
            <a:spLocks/>
          </p:cNvSpPr>
          <p:nvPr/>
        </p:nvSpPr>
        <p:spPr>
          <a:xfrm>
            <a:off x="5791200" y="190500"/>
            <a:ext cx="3200400" cy="20193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kern="0" dirty="0"/>
              <a:t>Neural Networks 1960</a:t>
            </a:r>
          </a:p>
        </p:txBody>
      </p:sp>
    </p:spTree>
    <p:extLst>
      <p:ext uri="{BB962C8B-B14F-4D97-AF65-F5344CB8AC3E}">
        <p14:creationId xmlns:p14="http://schemas.microsoft.com/office/powerpoint/2010/main" val="322850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E0A93-9553-1C40-89AD-CA115C9A4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230630"/>
          </a:xfrm>
        </p:spPr>
        <p:txBody>
          <a:bodyPr/>
          <a:lstStyle/>
          <a:p>
            <a:r>
              <a:rPr lang="en-US" dirty="0"/>
              <a:t>AI Learning in the 1970s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B27A1-0251-1046-9D90-7F040FA29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65" y="1830371"/>
            <a:ext cx="28956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Marvin Minsky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First, we need to understand how to program machines to be intelligent in some way, then we can take on the task of getting the to learn how to do it.</a:t>
            </a:r>
          </a:p>
        </p:txBody>
      </p:sp>
      <p:pic>
        <p:nvPicPr>
          <p:cNvPr id="1026" name="Picture 2" descr="Learning “Any process by which a system improves its performance” -- Herb  Simon Critic Performance Element Problem Generator Learning Element Sensors  Effectors. - ppt download">
            <a:extLst>
              <a:ext uri="{FF2B5EF4-FFF2-40B4-BE49-F238E27FC236}">
                <a16:creationId xmlns:a16="http://schemas.microsoft.com/office/drawing/2014/main" id="{6DB728AA-6C05-CA42-A4D9-454C724D2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600" y="1830369"/>
            <a:ext cx="3695700" cy="411480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1CCB89-0D3A-EFCE-AEE4-606BC85F9139}"/>
              </a:ext>
            </a:extLst>
          </p:cNvPr>
          <p:cNvSpPr txBox="1"/>
          <p:nvPr/>
        </p:nvSpPr>
        <p:spPr>
          <a:xfrm>
            <a:off x="4572001" y="6096000"/>
            <a:ext cx="354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Early example of learning concepts from examples and non-examples (1970)</a:t>
            </a:r>
          </a:p>
        </p:txBody>
      </p:sp>
    </p:spTree>
    <p:extLst>
      <p:ext uri="{BB962C8B-B14F-4D97-AF65-F5344CB8AC3E}">
        <p14:creationId xmlns:p14="http://schemas.microsoft.com/office/powerpoint/2010/main" val="162985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8335DA30-11C9-BF45-B2C1-8005F73831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99" y="1104832"/>
            <a:ext cx="8001000" cy="52197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5295EC-6997-1041-A5E5-2BA7631F2A20}"/>
              </a:ext>
            </a:extLst>
          </p:cNvPr>
          <p:cNvSpPr txBox="1"/>
          <p:nvPr/>
        </p:nvSpPr>
        <p:spPr>
          <a:xfrm>
            <a:off x="1541362" y="100816"/>
            <a:ext cx="60612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AI timelines show Machine Learning </a:t>
            </a:r>
            <a:br>
              <a:rPr lang="en-US" sz="2800" dirty="0"/>
            </a:br>
            <a:r>
              <a:rPr lang="en-US" sz="2800" dirty="0"/>
              <a:t>beginning to dominate in the early 2000s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940BA5-7CB5-7F79-A29F-9AEF6A7ECEBF}"/>
              </a:ext>
            </a:extLst>
          </p:cNvPr>
          <p:cNvSpPr txBox="1"/>
          <p:nvPr/>
        </p:nvSpPr>
        <p:spPr>
          <a:xfrm>
            <a:off x="571498" y="6304946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of </a:t>
            </a:r>
            <a:r>
              <a:rPr lang="en-US" dirty="0">
                <a:hlinkClick r:id="rId3"/>
              </a:rPr>
              <a:t>many examples</a:t>
            </a:r>
            <a:r>
              <a:rPr lang="en-US" dirty="0"/>
              <a:t> you can find online</a:t>
            </a:r>
          </a:p>
        </p:txBody>
      </p:sp>
    </p:spTree>
    <p:extLst>
      <p:ext uri="{BB962C8B-B14F-4D97-AF65-F5344CB8AC3E}">
        <p14:creationId xmlns:p14="http://schemas.microsoft.com/office/powerpoint/2010/main" val="210005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86C4-3341-584B-A752-87E3B95C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10" y="123497"/>
            <a:ext cx="8784392" cy="1170325"/>
          </a:xfrm>
        </p:spPr>
        <p:txBody>
          <a:bodyPr/>
          <a:lstStyle/>
          <a:p>
            <a:r>
              <a:rPr lang="en-US" dirty="0"/>
              <a:t>Neural Networks 2018-2022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53384F-410D-274D-B4E6-8ED0EA56EAD1}"/>
              </a:ext>
            </a:extLst>
          </p:cNvPr>
          <p:cNvSpPr txBox="1"/>
          <p:nvPr/>
        </p:nvSpPr>
        <p:spPr>
          <a:xfrm>
            <a:off x="5363932" y="1150980"/>
            <a:ext cx="355146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Google’s 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AIY Vision Kit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: an intelligent camera that can recognize objects, detect faces &amp; emotions. Download and use a variety of image recognition neural networks to customize the Vision Kit for your own creation.  Included in the box: Raspberry Pi Zero WH, Pi Camera V2, Micro SD Card, Micro USB Cable, Push Button.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25439-7A6A-C64B-94BB-268ABA5770DC}"/>
              </a:ext>
            </a:extLst>
          </p:cNvPr>
          <p:cNvSpPr txBox="1"/>
          <p:nvPr/>
        </p:nvSpPr>
        <p:spPr>
          <a:xfrm>
            <a:off x="5359556" y="6275466"/>
            <a:ext cx="380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Currently $31.75 on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Amazon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C7BA7BD3-C230-CEB9-7205-A92F5E24A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10" y="1428419"/>
            <a:ext cx="4711700" cy="46355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338590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24603</TotalTime>
  <Words>1115</Words>
  <Application>Microsoft Macintosh PowerPoint</Application>
  <PresentationFormat>On-screen Show (4:3)</PresentationFormat>
  <Paragraphs>116</Paragraphs>
  <Slides>19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Times New Roman</vt:lpstr>
      <vt:lpstr>Blank Presentation</vt:lpstr>
      <vt:lpstr>Machine Learning overview Chapter 19</vt:lpstr>
      <vt:lpstr>What we will cover</vt:lpstr>
      <vt:lpstr>What is learning?</vt:lpstr>
      <vt:lpstr>Why study learning?</vt:lpstr>
      <vt:lpstr>AI and Learning Today</vt:lpstr>
      <vt:lpstr>PowerPoint Presentation</vt:lpstr>
      <vt:lpstr>AI Learning in the 1970s</vt:lpstr>
      <vt:lpstr>PowerPoint Presentation</vt:lpstr>
      <vt:lpstr>Neural Networks 2018-2022</vt:lpstr>
      <vt:lpstr>Machine Learning Successes</vt:lpstr>
      <vt:lpstr>The Big Idea and Terminology</vt:lpstr>
      <vt:lpstr>Major Machine learning paradigms (1)</vt:lpstr>
      <vt:lpstr>Major Machine learning paradigms (2)</vt:lpstr>
      <vt:lpstr>Types of learning problems</vt:lpstr>
      <vt:lpstr>PowerPoint Presentation</vt:lpstr>
      <vt:lpstr>PowerPoint Presentation</vt:lpstr>
      <vt:lpstr>Supervised learning</vt:lpstr>
      <vt:lpstr>Unsupervised Learning</vt:lpstr>
      <vt:lpstr>Machine Learning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COGITO</dc:creator>
  <cp:lastModifiedBy>Tim Finin</cp:lastModifiedBy>
  <cp:revision>475</cp:revision>
  <cp:lastPrinted>2019-04-15T18:08:43Z</cp:lastPrinted>
  <dcterms:created xsi:type="dcterms:W3CDTF">2009-11-25T19:59:32Z</dcterms:created>
  <dcterms:modified xsi:type="dcterms:W3CDTF">2022-04-19T19:12:14Z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