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2"/>
  </p:notesMasterIdLst>
  <p:handoutMasterIdLst>
    <p:handoutMasterId r:id="rId73"/>
  </p:handoutMasterIdLst>
  <p:sldIdLst>
    <p:sldId id="257" r:id="rId2"/>
    <p:sldId id="258" r:id="rId3"/>
    <p:sldId id="308" r:id="rId4"/>
    <p:sldId id="311" r:id="rId5"/>
    <p:sldId id="260" r:id="rId6"/>
    <p:sldId id="328" r:id="rId7"/>
    <p:sldId id="310" r:id="rId8"/>
    <p:sldId id="261" r:id="rId9"/>
    <p:sldId id="333" r:id="rId10"/>
    <p:sldId id="334" r:id="rId11"/>
    <p:sldId id="326" r:id="rId12"/>
    <p:sldId id="327" r:id="rId13"/>
    <p:sldId id="262" r:id="rId14"/>
    <p:sldId id="263" r:id="rId15"/>
    <p:sldId id="264" r:id="rId16"/>
    <p:sldId id="325" r:id="rId17"/>
    <p:sldId id="323" r:id="rId18"/>
    <p:sldId id="265" r:id="rId19"/>
    <p:sldId id="314" r:id="rId20"/>
    <p:sldId id="330" r:id="rId21"/>
    <p:sldId id="331" r:id="rId22"/>
    <p:sldId id="267" r:id="rId23"/>
    <p:sldId id="271" r:id="rId24"/>
    <p:sldId id="317" r:id="rId25"/>
    <p:sldId id="275" r:id="rId26"/>
    <p:sldId id="272" r:id="rId27"/>
    <p:sldId id="273" r:id="rId28"/>
    <p:sldId id="274" r:id="rId29"/>
    <p:sldId id="277" r:id="rId30"/>
    <p:sldId id="278" r:id="rId31"/>
    <p:sldId id="320" r:id="rId32"/>
    <p:sldId id="322" r:id="rId33"/>
    <p:sldId id="279" r:id="rId34"/>
    <p:sldId id="319" r:id="rId35"/>
    <p:sldId id="318" r:id="rId36"/>
    <p:sldId id="280" r:id="rId37"/>
    <p:sldId id="312" r:id="rId38"/>
    <p:sldId id="332" r:id="rId39"/>
    <p:sldId id="316" r:id="rId40"/>
    <p:sldId id="315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1" r:id="rId51"/>
    <p:sldId id="290" r:id="rId52"/>
    <p:sldId id="293" r:id="rId53"/>
    <p:sldId id="292" r:id="rId54"/>
    <p:sldId id="295" r:id="rId55"/>
    <p:sldId id="321" r:id="rId56"/>
    <p:sldId id="294" r:id="rId57"/>
    <p:sldId id="297" r:id="rId58"/>
    <p:sldId id="296" r:id="rId59"/>
    <p:sldId id="298" r:id="rId60"/>
    <p:sldId id="299" r:id="rId61"/>
    <p:sldId id="300" r:id="rId62"/>
    <p:sldId id="301" r:id="rId63"/>
    <p:sldId id="302" r:id="rId64"/>
    <p:sldId id="304" r:id="rId65"/>
    <p:sldId id="309" r:id="rId66"/>
    <p:sldId id="303" r:id="rId67"/>
    <p:sldId id="305" r:id="rId68"/>
    <p:sldId id="306" r:id="rId69"/>
    <p:sldId id="307" r:id="rId70"/>
    <p:sldId id="329" r:id="rId7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0"/>
    <p:restoredTop sz="91429"/>
  </p:normalViewPr>
  <p:slideViewPr>
    <p:cSldViewPr>
      <p:cViewPr varScale="1">
        <p:scale>
          <a:sx n="31" d="100"/>
          <a:sy n="31" d="100"/>
        </p:scale>
        <p:origin x="184" y="400"/>
      </p:cViewPr>
      <p:guideLst>
        <p:guide orient="horz" pos="216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3C879E4-2652-694C-8528-C32182BB63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507AB10E-8497-A84C-8F2F-3C1F1E306E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FFF5E57F-523F-0A42-A7FF-4183E9D3116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E12DBF6A-0147-1E4D-9331-080FD79A47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DDACBF0A-5DFE-BF4D-9EAE-7BB36042C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BF24347B-4251-7C42-B810-605729E6CB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A7237AF-9270-CA46-BA82-93DE551546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0DE30E9-0FD2-2340-BF47-A8B8595064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3F203AD7-B418-E042-8D77-FF544D6BD3F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>
            <a:extLst>
              <a:ext uri="{FF2B5EF4-FFF2-40B4-BE49-F238E27FC236}">
                <a16:creationId xmlns:a16="http://schemas.microsoft.com/office/drawing/2014/main" id="{AE8B9DD2-8810-F44E-A2AA-78B9992791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>
            <a:extLst>
              <a:ext uri="{FF2B5EF4-FFF2-40B4-BE49-F238E27FC236}">
                <a16:creationId xmlns:a16="http://schemas.microsoft.com/office/drawing/2014/main" id="{A3C81DE5-E28F-9E4E-9FCA-3561BA762F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703B50C-B8B6-7C48-88BE-C55D13ACC82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B2F6C0A-6FC7-D947-826C-EA04F9E54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88A38EE-A3F8-DE43-A261-79E0A9110A81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201809FB-DB33-D347-B168-30EE0CD64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6759FB1-49AB-BD4F-A06E-0C278188F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2A1C4D2-E464-6B46-A62B-D22BFB2D8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CAE4F8-81BA-384C-8658-6401AD3F9DFD}" type="slidenum">
              <a:rPr lang="en-US" altLang="en-US" sz="1300"/>
              <a:pPr/>
              <a:t>14</a:t>
            </a:fld>
            <a:endParaRPr lang="en-US" altLang="en-US" sz="13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FF54F48-8A84-5C46-890F-8DB7126CA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9BF32EB-715D-6747-9357-55CA5E2B5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15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16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879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01B721BB-0F09-2249-9D7E-70D470D4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1C8BE7-62B8-ED43-BB93-FBFA2B60692B}" type="slidenum">
              <a:rPr lang="en-US" altLang="en-US" sz="1300"/>
              <a:pPr/>
              <a:t>17</a:t>
            </a:fld>
            <a:endParaRPr lang="en-US" altLang="en-US" sz="13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D2F6F7E-9F10-B845-939C-1EE19994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2964B1C-DF8C-9140-8664-17C3FEB3A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64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18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722F11F6-9256-D44B-BDE6-F24FD1CACD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7DDE8B9-9791-D949-BEE0-23B6C20CE970}" type="slidenum">
              <a:rPr lang="en-US" altLang="en-US" sz="1300"/>
              <a:pPr/>
              <a:t>19</a:t>
            </a:fld>
            <a:endParaRPr lang="en-US" altLang="en-US" sz="13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50576F4-9A5B-0745-B98C-A13EFC12A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5090E8C-9462-2944-A921-02AFB662B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834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769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E2EA1299-6160-9C44-B4CE-FAD2B9BBF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2BD531-7F7D-A843-B33B-620F1BAC7D25}" type="slidenum">
              <a:rPr lang="en-US" altLang="en-US" sz="1300"/>
              <a:pPr/>
              <a:t>22</a:t>
            </a:fld>
            <a:endParaRPr lang="en-US" altLang="en-US" sz="13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751DD4F-51B9-BC46-8256-B364CC807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BAD7E6F-EF4B-ED49-889C-744A1AFA7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C22B6A37-63EC-ED49-A4BA-7D7F9521C4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DFD949-242F-FA4B-B424-1766B9304C7D}" type="slidenum">
              <a:rPr lang="en-US" altLang="en-US" sz="1300"/>
              <a:pPr/>
              <a:t>23</a:t>
            </a:fld>
            <a:endParaRPr lang="en-US" altLang="en-US" sz="13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17E3BC58-3201-A64A-8B62-EAF642B76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62904876-A6BA-0E47-8453-63151ED47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A226820C-1859-C547-B6D3-63D8EEF55A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870B305-9097-4147-964C-B084768DB247}" type="slidenum">
              <a:rPr lang="en-US" altLang="en-US" sz="1300"/>
              <a:pPr/>
              <a:t>25</a:t>
            </a:fld>
            <a:endParaRPr lang="en-US" altLang="en-US" sz="13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E138BA05-86BA-0240-9D02-F2C1A4907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CD6D414-296B-ED44-A11B-EB0BEFED9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90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912D5054-B3FA-3F49-B1E1-284262E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48384A-E630-304D-8A1F-C7506877973B}" type="slidenum">
              <a:rPr lang="en-US" altLang="en-US" sz="1300"/>
              <a:pPr/>
              <a:t>26</a:t>
            </a:fld>
            <a:endParaRPr lang="en-US" altLang="en-US" sz="13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0E1A4FF-11F1-7A43-849E-852E5C225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253D4EF-0485-3A4E-96F0-BD93AC4D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85594E31-2FCA-0046-A2DC-2067C50E65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C10E0B3-903F-244B-B94F-9B48AA904AEE}" type="slidenum">
              <a:rPr lang="en-US" altLang="en-US" sz="1300"/>
              <a:pPr/>
              <a:t>27</a:t>
            </a:fld>
            <a:endParaRPr lang="en-US" altLang="en-US" sz="13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2AA95204-61D6-444B-98A0-F5A4AC3685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08A08F5-C259-904B-9F95-5B0FE758C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B1390641-58F9-7449-A4E2-DBBBE7DD06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7187627-04E8-5A44-ACD6-D0D48336D8E6}" type="slidenum">
              <a:rPr lang="en-US" altLang="en-US" sz="1300"/>
              <a:pPr/>
              <a:t>28</a:t>
            </a:fld>
            <a:endParaRPr lang="en-US" altLang="en-US" sz="13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A57547C-E24D-0448-9986-61FB6B95A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BD49CF-89EE-644C-A9DA-915C57C4E4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B853047C-765D-AA4C-BFF7-1D20786500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09F651-B199-7746-8470-73B62A79177C}" type="slidenum">
              <a:rPr lang="en-US" altLang="en-US" sz="1300"/>
              <a:pPr/>
              <a:t>29</a:t>
            </a:fld>
            <a:endParaRPr lang="en-US" altLang="en-US" sz="13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DC4C3DC6-E7C9-EB40-B395-68E7294F67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3F7D12-A75F-5C46-8569-6BDF335E3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BA442A0B-40D7-3046-A1BA-05198CB0A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7653C4C-92EC-074D-BE85-801BBBEFA6B4}" type="slidenum">
              <a:rPr lang="en-US" altLang="en-US" sz="1300"/>
              <a:pPr/>
              <a:t>30</a:t>
            </a:fld>
            <a:endParaRPr lang="en-US" altLang="en-US" sz="13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E5DBD80-91BF-D649-87AD-9DA1A5D63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E5278AE-8F93-AE49-BF5B-0E49EF3A7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31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91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33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C48C0DFB-1B5B-F945-B45F-C5D6263014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D935671-79E4-264A-AD7D-C1BC96C7B63C}" type="slidenum">
              <a:rPr lang="en-US" altLang="en-US" sz="1300"/>
              <a:pPr/>
              <a:t>35</a:t>
            </a:fld>
            <a:endParaRPr lang="en-US" altLang="en-US" sz="13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5FBC8C90-EBFE-0C4F-9D75-C51BBA3E3D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623447B-715E-C148-9F25-5B6A3A2CF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89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327B837E-FCE4-2E45-87CC-904BF29E7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A9F3B56-283F-3140-8640-FCD846F05C79}" type="slidenum">
              <a:rPr lang="en-US" altLang="en-US" sz="1300"/>
              <a:pPr/>
              <a:t>36</a:t>
            </a:fld>
            <a:endParaRPr lang="en-US" altLang="en-US" sz="13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2F097CDA-DC6A-6640-BD52-0F51BDE0E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F47B2D-EDBC-2643-BB85-4CB2F42EA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37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0F24864-636E-1D46-8D77-E06534F3F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8CB81D-3C13-A348-8D13-A636ADFD5F81}" type="slidenum">
              <a:rPr lang="en-US" altLang="en-US" sz="1300"/>
              <a:pPr/>
              <a:t>5</a:t>
            </a:fld>
            <a:endParaRPr lang="en-US" altLang="en-US" sz="13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74BDB370-1980-0E49-BF9D-95DC0091B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8625B5E-3610-3F44-A7BD-77640354AB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39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8262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46BDC6CB-E428-E945-A7D5-A1C0F49CDB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A5C2E8-C80A-ED43-8F5B-C2FB892EC06D}" type="slidenum">
              <a:rPr lang="en-US" altLang="en-US" sz="1300"/>
              <a:pPr/>
              <a:t>40</a:t>
            </a:fld>
            <a:endParaRPr lang="en-US" altLang="en-US" sz="13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343C848-CCB3-EC42-93C1-4951A79D7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6F78DC1-4338-7048-B266-52E1A351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9131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D6F44AEA-2220-AC44-BCE4-B982FE0FD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8CFEB8-55AF-B847-9245-6039A6E5CFF6}" type="slidenum">
              <a:rPr lang="en-US" altLang="en-US" sz="1300"/>
              <a:pPr/>
              <a:t>41</a:t>
            </a:fld>
            <a:endParaRPr lang="en-US" altLang="en-US" sz="13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52E1757-531E-2645-8043-61E3495CDC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E3F83D1-5F05-2044-9D43-CB6C1049B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60063DB6-104D-2047-8874-B23CD3512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54FC48-DA46-294F-A864-2DFB6C41582A}" type="slidenum">
              <a:rPr lang="en-US" altLang="en-US" sz="1300"/>
              <a:pPr/>
              <a:t>42</a:t>
            </a:fld>
            <a:endParaRPr lang="en-US" altLang="en-US" sz="13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1F00FEEC-3DFB-4D45-B748-CD639FB8A1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14AC5AD-A883-9B4D-A090-2CCA9C4EF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75006145-3882-5F44-BE70-F462C0E10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F9A78C7-FE25-8347-ADB6-7AEC19741EF2}" type="slidenum">
              <a:rPr lang="en-US" altLang="en-US" sz="1300"/>
              <a:pPr/>
              <a:t>43</a:t>
            </a:fld>
            <a:endParaRPr lang="en-US" altLang="en-US" sz="13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DCBDE4BF-A20A-C743-B70A-F8390E649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F7A29C0-AE48-854F-9B21-BA88C86A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>
            <a:extLst>
              <a:ext uri="{FF2B5EF4-FFF2-40B4-BE49-F238E27FC236}">
                <a16:creationId xmlns:a16="http://schemas.microsoft.com/office/drawing/2014/main" id="{D8111B46-82D3-7840-BC97-80D8975DB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BCC20AB-32C8-FE49-85BE-711562050F98}" type="slidenum">
              <a:rPr lang="en-US" altLang="en-US" sz="1300"/>
              <a:pPr/>
              <a:t>44</a:t>
            </a:fld>
            <a:endParaRPr lang="en-US" altLang="en-US" sz="13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668A8DFB-FD1F-E142-8041-D8DDCDF7C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1D50B6-D5EF-BA4B-AC8F-BFC0097CC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2D07E0C5-AC9F-F343-87D9-166624991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1E335D4-C2BB-8B4D-95B3-7E746A1C06CA}" type="slidenum">
              <a:rPr lang="en-US" altLang="en-US" sz="1300"/>
              <a:pPr/>
              <a:t>45</a:t>
            </a:fld>
            <a:endParaRPr lang="en-US" altLang="en-US" sz="13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BC8DB44C-C185-A24B-905A-7008B0BDE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0346E0E-2298-4043-BB9E-487B8FFCA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FC3FA0EA-4A3E-6841-9ACC-6CE77EB199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8418E65-5018-4748-9A67-8675D5C19B8A}" type="slidenum">
              <a:rPr lang="en-US" altLang="en-US" sz="1300"/>
              <a:pPr/>
              <a:t>46</a:t>
            </a:fld>
            <a:endParaRPr lang="en-US" altLang="en-US" sz="13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9ED65630-BF49-5246-AEAF-8C915892D2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6983DF4-8F19-FB49-BC27-A386837B8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8FA8E7CD-65E0-8A40-886B-3E1B30D5B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EF99C5A-B396-9C4B-BB5C-17B83A14BD4A}" type="slidenum">
              <a:rPr lang="en-US" altLang="en-US" sz="1300"/>
              <a:pPr/>
              <a:t>47</a:t>
            </a:fld>
            <a:endParaRPr lang="en-US" altLang="en-US" sz="13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F36E8B57-2EF1-944B-BDF5-F2C868BBD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BF22CE43-7EFA-1F4A-B5A7-A50C1AAEEE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>
            <a:extLst>
              <a:ext uri="{FF2B5EF4-FFF2-40B4-BE49-F238E27FC236}">
                <a16:creationId xmlns:a16="http://schemas.microsoft.com/office/drawing/2014/main" id="{24FCABD7-8D3F-3444-8125-AEEC34EC9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A031618-A68A-8A40-89BC-D00CA8CF0C63}" type="slidenum">
              <a:rPr lang="en-US" altLang="en-US" sz="1300"/>
              <a:pPr/>
              <a:t>48</a:t>
            </a:fld>
            <a:endParaRPr lang="en-US" altLang="en-US" sz="13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6795E390-02DE-074D-B3EF-AAC2D5159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F36DDBD-7102-934E-965C-3342D2F1B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694636F-9AD8-6744-BF98-6D0E308D1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785D521-0006-CF44-9751-59AB79337E77}" type="slidenum">
              <a:rPr lang="en-US" altLang="en-US" sz="1300"/>
              <a:pPr/>
              <a:t>6</a:t>
            </a:fld>
            <a:endParaRPr lang="en-US" altLang="en-US" sz="13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9D9C3EA6-A7FE-EC45-BCF6-0FA81D6EA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8901511-BC06-D94A-B418-EC71261EB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020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>
            <a:extLst>
              <a:ext uri="{FF2B5EF4-FFF2-40B4-BE49-F238E27FC236}">
                <a16:creationId xmlns:a16="http://schemas.microsoft.com/office/drawing/2014/main" id="{594498ED-A947-7E49-96A4-17F936F9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848F5D-0B1A-934E-A7D7-F14B151934D5}" type="slidenum">
              <a:rPr lang="en-US" altLang="en-US" sz="1300"/>
              <a:pPr/>
              <a:t>49</a:t>
            </a:fld>
            <a:endParaRPr lang="en-US" altLang="en-US" sz="13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98F11528-DFFE-624F-A3A9-E44299FB4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DA38F79-3DC6-F343-93D3-9737D5420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>
            <a:extLst>
              <a:ext uri="{FF2B5EF4-FFF2-40B4-BE49-F238E27FC236}">
                <a16:creationId xmlns:a16="http://schemas.microsoft.com/office/drawing/2014/main" id="{458CFD54-9E59-ED46-8C78-AB9BEDECF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11929E-E613-F04A-BD6B-F226F18E61EA}" type="slidenum">
              <a:rPr lang="en-US" altLang="en-US" sz="1300"/>
              <a:pPr/>
              <a:t>50</a:t>
            </a:fld>
            <a:endParaRPr lang="en-US" altLang="en-US" sz="1300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53C90E7D-5A05-9140-90C1-DF14EDA2B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E097F74-906F-DF4F-BE45-C785B90A30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Heuristic = “rule of 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athumb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>
            <a:extLst>
              <a:ext uri="{FF2B5EF4-FFF2-40B4-BE49-F238E27FC236}">
                <a16:creationId xmlns:a16="http://schemas.microsoft.com/office/drawing/2014/main" id="{3E8AFE3F-2198-5D4C-B2D3-F3D438012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D6885A8-8B87-354C-A471-EFAAB91BFE55}" type="slidenum">
              <a:rPr lang="en-US" altLang="en-US" sz="1300"/>
              <a:pPr/>
              <a:t>51</a:t>
            </a:fld>
            <a:endParaRPr lang="en-US" altLang="en-US" sz="13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BD0E78AF-2648-6343-9B3B-700A22CBE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3AB8026-3761-E941-AB7A-13599FC1D6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>
            <a:extLst>
              <a:ext uri="{FF2B5EF4-FFF2-40B4-BE49-F238E27FC236}">
                <a16:creationId xmlns:a16="http://schemas.microsoft.com/office/drawing/2014/main" id="{F9DA6729-AD6A-F24F-8D00-82C5E54B0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075C1E-56F8-0942-9789-D607EA21C094}" type="slidenum">
              <a:rPr lang="en-US" altLang="en-US" sz="1300"/>
              <a:pPr/>
              <a:t>52</a:t>
            </a:fld>
            <a:endParaRPr lang="en-US" altLang="en-US" sz="1300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46CC44C-0323-F840-8A23-8F3D6514EA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7D97689D-250C-AD41-9D59-3C9F15B8FE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>
            <a:extLst>
              <a:ext uri="{FF2B5EF4-FFF2-40B4-BE49-F238E27FC236}">
                <a16:creationId xmlns:a16="http://schemas.microsoft.com/office/drawing/2014/main" id="{5CB5BE26-02A4-B942-BE27-A15442112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91BBF92-30E7-F74B-9345-1ED1E3A33945}" type="slidenum">
              <a:rPr lang="en-US" altLang="en-US" sz="1300"/>
              <a:pPr/>
              <a:t>53</a:t>
            </a:fld>
            <a:endParaRPr lang="en-US" altLang="en-US" sz="13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7DCBFFD-5A7A-F44C-A9CE-E4A257B73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37338C1B-7F1D-344D-A465-2D9218958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C7C25C41-EFE3-9B4A-9FEE-2BD8783418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DD1D822-26E4-3443-94A3-7D98A000EF56}" type="slidenum">
              <a:rPr lang="en-US" altLang="en-US" sz="1300"/>
              <a:pPr/>
              <a:t>54</a:t>
            </a:fld>
            <a:endParaRPr lang="en-US" altLang="en-US" sz="1300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2C3BB02-9DA6-144C-8F75-96C95D298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15AB7C7-0A58-0544-9FA0-5F5E59239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55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90656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>
            <a:extLst>
              <a:ext uri="{FF2B5EF4-FFF2-40B4-BE49-F238E27FC236}">
                <a16:creationId xmlns:a16="http://schemas.microsoft.com/office/drawing/2014/main" id="{751F95F7-630E-C847-8B6F-3CA45A65D7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4B05F01-3DE6-E44B-BEC0-F7D1BCBA4D27}" type="slidenum">
              <a:rPr lang="en-US" altLang="en-US" sz="1300"/>
              <a:pPr/>
              <a:t>56</a:t>
            </a:fld>
            <a:endParaRPr lang="en-US" altLang="en-US" sz="1300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5453737-284F-2845-9263-7D4D3035E8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A38502D3-4887-AB43-85AC-29153634B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>
            <a:extLst>
              <a:ext uri="{FF2B5EF4-FFF2-40B4-BE49-F238E27FC236}">
                <a16:creationId xmlns:a16="http://schemas.microsoft.com/office/drawing/2014/main" id="{679F085A-6EF7-9C41-ACE6-3534D0864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4985A44-2364-824F-A3D4-CB89C28B5C3A}" type="slidenum">
              <a:rPr lang="en-US" altLang="en-US" sz="1300"/>
              <a:pPr/>
              <a:t>57</a:t>
            </a:fld>
            <a:endParaRPr lang="en-US" altLang="en-US" sz="1300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ACD4956-2271-8F46-A521-6E66A94881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18BAB76-9EFD-5842-AD5B-D4242EA33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6FBB0408-E142-2045-B872-72162F4AC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79AD855-BFC4-F943-8022-A2B03DFEA6DF}" type="slidenum">
              <a:rPr lang="en-US" altLang="en-US" sz="1300"/>
              <a:pPr/>
              <a:t>58</a:t>
            </a:fld>
            <a:endParaRPr lang="en-US" altLang="en-US" sz="1300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A0565CD-3287-154B-8A0B-6AB2F51FE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30B0975-90B9-0947-B8D4-108D36F71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5866974B-7706-9E4B-8823-06D7EC0787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67359CE-B02A-C448-97A6-11F442E21CAD}" type="slidenum">
              <a:rPr lang="en-US" altLang="en-US" sz="1300"/>
              <a:pPr/>
              <a:t>7</a:t>
            </a:fld>
            <a:endParaRPr lang="en-US" altLang="en-US" sz="13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E0CB205-D105-3442-BC54-2FF874A1D8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85F47A8-3AB8-7848-9A92-3FCBE9B72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>
            <a:extLst>
              <a:ext uri="{FF2B5EF4-FFF2-40B4-BE49-F238E27FC236}">
                <a16:creationId xmlns:a16="http://schemas.microsoft.com/office/drawing/2014/main" id="{F2A92B79-CC84-5D4B-AF5A-267451B84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B90907-FEC3-2C44-93A0-C30E9A8C1F20}" type="slidenum">
              <a:rPr lang="en-US" altLang="en-US" sz="1300"/>
              <a:pPr/>
              <a:t>59</a:t>
            </a:fld>
            <a:endParaRPr lang="en-US" altLang="en-US" sz="1300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9C9974DD-AF55-9E4F-B6EA-8488CDFBC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9769E7B-41EC-084B-BC7D-36EF9457F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824BD710-DB1B-E74C-B625-9C5FA9FE0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A57506-7EC4-5B4C-8C00-EBF8DD6FBE98}" type="slidenum">
              <a:rPr lang="en-US" altLang="en-US" sz="1300"/>
              <a:pPr/>
              <a:t>60</a:t>
            </a:fld>
            <a:endParaRPr lang="en-US" altLang="en-US" sz="13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DB0B75-BE25-3A4A-9345-D86416064D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47745CF-89EF-8A49-B773-DEC3BDE1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>
            <a:extLst>
              <a:ext uri="{FF2B5EF4-FFF2-40B4-BE49-F238E27FC236}">
                <a16:creationId xmlns:a16="http://schemas.microsoft.com/office/drawing/2014/main" id="{AE13E137-A7B9-674C-AF63-85E95DA75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A3EDFC-ED61-CA47-A488-B065E6439615}" type="slidenum">
              <a:rPr lang="en-US" altLang="en-US" sz="1300"/>
              <a:pPr/>
              <a:t>61</a:t>
            </a:fld>
            <a:endParaRPr lang="en-US" altLang="en-US" sz="1300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4FD6FDED-F4D4-1B4D-89BE-268FD2AAF8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9C142074-E44A-3F49-808B-46C45A26B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>
            <a:extLst>
              <a:ext uri="{FF2B5EF4-FFF2-40B4-BE49-F238E27FC236}">
                <a16:creationId xmlns:a16="http://schemas.microsoft.com/office/drawing/2014/main" id="{1D3FAC37-B167-244B-80D9-FF50B28D28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A0FCE4-89AD-454E-8AD6-A0A5A9A70DA0}" type="slidenum">
              <a:rPr lang="en-US" altLang="en-US" sz="1300"/>
              <a:pPr/>
              <a:t>62</a:t>
            </a:fld>
            <a:endParaRPr lang="en-US" altLang="en-US" sz="13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F322DEF3-5AA2-EF48-8D6D-A8574D9DA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D7620CE-EB55-6C4B-9E81-41CB61B2E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>
            <a:extLst>
              <a:ext uri="{FF2B5EF4-FFF2-40B4-BE49-F238E27FC236}">
                <a16:creationId xmlns:a16="http://schemas.microsoft.com/office/drawing/2014/main" id="{4FCD5FA7-3F42-C447-9753-0E75CA20D1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C44754-3935-F749-BABF-9503FAC0E11D}" type="slidenum">
              <a:rPr lang="en-US" altLang="en-US" sz="1300"/>
              <a:pPr/>
              <a:t>63</a:t>
            </a:fld>
            <a:endParaRPr lang="en-US" altLang="en-US" sz="13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B3E13E7-3995-7542-9F62-E673F1003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A68AE39F-AFD1-DE44-A659-69F1D9572F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1676E609-ADB1-6943-97E5-899344FD4B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6C3E2DF-01BD-9747-89F4-4DEF4797A626}" type="slidenum">
              <a:rPr lang="en-US" altLang="en-US" sz="1300"/>
              <a:pPr/>
              <a:t>64</a:t>
            </a:fld>
            <a:endParaRPr lang="en-US" altLang="en-US" sz="13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25728A8-8338-3346-B5DB-7574CA6D2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1E24499-338D-6D45-9332-29CF5804B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B50C-B8B6-7C48-88BE-C55D13ACC822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0528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771F3D2-44E3-0A46-AD80-28DCD6829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B6EED8-1224-5A4B-962F-806475330C63}" type="slidenum">
              <a:rPr lang="en-US" altLang="en-US" sz="1300"/>
              <a:pPr/>
              <a:t>66</a:t>
            </a:fld>
            <a:endParaRPr lang="en-US" altLang="en-US" sz="13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B32CAC18-4221-E84C-AB19-A4F5D27E9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397A686F-BF43-8C4C-90F7-40A34FCD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A535ABC6-BF80-1A49-9A96-1216ED076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B3873A1-0BB3-9D40-B7BD-D0ACA70D4101}" type="slidenum">
              <a:rPr lang="en-US" altLang="en-US" sz="1300"/>
              <a:pPr/>
              <a:t>67</a:t>
            </a:fld>
            <a:endParaRPr lang="en-US" altLang="en-US" sz="13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96B8125-3B2E-D24A-96F6-E8E9BB7EF6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5563ADE-1966-6B45-967D-3985B049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3DB9A2AC-95F7-6C48-A4C1-3B1A941CF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EB67648-B78D-CF4A-BC1D-2B4DDE630244}" type="slidenum">
              <a:rPr lang="en-US" altLang="en-US" sz="1300"/>
              <a:pPr/>
              <a:t>68</a:t>
            </a:fld>
            <a:endParaRPr lang="en-US" altLang="en-US" sz="13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82645A9C-72EF-4A4E-8186-46AC31CA8C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2FFA66-2072-A144-9638-54ACEDB8F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F484FB66-1D6D-7741-90CB-DD978890BC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C31826E-191A-794C-97C3-D7CC7E2CDBC4}" type="slidenum">
              <a:rPr lang="en-US" altLang="en-US" sz="1300"/>
              <a:pPr/>
              <a:t>8</a:t>
            </a:fld>
            <a:endParaRPr lang="en-US" altLang="en-US" sz="13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66A852A9-D2E6-DF46-B1AF-763A3B7105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49D4975-2418-7A49-887B-04D53B41E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>
            <a:extLst>
              <a:ext uri="{FF2B5EF4-FFF2-40B4-BE49-F238E27FC236}">
                <a16:creationId xmlns:a16="http://schemas.microsoft.com/office/drawing/2014/main" id="{3DC06C3D-4B65-0D4A-BC18-24B9BD6195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0E2A25-594F-0A4F-B439-2487ABDC6BAF}" type="slidenum">
              <a:rPr lang="en-US" altLang="en-US" sz="1300"/>
              <a:pPr/>
              <a:t>69</a:t>
            </a:fld>
            <a:endParaRPr lang="en-US" altLang="en-US" sz="1300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8C95DD8E-3FF3-9A4A-98AF-3FA28DEF8C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00C457A0-33D5-284A-889E-FFB7ABA34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DA2AA9-E10B-F749-9FCD-409C1DB71106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69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31338F7C-6BE9-A048-A3A5-03301B1A08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6013588-D5F9-F142-A2A2-7F0A1A33B4ED}" type="slidenum">
              <a:rPr lang="en-US" altLang="en-US" sz="1300"/>
              <a:pPr/>
              <a:t>13</a:t>
            </a:fld>
            <a:endParaRPr lang="en-US" altLang="en-US" sz="13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67F4E45-B82B-B04A-A6EF-E5B4311098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CFDC5631-D9DD-3942-BFBB-5467A0FC0E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9BDF2-EB23-DA4C-B312-53EC8105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D60EA03-F46E-8148-8BCC-B9EFC08D0E26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48D5A-BB56-C54C-A25A-64BF348D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32174-F836-5B48-B270-167F3FCF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6B1965-CF24-B24B-8C41-7EF1DFBE9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29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5C386-2464-D341-9E6E-AAFECECA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67B9B9A-204C-B746-875C-7D17176C3A7E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8C22F-4083-CF45-A400-328FDDFB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F6C0-85B9-2B4B-83EB-266356F6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B7A2D32-2763-D646-AE12-EB58A04B4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E654-9E64-4142-B56F-0E49967D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4E738D-9C61-DE4C-A1D5-24AD3742D620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D5277-1404-3C40-8CF6-A1CF0904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5DB6-43B7-8F49-A7BB-8283F315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5E0316-5187-8848-81ED-602DA2B13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23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C95A91-D2D4-014D-831C-5EFDF7A724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587C8D-790D-E743-A241-8E57288689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5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705600" y="63246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A7B346B-6982-894C-9BA6-C5B43EA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6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3A366-2481-8941-A13C-4C0111AAA8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3BD893-9B19-FB4A-99B6-05DFADF8C727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70A5C-7C2F-CE4B-9A2C-7DC54BC5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9F33-9E01-F84E-8DE5-E3EEAB0EE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CE18CC-4C09-184A-9BFF-E49CA62568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20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13FA3-1961-B140-A8B8-3EE6CF4D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18EE26-FBF9-4944-8387-686761FDDDB9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DEF95-0D59-CF4B-9CBA-689E517DC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730A-5BAB-3249-B918-1C8A198F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2B8C3B-48F0-F14B-876B-57E4BD960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F9FB6-810F-C641-A56C-1A392FF4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5910E11-724C-CA46-A4A6-C628BEF1D96E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9AC3-63E5-A645-B080-78A93445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475E-7BB7-1845-B93C-A93180F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1FAF07-4ED3-1341-820A-9D1A03260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75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2809D-7D96-3D42-8A6C-F36E6B9E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EAEB24-08FB-A046-94B8-EBCF2FE0FE1C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428F7-83A4-6F49-A053-D9D76A96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90787-483A-D049-AAB3-29721A29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6FC4DB1-2E46-A44C-A2AD-CC902F335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2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6416C3-29DD-0D4D-B3A6-D873C65C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097292-FB15-8A49-8696-BC49D3019F5D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D0AC5-73F8-2D49-86CB-0864433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2F81E-F639-9843-88B6-35913FE3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07B3FB-9B63-F040-AECB-29B9BEDE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7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21AD6-0342-B641-978A-5B372289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A37AA7-2AB0-7B4F-8151-8B281024F67E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7A1DA6-6295-804E-BCD4-82AB1E7E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D0F92-AE61-FB46-A1B0-F95054AD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C44DC5-BA52-2343-AD88-829A1E156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83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2AC37-EAD5-2C41-BBC4-4BAD7CCA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A6175A7-39F1-FE49-93DA-12AD8CAF12D3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78DFF-D4F8-7643-9A75-6C3626C8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4F04F-9100-944F-AAF1-AD1E771F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9BE87D-EF5E-9D47-827E-A1DF1828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9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6481-1F8D-9341-9166-84A5CB45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724DFF-BF6A-154A-BCE4-BD8F6D3BA50E}" type="datetime1">
              <a:rPr lang="en-US" altLang="en-US"/>
              <a:pPr/>
              <a:t>2/8/22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8F79B2-7A59-AB4F-80C5-A3A0BDED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CAFE9-9F96-5B41-A849-36931320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1372358-0CE7-CD45-A3D6-5CB0D066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9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9F7C369-0396-D240-ADD6-49DABA2B17E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1C99C54-1AAD-A346-86DB-35A5286D25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nald_Knuth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tec.ctlt.ubc.ca/510wiki/Microworld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issionaries_and_cannibals_proble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ryptarithmetic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rbert_A._Simon" TargetMode="External"/><Relationship Id="rId2" Type="http://schemas.openxmlformats.org/officeDocument/2006/relationships/hyperlink" Target="https://en.wikipedia.org/wiki/Allen_Ne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ter_pouring_puzzl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6cAbgAaEOVE?feature=oembed" TargetMode="External"/><Relationship Id="rId4" Type="http://schemas.openxmlformats.org/officeDocument/2006/relationships/hyperlink" Target="https://en.wikipedia.org/wiki/Die_Hard_with_a_Vengeance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n.wikipedia.org/wiki/Herbert_A._Simo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udok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euristi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dmissible_heuristic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jkstra%27s_algorithm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Branch_and_boun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5_puzzl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ndiana.edu/~liblilly/collections/overview/puzzle_docs/Sam_Loyd_Successful_Hoax.pdf" TargetMode="External"/><Relationship Id="rId4" Type="http://schemas.openxmlformats.org/officeDocument/2006/relationships/hyperlink" Target="http://en.wikipedia.org/wiki/Sam_Loyd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iority_queue" TargetMode="Externa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>
            <a:extLst>
              <a:ext uri="{FF2B5EF4-FFF2-40B4-BE49-F238E27FC236}">
                <a16:creationId xmlns:a16="http://schemas.microsoft.com/office/drawing/2014/main" id="{E5228318-29E9-8548-AC56-6401C75EA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57588"/>
            <a:ext cx="248273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815F4194-CF33-A945-8634-FBD8E7D90C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71600" y="144780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Uninformed Search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F92B79AC-C1CE-A749-BA3F-6ABA81B05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800"/>
              <a:t>Some material adopted from notes by Charles R. Dyer, University of Wisconsin-Madison</a:t>
            </a:r>
          </a:p>
          <a:p>
            <a:pPr algn="r"/>
            <a:endParaRPr lang="en-US" altLang="en-US"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Characteristics of 8-puzzle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58668015"/>
              </p:ext>
            </p:extLst>
          </p:nvPr>
        </p:nvGraphicFramePr>
        <p:xfrm>
          <a:off x="152400" y="1981200"/>
          <a:ext cx="8839200" cy="122565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8-puzzle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marT="45705" marB="4570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8B914D9-2328-FA4F-9121-21302DF9BDF1}"/>
              </a:ext>
            </a:extLst>
          </p:cNvPr>
          <p:cNvSpPr txBox="1"/>
          <p:nvPr/>
        </p:nvSpPr>
        <p:spPr>
          <a:xfrm>
            <a:off x="641986" y="3886200"/>
            <a:ext cx="8164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This is typical of the problems worked on in the 60s and 70s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And the algorithms for solving them a state-space search approach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60798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</p:txBody>
      </p:sp>
      <p:pic>
        <p:nvPicPr>
          <p:cNvPr id="4" name="Picture 3" descr="8">
            <a:extLst>
              <a:ext uri="{FF2B5EF4-FFF2-40B4-BE49-F238E27FC236}">
                <a16:creationId xmlns:a16="http://schemas.microsoft.com/office/drawing/2014/main" id="{F94CCD78-33FD-2840-B3BC-CA28F9611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25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E50E-3B21-6044-807C-CA1BC12F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68080-A438-6842-AE2A-1022E560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an 8-puzzle?</a:t>
            </a:r>
          </a:p>
          <a:p>
            <a:r>
              <a:rPr lang="en-US" dirty="0"/>
              <a:t>A 3x3 array of integer in {0..8}</a:t>
            </a:r>
          </a:p>
          <a:p>
            <a:r>
              <a:rPr lang="en-US" dirty="0"/>
              <a:t>No integer appears twice</a:t>
            </a:r>
          </a:p>
          <a:p>
            <a:r>
              <a:rPr lang="en-US" dirty="0"/>
              <a:t>0 represents the empty space</a:t>
            </a:r>
          </a:p>
          <a:p>
            <a:endParaRPr lang="en-US" sz="1200" dirty="0"/>
          </a:p>
          <a:p>
            <a:r>
              <a:rPr lang="en-US" dirty="0"/>
              <a:t>In Python, we might implement this using a nine-character string: </a:t>
            </a:r>
            <a:r>
              <a:rPr lang="en-US" dirty="0">
                <a:latin typeface="Courier" pitchFamily="2" charset="0"/>
              </a:rPr>
              <a:t>“540681732”</a:t>
            </a:r>
          </a:p>
          <a:p>
            <a:r>
              <a:rPr lang="en-US" dirty="0"/>
              <a:t>And write functions to map the 2D coordinates to a sting index</a:t>
            </a:r>
          </a:p>
          <a:p>
            <a:endParaRPr lang="en-US" dirty="0"/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B9BEAC38-C47C-C348-9D83-311E43D41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000" y="990600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84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>
            <a:extLst>
              <a:ext uri="{FF2B5EF4-FFF2-40B4-BE49-F238E27FC236}">
                <a16:creationId xmlns:a16="http://schemas.microsoft.com/office/drawing/2014/main" id="{D7C5B79A-DE6D-CC4E-9093-56C3582DC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0" y="28575"/>
            <a:ext cx="1397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C4BC102-B51D-E04B-94B7-02C9182EE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What’s the goal to be achieved?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E52727A-6191-D542-B33B-814B64672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Describe situation we want to achieve, a set of properties that we want to hold, etc.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Defining a </a:t>
            </a:r>
            <a:r>
              <a:rPr lang="en-US" altLang="ja-JP" b="1" dirty="0">
                <a:ea typeface="ＭＳ Ｐゴシック" panose="020B0600070205080204" pitchFamily="34" charset="-128"/>
              </a:rPr>
              <a:t>goal test </a:t>
            </a:r>
            <a:r>
              <a:rPr lang="en-US" altLang="ja-JP" dirty="0">
                <a:ea typeface="ＭＳ Ｐゴシック" panose="020B0600070205080204" pitchFamily="34" charset="-128"/>
              </a:rPr>
              <a:t>function that when applied to a state returns True or False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 our problem: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def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isGoal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(state):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# return True </a:t>
            </a:r>
            <a:r>
              <a:rPr lang="en-US" altLang="en-US" dirty="0" err="1">
                <a:latin typeface="Courier" pitchFamily="2" charset="0"/>
                <a:ea typeface="ＭＳ Ｐゴシック" panose="020B0600070205080204" pitchFamily="34" charset="-128"/>
              </a:rPr>
              <a:t>iff</a:t>
            </a: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state is a goal</a:t>
            </a:r>
          </a:p>
          <a:p>
            <a:pPr marL="457200" lvl="1" indent="0" eaLnBrk="1" hangingPunct="1">
              <a:buNone/>
            </a:pPr>
            <a:r>
              <a:rPr lang="en-US" altLang="en-US" dirty="0">
                <a:latin typeface="Courier" pitchFamily="2" charset="0"/>
                <a:ea typeface="ＭＳ Ｐゴシック" panose="020B0600070205080204" pitchFamily="34" charset="-128"/>
              </a:rPr>
              <a:t>  return state == “123405678”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D2E6717F-8793-3C42-8FA0-F9849CD9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are the actions?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DB45765-5860-7441-801E-C56481806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295400"/>
            <a:ext cx="7848600" cy="5257800"/>
          </a:xfrm>
        </p:spPr>
        <p:txBody>
          <a:bodyPr/>
          <a:lstStyle/>
          <a:p>
            <a:pPr marL="234950" indent="-234950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Primitive actions</a:t>
            </a:r>
            <a:r>
              <a:rPr lang="en-US" altLang="en-US" dirty="0">
                <a:ea typeface="ＭＳ Ｐゴシック" panose="020B0600070205080204" pitchFamily="34" charset="-128"/>
              </a:rPr>
              <a:t> for changing the state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In a </a:t>
            </a:r>
            <a:r>
              <a:rPr lang="en-US" altLang="en-US" b="1" dirty="0">
                <a:ea typeface="ＭＳ Ｐゴシック" panose="020B0600070205080204" pitchFamily="34" charset="-128"/>
              </a:rPr>
              <a:t>deterministic</a:t>
            </a:r>
            <a:r>
              <a:rPr lang="en-US" altLang="en-US" dirty="0">
                <a:ea typeface="ＭＳ Ｐゴシック" panose="020B0600070205080204" pitchFamily="34" charset="-128"/>
              </a:rPr>
              <a:t> world: no uncertainty in an action’</a:t>
            </a:r>
            <a:r>
              <a:rPr lang="en-US" altLang="ja-JP" dirty="0">
                <a:ea typeface="ＭＳ Ｐゴシック" panose="020B0600070205080204" pitchFamily="34" charset="-128"/>
              </a:rPr>
              <a:t>s effects (simple model)</a:t>
            </a:r>
          </a:p>
          <a:p>
            <a:pPr marL="234950" indent="-234950" eaLnBrk="1" hangingPunct="1"/>
            <a:r>
              <a:rPr lang="en-US" altLang="ja-JP" dirty="0">
                <a:ea typeface="ＭＳ Ｐゴシック" panose="020B0600070205080204" pitchFamily="34" charset="-128"/>
              </a:rPr>
              <a:t>Given action and description of </a:t>
            </a:r>
            <a:r>
              <a:rPr lang="en-US" altLang="ja-JP" b="1" dirty="0">
                <a:ea typeface="ＭＳ Ｐゴシック" panose="020B0600070205080204" pitchFamily="34" charset="-128"/>
              </a:rPr>
              <a:t>current world state</a:t>
            </a:r>
            <a:r>
              <a:rPr lang="en-US" altLang="ja-JP" dirty="0">
                <a:ea typeface="ＭＳ Ｐゴシック" panose="020B0600070205080204" pitchFamily="34" charset="-128"/>
              </a:rPr>
              <a:t>, action completely specifies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Whether action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can</a:t>
            </a:r>
            <a:r>
              <a:rPr lang="en-US" altLang="en-US" dirty="0">
                <a:ea typeface="ＭＳ Ｐゴシック" panose="020B0600070205080204" pitchFamily="34" charset="-128"/>
              </a:rPr>
              <a:t> be applied to the current world (i.e., is it applicable and legal?) and </a:t>
            </a:r>
          </a:p>
          <a:p>
            <a:pPr marL="514350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What state </a:t>
            </a:r>
            <a:r>
              <a:rPr lang="en-US" altLang="en-US" b="1" i="1" dirty="0">
                <a:ea typeface="ＭＳ Ｐゴシック" panose="020B0600070205080204" pitchFamily="34" charset="-128"/>
              </a:rPr>
              <a:t>results</a:t>
            </a:r>
            <a:r>
              <a:rPr lang="en-US" altLang="en-US" dirty="0">
                <a:ea typeface="ＭＳ Ｐゴシック" panose="020B0600070205080204" pitchFamily="34" charset="-128"/>
              </a:rPr>
              <a:t> after action is performed in the current world (i.e., no need  for</a:t>
            </a:r>
            <a:r>
              <a:rPr lang="en-US" altLang="en-US" i="1" dirty="0">
                <a:ea typeface="ＭＳ Ｐゴシック" panose="020B0600070205080204" pitchFamily="34" charset="-128"/>
              </a:rPr>
              <a:t> </a:t>
            </a:r>
            <a:r>
              <a:rPr lang="en-US" altLang="ja-JP" i="1" dirty="0">
                <a:ea typeface="ＭＳ Ｐゴシック" panose="020B0600070205080204" pitchFamily="34" charset="-128"/>
              </a:rPr>
              <a:t>history </a:t>
            </a:r>
            <a:r>
              <a:rPr lang="en-US" altLang="ja-JP" dirty="0">
                <a:ea typeface="ＭＳ Ｐゴシック" panose="020B0600070205080204" pitchFamily="34" charset="-128"/>
              </a:rPr>
              <a:t>information to compute  the next state)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ABFCF67A-8323-9343-805A-5B89EB87E5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470" y="1905000"/>
            <a:ext cx="788035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ideally considered as </a:t>
            </a:r>
            <a:r>
              <a:rPr lang="en-US" altLang="en-US" b="1" dirty="0">
                <a:ea typeface="ＭＳ Ｐゴシック" panose="020B0600070205080204" pitchFamily="34" charset="-128"/>
              </a:rPr>
              <a:t>discrete events</a:t>
            </a:r>
            <a:r>
              <a:rPr lang="en-US" altLang="en-US" dirty="0">
                <a:ea typeface="ＭＳ Ｐゴシック" panose="020B0600070205080204" pitchFamily="34" charset="-128"/>
              </a:rPr>
              <a:t> that occur at an </a:t>
            </a:r>
            <a:r>
              <a:rPr lang="en-US" altLang="en-US" b="1" dirty="0">
                <a:ea typeface="ＭＳ Ｐゴシック" panose="020B0600070205080204" pitchFamily="34" charset="-128"/>
              </a:rPr>
              <a:t>instant of time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Example, in a planning context</a:t>
            </a:r>
          </a:p>
          <a:p>
            <a:pPr marL="690563" lvl="1" indent="-287338" eaLnBrk="1" hangingPunct="1"/>
            <a:r>
              <a:rPr lang="en-US" altLang="en-US" dirty="0">
                <a:ea typeface="ＭＳ Ｐゴシック" panose="020B0600070205080204" pitchFamily="34" charset="-128"/>
              </a:rPr>
              <a:t>If  </a:t>
            </a:r>
            <a:r>
              <a:rPr lang="en-US" altLang="en-US" dirty="0" err="1">
                <a:ea typeface="ＭＳ Ｐゴシック" panose="020B0600070205080204" pitchFamily="34" charset="-128"/>
              </a:rPr>
              <a:t>state:inClass</a:t>
            </a:r>
            <a:r>
              <a:rPr lang="en-US" altLang="ja-JP" dirty="0">
                <a:ea typeface="ＭＳ Ｐゴシック" panose="020B0600070205080204" pitchFamily="34" charset="-128"/>
              </a:rPr>
              <a:t> and perform </a:t>
            </a:r>
            <a:r>
              <a:rPr lang="en-US" altLang="ja-JP" dirty="0" err="1">
                <a:ea typeface="ＭＳ Ｐゴシック" panose="020B0600070205080204" pitchFamily="34" charset="-128"/>
              </a:rPr>
              <a:t>action:goHome</a:t>
            </a:r>
            <a:r>
              <a:rPr lang="en-US" altLang="ja-JP" dirty="0">
                <a:ea typeface="ＭＳ Ｐゴシック" panose="020B0600070205080204" pitchFamily="34" charset="-128"/>
              </a:rPr>
              <a:t>, then next state is </a:t>
            </a:r>
            <a:r>
              <a:rPr lang="en-US" altLang="ja-JP" dirty="0" err="1">
                <a:ea typeface="ＭＳ Ｐゴシック" panose="020B0600070205080204" pitchFamily="34" charset="-128"/>
              </a:rPr>
              <a:t>state:atHome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</a:p>
          <a:p>
            <a:pPr marL="690563" lvl="1" indent="-287338" eaLnBrk="1" hangingPunct="1"/>
            <a:r>
              <a:rPr lang="en-US" altLang="ja-JP" dirty="0">
                <a:ea typeface="ＭＳ Ｐゴシック" panose="020B0600070205080204" pitchFamily="34" charset="-128"/>
              </a:rPr>
              <a:t>There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no time where you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re neither in class nor at home (i.e., in the state of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going home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F375CF80-0E87-3749-A5A4-A59E3B0EA5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0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marL="0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 descr="8">
            <a:extLst>
              <a:ext uri="{FF2B5EF4-FFF2-40B4-BE49-F238E27FC236}">
                <a16:creationId xmlns:a16="http://schemas.microsoft.com/office/drawing/2014/main" id="{9BDDAD4E-755F-A745-B0BA-569F95CC3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9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F718611E-91BC-7A4B-BB1E-6F9D3DDF2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actions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1AE59F-A233-6147-A077-A252A10DE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" y="1676400"/>
            <a:ext cx="8458200" cy="502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Actions for 8-puzzle?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of actions/operators depends on the </a:t>
            </a:r>
            <a:r>
              <a:rPr lang="en-US" altLang="en-US" b="1" dirty="0">
                <a:ea typeface="ＭＳ Ｐゴシック" panose="020B0600070205080204" pitchFamily="34" charset="-128"/>
              </a:rPr>
              <a:t>representation </a:t>
            </a:r>
            <a:r>
              <a:rPr lang="en-US" altLang="en-US" dirty="0">
                <a:ea typeface="ＭＳ Ｐゴシック" panose="020B0600070205080204" pitchFamily="34" charset="-128"/>
              </a:rPr>
              <a:t>used in describing a state</a:t>
            </a: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Specify 4 potential moves for each of the 8 tiles, resulting in a total of </a:t>
            </a:r>
            <a:r>
              <a:rPr lang="en-US" altLang="en-US" b="1" dirty="0">
                <a:ea typeface="ＭＳ Ｐゴシック" panose="020B0600070205080204" pitchFamily="34" charset="-128"/>
              </a:rPr>
              <a:t>4*8=32 actions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862013" lvl="1" indent="-296863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Or, specify four potential moves for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blank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square and we only need </a:t>
            </a:r>
            <a:r>
              <a:rPr lang="en-US" altLang="ja-JP" b="1" dirty="0">
                <a:ea typeface="ＭＳ Ｐゴシック" panose="020B0600070205080204" pitchFamily="34" charset="-128"/>
              </a:rPr>
              <a:t>4 actions</a:t>
            </a:r>
          </a:p>
          <a:p>
            <a:pPr marL="565150" lvl="1" indent="0" eaLnBrk="1" hangingPunct="1">
              <a:lnSpc>
                <a:spcPct val="90000"/>
              </a:lnSpc>
              <a:buNone/>
            </a:pPr>
            <a:endParaRPr lang="en-US" altLang="ja-JP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 good representational can simplify a problem!</a:t>
            </a:r>
          </a:p>
        </p:txBody>
      </p:sp>
      <p:pic>
        <p:nvPicPr>
          <p:cNvPr id="5" name="Picture 4" descr="8">
            <a:extLst>
              <a:ext uri="{FF2B5EF4-FFF2-40B4-BE49-F238E27FC236}">
                <a16:creationId xmlns:a16="http://schemas.microsoft.com/office/drawing/2014/main" id="{221D565D-F509-1240-8CA0-1D84B4B2B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9000" y="926023"/>
            <a:ext cx="1377790" cy="134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6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Size of a problem</a:t>
            </a:r>
            <a:r>
              <a:rPr lang="en-US" altLang="en-US" dirty="0">
                <a:ea typeface="ＭＳ Ｐゴシック" panose="020B0600070205080204" pitchFamily="34" charset="-128"/>
              </a:rPr>
              <a:t> usually described in terms of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number of states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Examples*</a:t>
            </a: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Tic-Tac-Toe has about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</a:t>
            </a:r>
            <a:r>
              <a:rPr lang="en-US" altLang="en-US" dirty="0">
                <a:ea typeface="ＭＳ Ｐゴシック" panose="020B0600070205080204" pitchFamily="34" charset="-128"/>
              </a:rPr>
              <a:t> states (19,683≈2*10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Checkers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40</a:t>
            </a:r>
            <a:r>
              <a:rPr lang="en-US" altLang="en-US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Rubik’</a:t>
            </a:r>
            <a:r>
              <a:rPr lang="en-US" altLang="ja-JP" dirty="0">
                <a:ea typeface="ＭＳ Ｐゴシック" panose="020B0600070205080204" pitchFamily="34" charset="-128"/>
              </a:rPr>
              <a:t>s Cube has about 10</a:t>
            </a:r>
            <a:r>
              <a:rPr lang="en-US" altLang="ja-JP" baseline="30000" dirty="0">
                <a:ea typeface="ＭＳ Ｐゴシック" panose="020B0600070205080204" pitchFamily="34" charset="-128"/>
              </a:rPr>
              <a:t>19</a:t>
            </a:r>
            <a:r>
              <a:rPr lang="en-US" altLang="ja-JP" dirty="0">
                <a:ea typeface="ＭＳ Ｐゴシック" panose="020B0600070205080204" pitchFamily="34" charset="-128"/>
              </a:rPr>
              <a:t> states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Chess has about 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120</a:t>
            </a:r>
            <a:r>
              <a:rPr lang="en-US" altLang="en-US" dirty="0">
                <a:ea typeface="ＭＳ Ｐゴシック" panose="020B0600070205080204" pitchFamily="34" charset="-128"/>
              </a:rPr>
              <a:t> states in a typical game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Go has 2*10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170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State space size ≈ solution difficulty</a:t>
            </a: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9A1A94-DFDA-C648-8C13-0DEF0012474E}"/>
              </a:ext>
            </a:extLst>
          </p:cNvPr>
          <p:cNvSpPr txBox="1"/>
          <p:nvPr/>
        </p:nvSpPr>
        <p:spPr>
          <a:xfrm>
            <a:off x="3821205" y="6396335"/>
            <a:ext cx="534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* these are rough upper-bounds, of course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8FC291F-2097-5C45-81BB-21A59C233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Representing states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9CD38797-386C-6A46-BD77-83FF76245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9248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Our estimates were loose upper bounds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How many </a:t>
            </a:r>
            <a:r>
              <a:rPr lang="en-US" altLang="en-US" b="1" dirty="0">
                <a:ea typeface="ＭＳ Ｐゴシック" panose="020B0600070205080204" pitchFamily="34" charset="-128"/>
              </a:rPr>
              <a:t>possible, legal</a:t>
            </a:r>
            <a:r>
              <a:rPr lang="en-US" altLang="en-US" dirty="0">
                <a:ea typeface="ＭＳ Ｐゴシック" panose="020B0600070205080204" pitchFamily="34" charset="-128"/>
              </a:rPr>
              <a:t> states does tic-tac-toe really have?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 upper bound: 9 board cells, each of which can be empty, O, or X:  so 3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9 </a:t>
            </a:r>
            <a:r>
              <a:rPr lang="en-US" altLang="en-US" dirty="0">
                <a:ea typeface="ＭＳ Ｐゴシック" panose="020B0600070205080204" pitchFamily="34" charset="-128"/>
              </a:rPr>
              <a:t>or </a:t>
            </a:r>
            <a:r>
              <a:rPr lang="en-US" altLang="en-US" b="1" dirty="0">
                <a:ea typeface="ＭＳ Ｐゴシック" panose="020B0600070205080204" pitchFamily="34" charset="-128"/>
              </a:rPr>
              <a:t>19,683</a:t>
            </a:r>
            <a:endParaRPr lang="en-US" altLang="en-US" b="1" baseline="30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dirty="0"/>
              <a:t>Only </a:t>
            </a:r>
            <a:r>
              <a:rPr lang="en-US" b="1" dirty="0"/>
              <a:t>593</a:t>
            </a:r>
            <a:r>
              <a:rPr lang="en-US" dirty="0"/>
              <a:t> states remain a</a:t>
            </a:r>
            <a:r>
              <a:rPr lang="en-US" altLang="en-US" dirty="0">
                <a:ea typeface="ＭＳ Ｐゴシック" panose="020B0600070205080204" pitchFamily="34" charset="-128"/>
              </a:rPr>
              <a:t>fter eliminating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impossible states</a:t>
            </a:r>
          </a:p>
          <a:p>
            <a:pPr marL="457200" lvl="1"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Rotations and reflections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3795" name="Picture 1">
            <a:extLst>
              <a:ext uri="{FF2B5EF4-FFF2-40B4-BE49-F238E27FC236}">
                <a16:creationId xmlns:a16="http://schemas.microsoft.com/office/drawing/2014/main" id="{C97024B0-C4AA-C443-B977-67E8053B13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-2540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9EF893-6121-1D4F-AD47-E1EC54FE7473}"/>
              </a:ext>
            </a:extLst>
          </p:cNvPr>
          <p:cNvGrpSpPr/>
          <p:nvPr/>
        </p:nvGrpSpPr>
        <p:grpSpPr>
          <a:xfrm>
            <a:off x="5334000" y="5528230"/>
            <a:ext cx="1748025" cy="796370"/>
            <a:chOff x="1508448" y="2701346"/>
            <a:chExt cx="1748025" cy="79637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D15DDC8-8C40-124C-B63E-E48A23908262}"/>
                </a:ext>
              </a:extLst>
            </p:cNvPr>
            <p:cNvGrpSpPr/>
            <p:nvPr/>
          </p:nvGrpSpPr>
          <p:grpSpPr>
            <a:xfrm>
              <a:off x="1508448" y="2701346"/>
              <a:ext cx="723900" cy="743205"/>
              <a:chOff x="1508448" y="2701346"/>
              <a:chExt cx="723900" cy="74320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A164BD4-9CE4-1545-A3F0-D46B98F89FB5}"/>
                  </a:ext>
                </a:extLst>
              </p:cNvPr>
              <p:cNvGrpSpPr/>
              <p:nvPr/>
            </p:nvGrpSpPr>
            <p:grpSpPr>
              <a:xfrm>
                <a:off x="1539550" y="2744755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230F22E3-63E7-5841-AA1C-99B0B8F4C5ED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E6BF29BE-C935-FE49-ACD9-E07C9A055BF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48816D9B-0650-F54C-9516-D5CC1CC5DE94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66685FB-6F08-ED4A-8B12-8B730501A35D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90878A-3473-3246-9705-B1E8E8F55BB3}"/>
                  </a:ext>
                </a:extLst>
              </p:cNvPr>
              <p:cNvSpPr txBox="1"/>
              <p:nvPr/>
            </p:nvSpPr>
            <p:spPr>
              <a:xfrm>
                <a:off x="1508448" y="270134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0778ED-7CC5-5A46-843A-D7244B491B09}"/>
                </a:ext>
              </a:extLst>
            </p:cNvPr>
            <p:cNvGrpSpPr/>
            <p:nvPr/>
          </p:nvGrpSpPr>
          <p:grpSpPr>
            <a:xfrm>
              <a:off x="2492050" y="2746734"/>
              <a:ext cx="764423" cy="750982"/>
              <a:chOff x="3200400" y="2788298"/>
              <a:chExt cx="764423" cy="750982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1D58EA-D03B-EE46-AA65-BB4F95F513A2}"/>
                  </a:ext>
                </a:extLst>
              </p:cNvPr>
              <p:cNvGrpSpPr/>
              <p:nvPr/>
            </p:nvGrpSpPr>
            <p:grpSpPr>
              <a:xfrm>
                <a:off x="3200400" y="2788298"/>
                <a:ext cx="692798" cy="699796"/>
                <a:chOff x="1059801" y="1219200"/>
                <a:chExt cx="692798" cy="699796"/>
              </a:xfrm>
            </p:grpSpPr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717F7354-9ADC-A044-8B68-A3B759541884}"/>
                    </a:ext>
                  </a:extLst>
                </p:cNvPr>
                <p:cNvCxnSpPr/>
                <p:nvPr/>
              </p:nvCxnSpPr>
              <p:spPr>
                <a:xfrm>
                  <a:off x="1062134" y="14478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76D7DC2-B7CA-0749-880A-A6228DABBA8E}"/>
                    </a:ext>
                  </a:extLst>
                </p:cNvPr>
                <p:cNvCxnSpPr/>
                <p:nvPr/>
              </p:nvCxnSpPr>
              <p:spPr>
                <a:xfrm>
                  <a:off x="1059801" y="1676400"/>
                  <a:ext cx="690465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1E0C3B5-BB66-5541-AB50-287F88A73CFA}"/>
                    </a:ext>
                  </a:extLst>
                </p:cNvPr>
                <p:cNvCxnSpPr/>
                <p:nvPr/>
              </p:nvCxnSpPr>
              <p:spPr>
                <a:xfrm>
                  <a:off x="1290734" y="1219200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05EA6EDD-CDEC-0840-9A5C-94E87F1DD485}"/>
                    </a:ext>
                  </a:extLst>
                </p:cNvPr>
                <p:cNvCxnSpPr/>
                <p:nvPr/>
              </p:nvCxnSpPr>
              <p:spPr>
                <a:xfrm>
                  <a:off x="1519334" y="1233196"/>
                  <a:ext cx="0" cy="6858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D948AE5-5EBF-B841-8A1D-C7EE1FAAAE0D}"/>
                  </a:ext>
                </a:extLst>
              </p:cNvPr>
              <p:cNvSpPr txBox="1"/>
              <p:nvPr/>
            </p:nvSpPr>
            <p:spPr>
              <a:xfrm>
                <a:off x="3659931" y="3231503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Helvetica" pitchFamily="2" charset="0"/>
                  </a:rPr>
                  <a:t>X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626779-7FB3-364B-870C-66D2FE94DEC7}"/>
              </a:ext>
            </a:extLst>
          </p:cNvPr>
          <p:cNvGrpSpPr/>
          <p:nvPr/>
        </p:nvGrpSpPr>
        <p:grpSpPr>
          <a:xfrm>
            <a:off x="4224435" y="4572000"/>
            <a:ext cx="695130" cy="712238"/>
            <a:chOff x="6353370" y="4614568"/>
            <a:chExt cx="695130" cy="7122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EB011CB-39FA-5C4B-863C-3E9CA8BAABF6}"/>
                </a:ext>
              </a:extLst>
            </p:cNvPr>
            <p:cNvGrpSpPr/>
            <p:nvPr/>
          </p:nvGrpSpPr>
          <p:grpSpPr>
            <a:xfrm>
              <a:off x="6355702" y="4627010"/>
              <a:ext cx="692798" cy="699796"/>
              <a:chOff x="1059801" y="1219200"/>
              <a:chExt cx="692798" cy="69979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5011B86-19FD-7B47-9771-81202D515802}"/>
                  </a:ext>
                </a:extLst>
              </p:cNvPr>
              <p:cNvCxnSpPr/>
              <p:nvPr/>
            </p:nvCxnSpPr>
            <p:spPr>
              <a:xfrm>
                <a:off x="1062134" y="14478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E6174FF-F01E-3A43-8A9B-C5ECAFD7E73E}"/>
                  </a:ext>
                </a:extLst>
              </p:cNvPr>
              <p:cNvCxnSpPr/>
              <p:nvPr/>
            </p:nvCxnSpPr>
            <p:spPr>
              <a:xfrm>
                <a:off x="1059801" y="1676400"/>
                <a:ext cx="69046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8413DC1-2BC2-314F-8462-78C1EA2A5CEB}"/>
                  </a:ext>
                </a:extLst>
              </p:cNvPr>
              <p:cNvCxnSpPr/>
              <p:nvPr/>
            </p:nvCxnSpPr>
            <p:spPr>
              <a:xfrm>
                <a:off x="1290734" y="1219200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8FC61767-701E-F349-8A8C-34AB14D5FB73}"/>
                  </a:ext>
                </a:extLst>
              </p:cNvPr>
              <p:cNvCxnSpPr/>
              <p:nvPr/>
            </p:nvCxnSpPr>
            <p:spPr>
              <a:xfrm>
                <a:off x="1519334" y="1233196"/>
                <a:ext cx="0" cy="6858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5EAEC1-DE90-064B-86A8-BD8C7F4FF32C}"/>
                </a:ext>
              </a:extLst>
            </p:cNvPr>
            <p:cNvSpPr txBox="1"/>
            <p:nvPr/>
          </p:nvSpPr>
          <p:spPr>
            <a:xfrm>
              <a:off x="6353370" y="461456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682A768-BD00-B441-8DA8-69BB80F84068}"/>
                </a:ext>
              </a:extLst>
            </p:cNvPr>
            <p:cNvSpPr txBox="1"/>
            <p:nvPr/>
          </p:nvSpPr>
          <p:spPr>
            <a:xfrm>
              <a:off x="6548488" y="4614568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Helvetica" pitchFamily="2" charset="0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6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6219707E-FCA3-AA4D-B04D-FAE9FFEB56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topics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758C62FE-A44A-EA4F-82BB-2FCD5D61E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Goal-based agents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states and actions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Generic state-space search algorithm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Specific algorithms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Uniform cost search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Depth-first iterative deepening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 problems revisited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AEAD2BE-B51D-5A49-904E-C1D98FA2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343400"/>
            <a:ext cx="2700967" cy="13311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5DAF03-6E9F-1F48-BF7F-4ADA902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06805"/>
            <a:ext cx="8229600" cy="990600"/>
          </a:xfrm>
        </p:spPr>
        <p:txBody>
          <a:bodyPr/>
          <a:lstStyle/>
          <a:p>
            <a:pPr algn="l"/>
            <a:r>
              <a:rPr lang="en-US" sz="4000" dirty="0"/>
              <a:t>Can Problem spaces be infinite?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B710-0026-8948-B5A5-C829B954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Yes, examples include theorem proving and this simple example from </a:t>
            </a:r>
            <a:r>
              <a:rPr lang="en-US" dirty="0">
                <a:hlinkClick r:id="rId3"/>
              </a:rPr>
              <a:t>Knuth</a:t>
            </a:r>
            <a:r>
              <a:rPr lang="en-US" dirty="0"/>
              <a:t> (1964)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Starting with the number 4, a sequence of square root, floor, and factorial operations can reach any desired positive integer</a:t>
            </a:r>
          </a:p>
          <a:p>
            <a:r>
              <a:rPr lang="en-US" dirty="0">
                <a:ea typeface="ＭＳ Ｐゴシック" panose="020B0600070205080204" pitchFamily="34" charset="-128"/>
              </a:rPr>
              <a:t>To get to 5 from 4, do</a:t>
            </a: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endParaRPr lang="en-US" dirty="0">
              <a:ea typeface="ＭＳ Ｐゴシック" panose="020B0600070205080204" pitchFamily="34" charset="-128"/>
            </a:endParaRPr>
          </a:p>
          <a:p>
            <a:r>
              <a:rPr lang="en-US" sz="2800" dirty="0">
                <a:ea typeface="ＭＳ Ｐゴシック" panose="020B0600070205080204" pitchFamily="34" charset="-128"/>
              </a:rPr>
              <a:t>floor(sqrt (sqrt (sqrt (sqrt (sqrt (fact (fact 4)))))))</a:t>
            </a:r>
            <a:endParaRPr lang="en-US" sz="2800" dirty="0"/>
          </a:p>
        </p:txBody>
      </p:sp>
      <p:pic>
        <p:nvPicPr>
          <p:cNvPr id="1026" name="Picture 2" descr="Counting To Infinity - Future Science Leaders: Discover - Surrey Session">
            <a:extLst>
              <a:ext uri="{FF2B5EF4-FFF2-40B4-BE49-F238E27FC236}">
                <a16:creationId xmlns:a16="http://schemas.microsoft.com/office/drawing/2014/main" id="{80A4107A-2CF1-1E4F-8715-CD1C4D48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959" y="-111991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36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B8DD-5509-284F-8CC7-13034ADF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653" y="609600"/>
            <a:ext cx="8229600" cy="990600"/>
          </a:xfrm>
        </p:spPr>
        <p:txBody>
          <a:bodyPr/>
          <a:lstStyle/>
          <a:p>
            <a:r>
              <a:rPr lang="en-US" dirty="0"/>
              <a:t>Infinitely hard to solve?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7D48E-6058-A441-87E8-5A6E839D8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3" y="2057400"/>
            <a:ext cx="8229600" cy="4648200"/>
          </a:xfrm>
        </p:spPr>
        <p:txBody>
          <a:bodyPr/>
          <a:lstStyle/>
          <a:p>
            <a:r>
              <a:rPr lang="en-US" dirty="0"/>
              <a:t>No</a:t>
            </a:r>
          </a:p>
          <a:p>
            <a:r>
              <a:rPr lang="en-US" dirty="0"/>
              <a:t>But you must be more careful in searching a space that may be infinite</a:t>
            </a:r>
          </a:p>
          <a:p>
            <a:r>
              <a:rPr lang="en-US" dirty="0"/>
              <a:t>Some approaches (e.g., breadth first search) may be better than others (e.g., depth first search)</a:t>
            </a:r>
          </a:p>
          <a:p>
            <a:pPr lvl="1"/>
            <a:r>
              <a:rPr lang="en-US" dirty="0"/>
              <a:t>Depth first search can get lost exploring an infinite subspace</a:t>
            </a:r>
          </a:p>
        </p:txBody>
      </p:sp>
      <p:pic>
        <p:nvPicPr>
          <p:cNvPr id="5" name="Picture 2" descr="Counting To Infinity - Future Science Leaders: Discover - Surrey Session">
            <a:extLst>
              <a:ext uri="{FF2B5EF4-FFF2-40B4-BE49-F238E27FC236}">
                <a16:creationId xmlns:a16="http://schemas.microsoft.com/office/drawing/2014/main" id="{8C8C1690-E4C8-9148-978D-30CA65DA5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22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C70CDFA4-ACC6-C740-A669-558278E58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example problems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3B667BEF-86AC-034C-A70A-F9BFB73F7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0" y="1447800"/>
            <a:ext cx="60198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Toy problems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microworlds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8-Puzzle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Missionaries and Cannibals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Cryptarithmetic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Remove 5 Sticks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Water Jug Problem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Real-world problems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We’ll look at a few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0693FF3A-C6BD-6641-8508-5E79742F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8-Queens Puzzle 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76C261E8-7670-6942-9409-EBCFDE663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41148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Place eight queens on a chessboard such that no queen attacks any other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We can generalize the problem to a </a:t>
            </a:r>
            <a:r>
              <a:rPr lang="en-US" altLang="en-US" dirty="0" err="1">
                <a:ea typeface="ＭＳ Ｐゴシック" panose="020B0600070205080204" pitchFamily="34" charset="-128"/>
              </a:rPr>
              <a:t>NxN</a:t>
            </a:r>
            <a:r>
              <a:rPr lang="en-US" altLang="en-US" dirty="0">
                <a:ea typeface="ＭＳ Ｐゴシック" panose="020B0600070205080204" pitchFamily="34" charset="-128"/>
              </a:rPr>
              <a:t> chessboard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What are the states, goal test, actions?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6083" name="Picture 4" descr="i8queens">
            <a:extLst>
              <a:ext uri="{FF2B5EF4-FFF2-40B4-BE49-F238E27FC236}">
                <a16:creationId xmlns:a16="http://schemas.microsoft.com/office/drawing/2014/main" id="{C955FD4C-3771-2E40-AAF9-BC15A08F4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BB01C6-8D61-B345-9D55-FAB34F46F5E8}"/>
              </a:ext>
            </a:extLst>
          </p:cNvPr>
          <p:cNvSpPr txBox="1"/>
          <p:nvPr/>
        </p:nvSpPr>
        <p:spPr>
          <a:xfrm>
            <a:off x="4267200" y="6023610"/>
            <a:ext cx="4614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Is this a solution?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3;&#10;&#13;&#10;Description automatically generated">
            <a:extLst>
              <a:ext uri="{FF2B5EF4-FFF2-40B4-BE49-F238E27FC236}">
                <a16:creationId xmlns:a16="http://schemas.microsoft.com/office/drawing/2014/main" id="{FC3CB65B-7324-374D-8B7C-2982C6F32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129" y="1630100"/>
            <a:ext cx="7282541" cy="4800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4664D-F99F-554D-ABC4-330A6B7F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441"/>
            <a:ext cx="8229600" cy="990600"/>
          </a:xfrm>
        </p:spPr>
        <p:txBody>
          <a:bodyPr/>
          <a:lstStyle/>
          <a:p>
            <a:r>
              <a:rPr lang="en-US" dirty="0"/>
              <a:t>Route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FAA-6012-0448-8BB2-8DDA77FF6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Find a route from Arad to Bucharest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D05D9A-337A-9E46-B7A7-2BCE6AE11EED}"/>
              </a:ext>
            </a:extLst>
          </p:cNvPr>
          <p:cNvSpPr txBox="1">
            <a:spLocks/>
          </p:cNvSpPr>
          <p:nvPr/>
        </p:nvSpPr>
        <p:spPr bwMode="auto">
          <a:xfrm>
            <a:off x="609600" y="63246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A simplified map of major roads in Romania used in our text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7BE40F3-140F-0A48-83EF-7C52FC55BA30}"/>
              </a:ext>
            </a:extLst>
          </p:cNvPr>
          <p:cNvSpPr/>
          <p:nvPr/>
        </p:nvSpPr>
        <p:spPr>
          <a:xfrm>
            <a:off x="1447800" y="30480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3C602BD-12EF-7248-AF15-C0F0E743D776}"/>
              </a:ext>
            </a:extLst>
          </p:cNvPr>
          <p:cNvSpPr/>
          <p:nvPr/>
        </p:nvSpPr>
        <p:spPr>
          <a:xfrm>
            <a:off x="5562600" y="5181600"/>
            <a:ext cx="457200" cy="45720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2FFF2-533A-D34E-A8E0-CD34080750FE}"/>
              </a:ext>
            </a:extLst>
          </p:cNvPr>
          <p:cNvSpPr txBox="1"/>
          <p:nvPr/>
        </p:nvSpPr>
        <p:spPr>
          <a:xfrm>
            <a:off x="7315200" y="1938841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distance from</a:t>
            </a:r>
          </a:p>
          <a:p>
            <a:r>
              <a:rPr lang="en-US" sz="1400" i="1" dirty="0" err="1">
                <a:solidFill>
                  <a:srgbClr val="FF0000"/>
                </a:solidFill>
              </a:rPr>
              <a:t>Neamt</a:t>
            </a:r>
            <a:r>
              <a:rPr lang="en-US" sz="1400" i="1" dirty="0">
                <a:solidFill>
                  <a:srgbClr val="FF0000"/>
                </a:solidFill>
              </a:rPr>
              <a:t> to Iasi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96E13E-D299-B947-AF68-B5624AF73C7B}"/>
              </a:ext>
            </a:extLst>
          </p:cNvPr>
          <p:cNvCxnSpPr/>
          <p:nvPr/>
        </p:nvCxnSpPr>
        <p:spPr>
          <a:xfrm flipH="1">
            <a:off x="6553200" y="2209800"/>
            <a:ext cx="762000" cy="4572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45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26">
            <a:extLst>
              <a:ext uri="{FF2B5EF4-FFF2-40B4-BE49-F238E27FC236}">
                <a16:creationId xmlns:a16="http://schemas.microsoft.com/office/drawing/2014/main" id="{66CB21A6-CF6E-D343-BA51-00BDB37FE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Remove 5 Sticks</a:t>
            </a:r>
          </a:p>
        </p:txBody>
      </p:sp>
      <p:sp>
        <p:nvSpPr>
          <p:cNvPr id="54274" name="Rectangle 1027">
            <a:extLst>
              <a:ext uri="{FF2B5EF4-FFF2-40B4-BE49-F238E27FC236}">
                <a16:creationId xmlns:a16="http://schemas.microsoft.com/office/drawing/2014/main" id="{2D7201CB-6174-9144-A5D7-192BEE973C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43100"/>
            <a:ext cx="4724400" cy="27813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Given this configuration of sticks, remove exactly five sticks so that the remaining ones form exactly three squares</a:t>
            </a:r>
          </a:p>
        </p:txBody>
      </p:sp>
      <p:sp>
        <p:nvSpPr>
          <p:cNvPr id="49156" name="Line 1028">
            <a:extLst>
              <a:ext uri="{FF2B5EF4-FFF2-40B4-BE49-F238E27FC236}">
                <a16:creationId xmlns:a16="http://schemas.microsoft.com/office/drawing/2014/main" id="{256633BD-9841-2740-9016-2E8845861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Line 1029">
            <a:extLst>
              <a:ext uri="{FF2B5EF4-FFF2-40B4-BE49-F238E27FC236}">
                <a16:creationId xmlns:a16="http://schemas.microsoft.com/office/drawing/2014/main" id="{CF1B14F2-A841-9046-B7CF-6AFC010B30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20574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30">
            <a:extLst>
              <a:ext uri="{FF2B5EF4-FFF2-40B4-BE49-F238E27FC236}">
                <a16:creationId xmlns:a16="http://schemas.microsoft.com/office/drawing/2014/main" id="{8F250B47-0C06-0C43-9ED2-02493BF8CC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1031">
            <a:extLst>
              <a:ext uri="{FF2B5EF4-FFF2-40B4-BE49-F238E27FC236}">
                <a16:creationId xmlns:a16="http://schemas.microsoft.com/office/drawing/2014/main" id="{1F3A5C0B-8FCB-FE46-B73E-12D4BC0828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1032">
            <a:extLst>
              <a:ext uri="{FF2B5EF4-FFF2-40B4-BE49-F238E27FC236}">
                <a16:creationId xmlns:a16="http://schemas.microsoft.com/office/drawing/2014/main" id="{96EC70E1-798C-B741-99FB-35A7DE4E73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2688432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36">
            <a:extLst>
              <a:ext uri="{FF2B5EF4-FFF2-40B4-BE49-F238E27FC236}">
                <a16:creationId xmlns:a16="http://schemas.microsoft.com/office/drawing/2014/main" id="{AE107046-115F-E349-9E0C-88A27E3CD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715000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037">
            <a:extLst>
              <a:ext uri="{FF2B5EF4-FFF2-40B4-BE49-F238E27FC236}">
                <a16:creationId xmlns:a16="http://schemas.microsoft.com/office/drawing/2014/main" id="{F398F05A-223A-6948-9A83-41A47816655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5715000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039">
            <a:extLst>
              <a:ext uri="{FF2B5EF4-FFF2-40B4-BE49-F238E27FC236}">
                <a16:creationId xmlns:a16="http://schemas.microsoft.com/office/drawing/2014/main" id="{3FBD4EA3-B6ED-4344-8B1C-5A000FCAD6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454525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040">
            <a:extLst>
              <a:ext uri="{FF2B5EF4-FFF2-40B4-BE49-F238E27FC236}">
                <a16:creationId xmlns:a16="http://schemas.microsoft.com/office/drawing/2014/main" id="{EF3B17D3-BECB-804B-9964-4A86D371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4454525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042">
            <a:extLst>
              <a:ext uri="{FF2B5EF4-FFF2-40B4-BE49-F238E27FC236}">
                <a16:creationId xmlns:a16="http://schemas.microsoft.com/office/drawing/2014/main" id="{4C749A54-84CB-524B-8437-C800C0775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192463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043">
            <a:extLst>
              <a:ext uri="{FF2B5EF4-FFF2-40B4-BE49-F238E27FC236}">
                <a16:creationId xmlns:a16="http://schemas.microsoft.com/office/drawing/2014/main" id="{226FFF78-A9B7-5C44-B702-D250E895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5463" y="3192463"/>
            <a:ext cx="7572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Line 1045">
            <a:extLst>
              <a:ext uri="{FF2B5EF4-FFF2-40B4-BE49-F238E27FC236}">
                <a16:creationId xmlns:a16="http://schemas.microsoft.com/office/drawing/2014/main" id="{144243EA-C9A9-2E4D-8B70-1D974460642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046">
            <a:extLst>
              <a:ext uri="{FF2B5EF4-FFF2-40B4-BE49-F238E27FC236}">
                <a16:creationId xmlns:a16="http://schemas.microsoft.com/office/drawing/2014/main" id="{90CAF1B9-8E63-9F4F-8848-485889B9E4B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047">
            <a:extLst>
              <a:ext uri="{FF2B5EF4-FFF2-40B4-BE49-F238E27FC236}">
                <a16:creationId xmlns:a16="http://schemas.microsoft.com/office/drawing/2014/main" id="{B03FC9F1-E806-7543-93C3-EF11F32F0F2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5083969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049">
            <a:extLst>
              <a:ext uri="{FF2B5EF4-FFF2-40B4-BE49-F238E27FC236}">
                <a16:creationId xmlns:a16="http://schemas.microsoft.com/office/drawing/2014/main" id="{10194026-CF63-E74A-B290-C6E5B198C1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887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Line 1050">
            <a:extLst>
              <a:ext uri="{FF2B5EF4-FFF2-40B4-BE49-F238E27FC236}">
                <a16:creationId xmlns:a16="http://schemas.microsoft.com/office/drawing/2014/main" id="{D47CF23B-CA11-1240-AC75-95C7180E6B9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25408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051">
            <a:extLst>
              <a:ext uri="{FF2B5EF4-FFF2-40B4-BE49-F238E27FC236}">
                <a16:creationId xmlns:a16="http://schemas.microsoft.com/office/drawing/2014/main" id="{E9B9F6CE-0A11-5B4E-9F28-C52F5D5A2B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371431" y="3823494"/>
            <a:ext cx="7572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TextBox 20">
            <a:extLst>
              <a:ext uri="{FF2B5EF4-FFF2-40B4-BE49-F238E27FC236}">
                <a16:creationId xmlns:a16="http://schemas.microsoft.com/office/drawing/2014/main" id="{1F475F58-1B2F-A145-BE3E-6DD3C57DD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4953000"/>
            <a:ext cx="4225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Other tasks: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3 sticks and leave 4 squares</a:t>
            </a:r>
          </a:p>
          <a:p>
            <a:pPr marL="288925" indent="-173038">
              <a:buFont typeface="Arial" charset="0"/>
              <a:buChar char="•"/>
              <a:defRPr/>
            </a:pPr>
            <a:r>
              <a:rPr lang="en-US" sz="2000" dirty="0"/>
              <a:t>Remove 4 sticks and leave 3 squares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430686F8-F208-2F44-BA48-51CECC776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Missionaries and Cannibals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A2E25698-6D9B-EF48-8893-89FC311F3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486400" cy="5562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There are 3 missionaries, 3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canni-bals</a:t>
            </a:r>
            <a:r>
              <a:rPr lang="en-US" altLang="en-US" sz="2800" dirty="0">
                <a:ea typeface="ＭＳ Ｐゴシック" panose="020B0600070205080204" pitchFamily="34" charset="-128"/>
              </a:rPr>
              <a:t>, and 1 boat that can carry up to two people on one side of a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Goal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Move all the missionaries and cannibals across the river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Constraint: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Missionaries can’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t be out-numbered by cannibals on either side of river, or the missionaries are killed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State:</a:t>
            </a:r>
            <a:r>
              <a:rPr lang="en-US" altLang="en-US" sz="2400" dirty="0">
                <a:ea typeface="ＭＳ Ｐゴシック" panose="020B0600070205080204" pitchFamily="34" charset="-128"/>
              </a:rPr>
              <a:t> configuration of missionaries and cannibals and boat on each side of river </a:t>
            </a:r>
          </a:p>
          <a:p>
            <a:pPr marL="282575" lvl="1" indent="-2825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Operators:</a:t>
            </a:r>
            <a:r>
              <a:rPr lang="en-US" altLang="en-US" sz="2400" dirty="0">
                <a:ea typeface="ＭＳ Ｐゴシック" panose="020B0600070205080204" pitchFamily="34" charset="-128"/>
              </a:rPr>
              <a:t> Move boat containing some set of occupants across the river (in either direction) to the other side</a:t>
            </a:r>
          </a:p>
          <a:p>
            <a:pPr marL="0" indent="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4" descr="5-b">
            <a:extLst>
              <a:ext uri="{FF2B5EF4-FFF2-40B4-BE49-F238E27FC236}">
                <a16:creationId xmlns:a16="http://schemas.microsoft.com/office/drawing/2014/main" id="{211E76DD-1A3A-2D42-84C1-2D3981133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43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31C6A-B133-9647-8FD9-5AA656C3B3A2}"/>
              </a:ext>
            </a:extLst>
          </p:cNvPr>
          <p:cNvSpPr txBox="1"/>
          <p:nvPr/>
        </p:nvSpPr>
        <p:spPr>
          <a:xfrm>
            <a:off x="1600200" y="6319838"/>
            <a:ext cx="525316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FCD7463-300D-0947-A3F5-44A53089D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ＭＳ Ｐゴシック" panose="020B0600070205080204" pitchFamily="34" charset="-128"/>
              </a:rPr>
              <a:t>Missionaries and Cannibals Solution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9947A684-7A9B-4842-9F8D-7853CED8F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153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latin typeface="Courier" pitchFamily="2" charset="0"/>
                <a:ea typeface="ＭＳ Ｐゴシック" panose="020B0600070205080204" pitchFamily="34" charset="-128"/>
              </a:rPr>
              <a:t>                             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Near side</a:t>
            </a:r>
            <a:r>
              <a:rPr lang="en-US" altLang="en-US" sz="1800" b="1" i="1">
                <a:latin typeface="Courier" pitchFamily="2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800" b="1" i="1" u="sng">
                <a:latin typeface="Courier" pitchFamily="2" charset="0"/>
                <a:ea typeface="ＭＳ Ｐゴシック" panose="020B0600070205080204" pitchFamily="34" charset="-128"/>
              </a:rPr>
              <a:t>Far side</a:t>
            </a:r>
            <a:endParaRPr lang="en-US" altLang="en-US" sz="1800" i="1">
              <a:latin typeface="Courier" pitchFamily="2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0 Initial setup:                   MMMCCC  B        -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 Two cannibals cross over:        MMMC          B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2 One comes back:                  MMMCC   B        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3 Two cannibals go over again:     MMM           B  CCC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4 One comes back:                  MMMC    B        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5 Two missionaries cross:          MC            B  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6 A missionary &amp; cannibal return:  MMCC    B        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7 Two missionaries cross again:    CC            B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8 A cannibal returns:              CCC     B        MMM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9 Two cannibals cross:             C             B  MMMCC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10 One returns:                    CC      B        MMMC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latin typeface="Courier" pitchFamily="2" charset="0"/>
                <a:ea typeface="ＭＳ Ｐゴシック" panose="020B0600070205080204" pitchFamily="34" charset="-128"/>
              </a:rPr>
              <a:t>11 And brings over the third:      -             B  MMMCCC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350A27AA-383E-D245-B734-2130B56B4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Cryptarithmetic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042AE840-E37D-3D4C-A2F8-7B6AF233B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Find an assignment of digits (0..9) to letters so that a given arithmetic expression is true.  Examples:</a:t>
            </a:r>
            <a:br>
              <a:rPr lang="en-US" altLang="en-US" sz="28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SEND + MORE = MONEY and</a:t>
            </a:r>
          </a:p>
          <a:p>
            <a:pPr lvl="2" eaLnBrk="1" hangingPunct="1">
              <a:buFontTx/>
              <a:buNone/>
            </a:pPr>
            <a:r>
              <a:rPr lang="en-US" altLang="en-US" sz="140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FORTY     Solution:  29786    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+  TEN                  850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-----                -----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 SIXTY                31486</a:t>
            </a:r>
          </a:p>
          <a:p>
            <a:pPr lvl="2" eaLnBrk="1" hangingPunct="1">
              <a:buFontTx/>
              <a:buNone/>
            </a:pPr>
            <a:r>
              <a:rPr lang="en-US" altLang="en-US" sz="1400" b="1">
                <a:latin typeface="Courier" pitchFamily="2" charset="0"/>
                <a:ea typeface="ＭＳ Ｐゴシック" panose="020B0600070205080204" pitchFamily="34" charset="-128"/>
              </a:rPr>
              <a:t>F=2, O=9, R=7, etc.</a:t>
            </a:r>
            <a:endParaRPr lang="en-US" altLang="en-US" sz="2000" b="1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solution is NOT a sequence of actions that transforms the initial state into the goal state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Solution is a node with an assignment of digits to each of the distinct letters in the given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05E169-9A95-A144-B811-4C188B9D2274}"/>
              </a:ext>
            </a:extLst>
          </p:cNvPr>
          <p:cNvSpPr txBox="1"/>
          <p:nvPr/>
        </p:nvSpPr>
        <p:spPr>
          <a:xfrm>
            <a:off x="1981200" y="6319838"/>
            <a:ext cx="51482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  <a:ea typeface="ＭＳ Ｐゴシック" charset="0"/>
                <a:cs typeface="ＭＳ Ｐゴシック" charset="0"/>
              </a:rPr>
              <a:t>What are the states, goal test, actions?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DBB784D6-4539-9C45-A27F-4ECA2E1BA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more real-world problems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B5E0134-ABB7-B94E-A4B5-50B90F46D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2582" y="1828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Touring (traveling salesman)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Logistics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VLSI layout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Robot navigation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Theorem proving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Learning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FD841B5-4D96-E742-8F40-FB29D84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Idea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861EC8F0-5D99-6A43-96CB-AB8ACA2F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5257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Allen Newell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developed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the </a:t>
            </a:r>
            <a:r>
              <a:rPr lang="en-US" altLang="en-US" i="1" dirty="0">
                <a:ea typeface="ＭＳ Ｐゴシック" panose="020B0600070205080204" pitchFamily="34" charset="-128"/>
              </a:rPr>
              <a:t>problem space principle</a:t>
            </a:r>
            <a:r>
              <a:rPr lang="en-US" altLang="en-US" dirty="0">
                <a:ea typeface="ＭＳ Ｐゴシック" panose="020B0600070205080204" pitchFamily="34" charset="-128"/>
              </a:rPr>
              <a:t> as an AI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approach in the late 60s/early 70s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"The rational activity in which people engage to solve a problem can be described in terms of (1) a set of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states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knowledge, (2)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operators</a:t>
            </a:r>
            <a:r>
              <a:rPr lang="en-US" altLang="en-US" sz="2800" dirty="0">
                <a:ea typeface="ＭＳ Ｐゴシック" panose="020B0600070205080204" pitchFamily="34" charset="-128"/>
              </a:rPr>
              <a:t> for changing one state into another, (3)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constraints</a:t>
            </a:r>
            <a:r>
              <a:rPr lang="en-US" altLang="en-US" sz="2800" dirty="0">
                <a:ea typeface="ＭＳ Ｐゴシック" panose="020B0600070205080204" pitchFamily="34" charset="-128"/>
              </a:rPr>
              <a:t> on applying operators, and (4)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control</a:t>
            </a:r>
            <a:r>
              <a:rPr lang="en-US" altLang="en-US" sz="2800" dirty="0">
                <a:ea typeface="ＭＳ Ｐゴシック" panose="020B0600070205080204" pitchFamily="34" charset="-128"/>
              </a:rPr>
              <a:t> knowledge for deciding which operator to apply next."</a:t>
            </a:r>
          </a:p>
        </p:txBody>
      </p:sp>
      <p:pic>
        <p:nvPicPr>
          <p:cNvPr id="19459" name="Picture 3" descr="Picture 1.png">
            <a:extLst>
              <a:ext uri="{FF2B5EF4-FFF2-40B4-BE49-F238E27FC236}">
                <a16:creationId xmlns:a16="http://schemas.microsoft.com/office/drawing/2014/main" id="{A8CF10EB-8C5F-5248-AA7D-5B30E2238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1200" y="152400"/>
            <a:ext cx="193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4">
            <a:extLst>
              <a:ext uri="{FF2B5EF4-FFF2-40B4-BE49-F238E27FC236}">
                <a16:creationId xmlns:a16="http://schemas.microsoft.com/office/drawing/2014/main" id="{FD61B608-003F-DA4D-AB5C-CB19F8E3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28" y="5997714"/>
            <a:ext cx="52334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 dirty="0"/>
              <a:t>Newell</a:t>
            </a:r>
            <a:r>
              <a:rPr lang="en-US" altLang="en-US" sz="2000" dirty="0"/>
              <a:t> A &amp; </a:t>
            </a:r>
            <a:r>
              <a:rPr lang="en-US" altLang="en-US" sz="2000" i="1" dirty="0"/>
              <a:t>Simon</a:t>
            </a:r>
            <a:r>
              <a:rPr lang="en-US" altLang="en-US" sz="2000" dirty="0"/>
              <a:t> H A. </a:t>
            </a:r>
            <a:r>
              <a:rPr lang="en-US" altLang="en-US" sz="2000" i="1" dirty="0"/>
              <a:t>Human problem solving</a:t>
            </a:r>
            <a:r>
              <a:rPr lang="en-US" altLang="en-US" sz="2000" dirty="0"/>
              <a:t>.</a:t>
            </a:r>
            <a:br>
              <a:rPr lang="en-US" altLang="en-US" sz="2000" dirty="0"/>
            </a:br>
            <a:r>
              <a:rPr lang="en-US" altLang="en-US" sz="2000" dirty="0"/>
              <a:t>Englewood Cliffs, NJ: Prentice-Hall. 1972.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0F69E4D2-BACB-8A43-9043-7799C5CF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Knowledge representation issues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9F0E2D9-98FE-A24B-B7FB-7A37B3BFD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What’s in a </a:t>
            </a:r>
            <a:r>
              <a:rPr lang="en-US" altLang="en-US" sz="2800" b="1">
                <a:ea typeface="ＭＳ Ｐゴシック" panose="020B0600070205080204" pitchFamily="34" charset="-128"/>
              </a:rPr>
              <a:t>state</a:t>
            </a:r>
            <a:r>
              <a:rPr lang="en-US" altLang="en-US" sz="2800">
                <a:ea typeface="ＭＳ Ｐゴシック" panose="020B0600070205080204" pitchFamily="34" charset="-128"/>
              </a:rPr>
              <a:t>?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Is boat color relevant to solving the M&amp;C problem? Is sunspot activity relevant to predicting the stock market? This a hard problem that’s usually left to a person.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The right </a:t>
            </a:r>
            <a:r>
              <a:rPr lang="en-US" altLang="en-US" sz="2800" b="1">
                <a:ea typeface="ＭＳ Ｐゴシック" panose="020B0600070205080204" pitchFamily="34" charset="-128"/>
              </a:rPr>
              <a:t>level of abstraction</a:t>
            </a:r>
            <a:r>
              <a:rPr lang="en-US" altLang="en-US" sz="2800">
                <a:ea typeface="ＭＳ Ｐゴシック" panose="020B0600070205080204" pitchFamily="34" charset="-128"/>
              </a:rPr>
              <a:t> to describe the world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Too fine-grained and we’ll “miss the forest for the trees.” Too coarse-grained and we’ll miss critical details for solving the problem.</a:t>
            </a:r>
          </a:p>
          <a:p>
            <a:pPr marL="234950" indent="-234950" eaLnBrk="1" hangingPunct="1"/>
            <a:r>
              <a:rPr lang="en-US" altLang="en-US" sz="2800">
                <a:ea typeface="ＭＳ Ｐゴシック" panose="020B0600070205080204" pitchFamily="34" charset="-128"/>
              </a:rPr>
              <a:t>Number of states depends on the representation and abstraction level. E.g., for Remove-5-Sticks 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individual sticks, there are 17-choose-5 possible ways of removing 5 sticks</a:t>
            </a:r>
          </a:p>
          <a:p>
            <a:pPr marL="282575" lvl="1" indent="-173038" eaLnBrk="1" hangingPunct="1"/>
            <a:r>
              <a:rPr lang="en-US" altLang="en-US" sz="2000">
                <a:ea typeface="ＭＳ Ｐゴシック" panose="020B0600070205080204" pitchFamily="34" charset="-128"/>
              </a:rPr>
              <a:t>Represent the “squares” defined by 4 sticks, there are 6 squares initially and we must remove 3 squares, so only 6-choose-3 ways of removing 3 squares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Water Jug Problem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6601" name="Picture 1">
            <a:extLst>
              <a:ext uri="{FF2B5EF4-FFF2-40B4-BE49-F238E27FC236}">
                <a16:creationId xmlns:a16="http://schemas.microsoft.com/office/drawing/2014/main" id="{424122D8-D37F-F34D-B7EA-7F4422F00C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600" y="34549"/>
            <a:ext cx="1270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20370" y="1239837"/>
            <a:ext cx="8077200" cy="4378325"/>
          </a:xfrm>
        </p:spPr>
        <p:txBody>
          <a:bodyPr/>
          <a:lstStyle/>
          <a:p>
            <a:r>
              <a:rPr lang="en-US" dirty="0"/>
              <a:t>Two jugs J1 &amp; J2 with capacity C1 &amp;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full 5-gallon jug and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G2 can be -1 to represent any amount</a:t>
            </a:r>
          </a:p>
          <a:p>
            <a:r>
              <a:rPr lang="en-US" dirty="0"/>
              <a:t>E.g.: initially full jugs with capacities 3 and 1 liters, goal is to have 1 liter in each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365BFA73-CA25-7E48-9B8B-9A7CAE4C5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0" y="508057"/>
            <a:ext cx="812800" cy="95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02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CC260-AA2F-FB45-8C59-1F31B2DA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4BB13-688F-B040-9A8D-F26E2812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5638800"/>
          </a:xfrm>
        </p:spPr>
        <p:txBody>
          <a:bodyPr/>
          <a:lstStyle/>
          <a:p>
            <a:r>
              <a:rPr lang="en-US" dirty="0"/>
              <a:t>How can we represent the states?</a:t>
            </a:r>
          </a:p>
          <a:p>
            <a:r>
              <a:rPr lang="en-US" dirty="0"/>
              <a:t>What’s an initial state; how to recognize goal states</a:t>
            </a:r>
          </a:p>
          <a:p>
            <a:r>
              <a:rPr lang="en-US" dirty="0"/>
              <a:t>What are the actions; how to tell which can be done in a given state; what’s the resulting state</a:t>
            </a:r>
          </a:p>
          <a:p>
            <a:r>
              <a:rPr lang="en-US" dirty="0"/>
              <a:t>How do we search for a solution from an initial state any goal state</a:t>
            </a:r>
          </a:p>
          <a:p>
            <a:r>
              <a:rPr lang="en-US" dirty="0"/>
              <a:t>What is a solution, e.g.:</a:t>
            </a:r>
          </a:p>
          <a:p>
            <a:pPr lvl="1"/>
            <a:r>
              <a:rPr lang="en-US" dirty="0"/>
              <a:t>The goal state achieved, or </a:t>
            </a:r>
          </a:p>
          <a:p>
            <a:pPr lvl="1"/>
            <a:r>
              <a:rPr lang="en-US" dirty="0"/>
              <a:t>The path (i.e., sequence of actions) taking us from the initial state to a goal state?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E1352A-0811-B34D-ADFA-57941D387B5F}"/>
              </a:ext>
            </a:extLst>
          </p:cNvPr>
          <p:cNvSpPr txBox="1"/>
          <p:nvPr/>
        </p:nvSpPr>
        <p:spPr>
          <a:xfrm>
            <a:off x="8098420" y="156258"/>
            <a:ext cx="838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🤔</a:t>
            </a:r>
          </a:p>
        </p:txBody>
      </p:sp>
    </p:spTree>
    <p:extLst>
      <p:ext uri="{BB962C8B-B14F-4D97-AF65-F5344CB8AC3E}">
        <p14:creationId xmlns:p14="http://schemas.microsoft.com/office/powerpoint/2010/main" val="1137284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82296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marL="460375" lvl="1" indent="-225425" eaLnBrk="1" hangingPunct="1"/>
            <a:r>
              <a:rPr lang="en-US" altLang="en-US" dirty="0">
                <a:ea typeface="ＭＳ Ｐゴシック" panose="020B0600070205080204" pitchFamily="34" charset="-128"/>
              </a:rPr>
              <a:t>Create representation of</a:t>
            </a:r>
            <a:r>
              <a:rPr lang="en-US" altLang="ja-JP" dirty="0">
                <a:ea typeface="ＭＳ Ｐゴシック" panose="020B0600070205080204" pitchFamily="34" charset="-128"/>
              </a:rPr>
              <a:t> initial state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Try all possible actions &amp; connect states that result</a:t>
            </a:r>
          </a:p>
          <a:p>
            <a:pPr marL="460375" lvl="1" indent="-225425" eaLnBrk="1" hangingPunct="1"/>
            <a:r>
              <a:rPr lang="en-US" altLang="ja-JP" dirty="0">
                <a:ea typeface="ＭＳ Ｐゴシック" panose="020B0600070205080204" pitchFamily="34" charset="-128"/>
              </a:rPr>
              <a:t>Recursively apply process to the new states until we find a solution or are left with </a:t>
            </a:r>
            <a:r>
              <a:rPr lang="en-US" altLang="ja-JP" i="1" dirty="0">
                <a:ea typeface="ＭＳ Ｐゴシック" panose="020B0600070205080204" pitchFamily="34" charset="-128"/>
              </a:rPr>
              <a:t>dead ends</a:t>
            </a:r>
          </a:p>
          <a:p>
            <a:pPr marL="230188" indent="-230188" eaLnBrk="1" hangingPunct="1"/>
            <a:r>
              <a:rPr lang="en-US" altLang="ja-JP" dirty="0">
                <a:ea typeface="ＭＳ Ｐゴシック" panose="020B0600070205080204" pitchFamily="34" charset="-128"/>
              </a:rPr>
              <a:t>We need to keep track of the connections between states and might use a</a:t>
            </a:r>
          </a:p>
          <a:p>
            <a:pPr marL="630238" lvl="1" indent="-230188" eaLnBrk="1" hangingPunct="1"/>
            <a:r>
              <a:rPr lang="en-US" altLang="ja-JP" b="1" dirty="0">
                <a:ea typeface="ＭＳ Ｐゴシック" panose="020B0600070205080204" pitchFamily="34" charset="-128"/>
              </a:rPr>
              <a:t>Tree</a:t>
            </a:r>
            <a:r>
              <a:rPr lang="en-US" altLang="ja-JP" dirty="0">
                <a:ea typeface="ＭＳ Ｐゴシック" panose="020B0600070205080204" pitchFamily="34" charset="-128"/>
              </a:rPr>
              <a:t> data structure or</a:t>
            </a:r>
          </a:p>
          <a:p>
            <a:pPr marL="630238" lvl="1" indent="-230188" eaLnBrk="1" hangingPunct="1"/>
            <a:r>
              <a:rPr lang="en-US" altLang="ja-JP" b="1" dirty="0">
                <a:ea typeface="ＭＳ Ｐゴシック" panose="020B0600070205080204" pitchFamily="34" charset="-128"/>
              </a:rPr>
              <a:t>Graph</a:t>
            </a:r>
            <a:r>
              <a:rPr lang="en-US" altLang="ja-JP" dirty="0">
                <a:ea typeface="ＭＳ Ｐゴシック" panose="020B0600070205080204" pitchFamily="34" charset="-128"/>
              </a:rPr>
              <a:t> data structure</a:t>
            </a:r>
          </a:p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graph structure is best in general…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ACB35-7E7C-B940-9340-A8DFD309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Search in a state space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4B709-B32A-F047-98EF-8F7735FD6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Tree model of space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C6298-272F-C84C-BCE8-F31E58ED7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828800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Graph model of 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DBE84-D58C-9F4F-BAE4-7BE4628ECE88}"/>
              </a:ext>
            </a:extLst>
          </p:cNvPr>
          <p:cNvSpPr txBox="1"/>
          <p:nvPr/>
        </p:nvSpPr>
        <p:spPr>
          <a:xfrm>
            <a:off x="606425" y="10929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water jug problem with a 3-liter and 1-liter jug, an initial state of (3,1) and a goal stage of (1,1)</a:t>
            </a:r>
          </a:p>
        </p:txBody>
      </p:sp>
      <p:pic>
        <p:nvPicPr>
          <p:cNvPr id="9" name="Picture 8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6A06098F-CE39-024A-AC78-116307FAE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2496817"/>
            <a:ext cx="3089275" cy="3846833"/>
          </a:xfrm>
          <a:prstGeom prst="rect">
            <a:avLst/>
          </a:prstGeom>
        </p:spPr>
      </p:pic>
      <p:pic>
        <p:nvPicPr>
          <p:cNvPr id="13" name="Picture 12" descr="A close up of text on a whiteboard&#13;&#10;&#13;&#10;Description automatically generated">
            <a:extLst>
              <a:ext uri="{FF2B5EF4-FFF2-40B4-BE49-F238E27FC236}">
                <a16:creationId xmlns:a16="http://schemas.microsoft.com/office/drawing/2014/main" id="{403468CC-445E-EF4D-BFB7-D455847232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4" y="2609697"/>
            <a:ext cx="3089275" cy="32005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4E6BB5-E278-1B4D-86A9-823E4B8C6CA0}"/>
              </a:ext>
            </a:extLst>
          </p:cNvPr>
          <p:cNvSpPr txBox="1"/>
          <p:nvPr/>
        </p:nvSpPr>
        <p:spPr>
          <a:xfrm>
            <a:off x="392811" y="6343650"/>
            <a:ext cx="835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 model avoids redundancy and loops and is usually preferred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A5025C0D-BD5A-BA4D-BB84-5FFB4411BF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954" y="34549"/>
            <a:ext cx="902645" cy="105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586CD749-723D-6F45-BE63-E50E42DC43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306" y="508057"/>
            <a:ext cx="577693" cy="67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50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78A021E-9AEB-1C4F-ABED-C38CE9508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state space search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DD03CF2E-6EE6-0041-8D54-696AC8F618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723304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>
                <a:ea typeface="ＭＳ Ｐゴシック" panose="020B0600070205080204" pitchFamily="34" charset="-128"/>
              </a:rPr>
              <a:t>A state space is a </a:t>
            </a:r>
            <a:r>
              <a:rPr lang="en-US" altLang="en-US" b="1" dirty="0">
                <a:ea typeface="ＭＳ Ｐゴシック" panose="020B0600070205080204" pitchFamily="34" charset="-128"/>
              </a:rPr>
              <a:t>graph</a:t>
            </a:r>
            <a:r>
              <a:rPr lang="en-US" altLang="en-US" dirty="0">
                <a:ea typeface="ＭＳ Ｐゴシック" panose="020B0600070205080204" pitchFamily="34" charset="-128"/>
              </a:rPr>
              <a:t> (V, E) where V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nodes</a:t>
            </a:r>
            <a:r>
              <a:rPr lang="en-US" altLang="en-US" dirty="0">
                <a:ea typeface="ＭＳ Ｐゴシック" panose="020B0600070205080204" pitchFamily="34" charset="-128"/>
              </a:rPr>
              <a:t> and E is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arcs</a:t>
            </a:r>
            <a:r>
              <a:rPr lang="en-US" altLang="en-US" dirty="0">
                <a:ea typeface="ＭＳ Ｐゴシック" panose="020B0600070205080204" pitchFamily="34" charset="-128"/>
              </a:rPr>
              <a:t>, and each arc is directed from a node to another node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Nodes:</a:t>
            </a:r>
            <a:r>
              <a:rPr lang="en-US" altLang="en-US" dirty="0">
                <a:ea typeface="ＭＳ Ｐゴシック" panose="020B0600070205080204" pitchFamily="34" charset="-128"/>
              </a:rPr>
              <a:t> data structures with state description and other info, e.g., node’s parent, name of action that generated it from parent, etc.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Arcs: </a:t>
            </a:r>
            <a:r>
              <a:rPr lang="en-US" altLang="en-US" dirty="0">
                <a:ea typeface="ＭＳ Ｐゴシック" panose="020B0600070205080204" pitchFamily="34" charset="-128"/>
              </a:rPr>
              <a:t>instances of actions, head is a state, tail is the state that results from action, label on arc is action’s name or id</a:t>
            </a:r>
          </a:p>
        </p:txBody>
      </p:sp>
    </p:spTree>
    <p:extLst>
      <p:ext uri="{BB962C8B-B14F-4D97-AF65-F5344CB8AC3E}">
        <p14:creationId xmlns:p14="http://schemas.microsoft.com/office/powerpoint/2010/main" val="3195027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1F5A8AD5-9C30-134C-81CD-0C0790C6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Formalizing search in a state space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C0B66806-DE1A-7B4D-B509-11D69526B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105400"/>
          </a:xfrm>
        </p:spPr>
        <p:txBody>
          <a:bodyPr/>
          <a:lstStyle/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arc has fixed, positive </a:t>
            </a:r>
            <a:r>
              <a:rPr lang="en-US" altLang="en-US" b="1" dirty="0">
                <a:ea typeface="ＭＳ Ｐゴシック" panose="020B0600070205080204" pitchFamily="34" charset="-128"/>
              </a:rPr>
              <a:t>cost </a:t>
            </a:r>
            <a:r>
              <a:rPr lang="en-US" altLang="en-US" dirty="0">
                <a:ea typeface="ＭＳ Ｐゴシック" panose="020B0600070205080204" pitchFamily="34" charset="-128"/>
              </a:rPr>
              <a:t>associated with it corresponding to the action cost</a:t>
            </a:r>
          </a:p>
          <a:p>
            <a:pPr marL="627063" lvl="1" indent="-2270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Simple case: all costs are 1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Each node has a set of </a:t>
            </a:r>
            <a:r>
              <a:rPr lang="en-US" altLang="en-US" b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dirty="0">
                <a:ea typeface="ＭＳ Ｐゴシック" panose="020B0600070205080204" pitchFamily="34" charset="-128"/>
              </a:rPr>
              <a:t>produced by trying all legal actions that can be applied at node’</a:t>
            </a:r>
            <a:r>
              <a:rPr lang="en-US" altLang="ja-JP" dirty="0">
                <a:ea typeface="ＭＳ Ｐゴシック" panose="020B0600070205080204" pitchFamily="34" charset="-128"/>
              </a:rPr>
              <a:t>s state</a:t>
            </a:r>
          </a:p>
          <a:p>
            <a:pPr lvl="1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Expanding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 node = generating its successor nodes and adding them and their associated arcs to the graph</a:t>
            </a: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One or more nodes are marked as </a:t>
            </a:r>
            <a:r>
              <a:rPr lang="en-US" altLang="en-US" b="1" dirty="0">
                <a:ea typeface="ＭＳ Ｐゴシック" panose="020B0600070205080204" pitchFamily="34" charset="-128"/>
              </a:rPr>
              <a:t>start nodes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27013" indent="-227013" eaLnBrk="1" hangingPunct="1"/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b="1" dirty="0">
                <a:ea typeface="ＭＳ Ｐゴシック" panose="020B0600070205080204" pitchFamily="34" charset="-128"/>
              </a:rPr>
              <a:t>goal test</a:t>
            </a:r>
            <a:r>
              <a:rPr lang="en-US" altLang="en-US" dirty="0">
                <a:ea typeface="ＭＳ Ｐゴシック" panose="020B0600070205080204" pitchFamily="34" charset="-128"/>
              </a:rPr>
              <a:t> is applied to a state to determine if its associated node is a goal node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0509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81C26-A594-8E4B-BE80-5955890AF42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31800" y="1700588"/>
            <a:ext cx="8077200" cy="4378325"/>
          </a:xfrm>
        </p:spPr>
        <p:txBody>
          <a:bodyPr/>
          <a:lstStyle/>
          <a:p>
            <a:r>
              <a:rPr lang="en-US" dirty="0"/>
              <a:t>Two jugs J1 and J2 with capacity C1 and C2</a:t>
            </a:r>
          </a:p>
          <a:p>
            <a:r>
              <a:rPr lang="en-US" dirty="0"/>
              <a:t>Initially J1 has W1 water and J2 has W2 water</a:t>
            </a:r>
          </a:p>
          <a:p>
            <a:pPr lvl="1"/>
            <a:r>
              <a:rPr lang="en-US" dirty="0"/>
              <a:t>e.g.: a full 5-gallon jug and an empty 2-gallon jug </a:t>
            </a:r>
          </a:p>
          <a:p>
            <a:r>
              <a:rPr lang="en-US" dirty="0"/>
              <a:t>Possible actions: </a:t>
            </a:r>
          </a:p>
          <a:p>
            <a:pPr lvl="1"/>
            <a:r>
              <a:rPr lang="en-US" dirty="0"/>
              <a:t>Pour from jug X to jug Y until X empty or Y full</a:t>
            </a:r>
          </a:p>
          <a:p>
            <a:pPr lvl="1"/>
            <a:r>
              <a:rPr lang="en-US" dirty="0"/>
              <a:t>Empty jug X onto the floor</a:t>
            </a:r>
          </a:p>
          <a:p>
            <a:pPr marL="514350" indent="-457200"/>
            <a:r>
              <a:rPr lang="en-US" dirty="0"/>
              <a:t>Goal: J1 has G1 water and J2 G2</a:t>
            </a:r>
          </a:p>
          <a:p>
            <a:pPr marL="914400" lvl="1" indent="-457200"/>
            <a:r>
              <a:rPr lang="en-US" dirty="0"/>
              <a:t>G1 or G0 can be -1 to represent any amount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3E4074-C84D-1F44-A10A-A5DC4C05F60D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5D56A8-953B-7542-9528-844E8C872D5B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66601" name="Picture 1">
                <a:extLst>
                  <a:ext uri="{FF2B5EF4-FFF2-40B4-BE49-F238E27FC236}">
                    <a16:creationId xmlns:a16="http://schemas.microsoft.com/office/drawing/2014/main" id="{424122D8-D37F-F34D-B7EA-7F4422F00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21013-962C-8F4C-B576-F3FF5239561F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7EEE70-BB79-EC46-BBAA-205FC6ECCB0B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1" name="Picture 1">
                <a:extLst>
                  <a:ext uri="{FF2B5EF4-FFF2-40B4-BE49-F238E27FC236}">
                    <a16:creationId xmlns:a16="http://schemas.microsoft.com/office/drawing/2014/main" id="{365BFA73-CA25-7E48-9B8B-9A7CAE4C5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D5534D-0533-6743-849B-8A4FA8C4B76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B03CD-8C9A-CA48-9EF0-CF06792C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"/>
            <a:ext cx="7772400" cy="1143000"/>
          </a:xfrm>
        </p:spPr>
        <p:txBody>
          <a:bodyPr/>
          <a:lstStyle/>
          <a:p>
            <a:r>
              <a:rPr lang="en-US" dirty="0"/>
              <a:t>This is not a toy problem!</a:t>
            </a:r>
          </a:p>
        </p:txBody>
      </p:sp>
      <p:pic>
        <p:nvPicPr>
          <p:cNvPr id="5" name="Online Media 4" descr="Water Jug Problem Die Hard 2">
            <a:hlinkClick r:id="" action="ppaction://media"/>
            <a:extLst>
              <a:ext uri="{FF2B5EF4-FFF2-40B4-BE49-F238E27FC236}">
                <a16:creationId xmlns:a16="http://schemas.microsoft.com/office/drawing/2014/main" id="{3960ABC8-DB40-204A-8C4A-FD5AFDDE0B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2924" y="1143000"/>
            <a:ext cx="8582952" cy="48493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E328A-C141-DC4B-9F3F-0EFCA124F28E}"/>
              </a:ext>
            </a:extLst>
          </p:cNvPr>
          <p:cNvSpPr txBox="1"/>
          <p:nvPr/>
        </p:nvSpPr>
        <p:spPr>
          <a:xfrm>
            <a:off x="1360145" y="6248400"/>
            <a:ext cx="6728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 from the 1995 film </a:t>
            </a:r>
            <a:r>
              <a:rPr lang="en-US" dirty="0">
                <a:hlinkClick r:id="rId4"/>
              </a:rPr>
              <a:t>Die Hard with a Vengeance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32004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representation?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state?</a:t>
            </a:r>
          </a:p>
          <a:p>
            <a:pPr marL="231775" lvl="1" indent="-1095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state?</a:t>
            </a:r>
          </a:p>
          <a:p>
            <a:pPr marL="176213" indent="-176213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Possible actions?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Condition?</a:t>
            </a:r>
          </a:p>
          <a:p>
            <a:pPr marL="231775" lvl="1" indent="-109538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Resulting state?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40048324"/>
              </p:ext>
            </p:extLst>
          </p:nvPr>
        </p:nvGraphicFramePr>
        <p:xfrm>
          <a:off x="3429000" y="2078038"/>
          <a:ext cx="5486400" cy="417830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5G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34" charset="-128"/>
                      </a:endParaRP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2G jug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2to5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≤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(x,2)→(x+2,0)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2G into 5G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 ≥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(x,0)→(x-2,2)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5to2part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 &lt;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(1,y)→(0,y+1)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partial 5G into 2G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9335671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76400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A992D2-A8D8-0E41-BBD4-A642990323BC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447717-5437-6242-8A94-FE12A779EFF3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5" name="Picture 1">
                <a:extLst>
                  <a:ext uri="{FF2B5EF4-FFF2-40B4-BE49-F238E27FC236}">
                    <a16:creationId xmlns:a16="http://schemas.microsoft.com/office/drawing/2014/main" id="{C0C2CFA0-C6D3-7C41-AAF2-2CC7DBA0C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9EB801-D337-8446-BAD5-BC87D41E6DC9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E3D6EF1-3110-854E-90D9-28566CBB7F3C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3" name="Picture 1">
                <a:extLst>
                  <a:ext uri="{FF2B5EF4-FFF2-40B4-BE49-F238E27FC236}">
                    <a16:creationId xmlns:a16="http://schemas.microsoft.com/office/drawing/2014/main" id="{D63A6A66-DF97-8149-8145-140DCD9AC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1CE93-F1B2-D041-A9C6-390DCFC44BBF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095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076EB81-D1A9-7142-A16C-5FFE8A10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BTW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AB4C609F-E302-7344-B159-22BBAC527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Herb Simon</a:t>
            </a:r>
            <a:r>
              <a:rPr lang="en-US" altLang="en-US" dirty="0">
                <a:ea typeface="ＭＳ Ｐゴシック" panose="020B0600070205080204" pitchFamily="34" charset="-128"/>
              </a:rPr>
              <a:t> was a polymath who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contributed to economics, cognitive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science, management, computer science and many other fields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was awarded a Nobel Prize in 1978 “for his pioneering research into the decision-making process within economic organizations”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He is the only computer scientist to have won a Nobel Prize, although it was for his work in economics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C97D37AA-4714-4748-94C2-079D200445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76200"/>
            <a:ext cx="21844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728B493-F85E-4546-A0F4-847010C9A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31762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</a:rPr>
              <a:t>Example: Water Jug Problem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42E09F8-62E6-A140-BF93-A99CE5E3DF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5181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Given full 5-gal. jug and empty 2-gal. jug, fill 2-gal jug with one gallon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State =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x,y</a:t>
            </a:r>
            <a:r>
              <a:rPr lang="en-US" altLang="en-US" sz="2400" dirty="0">
                <a:ea typeface="ＭＳ Ｐゴシック" panose="020B0600070205080204" pitchFamily="34" charset="-128"/>
              </a:rPr>
              <a:t>), where x is water in jug 1; y is water in jug 2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Initial State = (5,0) </a:t>
            </a:r>
          </a:p>
          <a:p>
            <a:pPr marL="117475" indent="-11112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Goal State = (-1,1), where -1 means any amount </a:t>
            </a:r>
          </a:p>
        </p:txBody>
      </p:sp>
      <p:graphicFrame>
        <p:nvGraphicFramePr>
          <p:cNvPr id="19603" name="Group 147">
            <a:extLst>
              <a:ext uri="{FF2B5EF4-FFF2-40B4-BE49-F238E27FC236}">
                <a16:creationId xmlns:a16="http://schemas.microsoft.com/office/drawing/2014/main" id="{FCA552B8-FAC7-3244-BDB6-258208F91D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424329"/>
              </p:ext>
            </p:extLst>
          </p:nvPr>
        </p:nvGraphicFramePr>
        <p:xfrm>
          <a:off x="3276600" y="2078038"/>
          <a:ext cx="5791200" cy="3476625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175678290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1366017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64720907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052247818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Name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Cond.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Transition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Effect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87994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→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(0,y)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6687"/>
                  </a:ext>
                </a:extLst>
              </a:tr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dump2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(x,y)→(x,0)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Empty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3106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pour_1_2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y&lt;C2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x-D,y+D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min(x,C2-y)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1 to Jug 2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290366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pour_2_1</a:t>
                      </a:r>
                    </a:p>
                  </a:txBody>
                  <a:tcPr marT="45697" marB="456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y&gt;0 &amp;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X&lt;C1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x,y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)→(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x+D,y-D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)</a:t>
                      </a:r>
                      <a:b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D = min(y,C1-x)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Pour from Jug 2 to Jug 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009962"/>
                  </a:ext>
                </a:extLst>
              </a:tr>
            </a:tbl>
          </a:graphicData>
        </a:graphic>
      </p:graphicFrame>
      <p:sp>
        <p:nvSpPr>
          <p:cNvPr id="66600" name="Text Box 142">
            <a:extLst>
              <a:ext uri="{FF2B5EF4-FFF2-40B4-BE49-F238E27FC236}">
                <a16:creationId xmlns:a16="http://schemas.microsoft.com/office/drawing/2014/main" id="{8AD6067D-9119-BB46-B6AB-9D49694CE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105" y="1482887"/>
            <a:ext cx="1694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/>
              <a:t>Action table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01517-8E22-9446-BDE6-673CED3FE5B7}"/>
              </a:ext>
            </a:extLst>
          </p:cNvPr>
          <p:cNvGrpSpPr/>
          <p:nvPr/>
        </p:nvGrpSpPr>
        <p:grpSpPr>
          <a:xfrm>
            <a:off x="7239000" y="105098"/>
            <a:ext cx="1879600" cy="1489075"/>
            <a:chOff x="7239000" y="105098"/>
            <a:chExt cx="1879600" cy="148907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DDBB5A1-4424-1347-B2FA-3290DBF0EEB5}"/>
                </a:ext>
              </a:extLst>
            </p:cNvPr>
            <p:cNvGrpSpPr/>
            <p:nvPr/>
          </p:nvGrpSpPr>
          <p:grpSpPr>
            <a:xfrm>
              <a:off x="7239000" y="105098"/>
              <a:ext cx="1270000" cy="1489075"/>
              <a:chOff x="6841162" y="105098"/>
              <a:chExt cx="1270000" cy="1489075"/>
            </a:xfrm>
          </p:grpSpPr>
          <p:pic>
            <p:nvPicPr>
              <p:cNvPr id="14" name="Picture 1">
                <a:extLst>
                  <a:ext uri="{FF2B5EF4-FFF2-40B4-BE49-F238E27FC236}">
                    <a16:creationId xmlns:a16="http://schemas.microsoft.com/office/drawing/2014/main" id="{3048103D-367C-DB4A-B7DE-26992B48BE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1162" y="105098"/>
                <a:ext cx="1270000" cy="1489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D60B39-F296-EF4E-B6BA-DE933E9BAE34}"/>
                  </a:ext>
                </a:extLst>
              </p:cNvPr>
              <p:cNvSpPr txBox="1"/>
              <p:nvPr/>
            </p:nvSpPr>
            <p:spPr>
              <a:xfrm>
                <a:off x="7137608" y="548253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5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6DF82E2-6B37-EE48-9D0A-3FF74CAF2F2E}"/>
                </a:ext>
              </a:extLst>
            </p:cNvPr>
            <p:cNvGrpSpPr/>
            <p:nvPr/>
          </p:nvGrpSpPr>
          <p:grpSpPr>
            <a:xfrm>
              <a:off x="8305800" y="373131"/>
              <a:ext cx="812800" cy="953008"/>
              <a:chOff x="8102600" y="508057"/>
              <a:chExt cx="812800" cy="953008"/>
            </a:xfrm>
          </p:grpSpPr>
          <p:pic>
            <p:nvPicPr>
              <p:cNvPr id="12" name="Picture 1">
                <a:extLst>
                  <a:ext uri="{FF2B5EF4-FFF2-40B4-BE49-F238E27FC236}">
                    <a16:creationId xmlns:a16="http://schemas.microsoft.com/office/drawing/2014/main" id="{1FB7F1C7-C72A-5B40-903D-811FE8DF98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2600" y="508057"/>
                <a:ext cx="812800" cy="953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DF13B5-DB54-894E-AB89-24E2C78F93C1}"/>
                  </a:ext>
                </a:extLst>
              </p:cNvPr>
              <p:cNvSpPr txBox="1"/>
              <p:nvPr/>
            </p:nvSpPr>
            <p:spPr>
              <a:xfrm>
                <a:off x="8221246" y="753728"/>
                <a:ext cx="3385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333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107">
            <a:extLst>
              <a:ext uri="{FF2B5EF4-FFF2-40B4-BE49-F238E27FC236}">
                <a16:creationId xmlns:a16="http://schemas.microsoft.com/office/drawing/2014/main" id="{34985D42-A774-4F46-8B88-1F9B56ECB3E5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447800"/>
            <a:ext cx="914400" cy="5181600"/>
            <a:chOff x="1248" y="528"/>
            <a:chExt cx="576" cy="3264"/>
          </a:xfrm>
        </p:grpSpPr>
        <p:sp>
          <p:nvSpPr>
            <p:cNvPr id="68687" name="Oval 4">
              <a:extLst>
                <a:ext uri="{FF2B5EF4-FFF2-40B4-BE49-F238E27FC236}">
                  <a16:creationId xmlns:a16="http://schemas.microsoft.com/office/drawing/2014/main" id="{B5C0DCA1-726B-BD44-9F0F-C25AFAA7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528"/>
              <a:ext cx="576" cy="432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5, 2</a:t>
              </a:r>
            </a:p>
          </p:txBody>
        </p:sp>
        <p:sp>
          <p:nvSpPr>
            <p:cNvPr id="68688" name="Oval 5">
              <a:extLst>
                <a:ext uri="{FF2B5EF4-FFF2-40B4-BE49-F238E27FC236}">
                  <a16:creationId xmlns:a16="http://schemas.microsoft.com/office/drawing/2014/main" id="{D7911EF2-22AD-8D4B-8AD3-060E7421E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3, 2</a:t>
              </a:r>
            </a:p>
          </p:txBody>
        </p:sp>
        <p:sp>
          <p:nvSpPr>
            <p:cNvPr id="68689" name="Oval 6">
              <a:extLst>
                <a:ext uri="{FF2B5EF4-FFF2-40B4-BE49-F238E27FC236}">
                  <a16:creationId xmlns:a16="http://schemas.microsoft.com/office/drawing/2014/main" id="{1CBF9EE1-96B8-7041-A54D-C7E94E309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2, 2</a:t>
              </a:r>
            </a:p>
          </p:txBody>
        </p:sp>
        <p:sp>
          <p:nvSpPr>
            <p:cNvPr id="68690" name="Oval 7">
              <a:extLst>
                <a:ext uri="{FF2B5EF4-FFF2-40B4-BE49-F238E27FC236}">
                  <a16:creationId xmlns:a16="http://schemas.microsoft.com/office/drawing/2014/main" id="{7363388A-9958-EC41-9B38-7C6F20985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1, 2</a:t>
              </a:r>
            </a:p>
          </p:txBody>
        </p:sp>
        <p:sp>
          <p:nvSpPr>
            <p:cNvPr id="68691" name="Oval 8">
              <a:extLst>
                <a:ext uri="{FF2B5EF4-FFF2-40B4-BE49-F238E27FC236}">
                  <a16:creationId xmlns:a16="http://schemas.microsoft.com/office/drawing/2014/main" id="{F70ECD54-1983-8E42-BBD4-06A2C0812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4, 2</a:t>
              </a:r>
            </a:p>
          </p:txBody>
        </p:sp>
        <p:sp>
          <p:nvSpPr>
            <p:cNvPr id="68692" name="Oval 9">
              <a:extLst>
                <a:ext uri="{FF2B5EF4-FFF2-40B4-BE49-F238E27FC236}">
                  <a16:creationId xmlns:a16="http://schemas.microsoft.com/office/drawing/2014/main" id="{2349A62D-83CB-3E45-BA34-6A5B970B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0, 2</a:t>
              </a:r>
            </a:p>
          </p:txBody>
        </p:sp>
      </p:grpSp>
      <p:grpSp>
        <p:nvGrpSpPr>
          <p:cNvPr id="68610" name="Group 106">
            <a:extLst>
              <a:ext uri="{FF2B5EF4-FFF2-40B4-BE49-F238E27FC236}">
                <a16:creationId xmlns:a16="http://schemas.microsoft.com/office/drawing/2014/main" id="{A8651EB3-1C64-5649-8EEA-F0BDDC4FFEAD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1447800"/>
            <a:ext cx="914400" cy="5181600"/>
            <a:chOff x="2856" y="528"/>
            <a:chExt cx="576" cy="3264"/>
          </a:xfrm>
        </p:grpSpPr>
        <p:sp>
          <p:nvSpPr>
            <p:cNvPr id="68681" name="Oval 12">
              <a:extLst>
                <a:ext uri="{FF2B5EF4-FFF2-40B4-BE49-F238E27FC236}">
                  <a16:creationId xmlns:a16="http://schemas.microsoft.com/office/drawing/2014/main" id="{1D3748EB-5E86-504D-B4F4-FECD58ACD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528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5, 1</a:t>
              </a:r>
            </a:p>
          </p:txBody>
        </p:sp>
        <p:sp>
          <p:nvSpPr>
            <p:cNvPr id="68682" name="Oval 13">
              <a:extLst>
                <a:ext uri="{FF2B5EF4-FFF2-40B4-BE49-F238E27FC236}">
                  <a16:creationId xmlns:a16="http://schemas.microsoft.com/office/drawing/2014/main" id="{488267F1-A40B-0947-90EE-956B5806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6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3, 1</a:t>
              </a:r>
            </a:p>
          </p:txBody>
        </p:sp>
        <p:sp>
          <p:nvSpPr>
            <p:cNvPr id="68683" name="Oval 14">
              <a:extLst>
                <a:ext uri="{FF2B5EF4-FFF2-40B4-BE49-F238E27FC236}">
                  <a16:creationId xmlns:a16="http://schemas.microsoft.com/office/drawing/2014/main" id="{D3A0145F-F848-B242-90D5-FD61386C0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227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2, 1</a:t>
              </a:r>
            </a:p>
          </p:txBody>
        </p:sp>
        <p:sp>
          <p:nvSpPr>
            <p:cNvPr id="68684" name="Oval 15">
              <a:extLst>
                <a:ext uri="{FF2B5EF4-FFF2-40B4-BE49-F238E27FC236}">
                  <a16:creationId xmlns:a16="http://schemas.microsoft.com/office/drawing/2014/main" id="{19002CD1-E7F1-F44C-AA55-A7FE643A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2793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1, 1</a:t>
              </a:r>
            </a:p>
          </p:txBody>
        </p:sp>
        <p:sp>
          <p:nvSpPr>
            <p:cNvPr id="68685" name="Oval 16">
              <a:extLst>
                <a:ext uri="{FF2B5EF4-FFF2-40B4-BE49-F238E27FC236}">
                  <a16:creationId xmlns:a16="http://schemas.microsoft.com/office/drawing/2014/main" id="{B2E53FE5-202A-D045-B717-CE068A2E5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1094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4, 1</a:t>
              </a:r>
            </a:p>
          </p:txBody>
        </p:sp>
        <p:sp>
          <p:nvSpPr>
            <p:cNvPr id="68686" name="Oval 17">
              <a:extLst>
                <a:ext uri="{FF2B5EF4-FFF2-40B4-BE49-F238E27FC236}">
                  <a16:creationId xmlns:a16="http://schemas.microsoft.com/office/drawing/2014/main" id="{49D8FE9A-79ED-BA41-B6B8-BAA78749E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360"/>
              <a:ext cx="576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0, 1</a:t>
              </a:r>
            </a:p>
          </p:txBody>
        </p:sp>
      </p:grpSp>
      <p:grpSp>
        <p:nvGrpSpPr>
          <p:cNvPr id="68611" name="Group 18">
            <a:extLst>
              <a:ext uri="{FF2B5EF4-FFF2-40B4-BE49-F238E27FC236}">
                <a16:creationId xmlns:a16="http://schemas.microsoft.com/office/drawing/2014/main" id="{707730AE-1B57-EB45-9659-BECEC46DBB2A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447800"/>
            <a:ext cx="914400" cy="5181600"/>
            <a:chOff x="912" y="528"/>
            <a:chExt cx="576" cy="3264"/>
          </a:xfrm>
        </p:grpSpPr>
        <p:sp>
          <p:nvSpPr>
            <p:cNvPr id="68675" name="Oval 19">
              <a:extLst>
                <a:ext uri="{FF2B5EF4-FFF2-40B4-BE49-F238E27FC236}">
                  <a16:creationId xmlns:a16="http://schemas.microsoft.com/office/drawing/2014/main" id="{0AC7F0BD-67D6-6645-9026-4457BD9C3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528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5, 0</a:t>
              </a:r>
            </a:p>
          </p:txBody>
        </p:sp>
        <p:sp>
          <p:nvSpPr>
            <p:cNvPr id="68676" name="Oval 20">
              <a:extLst>
                <a:ext uri="{FF2B5EF4-FFF2-40B4-BE49-F238E27FC236}">
                  <a16:creationId xmlns:a16="http://schemas.microsoft.com/office/drawing/2014/main" id="{0748FF7E-98D8-C941-96F7-0365B81CF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6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3, 0</a:t>
              </a:r>
            </a:p>
          </p:txBody>
        </p:sp>
        <p:sp>
          <p:nvSpPr>
            <p:cNvPr id="68677" name="Oval 21">
              <a:extLst>
                <a:ext uri="{FF2B5EF4-FFF2-40B4-BE49-F238E27FC236}">
                  <a16:creationId xmlns:a16="http://schemas.microsoft.com/office/drawing/2014/main" id="{3DA1EC2B-D7B8-5A4C-9C20-433FDE73B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227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2, 0</a:t>
              </a:r>
            </a:p>
          </p:txBody>
        </p:sp>
        <p:sp>
          <p:nvSpPr>
            <p:cNvPr id="68678" name="Oval 22">
              <a:extLst>
                <a:ext uri="{FF2B5EF4-FFF2-40B4-BE49-F238E27FC236}">
                  <a16:creationId xmlns:a16="http://schemas.microsoft.com/office/drawing/2014/main" id="{E1D151B9-CD06-0F4A-94A2-B1611B61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793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1, 0</a:t>
              </a:r>
            </a:p>
          </p:txBody>
        </p:sp>
        <p:sp>
          <p:nvSpPr>
            <p:cNvPr id="68679" name="Oval 23">
              <a:extLst>
                <a:ext uri="{FF2B5EF4-FFF2-40B4-BE49-F238E27FC236}">
                  <a16:creationId xmlns:a16="http://schemas.microsoft.com/office/drawing/2014/main" id="{8226CDBB-CE3A-7A42-9295-2B6501EDB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1094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4, 0</a:t>
              </a:r>
            </a:p>
          </p:txBody>
        </p:sp>
        <p:sp>
          <p:nvSpPr>
            <p:cNvPr id="68680" name="Oval 24">
              <a:extLst>
                <a:ext uri="{FF2B5EF4-FFF2-40B4-BE49-F238E27FC236}">
                  <a16:creationId xmlns:a16="http://schemas.microsoft.com/office/drawing/2014/main" id="{2CD5AC30-0BB7-2344-84C7-EAC39ADD0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360"/>
              <a:ext cx="576" cy="4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0, 0</a:t>
              </a:r>
            </a:p>
          </p:txBody>
        </p:sp>
      </p:grpSp>
      <p:grpSp>
        <p:nvGrpSpPr>
          <p:cNvPr id="11" name="Group 108">
            <a:extLst>
              <a:ext uri="{FF2B5EF4-FFF2-40B4-BE49-F238E27FC236}">
                <a16:creationId xmlns:a16="http://schemas.microsoft.com/office/drawing/2014/main" id="{0AA9D328-D622-2244-A978-8B9F52A842C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914400"/>
            <a:ext cx="4191000" cy="5422900"/>
            <a:chOff x="1824" y="232"/>
            <a:chExt cx="2640" cy="3416"/>
          </a:xfrm>
        </p:grpSpPr>
        <p:sp>
          <p:nvSpPr>
            <p:cNvPr id="68663" name="Freeform 28">
              <a:extLst>
                <a:ext uri="{FF2B5EF4-FFF2-40B4-BE49-F238E27FC236}">
                  <a16:creationId xmlns:a16="http://schemas.microsoft.com/office/drawing/2014/main" id="{C87184D7-84BB-A147-870B-56FCC8BBF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3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4" name="Freeform 29">
              <a:extLst>
                <a:ext uri="{FF2B5EF4-FFF2-40B4-BE49-F238E27FC236}">
                  <a16:creationId xmlns:a16="http://schemas.microsoft.com/office/drawing/2014/main" id="{EA49F94C-0ABD-F34B-A99A-AF92D241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808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5" name="Freeform 30">
              <a:extLst>
                <a:ext uri="{FF2B5EF4-FFF2-40B4-BE49-F238E27FC236}">
                  <a16:creationId xmlns:a16="http://schemas.microsoft.com/office/drawing/2014/main" id="{2BF7DC73-8A08-9A4D-842E-1A8EFFE1C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384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6" name="Freeform 31">
              <a:extLst>
                <a:ext uri="{FF2B5EF4-FFF2-40B4-BE49-F238E27FC236}">
                  <a16:creationId xmlns:a16="http://schemas.microsoft.com/office/drawing/2014/main" id="{B36AAE1F-D62D-554A-B9F8-5D6B29148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1960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7" name="Freeform 32">
              <a:extLst>
                <a:ext uri="{FF2B5EF4-FFF2-40B4-BE49-F238E27FC236}">
                  <a16:creationId xmlns:a16="http://schemas.microsoft.com/office/drawing/2014/main" id="{66FEAB7C-5B17-7742-AF3C-B13BA876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536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8" name="Freeform 33">
              <a:extLst>
                <a:ext uri="{FF2B5EF4-FFF2-40B4-BE49-F238E27FC236}">
                  <a16:creationId xmlns:a16="http://schemas.microsoft.com/office/drawing/2014/main" id="{A575F983-DC9F-C444-8980-DF793767E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3112"/>
              <a:ext cx="2640" cy="488"/>
            </a:xfrm>
            <a:custGeom>
              <a:avLst/>
              <a:gdLst>
                <a:gd name="T0" fmla="*/ 0 w 2640"/>
                <a:gd name="T1" fmla="*/ 488 h 488"/>
                <a:gd name="T2" fmla="*/ 1296 w 2640"/>
                <a:gd name="T3" fmla="*/ 8 h 488"/>
                <a:gd name="T4" fmla="*/ 2640 w 2640"/>
                <a:gd name="T5" fmla="*/ 440 h 488"/>
                <a:gd name="T6" fmla="*/ 0 60000 65536"/>
                <a:gd name="T7" fmla="*/ 0 60000 65536"/>
                <a:gd name="T8" fmla="*/ 0 60000 65536"/>
                <a:gd name="T9" fmla="*/ 0 w 2640"/>
                <a:gd name="T10" fmla="*/ 0 h 488"/>
                <a:gd name="T11" fmla="*/ 2640 w 2640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40" h="488">
                  <a:moveTo>
                    <a:pt x="0" y="488"/>
                  </a:moveTo>
                  <a:cubicBezTo>
                    <a:pt x="428" y="252"/>
                    <a:pt x="856" y="16"/>
                    <a:pt x="1296" y="8"/>
                  </a:cubicBezTo>
                  <a:cubicBezTo>
                    <a:pt x="1736" y="0"/>
                    <a:pt x="2416" y="368"/>
                    <a:pt x="2640" y="44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9" name="Freeform 34">
              <a:extLst>
                <a:ext uri="{FF2B5EF4-FFF2-40B4-BE49-F238E27FC236}">
                  <a16:creationId xmlns:a16="http://schemas.microsoft.com/office/drawing/2014/main" id="{7FAD5649-1B9E-F04C-9085-CF43B8C34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57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0" name="Freeform 40">
              <a:extLst>
                <a:ext uri="{FF2B5EF4-FFF2-40B4-BE49-F238E27FC236}">
                  <a16:creationId xmlns:a16="http://schemas.microsoft.com/office/drawing/2014/main" id="{302AD2ED-121D-F646-834B-CFE18566E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19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1" name="Freeform 41">
              <a:extLst>
                <a:ext uri="{FF2B5EF4-FFF2-40B4-BE49-F238E27FC236}">
                  <a16:creationId xmlns:a16="http://schemas.microsoft.com/office/drawing/2014/main" id="{DAE422D9-D105-6149-8032-06482E908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1720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2" name="Freeform 42">
              <a:extLst>
                <a:ext uri="{FF2B5EF4-FFF2-40B4-BE49-F238E27FC236}">
                  <a16:creationId xmlns:a16="http://schemas.microsoft.com/office/drawing/2014/main" id="{B56351EE-A67D-E64F-B973-5BBA5CC07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296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3" name="Freeform 43">
              <a:extLst>
                <a:ext uri="{FF2B5EF4-FFF2-40B4-BE49-F238E27FC236}">
                  <a16:creationId xmlns:a16="http://schemas.microsoft.com/office/drawing/2014/main" id="{506CB566-C46E-4D43-9358-592F9DAD1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872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74" name="Freeform 44">
              <a:extLst>
                <a:ext uri="{FF2B5EF4-FFF2-40B4-BE49-F238E27FC236}">
                  <a16:creationId xmlns:a16="http://schemas.microsoft.com/office/drawing/2014/main" id="{6E03FF30-92DC-644E-A854-D5A23EC0E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448"/>
              <a:ext cx="1008" cy="200"/>
            </a:xfrm>
            <a:custGeom>
              <a:avLst/>
              <a:gdLst>
                <a:gd name="T0" fmla="*/ 0 w 1008"/>
                <a:gd name="T1" fmla="*/ 152 h 200"/>
                <a:gd name="T2" fmla="*/ 528 w 1008"/>
                <a:gd name="T3" fmla="*/ 8 h 200"/>
                <a:gd name="T4" fmla="*/ 1008 w 1008"/>
                <a:gd name="T5" fmla="*/ 200 h 200"/>
                <a:gd name="T6" fmla="*/ 0 60000 65536"/>
                <a:gd name="T7" fmla="*/ 0 60000 65536"/>
                <a:gd name="T8" fmla="*/ 0 60000 65536"/>
                <a:gd name="T9" fmla="*/ 0 w 1008"/>
                <a:gd name="T10" fmla="*/ 0 h 200"/>
                <a:gd name="T11" fmla="*/ 1008 w 1008"/>
                <a:gd name="T12" fmla="*/ 200 h 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200">
                  <a:moveTo>
                    <a:pt x="0" y="152"/>
                  </a:moveTo>
                  <a:cubicBezTo>
                    <a:pt x="180" y="76"/>
                    <a:pt x="360" y="0"/>
                    <a:pt x="528" y="8"/>
                  </a:cubicBezTo>
                  <a:cubicBezTo>
                    <a:pt x="696" y="16"/>
                    <a:pt x="852" y="108"/>
                    <a:pt x="1008" y="20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58" name="Text Box 46">
            <a:extLst>
              <a:ext uri="{FF2B5EF4-FFF2-40B4-BE49-F238E27FC236}">
                <a16:creationId xmlns:a16="http://schemas.microsoft.com/office/drawing/2014/main" id="{33064382-A3A9-6D4E-8C54-34241ADA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2590800"/>
            <a:ext cx="1147763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Empty2</a:t>
            </a:r>
          </a:p>
        </p:txBody>
      </p:sp>
      <p:sp>
        <p:nvSpPr>
          <p:cNvPr id="64559" name="Text Box 47">
            <a:extLst>
              <a:ext uri="{FF2B5EF4-FFF2-40B4-BE49-F238E27FC236}">
                <a16:creationId xmlns:a16="http://schemas.microsoft.com/office/drawing/2014/main" id="{EBF4AEB6-3A7E-0B43-ACA2-E9B719D5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600200"/>
            <a:ext cx="1147763" cy="45720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Empty5</a:t>
            </a:r>
          </a:p>
        </p:txBody>
      </p:sp>
      <p:sp>
        <p:nvSpPr>
          <p:cNvPr id="64560" name="Freeform 48">
            <a:extLst>
              <a:ext uri="{FF2B5EF4-FFF2-40B4-BE49-F238E27FC236}">
                <a16:creationId xmlns:a16="http://schemas.microsoft.com/office/drawing/2014/main" id="{B80DA1AB-6409-9C43-9027-B607B80D8FEC}"/>
              </a:ext>
            </a:extLst>
          </p:cNvPr>
          <p:cNvSpPr>
            <a:spLocks/>
          </p:cNvSpPr>
          <p:nvPr/>
        </p:nvSpPr>
        <p:spPr bwMode="auto">
          <a:xfrm>
            <a:off x="54864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61" name="Text Box 49">
            <a:extLst>
              <a:ext uri="{FF2B5EF4-FFF2-40B4-BE49-F238E27FC236}">
                <a16:creationId xmlns:a16="http://schemas.microsoft.com/office/drawing/2014/main" id="{36BFF92C-4B97-7D40-ABD0-13DAA6C3C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619500"/>
            <a:ext cx="725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2to5</a:t>
            </a:r>
          </a:p>
        </p:txBody>
      </p:sp>
      <p:sp>
        <p:nvSpPr>
          <p:cNvPr id="64562" name="Text Box 50">
            <a:extLst>
              <a:ext uri="{FF2B5EF4-FFF2-40B4-BE49-F238E27FC236}">
                <a16:creationId xmlns:a16="http://schemas.microsoft.com/office/drawing/2014/main" id="{0CDCF8D5-70A1-534A-BEC4-B77C1906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629150"/>
            <a:ext cx="725487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</a:t>
            </a:r>
          </a:p>
        </p:txBody>
      </p:sp>
      <p:sp>
        <p:nvSpPr>
          <p:cNvPr id="64563" name="Text Box 51">
            <a:extLst>
              <a:ext uri="{FF2B5EF4-FFF2-40B4-BE49-F238E27FC236}">
                <a16:creationId xmlns:a16="http://schemas.microsoft.com/office/drawing/2014/main" id="{1A625AD3-0261-7A40-9001-8F7FE15B7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1198563" cy="457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5to2part</a:t>
            </a:r>
          </a:p>
        </p:txBody>
      </p:sp>
      <p:grpSp>
        <p:nvGrpSpPr>
          <p:cNvPr id="12" name="Group 59">
            <a:extLst>
              <a:ext uri="{FF2B5EF4-FFF2-40B4-BE49-F238E27FC236}">
                <a16:creationId xmlns:a16="http://schemas.microsoft.com/office/drawing/2014/main" id="{DEA5E70A-F8EA-B749-9129-12FADF2C9BA0}"/>
              </a:ext>
            </a:extLst>
          </p:cNvPr>
          <p:cNvGrpSpPr>
            <a:grpSpLocks/>
          </p:cNvGrpSpPr>
          <p:nvPr/>
        </p:nvGrpSpPr>
        <p:grpSpPr bwMode="auto">
          <a:xfrm>
            <a:off x="2592388" y="1828800"/>
            <a:ext cx="1141412" cy="4419600"/>
            <a:chOff x="1969" y="768"/>
            <a:chExt cx="719" cy="2784"/>
          </a:xfrm>
        </p:grpSpPr>
        <p:sp>
          <p:nvSpPr>
            <p:cNvPr id="68658" name="Freeform 52">
              <a:extLst>
                <a:ext uri="{FF2B5EF4-FFF2-40B4-BE49-F238E27FC236}">
                  <a16:creationId xmlns:a16="http://schemas.microsoft.com/office/drawing/2014/main" id="{9AA88B77-D325-964F-B35B-22164BE09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9" name="Freeform 53">
              <a:extLst>
                <a:ext uri="{FF2B5EF4-FFF2-40B4-BE49-F238E27FC236}">
                  <a16:creationId xmlns:a16="http://schemas.microsoft.com/office/drawing/2014/main" id="{2EEB902B-5827-FD44-BDF8-AF8E34433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0" name="Freeform 54">
              <a:extLst>
                <a:ext uri="{FF2B5EF4-FFF2-40B4-BE49-F238E27FC236}">
                  <a16:creationId xmlns:a16="http://schemas.microsoft.com/office/drawing/2014/main" id="{F168FD99-A40E-524B-9E12-253D121D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1" name="Freeform 55">
              <a:extLst>
                <a:ext uri="{FF2B5EF4-FFF2-40B4-BE49-F238E27FC236}">
                  <a16:creationId xmlns:a16="http://schemas.microsoft.com/office/drawing/2014/main" id="{7F07CE94-7D95-0042-B490-681891BD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62" name="Freeform 57">
              <a:extLst>
                <a:ext uri="{FF2B5EF4-FFF2-40B4-BE49-F238E27FC236}">
                  <a16:creationId xmlns:a16="http://schemas.microsoft.com/office/drawing/2014/main" id="{FC6BAC30-B5C9-0843-AB34-ED06E37A1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60">
            <a:extLst>
              <a:ext uri="{FF2B5EF4-FFF2-40B4-BE49-F238E27FC236}">
                <a16:creationId xmlns:a16="http://schemas.microsoft.com/office/drawing/2014/main" id="{CF538DAA-36B9-E949-A8CB-C4A509D1E589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1828800"/>
            <a:ext cx="1141413" cy="4419600"/>
            <a:chOff x="1969" y="768"/>
            <a:chExt cx="719" cy="2784"/>
          </a:xfrm>
        </p:grpSpPr>
        <p:sp>
          <p:nvSpPr>
            <p:cNvPr id="68653" name="Freeform 61">
              <a:extLst>
                <a:ext uri="{FF2B5EF4-FFF2-40B4-BE49-F238E27FC236}">
                  <a16:creationId xmlns:a16="http://schemas.microsoft.com/office/drawing/2014/main" id="{1B8F50FD-049D-AA45-B07A-C68BD2114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Freeform 62">
              <a:extLst>
                <a:ext uri="{FF2B5EF4-FFF2-40B4-BE49-F238E27FC236}">
                  <a16:creationId xmlns:a16="http://schemas.microsoft.com/office/drawing/2014/main" id="{84D2E5A7-FFE2-6D48-8A76-D113F825C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5" name="Freeform 63">
              <a:extLst>
                <a:ext uri="{FF2B5EF4-FFF2-40B4-BE49-F238E27FC236}">
                  <a16:creationId xmlns:a16="http://schemas.microsoft.com/office/drawing/2014/main" id="{AA7699A0-FE2E-EE48-B548-6E233948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6" name="Freeform 64">
              <a:extLst>
                <a:ext uri="{FF2B5EF4-FFF2-40B4-BE49-F238E27FC236}">
                  <a16:creationId xmlns:a16="http://schemas.microsoft.com/office/drawing/2014/main" id="{9C605BBA-6166-F24F-AF46-B00BE8BF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7" name="Freeform 65">
              <a:extLst>
                <a:ext uri="{FF2B5EF4-FFF2-40B4-BE49-F238E27FC236}">
                  <a16:creationId xmlns:a16="http://schemas.microsoft.com/office/drawing/2014/main" id="{4424CB48-A372-2C4B-9A16-070F0F91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66">
            <a:extLst>
              <a:ext uri="{FF2B5EF4-FFF2-40B4-BE49-F238E27FC236}">
                <a16:creationId xmlns:a16="http://schemas.microsoft.com/office/drawing/2014/main" id="{B2D1343F-E205-9845-AD1C-ADB5661DBDC3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828800"/>
            <a:ext cx="1141413" cy="4419600"/>
            <a:chOff x="1969" y="768"/>
            <a:chExt cx="719" cy="2784"/>
          </a:xfrm>
        </p:grpSpPr>
        <p:sp>
          <p:nvSpPr>
            <p:cNvPr id="68648" name="Freeform 67">
              <a:extLst>
                <a:ext uri="{FF2B5EF4-FFF2-40B4-BE49-F238E27FC236}">
                  <a16:creationId xmlns:a16="http://schemas.microsoft.com/office/drawing/2014/main" id="{60065FC2-2BE8-2C49-A911-04523CA8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9" name="Freeform 68">
              <a:extLst>
                <a:ext uri="{FF2B5EF4-FFF2-40B4-BE49-F238E27FC236}">
                  <a16:creationId xmlns:a16="http://schemas.microsoft.com/office/drawing/2014/main" id="{9EE11D1B-513C-C84F-80B8-94776E0FE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0" name="Freeform 69">
              <a:extLst>
                <a:ext uri="{FF2B5EF4-FFF2-40B4-BE49-F238E27FC236}">
                  <a16:creationId xmlns:a16="http://schemas.microsoft.com/office/drawing/2014/main" id="{4B159117-CBF2-AF4F-A95E-AC18F9AF3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Freeform 70">
              <a:extLst>
                <a:ext uri="{FF2B5EF4-FFF2-40B4-BE49-F238E27FC236}">
                  <a16:creationId xmlns:a16="http://schemas.microsoft.com/office/drawing/2014/main" id="{6785CEDB-5D3B-9947-8F86-556AB429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Freeform 71">
              <a:extLst>
                <a:ext uri="{FF2B5EF4-FFF2-40B4-BE49-F238E27FC236}">
                  <a16:creationId xmlns:a16="http://schemas.microsoft.com/office/drawing/2014/main" id="{E5E9A3C2-81B1-3348-BC04-E56ABBB19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96">
            <a:extLst>
              <a:ext uri="{FF2B5EF4-FFF2-40B4-BE49-F238E27FC236}">
                <a16:creationId xmlns:a16="http://schemas.microsoft.com/office/drawing/2014/main" id="{E8F73614-1BA5-C146-9E45-2F4F86C8E50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905000"/>
            <a:ext cx="1676400" cy="4343400"/>
            <a:chOff x="3408" y="816"/>
            <a:chExt cx="1056" cy="2736"/>
          </a:xfrm>
        </p:grpSpPr>
        <p:sp>
          <p:nvSpPr>
            <p:cNvPr id="68643" name="Line 72">
              <a:extLst>
                <a:ext uri="{FF2B5EF4-FFF2-40B4-BE49-F238E27FC236}">
                  <a16:creationId xmlns:a16="http://schemas.microsoft.com/office/drawing/2014/main" id="{F7BA1709-DD1F-3A48-8263-DCB7C4A51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Line 74">
              <a:extLst>
                <a:ext uri="{FF2B5EF4-FFF2-40B4-BE49-F238E27FC236}">
                  <a16:creationId xmlns:a16="http://schemas.microsoft.com/office/drawing/2014/main" id="{5FFB4DBA-BE95-BE42-9810-61BB939FF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3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5" name="Line 75">
              <a:extLst>
                <a:ext uri="{FF2B5EF4-FFF2-40B4-BE49-F238E27FC236}">
                  <a16:creationId xmlns:a16="http://schemas.microsoft.com/office/drawing/2014/main" id="{BE3541C0-24EF-A245-B33B-DCDB98353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Line 76">
              <a:extLst>
                <a:ext uri="{FF2B5EF4-FFF2-40B4-BE49-F238E27FC236}">
                  <a16:creationId xmlns:a16="http://schemas.microsoft.com/office/drawing/2014/main" id="{CE036E7A-0CD0-0B43-A8F2-2C8833E0D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7" name="Line 78">
              <a:extLst>
                <a:ext uri="{FF2B5EF4-FFF2-40B4-BE49-F238E27FC236}">
                  <a16:creationId xmlns:a16="http://schemas.microsoft.com/office/drawing/2014/main" id="{0FACD55B-3CCD-0242-BF0A-66BA2FA80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11F0B537-3DB3-9241-81D2-8FFF17793DDE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1676400" cy="4343400"/>
            <a:chOff x="3408" y="816"/>
            <a:chExt cx="1056" cy="2736"/>
          </a:xfrm>
        </p:grpSpPr>
        <p:sp>
          <p:nvSpPr>
            <p:cNvPr id="68638" name="Line 86">
              <a:extLst>
                <a:ext uri="{FF2B5EF4-FFF2-40B4-BE49-F238E27FC236}">
                  <a16:creationId xmlns:a16="http://schemas.microsoft.com/office/drawing/2014/main" id="{84858232-51C3-EC42-9A89-FCAD69EBA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9" name="Line 87">
              <a:extLst>
                <a:ext uri="{FF2B5EF4-FFF2-40B4-BE49-F238E27FC236}">
                  <a16:creationId xmlns:a16="http://schemas.microsoft.com/office/drawing/2014/main" id="{14E159E8-4C81-844A-A69C-1EE29979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88">
              <a:extLst>
                <a:ext uri="{FF2B5EF4-FFF2-40B4-BE49-F238E27FC236}">
                  <a16:creationId xmlns:a16="http://schemas.microsoft.com/office/drawing/2014/main" id="{4ECCA332-63F4-0B49-9032-455DA24BB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1" name="Line 89">
              <a:extLst>
                <a:ext uri="{FF2B5EF4-FFF2-40B4-BE49-F238E27FC236}">
                  <a16:creationId xmlns:a16="http://schemas.microsoft.com/office/drawing/2014/main" id="{AC71F200-FBA2-0A47-889B-626783D03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42" name="Line 90">
              <a:extLst>
                <a:ext uri="{FF2B5EF4-FFF2-40B4-BE49-F238E27FC236}">
                  <a16:creationId xmlns:a16="http://schemas.microsoft.com/office/drawing/2014/main" id="{339109CE-6A87-5C4D-BA2E-1533FEEFD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4" name="Line 91">
            <a:extLst>
              <a:ext uri="{FF2B5EF4-FFF2-40B4-BE49-F238E27FC236}">
                <a16:creationId xmlns:a16="http://schemas.microsoft.com/office/drawing/2014/main" id="{7E2AE9F7-290D-A045-AEF8-85CB5BD2C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97">
            <a:extLst>
              <a:ext uri="{FF2B5EF4-FFF2-40B4-BE49-F238E27FC236}">
                <a16:creationId xmlns:a16="http://schemas.microsoft.com/office/drawing/2014/main" id="{A50480D8-6FC2-A047-9931-77A79C33A89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2057400"/>
            <a:ext cx="4267200" cy="4343400"/>
            <a:chOff x="1824" y="912"/>
            <a:chExt cx="2688" cy="2736"/>
          </a:xfrm>
        </p:grpSpPr>
        <p:sp>
          <p:nvSpPr>
            <p:cNvPr id="68634" name="Line 92">
              <a:extLst>
                <a:ext uri="{FF2B5EF4-FFF2-40B4-BE49-F238E27FC236}">
                  <a16:creationId xmlns:a16="http://schemas.microsoft.com/office/drawing/2014/main" id="{9A2C6371-323D-6943-B04D-5A8F55A3D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5" name="Line 93">
              <a:extLst>
                <a:ext uri="{FF2B5EF4-FFF2-40B4-BE49-F238E27FC236}">
                  <a16:creationId xmlns:a16="http://schemas.microsoft.com/office/drawing/2014/main" id="{53CB4937-09F4-FF44-8C06-40F7162739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6" name="Line 94">
              <a:extLst>
                <a:ext uri="{FF2B5EF4-FFF2-40B4-BE49-F238E27FC236}">
                  <a16:creationId xmlns:a16="http://schemas.microsoft.com/office/drawing/2014/main" id="{94F938C8-F07C-CF40-8754-0C871F994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Line 95">
              <a:extLst>
                <a:ext uri="{FF2B5EF4-FFF2-40B4-BE49-F238E27FC236}">
                  <a16:creationId xmlns:a16="http://schemas.microsoft.com/office/drawing/2014/main" id="{ABFA545C-1DCE-EE49-A087-07FB41B6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6" name="Line 102">
            <a:extLst>
              <a:ext uri="{FF2B5EF4-FFF2-40B4-BE49-F238E27FC236}">
                <a16:creationId xmlns:a16="http://schemas.microsoft.com/office/drawing/2014/main" id="{30DE285D-D721-C94C-881C-71515948E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04">
            <a:extLst>
              <a:ext uri="{FF2B5EF4-FFF2-40B4-BE49-F238E27FC236}">
                <a16:creationId xmlns:a16="http://schemas.microsoft.com/office/drawing/2014/main" id="{3C648932-2ACC-5248-A142-4040192C86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906588"/>
            <a:ext cx="4116388" cy="4265612"/>
            <a:chOff x="1824" y="817"/>
            <a:chExt cx="2593" cy="2687"/>
          </a:xfrm>
        </p:grpSpPr>
        <p:sp>
          <p:nvSpPr>
            <p:cNvPr id="68629" name="Line 98">
              <a:extLst>
                <a:ext uri="{FF2B5EF4-FFF2-40B4-BE49-F238E27FC236}">
                  <a16:creationId xmlns:a16="http://schemas.microsoft.com/office/drawing/2014/main" id="{A1AD1CE2-20FF-2C46-8DED-A24519CF5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817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0" name="Line 99">
              <a:extLst>
                <a:ext uri="{FF2B5EF4-FFF2-40B4-BE49-F238E27FC236}">
                  <a16:creationId xmlns:a16="http://schemas.microsoft.com/office/drawing/2014/main" id="{F9D892F4-517F-D847-BB9E-33DD7C49EF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1344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Line 100">
              <a:extLst>
                <a:ext uri="{FF2B5EF4-FFF2-40B4-BE49-F238E27FC236}">
                  <a16:creationId xmlns:a16="http://schemas.microsoft.com/office/drawing/2014/main" id="{DCD90888-02C7-7741-B1EF-CB0EE55BC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1" y="1920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2" name="Line 101">
              <a:extLst>
                <a:ext uri="{FF2B5EF4-FFF2-40B4-BE49-F238E27FC236}">
                  <a16:creationId xmlns:a16="http://schemas.microsoft.com/office/drawing/2014/main" id="{C7589ADF-4728-FC4E-AEB0-E7BD06DD78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496"/>
              <a:ext cx="2545" cy="10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33" name="Line 103">
              <a:extLst>
                <a:ext uri="{FF2B5EF4-FFF2-40B4-BE49-F238E27FC236}">
                  <a16:creationId xmlns:a16="http://schemas.microsoft.com/office/drawing/2014/main" id="{D7E1B980-19C3-F649-926D-44C7771403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" y="3024"/>
              <a:ext cx="100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8" name="Rectangle 110">
            <a:extLst>
              <a:ext uri="{FF2B5EF4-FFF2-40B4-BE49-F238E27FC236}">
                <a16:creationId xmlns:a16="http://schemas.microsoft.com/office/drawing/2014/main" id="{BF16AD4A-545C-9644-8B51-DFEEF61050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Water jug state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8" grpId="0" animBg="1"/>
      <p:bldP spid="64561" grpId="0" animBg="1"/>
      <p:bldP spid="64562" grpId="0" animBg="1"/>
      <p:bldP spid="645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Oval 3">
            <a:extLst>
              <a:ext uri="{FF2B5EF4-FFF2-40B4-BE49-F238E27FC236}">
                <a16:creationId xmlns:a16="http://schemas.microsoft.com/office/drawing/2014/main" id="{6EF8A2D0-F360-B94A-A548-6DEBE79B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9144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5, 2</a:t>
            </a:r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01651C54-BE61-D74B-87BB-84EFFEC5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3, 2</a:t>
            </a:r>
          </a:p>
        </p:txBody>
      </p:sp>
      <p:sp>
        <p:nvSpPr>
          <p:cNvPr id="70659" name="Oval 5">
            <a:extLst>
              <a:ext uri="{FF2B5EF4-FFF2-40B4-BE49-F238E27FC236}">
                <a16:creationId xmlns:a16="http://schemas.microsoft.com/office/drawing/2014/main" id="{904CAD9D-3737-B84A-BACD-0CF030DBE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2, 2</a:t>
            </a:r>
          </a:p>
        </p:txBody>
      </p:sp>
      <p:sp>
        <p:nvSpPr>
          <p:cNvPr id="65542" name="Oval 6">
            <a:extLst>
              <a:ext uri="{FF2B5EF4-FFF2-40B4-BE49-F238E27FC236}">
                <a16:creationId xmlns:a16="http://schemas.microsoft.com/office/drawing/2014/main" id="{6641D28A-C02F-CE46-92E4-D09267D18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1, 2</a:t>
            </a:r>
          </a:p>
        </p:txBody>
      </p:sp>
      <p:sp>
        <p:nvSpPr>
          <p:cNvPr id="70661" name="Oval 7">
            <a:extLst>
              <a:ext uri="{FF2B5EF4-FFF2-40B4-BE49-F238E27FC236}">
                <a16:creationId xmlns:a16="http://schemas.microsoft.com/office/drawing/2014/main" id="{021E97CE-7ED1-CF42-85A8-F7077A34D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4, 2</a:t>
            </a:r>
          </a:p>
        </p:txBody>
      </p:sp>
      <p:sp>
        <p:nvSpPr>
          <p:cNvPr id="70662" name="Oval 8">
            <a:extLst>
              <a:ext uri="{FF2B5EF4-FFF2-40B4-BE49-F238E27FC236}">
                <a16:creationId xmlns:a16="http://schemas.microsoft.com/office/drawing/2014/main" id="{408A5D3D-35F7-804F-9512-A592FE0C0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0, 2</a:t>
            </a:r>
          </a:p>
        </p:txBody>
      </p:sp>
      <p:sp>
        <p:nvSpPr>
          <p:cNvPr id="70663" name="Oval 10">
            <a:extLst>
              <a:ext uri="{FF2B5EF4-FFF2-40B4-BE49-F238E27FC236}">
                <a16:creationId xmlns:a16="http://schemas.microsoft.com/office/drawing/2014/main" id="{012F9976-6433-AA4E-AABC-460A98678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5, 1</a:t>
            </a:r>
          </a:p>
        </p:txBody>
      </p:sp>
      <p:sp>
        <p:nvSpPr>
          <p:cNvPr id="70664" name="Oval 11">
            <a:extLst>
              <a:ext uri="{FF2B5EF4-FFF2-40B4-BE49-F238E27FC236}">
                <a16:creationId xmlns:a16="http://schemas.microsoft.com/office/drawing/2014/main" id="{CA151521-8366-C640-927C-7AD449BBC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3, 1</a:t>
            </a:r>
          </a:p>
        </p:txBody>
      </p:sp>
      <p:sp>
        <p:nvSpPr>
          <p:cNvPr id="70665" name="Oval 12">
            <a:extLst>
              <a:ext uri="{FF2B5EF4-FFF2-40B4-BE49-F238E27FC236}">
                <a16:creationId xmlns:a16="http://schemas.microsoft.com/office/drawing/2014/main" id="{CD98E7CC-B87F-4A49-B09E-FEA1F6FA8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2, 1</a:t>
            </a:r>
          </a:p>
        </p:txBody>
      </p:sp>
      <p:sp>
        <p:nvSpPr>
          <p:cNvPr id="70666" name="Oval 13">
            <a:extLst>
              <a:ext uri="{FF2B5EF4-FFF2-40B4-BE49-F238E27FC236}">
                <a16:creationId xmlns:a16="http://schemas.microsoft.com/office/drawing/2014/main" id="{33967635-BE18-DB42-B0F9-68E17DD4A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1, 1</a:t>
            </a:r>
          </a:p>
        </p:txBody>
      </p:sp>
      <p:sp>
        <p:nvSpPr>
          <p:cNvPr id="70667" name="Oval 14">
            <a:extLst>
              <a:ext uri="{FF2B5EF4-FFF2-40B4-BE49-F238E27FC236}">
                <a16:creationId xmlns:a16="http://schemas.microsoft.com/office/drawing/2014/main" id="{E21B1558-BC82-7F42-A489-7E1D1BC6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4, 1</a:t>
            </a:r>
          </a:p>
        </p:txBody>
      </p:sp>
      <p:sp>
        <p:nvSpPr>
          <p:cNvPr id="65551" name="Oval 15">
            <a:extLst>
              <a:ext uri="{FF2B5EF4-FFF2-40B4-BE49-F238E27FC236}">
                <a16:creationId xmlns:a16="http://schemas.microsoft.com/office/drawing/2014/main" id="{9AA6D036-6B76-784A-A58D-E2DDEFA75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9100" y="5943600"/>
            <a:ext cx="914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0, 1</a:t>
            </a:r>
          </a:p>
        </p:txBody>
      </p:sp>
      <p:sp>
        <p:nvSpPr>
          <p:cNvPr id="65553" name="Oval 17">
            <a:extLst>
              <a:ext uri="{FF2B5EF4-FFF2-40B4-BE49-F238E27FC236}">
                <a16:creationId xmlns:a16="http://schemas.microsoft.com/office/drawing/2014/main" id="{C19BEA93-FE51-BE49-A475-8F6159730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478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5, 0</a:t>
            </a:r>
          </a:p>
        </p:txBody>
      </p:sp>
      <p:sp>
        <p:nvSpPr>
          <p:cNvPr id="65554" name="Oval 18">
            <a:extLst>
              <a:ext uri="{FF2B5EF4-FFF2-40B4-BE49-F238E27FC236}">
                <a16:creationId xmlns:a16="http://schemas.microsoft.com/office/drawing/2014/main" id="{CBD2B63E-0AB0-5A4E-9544-F60BA1944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4485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3, 0</a:t>
            </a:r>
          </a:p>
        </p:txBody>
      </p:sp>
      <p:sp>
        <p:nvSpPr>
          <p:cNvPr id="70671" name="Oval 19">
            <a:extLst>
              <a:ext uri="{FF2B5EF4-FFF2-40B4-BE49-F238E27FC236}">
                <a16:creationId xmlns:a16="http://schemas.microsoft.com/office/drawing/2014/main" id="{831DBF8A-6810-624A-B619-9257C4B2D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144963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2, 0</a:t>
            </a:r>
          </a:p>
        </p:txBody>
      </p:sp>
      <p:sp>
        <p:nvSpPr>
          <p:cNvPr id="65556" name="Oval 20">
            <a:extLst>
              <a:ext uri="{FF2B5EF4-FFF2-40B4-BE49-F238E27FC236}">
                <a16:creationId xmlns:a16="http://schemas.microsoft.com/office/drawing/2014/main" id="{BD87346A-694F-8F47-BB17-EC4FDEA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043488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1, 0</a:t>
            </a:r>
          </a:p>
        </p:txBody>
      </p:sp>
      <p:sp>
        <p:nvSpPr>
          <p:cNvPr id="70673" name="Oval 21">
            <a:extLst>
              <a:ext uri="{FF2B5EF4-FFF2-40B4-BE49-F238E27FC236}">
                <a16:creationId xmlns:a16="http://schemas.microsoft.com/office/drawing/2014/main" id="{180809A9-E65F-A14A-8883-0DC221ADA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346325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4, 0</a:t>
            </a:r>
          </a:p>
        </p:txBody>
      </p:sp>
      <p:sp>
        <p:nvSpPr>
          <p:cNvPr id="70674" name="Oval 22">
            <a:extLst>
              <a:ext uri="{FF2B5EF4-FFF2-40B4-BE49-F238E27FC236}">
                <a16:creationId xmlns:a16="http://schemas.microsoft.com/office/drawing/2014/main" id="{0DF6E6DA-E9A6-0144-87E2-A065B133C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943600"/>
            <a:ext cx="914400" cy="685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0, 0</a:t>
            </a:r>
          </a:p>
        </p:txBody>
      </p:sp>
      <p:sp>
        <p:nvSpPr>
          <p:cNvPr id="65560" name="Freeform 24">
            <a:extLst>
              <a:ext uri="{FF2B5EF4-FFF2-40B4-BE49-F238E27FC236}">
                <a16:creationId xmlns:a16="http://schemas.microsoft.com/office/drawing/2014/main" id="{DA677F9A-7A8F-E74E-9B49-81872C263883}"/>
              </a:ext>
            </a:extLst>
          </p:cNvPr>
          <p:cNvSpPr>
            <a:spLocks/>
          </p:cNvSpPr>
          <p:nvPr/>
        </p:nvSpPr>
        <p:spPr bwMode="auto">
          <a:xfrm>
            <a:off x="2590800" y="914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6" name="Freeform 25">
            <a:extLst>
              <a:ext uri="{FF2B5EF4-FFF2-40B4-BE49-F238E27FC236}">
                <a16:creationId xmlns:a16="http://schemas.microsoft.com/office/drawing/2014/main" id="{90DAED56-F1CA-CE49-BD36-19CE8001AC41}"/>
              </a:ext>
            </a:extLst>
          </p:cNvPr>
          <p:cNvSpPr>
            <a:spLocks/>
          </p:cNvSpPr>
          <p:nvPr/>
        </p:nvSpPr>
        <p:spPr bwMode="auto">
          <a:xfrm>
            <a:off x="2590800" y="18288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2" name="Freeform 26">
            <a:extLst>
              <a:ext uri="{FF2B5EF4-FFF2-40B4-BE49-F238E27FC236}">
                <a16:creationId xmlns:a16="http://schemas.microsoft.com/office/drawing/2014/main" id="{C9DE2423-B104-7F40-9DE9-86AE5697CC4B}"/>
              </a:ext>
            </a:extLst>
          </p:cNvPr>
          <p:cNvSpPr>
            <a:spLocks/>
          </p:cNvSpPr>
          <p:nvPr/>
        </p:nvSpPr>
        <p:spPr bwMode="auto">
          <a:xfrm>
            <a:off x="2590800" y="27432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8" name="Freeform 27">
            <a:extLst>
              <a:ext uri="{FF2B5EF4-FFF2-40B4-BE49-F238E27FC236}">
                <a16:creationId xmlns:a16="http://schemas.microsoft.com/office/drawing/2014/main" id="{AEFB1F79-B640-094B-BF11-4B641086F869}"/>
              </a:ext>
            </a:extLst>
          </p:cNvPr>
          <p:cNvSpPr>
            <a:spLocks/>
          </p:cNvSpPr>
          <p:nvPr/>
        </p:nvSpPr>
        <p:spPr bwMode="auto">
          <a:xfrm>
            <a:off x="2590800" y="36576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4" name="Freeform 28">
            <a:extLst>
              <a:ext uri="{FF2B5EF4-FFF2-40B4-BE49-F238E27FC236}">
                <a16:creationId xmlns:a16="http://schemas.microsoft.com/office/drawing/2014/main" id="{52C5F0C8-C0FD-0D4B-B4F7-9088A8E1663C}"/>
              </a:ext>
            </a:extLst>
          </p:cNvPr>
          <p:cNvSpPr>
            <a:spLocks/>
          </p:cNvSpPr>
          <p:nvPr/>
        </p:nvSpPr>
        <p:spPr bwMode="auto">
          <a:xfrm>
            <a:off x="2590800" y="45720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0" name="Freeform 29">
            <a:extLst>
              <a:ext uri="{FF2B5EF4-FFF2-40B4-BE49-F238E27FC236}">
                <a16:creationId xmlns:a16="http://schemas.microsoft.com/office/drawing/2014/main" id="{00D50968-341A-5245-8C98-FCCDBD0F589E}"/>
              </a:ext>
            </a:extLst>
          </p:cNvPr>
          <p:cNvSpPr>
            <a:spLocks/>
          </p:cNvSpPr>
          <p:nvPr/>
        </p:nvSpPr>
        <p:spPr bwMode="auto">
          <a:xfrm>
            <a:off x="2590800" y="5486400"/>
            <a:ext cx="4191000" cy="774700"/>
          </a:xfrm>
          <a:custGeom>
            <a:avLst/>
            <a:gdLst>
              <a:gd name="T0" fmla="*/ 0 w 2640"/>
              <a:gd name="T1" fmla="*/ 2147483647 h 488"/>
              <a:gd name="T2" fmla="*/ 2147483647 w 2640"/>
              <a:gd name="T3" fmla="*/ 2147483647 h 488"/>
              <a:gd name="T4" fmla="*/ 2147483647 w 2640"/>
              <a:gd name="T5" fmla="*/ 2147483647 h 488"/>
              <a:gd name="T6" fmla="*/ 0 60000 65536"/>
              <a:gd name="T7" fmla="*/ 0 60000 65536"/>
              <a:gd name="T8" fmla="*/ 0 60000 65536"/>
              <a:gd name="T9" fmla="*/ 0 w 2640"/>
              <a:gd name="T10" fmla="*/ 0 h 488"/>
              <a:gd name="T11" fmla="*/ 2640 w 2640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488">
                <a:moveTo>
                  <a:pt x="0" y="488"/>
                </a:moveTo>
                <a:cubicBezTo>
                  <a:pt x="428" y="252"/>
                  <a:pt x="856" y="16"/>
                  <a:pt x="1296" y="8"/>
                </a:cubicBezTo>
                <a:cubicBezTo>
                  <a:pt x="1736" y="0"/>
                  <a:pt x="2416" y="368"/>
                  <a:pt x="2640" y="4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Freeform 30">
            <a:extLst>
              <a:ext uri="{FF2B5EF4-FFF2-40B4-BE49-F238E27FC236}">
                <a16:creationId xmlns:a16="http://schemas.microsoft.com/office/drawing/2014/main" id="{9DBCB284-9EE7-6B47-B648-8426BAEA6937}"/>
              </a:ext>
            </a:extLst>
          </p:cNvPr>
          <p:cNvSpPr>
            <a:spLocks/>
          </p:cNvSpPr>
          <p:nvPr/>
        </p:nvSpPr>
        <p:spPr bwMode="auto">
          <a:xfrm>
            <a:off x="5181600" y="14605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2" name="Freeform 31">
            <a:extLst>
              <a:ext uri="{FF2B5EF4-FFF2-40B4-BE49-F238E27FC236}">
                <a16:creationId xmlns:a16="http://schemas.microsoft.com/office/drawing/2014/main" id="{52A970F2-DC08-164B-B341-84B64C9B6272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Freeform 32">
            <a:extLst>
              <a:ext uri="{FF2B5EF4-FFF2-40B4-BE49-F238E27FC236}">
                <a16:creationId xmlns:a16="http://schemas.microsoft.com/office/drawing/2014/main" id="{AE571888-DEE0-C14D-A378-84DC21F06B38}"/>
              </a:ext>
            </a:extLst>
          </p:cNvPr>
          <p:cNvSpPr>
            <a:spLocks/>
          </p:cNvSpPr>
          <p:nvPr/>
        </p:nvSpPr>
        <p:spPr bwMode="auto">
          <a:xfrm>
            <a:off x="5181600" y="32766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4" name="Freeform 33">
            <a:extLst>
              <a:ext uri="{FF2B5EF4-FFF2-40B4-BE49-F238E27FC236}">
                <a16:creationId xmlns:a16="http://schemas.microsoft.com/office/drawing/2014/main" id="{8063FBF1-F71D-AE4E-82C6-03B231ED944A}"/>
              </a:ext>
            </a:extLst>
          </p:cNvPr>
          <p:cNvSpPr>
            <a:spLocks/>
          </p:cNvSpPr>
          <p:nvPr/>
        </p:nvSpPr>
        <p:spPr bwMode="auto">
          <a:xfrm>
            <a:off x="5181600" y="41910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5" name="Freeform 34">
            <a:extLst>
              <a:ext uri="{FF2B5EF4-FFF2-40B4-BE49-F238E27FC236}">
                <a16:creationId xmlns:a16="http://schemas.microsoft.com/office/drawing/2014/main" id="{0556BE9C-8A55-DD48-8D5A-3506145EFDF8}"/>
              </a:ext>
            </a:extLst>
          </p:cNvPr>
          <p:cNvSpPr>
            <a:spLocks/>
          </p:cNvSpPr>
          <p:nvPr/>
        </p:nvSpPr>
        <p:spPr bwMode="auto">
          <a:xfrm>
            <a:off x="5181600" y="51054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Freeform 35">
            <a:extLst>
              <a:ext uri="{FF2B5EF4-FFF2-40B4-BE49-F238E27FC236}">
                <a16:creationId xmlns:a16="http://schemas.microsoft.com/office/drawing/2014/main" id="{F2E39737-E711-4B4D-A695-4BA4BD6B6158}"/>
              </a:ext>
            </a:extLst>
          </p:cNvPr>
          <p:cNvSpPr>
            <a:spLocks/>
          </p:cNvSpPr>
          <p:nvPr/>
        </p:nvSpPr>
        <p:spPr bwMode="auto">
          <a:xfrm>
            <a:off x="5181600" y="60198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Freeform 38">
            <a:extLst>
              <a:ext uri="{FF2B5EF4-FFF2-40B4-BE49-F238E27FC236}">
                <a16:creationId xmlns:a16="http://schemas.microsoft.com/office/drawing/2014/main" id="{6EB2E664-3556-9B41-B31C-A1DE1918E78A}"/>
              </a:ext>
            </a:extLst>
          </p:cNvPr>
          <p:cNvSpPr>
            <a:spLocks/>
          </p:cNvSpPr>
          <p:nvPr/>
        </p:nvSpPr>
        <p:spPr bwMode="auto">
          <a:xfrm>
            <a:off x="5181600" y="1511300"/>
            <a:ext cx="1600200" cy="317500"/>
          </a:xfrm>
          <a:custGeom>
            <a:avLst/>
            <a:gdLst>
              <a:gd name="T0" fmla="*/ 0 w 1008"/>
              <a:gd name="T1" fmla="*/ 2147483647 h 200"/>
              <a:gd name="T2" fmla="*/ 2147483647 w 1008"/>
              <a:gd name="T3" fmla="*/ 2147483647 h 200"/>
              <a:gd name="T4" fmla="*/ 2147483647 w 1008"/>
              <a:gd name="T5" fmla="*/ 2147483647 h 200"/>
              <a:gd name="T6" fmla="*/ 0 60000 65536"/>
              <a:gd name="T7" fmla="*/ 0 60000 65536"/>
              <a:gd name="T8" fmla="*/ 0 60000 65536"/>
              <a:gd name="T9" fmla="*/ 0 w 1008"/>
              <a:gd name="T10" fmla="*/ 0 h 200"/>
              <a:gd name="T11" fmla="*/ 1008 w 1008"/>
              <a:gd name="T12" fmla="*/ 200 h 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200">
                <a:moveTo>
                  <a:pt x="0" y="152"/>
                </a:moveTo>
                <a:cubicBezTo>
                  <a:pt x="180" y="76"/>
                  <a:pt x="360" y="0"/>
                  <a:pt x="528" y="8"/>
                </a:cubicBezTo>
                <a:cubicBezTo>
                  <a:pt x="696" y="16"/>
                  <a:pt x="852" y="108"/>
                  <a:pt x="1008" y="2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88" name="Group 42">
            <a:extLst>
              <a:ext uri="{FF2B5EF4-FFF2-40B4-BE49-F238E27FC236}">
                <a16:creationId xmlns:a16="http://schemas.microsoft.com/office/drawing/2014/main" id="{D5DD5C0B-1449-1E49-90CB-AF8C74187813}"/>
              </a:ext>
            </a:extLst>
          </p:cNvPr>
          <p:cNvGrpSpPr>
            <a:grpSpLocks/>
          </p:cNvGrpSpPr>
          <p:nvPr/>
        </p:nvGrpSpPr>
        <p:grpSpPr bwMode="auto">
          <a:xfrm>
            <a:off x="2287588" y="1828800"/>
            <a:ext cx="1141412" cy="4419600"/>
            <a:chOff x="1969" y="768"/>
            <a:chExt cx="719" cy="2784"/>
          </a:xfrm>
        </p:grpSpPr>
        <p:sp>
          <p:nvSpPr>
            <p:cNvPr id="70725" name="Freeform 43">
              <a:extLst>
                <a:ext uri="{FF2B5EF4-FFF2-40B4-BE49-F238E27FC236}">
                  <a16:creationId xmlns:a16="http://schemas.microsoft.com/office/drawing/2014/main" id="{7B6C3982-B12F-DD4D-AC0F-5A14B0559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Freeform 44">
              <a:extLst>
                <a:ext uri="{FF2B5EF4-FFF2-40B4-BE49-F238E27FC236}">
                  <a16:creationId xmlns:a16="http://schemas.microsoft.com/office/drawing/2014/main" id="{11475EFD-4711-5546-B2FB-5729A6158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Freeform 45">
              <a:extLst>
                <a:ext uri="{FF2B5EF4-FFF2-40B4-BE49-F238E27FC236}">
                  <a16:creationId xmlns:a16="http://schemas.microsoft.com/office/drawing/2014/main" id="{07C0D482-C486-084A-89B0-86C8A1A2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Freeform 46">
              <a:extLst>
                <a:ext uri="{FF2B5EF4-FFF2-40B4-BE49-F238E27FC236}">
                  <a16:creationId xmlns:a16="http://schemas.microsoft.com/office/drawing/2014/main" id="{2D6FD1C7-FE47-2043-9210-5EE25BC1A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Freeform 47">
              <a:extLst>
                <a:ext uri="{FF2B5EF4-FFF2-40B4-BE49-F238E27FC236}">
                  <a16:creationId xmlns:a16="http://schemas.microsoft.com/office/drawing/2014/main" id="{C7483EB0-8FF6-EE44-A749-F10ECB88B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89" name="Group 48">
            <a:extLst>
              <a:ext uri="{FF2B5EF4-FFF2-40B4-BE49-F238E27FC236}">
                <a16:creationId xmlns:a16="http://schemas.microsoft.com/office/drawing/2014/main" id="{6798FA43-F676-884A-9B51-3A1546A9478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1828800"/>
            <a:ext cx="1141413" cy="4419600"/>
            <a:chOff x="1969" y="768"/>
            <a:chExt cx="719" cy="2784"/>
          </a:xfrm>
        </p:grpSpPr>
        <p:sp>
          <p:nvSpPr>
            <p:cNvPr id="70720" name="Freeform 49">
              <a:extLst>
                <a:ext uri="{FF2B5EF4-FFF2-40B4-BE49-F238E27FC236}">
                  <a16:creationId xmlns:a16="http://schemas.microsoft.com/office/drawing/2014/main" id="{012047F0-0C18-FD4D-A64D-B3EFA000E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Freeform 50">
              <a:extLst>
                <a:ext uri="{FF2B5EF4-FFF2-40B4-BE49-F238E27FC236}">
                  <a16:creationId xmlns:a16="http://schemas.microsoft.com/office/drawing/2014/main" id="{C75B2571-6FDD-EA41-872A-F21A23DE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Freeform 51">
              <a:extLst>
                <a:ext uri="{FF2B5EF4-FFF2-40B4-BE49-F238E27FC236}">
                  <a16:creationId xmlns:a16="http://schemas.microsoft.com/office/drawing/2014/main" id="{40B41E40-2ABD-654F-B267-814F3A3EA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Freeform 52">
              <a:extLst>
                <a:ext uri="{FF2B5EF4-FFF2-40B4-BE49-F238E27FC236}">
                  <a16:creationId xmlns:a16="http://schemas.microsoft.com/office/drawing/2014/main" id="{CDD64581-483C-2143-BAF5-78D428620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Freeform 53">
              <a:extLst>
                <a:ext uri="{FF2B5EF4-FFF2-40B4-BE49-F238E27FC236}">
                  <a16:creationId xmlns:a16="http://schemas.microsoft.com/office/drawing/2014/main" id="{2E839004-E3FB-114A-AB8E-38521972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690" name="Group 54">
            <a:extLst>
              <a:ext uri="{FF2B5EF4-FFF2-40B4-BE49-F238E27FC236}">
                <a16:creationId xmlns:a16="http://schemas.microsoft.com/office/drawing/2014/main" id="{C4B47556-3A63-4F4C-BD8B-8CAACE14FF2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1828800"/>
            <a:ext cx="1141413" cy="4419600"/>
            <a:chOff x="1969" y="768"/>
            <a:chExt cx="719" cy="2784"/>
          </a:xfrm>
        </p:grpSpPr>
        <p:sp>
          <p:nvSpPr>
            <p:cNvPr id="70715" name="Freeform 55">
              <a:extLst>
                <a:ext uri="{FF2B5EF4-FFF2-40B4-BE49-F238E27FC236}">
                  <a16:creationId xmlns:a16="http://schemas.microsoft.com/office/drawing/2014/main" id="{315089C9-B242-414E-B869-B84A2262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768"/>
              <a:ext cx="480" cy="2784"/>
            </a:xfrm>
            <a:custGeom>
              <a:avLst/>
              <a:gdLst>
                <a:gd name="T0" fmla="*/ 0 w 480"/>
                <a:gd name="T1" fmla="*/ 0 h 2784"/>
                <a:gd name="T2" fmla="*/ 480 w 480"/>
                <a:gd name="T3" fmla="*/ 1248 h 2784"/>
                <a:gd name="T4" fmla="*/ 0 w 480"/>
                <a:gd name="T5" fmla="*/ 2784 h 2784"/>
                <a:gd name="T6" fmla="*/ 0 60000 65536"/>
                <a:gd name="T7" fmla="*/ 0 60000 65536"/>
                <a:gd name="T8" fmla="*/ 0 60000 65536"/>
                <a:gd name="T9" fmla="*/ 0 w 480"/>
                <a:gd name="T10" fmla="*/ 0 h 2784"/>
                <a:gd name="T11" fmla="*/ 480 w 480"/>
                <a:gd name="T12" fmla="*/ 2784 h 27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2784">
                  <a:moveTo>
                    <a:pt x="0" y="0"/>
                  </a:moveTo>
                  <a:cubicBezTo>
                    <a:pt x="240" y="392"/>
                    <a:pt x="480" y="784"/>
                    <a:pt x="480" y="1248"/>
                  </a:cubicBezTo>
                  <a:cubicBezTo>
                    <a:pt x="480" y="1712"/>
                    <a:pt x="240" y="2248"/>
                    <a:pt x="0" y="27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Freeform 56">
              <a:extLst>
                <a:ext uri="{FF2B5EF4-FFF2-40B4-BE49-F238E27FC236}">
                  <a16:creationId xmlns:a16="http://schemas.microsoft.com/office/drawing/2014/main" id="{01E8D9C9-AA22-7646-8E1F-EEE8B385E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344"/>
              <a:ext cx="381" cy="2112"/>
            </a:xfrm>
            <a:custGeom>
              <a:avLst/>
              <a:gdLst>
                <a:gd name="T0" fmla="*/ 48 w 381"/>
                <a:gd name="T1" fmla="*/ 0 h 2112"/>
                <a:gd name="T2" fmla="*/ 373 w 381"/>
                <a:gd name="T3" fmla="*/ 997 h 2112"/>
                <a:gd name="T4" fmla="*/ 0 w 381"/>
                <a:gd name="T5" fmla="*/ 2112 h 2112"/>
                <a:gd name="T6" fmla="*/ 0 60000 65536"/>
                <a:gd name="T7" fmla="*/ 0 60000 65536"/>
                <a:gd name="T8" fmla="*/ 0 60000 65536"/>
                <a:gd name="T9" fmla="*/ 0 w 381"/>
                <a:gd name="T10" fmla="*/ 0 h 2112"/>
                <a:gd name="T11" fmla="*/ 381 w 381"/>
                <a:gd name="T12" fmla="*/ 2112 h 2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112">
                  <a:moveTo>
                    <a:pt x="48" y="0"/>
                  </a:moveTo>
                  <a:cubicBezTo>
                    <a:pt x="102" y="166"/>
                    <a:pt x="381" y="645"/>
                    <a:pt x="373" y="997"/>
                  </a:cubicBezTo>
                  <a:cubicBezTo>
                    <a:pt x="365" y="1349"/>
                    <a:pt x="78" y="1880"/>
                    <a:pt x="0" y="2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Freeform 57">
              <a:extLst>
                <a:ext uri="{FF2B5EF4-FFF2-40B4-BE49-F238E27FC236}">
                  <a16:creationId xmlns:a16="http://schemas.microsoft.com/office/drawing/2014/main" id="{F1D8290A-C0E6-A648-824B-661C853C8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" y="1920"/>
              <a:ext cx="272" cy="1488"/>
            </a:xfrm>
            <a:custGeom>
              <a:avLst/>
              <a:gdLst>
                <a:gd name="T0" fmla="*/ 96 w 272"/>
                <a:gd name="T1" fmla="*/ 0 h 1488"/>
                <a:gd name="T2" fmla="*/ 256 w 272"/>
                <a:gd name="T3" fmla="*/ 786 h 1488"/>
                <a:gd name="T4" fmla="*/ 0 w 272"/>
                <a:gd name="T5" fmla="*/ 1488 h 1488"/>
                <a:gd name="T6" fmla="*/ 0 60000 65536"/>
                <a:gd name="T7" fmla="*/ 0 60000 65536"/>
                <a:gd name="T8" fmla="*/ 0 60000 65536"/>
                <a:gd name="T9" fmla="*/ 0 w 272"/>
                <a:gd name="T10" fmla="*/ 0 h 1488"/>
                <a:gd name="T11" fmla="*/ 272 w 272"/>
                <a:gd name="T12" fmla="*/ 1488 h 1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488">
                  <a:moveTo>
                    <a:pt x="96" y="0"/>
                  </a:moveTo>
                  <a:cubicBezTo>
                    <a:pt x="123" y="131"/>
                    <a:pt x="272" y="538"/>
                    <a:pt x="256" y="786"/>
                  </a:cubicBezTo>
                  <a:cubicBezTo>
                    <a:pt x="240" y="1034"/>
                    <a:pt x="53" y="1342"/>
                    <a:pt x="0" y="14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Freeform 58">
              <a:extLst>
                <a:ext uri="{FF2B5EF4-FFF2-40B4-BE49-F238E27FC236}">
                  <a16:creationId xmlns:a16="http://schemas.microsoft.com/office/drawing/2014/main" id="{FDAE554A-EB31-564A-B3E3-DF31ECF5E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496"/>
              <a:ext cx="210" cy="864"/>
            </a:xfrm>
            <a:custGeom>
              <a:avLst/>
              <a:gdLst>
                <a:gd name="T0" fmla="*/ 96 w 210"/>
                <a:gd name="T1" fmla="*/ 0 h 864"/>
                <a:gd name="T2" fmla="*/ 194 w 210"/>
                <a:gd name="T3" fmla="*/ 347 h 864"/>
                <a:gd name="T4" fmla="*/ 0 w 210"/>
                <a:gd name="T5" fmla="*/ 864 h 864"/>
                <a:gd name="T6" fmla="*/ 0 60000 65536"/>
                <a:gd name="T7" fmla="*/ 0 60000 65536"/>
                <a:gd name="T8" fmla="*/ 0 60000 65536"/>
                <a:gd name="T9" fmla="*/ 0 w 210"/>
                <a:gd name="T10" fmla="*/ 0 h 864"/>
                <a:gd name="T11" fmla="*/ 210 w 210"/>
                <a:gd name="T12" fmla="*/ 864 h 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864">
                  <a:moveTo>
                    <a:pt x="96" y="0"/>
                  </a:moveTo>
                  <a:cubicBezTo>
                    <a:pt x="112" y="58"/>
                    <a:pt x="210" y="203"/>
                    <a:pt x="194" y="347"/>
                  </a:cubicBezTo>
                  <a:cubicBezTo>
                    <a:pt x="178" y="491"/>
                    <a:pt x="40" y="756"/>
                    <a:pt x="0" y="8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Freeform 59">
              <a:extLst>
                <a:ext uri="{FF2B5EF4-FFF2-40B4-BE49-F238E27FC236}">
                  <a16:creationId xmlns:a16="http://schemas.microsoft.com/office/drawing/2014/main" id="{EF87CCF0-8F46-0A4B-9A8B-8F6ACF148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" y="3218"/>
              <a:ext cx="1" cy="144"/>
            </a:xfrm>
            <a:custGeom>
              <a:avLst/>
              <a:gdLst>
                <a:gd name="T0" fmla="*/ 0 w 1"/>
                <a:gd name="T1" fmla="*/ 0 h 144"/>
                <a:gd name="T2" fmla="*/ 0 w 1"/>
                <a:gd name="T3" fmla="*/ 144 h 144"/>
                <a:gd name="T4" fmla="*/ 0 60000 65536"/>
                <a:gd name="T5" fmla="*/ 0 60000 65536"/>
                <a:gd name="T6" fmla="*/ 0 w 1"/>
                <a:gd name="T7" fmla="*/ 0 h 144"/>
                <a:gd name="T8" fmla="*/ 1 w 1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1" name="Line 61">
            <a:extLst>
              <a:ext uri="{FF2B5EF4-FFF2-40B4-BE49-F238E27FC236}">
                <a16:creationId xmlns:a16="http://schemas.microsoft.com/office/drawing/2014/main" id="{76474B10-81FE-5848-9002-78F4A6DEF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8425" y="556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62">
            <a:extLst>
              <a:ext uri="{FF2B5EF4-FFF2-40B4-BE49-F238E27FC236}">
                <a16:creationId xmlns:a16="http://schemas.microsoft.com/office/drawing/2014/main" id="{9604587E-7E27-0D41-B88E-41440862BC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743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3" name="Line 63">
            <a:extLst>
              <a:ext uri="{FF2B5EF4-FFF2-40B4-BE49-F238E27FC236}">
                <a16:creationId xmlns:a16="http://schemas.microsoft.com/office/drawing/2014/main" id="{75BC2C7A-8D19-D041-8654-561E0527B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37338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4" name="Line 64">
            <a:extLst>
              <a:ext uri="{FF2B5EF4-FFF2-40B4-BE49-F238E27FC236}">
                <a16:creationId xmlns:a16="http://schemas.microsoft.com/office/drawing/2014/main" id="{4D66968A-36A3-6449-BF06-61B6C2717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4648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5" name="Line 65">
            <a:extLst>
              <a:ext uri="{FF2B5EF4-FFF2-40B4-BE49-F238E27FC236}">
                <a16:creationId xmlns:a16="http://schemas.microsoft.com/office/drawing/2014/main" id="{3845DAE5-8EE2-1142-8F78-B29D7EC159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9050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6" name="Group 66">
            <a:extLst>
              <a:ext uri="{FF2B5EF4-FFF2-40B4-BE49-F238E27FC236}">
                <a16:creationId xmlns:a16="http://schemas.microsoft.com/office/drawing/2014/main" id="{A1DE23D4-7A3A-8A4B-B643-5BBFC2E6F62D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752600"/>
            <a:ext cx="1676400" cy="4343400"/>
            <a:chOff x="3408" y="816"/>
            <a:chExt cx="1056" cy="2736"/>
          </a:xfrm>
        </p:grpSpPr>
        <p:sp>
          <p:nvSpPr>
            <p:cNvPr id="70710" name="Line 67">
              <a:extLst>
                <a:ext uri="{FF2B5EF4-FFF2-40B4-BE49-F238E27FC236}">
                  <a16:creationId xmlns:a16="http://schemas.microsoft.com/office/drawing/2014/main" id="{BCC7888D-5F82-124F-824C-9B8A0EC50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4" y="312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Line 68">
              <a:extLst>
                <a:ext uri="{FF2B5EF4-FFF2-40B4-BE49-F238E27FC236}">
                  <a16:creationId xmlns:a16="http://schemas.microsoft.com/office/drawing/2014/main" id="{D80409FB-B1C4-634B-8836-D22A99AAA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40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Line 69">
              <a:extLst>
                <a:ext uri="{FF2B5EF4-FFF2-40B4-BE49-F238E27FC236}">
                  <a16:creationId xmlns:a16="http://schemas.microsoft.com/office/drawing/2014/main" id="{14CCF43A-ED5F-5B42-BF55-FD9A193B0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1968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Line 70">
              <a:extLst>
                <a:ext uri="{FF2B5EF4-FFF2-40B4-BE49-F238E27FC236}">
                  <a16:creationId xmlns:a16="http://schemas.microsoft.com/office/drawing/2014/main" id="{8C4C9DA4-9DA6-8F43-B6EB-5B64ABF1BC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2544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Line 71">
              <a:extLst>
                <a:ext uri="{FF2B5EF4-FFF2-40B4-BE49-F238E27FC236}">
                  <a16:creationId xmlns:a16="http://schemas.microsoft.com/office/drawing/2014/main" id="{FCB6B1CC-2E83-6F41-853B-4A902AC19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816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7" name="Line 72">
            <a:extLst>
              <a:ext uri="{FF2B5EF4-FFF2-40B4-BE49-F238E27FC236}">
                <a16:creationId xmlns:a16="http://schemas.microsoft.com/office/drawing/2014/main" id="{D10C3409-42DE-394B-A391-985268C23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6248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698" name="Group 73">
            <a:extLst>
              <a:ext uri="{FF2B5EF4-FFF2-40B4-BE49-F238E27FC236}">
                <a16:creationId xmlns:a16="http://schemas.microsoft.com/office/drawing/2014/main" id="{23DAC3EC-EF20-B644-A348-007BEFA643F7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2057400"/>
            <a:ext cx="4267200" cy="4343400"/>
            <a:chOff x="1824" y="912"/>
            <a:chExt cx="2688" cy="2736"/>
          </a:xfrm>
        </p:grpSpPr>
        <p:sp>
          <p:nvSpPr>
            <p:cNvPr id="70706" name="Line 74">
              <a:extLst>
                <a:ext uri="{FF2B5EF4-FFF2-40B4-BE49-F238E27FC236}">
                  <a16:creationId xmlns:a16="http://schemas.microsoft.com/office/drawing/2014/main" id="{ACC33CA2-BBD1-614D-AEE8-E6C8CA727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26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Line 75">
              <a:extLst>
                <a:ext uri="{FF2B5EF4-FFF2-40B4-BE49-F238E27FC236}">
                  <a16:creationId xmlns:a16="http://schemas.microsoft.com/office/drawing/2014/main" id="{7F7CECBB-0F1E-0D4D-A3A0-7B2D318EB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064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Line 76">
              <a:extLst>
                <a:ext uri="{FF2B5EF4-FFF2-40B4-BE49-F238E27FC236}">
                  <a16:creationId xmlns:a16="http://schemas.microsoft.com/office/drawing/2014/main" id="{B0290A7F-3FCC-8140-B1BD-844B9BF7E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1440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Line 77">
              <a:extLst>
                <a:ext uri="{FF2B5EF4-FFF2-40B4-BE49-F238E27FC236}">
                  <a16:creationId xmlns:a16="http://schemas.microsoft.com/office/drawing/2014/main" id="{D44091D6-A109-D349-AE7D-DAC937EBF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912"/>
              <a:ext cx="264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99" name="Line 78">
            <a:extLst>
              <a:ext uri="{FF2B5EF4-FFF2-40B4-BE49-F238E27FC236}">
                <a16:creationId xmlns:a16="http://schemas.microsoft.com/office/drawing/2014/main" id="{9ED7CDFA-0997-3C4C-BFF3-483CD21510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486400"/>
            <a:ext cx="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0" name="Line 80">
            <a:extLst>
              <a:ext uri="{FF2B5EF4-FFF2-40B4-BE49-F238E27FC236}">
                <a16:creationId xmlns:a16="http://schemas.microsoft.com/office/drawing/2014/main" id="{7C293AF4-B8E2-4A48-ABF1-7A6A91D58E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1906588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1" name="Line 81">
            <a:extLst>
              <a:ext uri="{FF2B5EF4-FFF2-40B4-BE49-F238E27FC236}">
                <a16:creationId xmlns:a16="http://schemas.microsoft.com/office/drawing/2014/main" id="{2BB4D104-8318-584A-8D17-95D027C288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27432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2" name="Line 82">
            <a:extLst>
              <a:ext uri="{FF2B5EF4-FFF2-40B4-BE49-F238E27FC236}">
                <a16:creationId xmlns:a16="http://schemas.microsoft.com/office/drawing/2014/main" id="{C10C22EA-BB82-7847-8150-506BF34B32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5413" y="3657600"/>
            <a:ext cx="4040187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3" name="Line 83">
            <a:extLst>
              <a:ext uri="{FF2B5EF4-FFF2-40B4-BE49-F238E27FC236}">
                <a16:creationId xmlns:a16="http://schemas.microsoft.com/office/drawing/2014/main" id="{97EEF85A-8A9C-DE47-A699-750DE6A2A6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572000"/>
            <a:ext cx="4040188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4" name="Line 84">
            <a:extLst>
              <a:ext uri="{FF2B5EF4-FFF2-40B4-BE49-F238E27FC236}">
                <a16:creationId xmlns:a16="http://schemas.microsoft.com/office/drawing/2014/main" id="{E2F777E2-C769-624F-BB42-BB0745EC5F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4102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05" name="Rectangle 88">
            <a:extLst>
              <a:ext uri="{FF2B5EF4-FFF2-40B4-BE49-F238E27FC236}">
                <a16:creationId xmlns:a16="http://schemas.microsoft.com/office/drawing/2014/main" id="{19349045-91A8-D748-AB0B-4E6211E92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00"/>
                </a:solidFill>
              </a:rPr>
              <a:t>Water jug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2EFAF10C-3C7B-D24F-848C-D786984C8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Class Exercise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EA3C98B8-B94C-F548-B8E3-A3C582317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Representing a 2x2 </a:t>
            </a: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Sudoku</a:t>
            </a:r>
            <a:r>
              <a:rPr lang="en-US" altLang="en-US" dirty="0">
                <a:ea typeface="ＭＳ Ｐゴシック" panose="020B0600070205080204" pitchFamily="34" charset="-128"/>
              </a:rPr>
              <a:t> puzzle as a search space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Fill in the grid so that every row, every column, and every 2x2 box contains the digits 1 through 4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states?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constraints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on actions?</a:t>
            </a:r>
          </a:p>
          <a:p>
            <a:pPr marL="455613" lvl="1" indent="-228600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description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of the goal state?</a:t>
            </a:r>
          </a:p>
        </p:txBody>
      </p:sp>
      <p:graphicFrame>
        <p:nvGraphicFramePr>
          <p:cNvPr id="76866" name="Group 66">
            <a:extLst>
              <a:ext uri="{FF2B5EF4-FFF2-40B4-BE49-F238E27FC236}">
                <a16:creationId xmlns:a16="http://schemas.microsoft.com/office/drawing/2014/main" id="{1655744D-E19A-C846-AFC4-86F39DFCB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60482"/>
              </p:ext>
            </p:extLst>
          </p:nvPr>
        </p:nvGraphicFramePr>
        <p:xfrm>
          <a:off x="5334000" y="41148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D6E63F22-5C43-324D-AEA1-CE5B7EF3C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4754" name="Rectangle 3">
            <a:extLst>
              <a:ext uri="{FF2B5EF4-FFF2-40B4-BE49-F238E27FC236}">
                <a16:creationId xmlns:a16="http://schemas.microsoft.com/office/drawing/2014/main" id="{268F125B-1F43-1048-9459-378C136A5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Solution:</a:t>
            </a:r>
            <a:r>
              <a:rPr lang="en-US" altLang="en-US" dirty="0">
                <a:ea typeface="ＭＳ Ｐゴシック" panose="020B0600070205080204" pitchFamily="34" charset="-128"/>
              </a:rPr>
              <a:t> sequence of actions associated with a path from a start node to a goal node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Solution cost:</a:t>
            </a:r>
            <a:r>
              <a:rPr lang="en-US" altLang="en-US" dirty="0">
                <a:ea typeface="ＭＳ Ｐゴシック" panose="020B0600070205080204" pitchFamily="34" charset="-128"/>
              </a:rPr>
              <a:t> sum of the arc costs on the solution path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If all arcs have same (unit) cost, then solution cost is length of solution (number of steps)</a:t>
            </a: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Algorithms generally require that arc costs cannot be negative (why?)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A7DB9A26-3FFF-0F4F-BA77-39966E70E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Formalizing search</a:t>
            </a:r>
          </a:p>
        </p:txBody>
      </p:sp>
      <p:sp>
        <p:nvSpPr>
          <p:cNvPr id="76802" name="Rectangle 3">
            <a:extLst>
              <a:ext uri="{FF2B5EF4-FFF2-40B4-BE49-F238E27FC236}">
                <a16:creationId xmlns:a16="http://schemas.microsoft.com/office/drawing/2014/main" id="{2B583C31-0B1C-B947-9DEC-E592A3FE2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458200" cy="54864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State-space search:</a:t>
            </a:r>
            <a:r>
              <a:rPr lang="en-US" altLang="en-US" sz="2800" dirty="0">
                <a:ea typeface="ＭＳ Ｐゴシック" panose="020B0600070205080204" pitchFamily="34" charset="-128"/>
              </a:rPr>
              <a:t> searching through state space for solution by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making explicit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a portion of an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implicit</a:t>
            </a:r>
            <a:r>
              <a:rPr lang="en-US" altLang="en-US" sz="2800" dirty="0">
                <a:ea typeface="ＭＳ Ｐゴシック" panose="020B0600070205080204" pitchFamily="34" charset="-128"/>
              </a:rPr>
              <a:t> state-space graph to find a goal node</a:t>
            </a:r>
          </a:p>
          <a:p>
            <a:pPr marL="566738" lvl="1" indent="-331788" eaLnBrk="1" hangingPunct="1"/>
            <a:r>
              <a:rPr lang="en-US" altLang="ja-JP" sz="2600" dirty="0">
                <a:ea typeface="ＭＳ Ｐゴシック" panose="020B0600070205080204" pitchFamily="34" charset="-128"/>
              </a:rPr>
              <a:t>Can’t materializing whole space f</a:t>
            </a:r>
            <a:r>
              <a:rPr lang="en-US" altLang="en-US" sz="2600" dirty="0">
                <a:ea typeface="ＭＳ Ｐゴシック" panose="020B0600070205080204" pitchFamily="34" charset="-128"/>
              </a:rPr>
              <a:t>or large problems </a:t>
            </a:r>
            <a:endParaRPr lang="en-US" altLang="ja-JP" sz="2600" dirty="0">
              <a:ea typeface="ＭＳ Ｐゴシック" panose="020B0600070205080204" pitchFamily="34" charset="-128"/>
            </a:endParaRP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Initially V={S}, where S is the start node, E={}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On </a:t>
            </a:r>
            <a:r>
              <a:rPr lang="en-US" altLang="en-US" sz="2600" b="1" dirty="0">
                <a:ea typeface="ＭＳ Ｐゴシック" panose="020B0600070205080204" pitchFamily="34" charset="-128"/>
              </a:rPr>
              <a:t>expanding</a:t>
            </a:r>
            <a:r>
              <a:rPr lang="en-US" altLang="en-US" sz="2600" dirty="0">
                <a:ea typeface="ＭＳ Ｐゴシック" panose="020B0600070205080204" pitchFamily="34" charset="-128"/>
              </a:rPr>
              <a:t> S, its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successor nodes </a:t>
            </a:r>
            <a:r>
              <a:rPr lang="en-US" altLang="en-US" sz="2600" dirty="0">
                <a:ea typeface="ＭＳ Ｐゴシック" panose="020B0600070205080204" pitchFamily="34" charset="-128"/>
              </a:rPr>
              <a:t>are generated and added to V and associated </a:t>
            </a:r>
            <a:r>
              <a:rPr lang="en-US" altLang="en-US" sz="2600" b="1" i="1" dirty="0">
                <a:ea typeface="ＭＳ Ｐゴシック" panose="020B0600070205080204" pitchFamily="34" charset="-128"/>
              </a:rPr>
              <a:t>arcs added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to E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Process continues until a goal node is found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Nodes represent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partial solution </a:t>
            </a:r>
            <a:r>
              <a:rPr lang="en-US" altLang="en-US" sz="2800" dirty="0">
                <a:ea typeface="ＭＳ Ｐゴシック" panose="020B0600070205080204" pitchFamily="34" charset="-128"/>
              </a:rPr>
              <a:t>path (+ cost of partial solution path) from S to the node </a:t>
            </a:r>
          </a:p>
          <a:p>
            <a:pPr marL="566738" lvl="1" indent="-331788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From a node there may be many possible paths (and thus solutions) with this partial path as a prefix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0F4ECDE2-84C5-874D-A095-30A801776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State-space search algorithm</a:t>
            </a:r>
          </a:p>
        </p:txBody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B88F1E86-F6C9-FB41-B51B-131433A09F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problem describes the start state, operators, goal test, and operator costs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queueing-function is a comparator function that ranks two states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;; general-search returns either a goal node or failure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function general-search (problem, QUEUEING-FUNCTION)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nodes = MAKE-QUEUE(MAKE-NODE(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problem.INITIAL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-STATE))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loop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EMPTY(nodes) then return "failure"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 = REMOVE-FRONT(nodes)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if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problem.GOAL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-TEST(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node.STATE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succeeds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then return node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nodes = </a:t>
            </a:r>
            <a:r>
              <a:rPr lang="en-US" altLang="en-US" sz="1900" b="1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QUEUEING-FUNCTION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(nodes, EXPAND(node,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</a:t>
            </a:r>
            <a:r>
              <a:rPr lang="en-US" altLang="en-US" sz="19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problem.OPERATORS</a:t>
            </a: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end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8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dirty="0">
                <a:ea typeface="ＭＳ Ｐゴシック" panose="020B0600070205080204" pitchFamily="34" charset="-128"/>
              </a:rPr>
              <a:t> </a:t>
            </a:r>
            <a:r>
              <a:rPr lang="en-US" altLang="en-US" sz="1900" i="1" dirty="0">
                <a:ea typeface="ＭＳ Ｐゴシック" panose="020B0600070205080204" pitchFamily="34" charset="-128"/>
              </a:rPr>
              <a:t>    ;; Note: The goal test is NOT done when nodes are generated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900" i="1" dirty="0">
                <a:ea typeface="ＭＳ Ｐゴシック" panose="020B0600070205080204" pitchFamily="34" charset="-128"/>
              </a:rPr>
              <a:t>     ;; Note: This algorithm does not detect loops</a:t>
            </a:r>
            <a:endParaRPr lang="en-US" altLang="en-US" sz="1900" i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6D834545-19E2-3646-AB36-06EA7174B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procedures to be defined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D8F2A343-1B38-2842-866D-86ECEC6C75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447800"/>
            <a:ext cx="8153400" cy="4724400"/>
          </a:xfrm>
        </p:spPr>
        <p:txBody>
          <a:bodyPr/>
          <a:lstStyle/>
          <a:p>
            <a:pPr marL="287338" indent="-28733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EXPAND</a:t>
            </a:r>
          </a:p>
          <a:p>
            <a:pPr marL="457200" lvl="1" indent="-228600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Generate  a node’s successor nodes, adding them to the graph if not already there</a:t>
            </a:r>
          </a:p>
          <a:p>
            <a:pPr marL="228600" indent="-22860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GOAL-TEST</a:t>
            </a:r>
          </a:p>
          <a:p>
            <a:pPr marL="515938" lvl="1" indent="-287338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Test if state satisfies all goal conditions</a:t>
            </a:r>
          </a:p>
          <a:p>
            <a:pPr marL="176213" indent="-176213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QUEUEING-FUNCTION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Maintain ranked list of nodes that are candidates for expansion</a:t>
            </a:r>
          </a:p>
          <a:p>
            <a:pPr marL="574675" lvl="1" indent="-346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Changing definition of the QUEUEING-FUNCTION leads to different search strategies: Which node to expand next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250A246C-4F13-A642-9F67-2920F1DB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Bookkeeping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8C0C8EE-E4A1-D54B-94AD-A2FBDA3800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447800"/>
            <a:ext cx="7848600" cy="4876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Typical node data structure includes: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State at this node 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Parent node(s)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Action(s) applied to get to this node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Depth of this node (# of actions on shortest known path from initial state)</a:t>
            </a:r>
          </a:p>
          <a:p>
            <a:pPr marL="465138" indent="-295275" eaLnBrk="1" hangingPunct="1">
              <a:buFont typeface="Arial" charset="0"/>
              <a:buChar char="•"/>
              <a:tabLst>
                <a:tab pos="511175" algn="l"/>
              </a:tabLst>
              <a:defRPr/>
            </a:pPr>
            <a:r>
              <a:rPr lang="en-US" dirty="0">
                <a:ea typeface="ＭＳ Ｐゴシック" charset="0"/>
              </a:rPr>
              <a:t>Cost of path (sum of action costs on best path from </a:t>
            </a:r>
            <a:r>
              <a:rPr lang="en-US" dirty="0" err="1">
                <a:ea typeface="ＭＳ Ｐゴシック" charset="0"/>
              </a:rPr>
              <a:t>initialstate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D78D0D4E-324D-7A47-BA3F-A6908105F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issues</a:t>
            </a:r>
          </a:p>
        </p:txBody>
      </p:sp>
      <p:sp>
        <p:nvSpPr>
          <p:cNvPr id="84994" name="Rectangle 3">
            <a:extLst>
              <a:ext uri="{FF2B5EF4-FFF2-40B4-BE49-F238E27FC236}">
                <a16:creationId xmlns:a16="http://schemas.microsoft.com/office/drawing/2014/main" id="{DD5B803F-F20C-B049-AC09-CC750539F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610600" cy="5562600"/>
          </a:xfrm>
        </p:spPr>
        <p:txBody>
          <a:bodyPr/>
          <a:lstStyle/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process constructs a search tree/graph where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is initial state and </a:t>
            </a:r>
          </a:p>
          <a:p>
            <a:pPr marL="454025" lvl="1" indent="-219075"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leaf nodes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nodes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not yet expanded (i.e., in list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nodes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) or </a:t>
            </a:r>
          </a:p>
          <a:p>
            <a:pPr marL="690563" lvl="2" indent="-236538" eaLnBrk="1" hangingPunct="1"/>
            <a:r>
              <a:rPr lang="en-US" altLang="en-US" dirty="0">
                <a:ea typeface="ＭＳ Ｐゴシック" panose="020B0600070205080204" pitchFamily="34" charset="-128"/>
              </a:rPr>
              <a:t>having no successors (i.e., they’</a:t>
            </a:r>
            <a:r>
              <a:rPr lang="en-US" altLang="ja-JP" dirty="0">
                <a:ea typeface="ＭＳ Ｐゴシック" panose="020B0600070205080204" pitchFamily="34" charset="-128"/>
              </a:rPr>
              <a:t>re </a:t>
            </a:r>
            <a:r>
              <a:rPr lang="en-US" altLang="ja-JP" i="1" dirty="0" err="1">
                <a:ea typeface="ＭＳ Ｐゴシック" panose="020B0600070205080204" pitchFamily="34" charset="-128"/>
              </a:rPr>
              <a:t>deadends</a:t>
            </a:r>
            <a:r>
              <a:rPr lang="en-US" altLang="ja-JP" dirty="0">
                <a:ea typeface="ＭＳ Ｐゴシック" panose="020B0600070205080204" pitchFamily="34" charset="-128"/>
              </a:rPr>
              <a:t> because no operators were applicable and yet they are not goals)</a:t>
            </a:r>
            <a:endParaRPr lang="en-US" altLang="ja-JP" sz="2800" dirty="0">
              <a:ea typeface="ＭＳ Ｐゴシック" panose="020B0600070205080204" pitchFamily="34" charset="-128"/>
            </a:endParaRP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Search tree may be infinite due to loops;  even graph may be infinite for some problems 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Solution is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path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 a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depending on problem. </a:t>
            </a:r>
          </a:p>
          <a:p>
            <a:pPr marL="454025" lvl="1" indent="-219075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E.g., in cryptarithmetic return a node; in 8-puzzle, a path</a:t>
            </a:r>
          </a:p>
          <a:p>
            <a:pPr marL="234950" indent="-234950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Changing definition of the QUEUEING-FUNCTION leads to different search strategies</a:t>
            </a:r>
          </a:p>
          <a:p>
            <a:pPr marL="234950" indent="-234950"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8DC5D2-56A3-2342-95AB-D9696DD88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Example: 8-Puzzle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87A9AE9A-F58D-CC4C-9325-176EEC4E8D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Given an initial configuration of 8 numbered tiles on a 3x3 board, move the tiles to produce a desired goal configuration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1507" name="Picture 4" descr="8">
            <a:extLst>
              <a:ext uri="{FF2B5EF4-FFF2-40B4-BE49-F238E27FC236}">
                <a16:creationId xmlns:a16="http://schemas.microsoft.com/office/drawing/2014/main" id="{ACBBCC23-F4D3-5D44-8C42-4955D9F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3697287"/>
            <a:ext cx="56959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B28CD1FE-D988-084A-ADE3-6277BFC49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010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Informed vs. uninformed search</a:t>
            </a:r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7D36E58E-1FD8-2445-AF0D-2F53376C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25342"/>
            <a:ext cx="8001000" cy="548640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Uninformed search strategies (</a:t>
            </a:r>
            <a:r>
              <a:rPr lang="en-US" altLang="ja-JP" b="1" dirty="0">
                <a:ea typeface="ＭＳ Ｐゴシック" panose="020B0600070205080204" pitchFamily="34" charset="-128"/>
              </a:rPr>
              <a:t>blind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no information about likely </a:t>
            </a:r>
            <a:r>
              <a:rPr lang="en-US" altLang="ja-JP" i="1" dirty="0">
                <a:ea typeface="ＭＳ Ｐゴシック" panose="020B0600070205080204" pitchFamily="34" charset="-128"/>
              </a:rPr>
              <a:t>direction</a:t>
            </a:r>
            <a:r>
              <a:rPr lang="en-US" altLang="ja-JP" dirty="0">
                <a:ea typeface="ＭＳ Ｐゴシック" panose="020B0600070205080204" pitchFamily="34" charset="-128"/>
              </a:rPr>
              <a:t> of a goal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breadth-first, depth-first, depth-limited, uniform-cost, depth-first iterative deepening, bidirectional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Informed search strategies (</a:t>
            </a:r>
            <a:r>
              <a:rPr lang="en-US" altLang="ja-JP" b="1" dirty="0">
                <a:ea typeface="ＭＳ Ｐゴシック" panose="020B0600070205080204" pitchFamily="34" charset="-128"/>
                <a:hlinkClick r:id="rId3"/>
              </a:rPr>
              <a:t>heuristic</a:t>
            </a:r>
            <a:r>
              <a:rPr lang="en-US" altLang="ja-JP" b="1" dirty="0">
                <a:ea typeface="ＭＳ Ｐゴシック" panose="020B0600070205080204" pitchFamily="34" charset="-128"/>
              </a:rPr>
              <a:t> search)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Use information about domain to (try to) (usually) head in the general direction of goal node(s)</a:t>
            </a:r>
          </a:p>
          <a:p>
            <a:pPr marL="344488" lvl="1" indent="-234950" eaLnBrk="1" hangingPunct="1"/>
            <a:r>
              <a:rPr lang="en-US" altLang="en-US" dirty="0">
                <a:ea typeface="ＭＳ Ｐゴシック" panose="020B0600070205080204" pitchFamily="34" charset="-128"/>
              </a:rPr>
              <a:t>Methods: hill climbing, best-first, greedy search, beam search, algorithm A, algorithm A*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FA1D84-5F0E-D14B-A0A0-904344606B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139393"/>
            <a:ext cx="1846891" cy="10682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55237F0E-67F3-9046-8AB8-CBCCFD70C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Evaluating search strategies</a:t>
            </a:r>
          </a:p>
        </p:txBody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19C89E06-4815-B14B-9073-990A0B478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Completeness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Guarantees finding a solution whenever one exists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(worst or average case)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</a:t>
            </a:r>
            <a:r>
              <a:rPr lang="en-US" altLang="en-US" i="1" dirty="0">
                <a:ea typeface="ＭＳ Ｐゴシック" panose="020B0600070205080204" pitchFamily="34" charset="-128"/>
              </a:rPr>
              <a:t>number of nodes expanded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Usually measured by maximum size of graph/tree</a:t>
            </a:r>
            <a:r>
              <a:rPr lang="en-US" altLang="ja-JP" dirty="0">
                <a:ea typeface="ＭＳ Ｐゴシック" panose="020B0600070205080204" pitchFamily="34" charset="-128"/>
              </a:rPr>
              <a:t> during the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Optimality (aka </a:t>
            </a:r>
            <a:r>
              <a:rPr lang="en-US" altLang="en-US" b="1" dirty="0">
                <a:ea typeface="ＭＳ Ｐゴシック" panose="020B0600070205080204" pitchFamily="34" charset="-128"/>
                <a:hlinkClick r:id="rId3"/>
              </a:rPr>
              <a:t>Admissibility</a:t>
            </a:r>
            <a:r>
              <a:rPr lang="en-US" altLang="en-US" b="1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If a solution is found, is it </a:t>
            </a:r>
            <a:r>
              <a:rPr lang="en-US" altLang="en-US" b="1" dirty="0">
                <a:ea typeface="ＭＳ Ｐゴシック" panose="020B0600070205080204" pitchFamily="34" charset="-128"/>
              </a:rPr>
              <a:t>guaranteed</a:t>
            </a:r>
            <a:r>
              <a:rPr lang="en-US" altLang="en-US" dirty="0">
                <a:ea typeface="ＭＳ Ｐゴシック" panose="020B0600070205080204" pitchFamily="34" charset="-128"/>
              </a:rPr>
              <a:t> to be an optimal one, i.e., one with minimum cost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71401604-5F27-E143-A7A3-349E6868B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Classic uninformed search methods</a:t>
            </a:r>
          </a:p>
        </p:txBody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301A0879-ACFE-7446-B056-C52948E46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four  classic uninformed search methods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Breadth first search (BFS)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Depth first search (DFS)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Uniform cost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(generalization of BFS)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Iterative deepening </a:t>
            </a:r>
            <a:r>
              <a:rPr lang="en-US" altLang="en-US" sz="3200" i="1">
                <a:ea typeface="ＭＳ Ｐゴシック" panose="020B0600070205080204" pitchFamily="34" charset="-128"/>
              </a:rPr>
              <a:t>(blend of DFS and BFS)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 which we can add another technique</a:t>
            </a:r>
          </a:p>
          <a:p>
            <a:pPr lvl="1" eaLnBrk="1" hangingPunct="1"/>
            <a:r>
              <a:rPr lang="en-US" altLang="en-US" sz="3200">
                <a:ea typeface="ＭＳ Ｐゴシック" panose="020B0600070205080204" pitchFamily="34" charset="-128"/>
              </a:rPr>
              <a:t>Bi-directional search </a:t>
            </a:r>
            <a:r>
              <a:rPr lang="en-US" altLang="en-US" sz="3200" i="1">
                <a:ea typeface="ＭＳ Ｐゴシック" panose="020B0600070205080204" pitchFamily="34" charset="-128"/>
              </a:rPr>
              <a:t>(hack on BFS)</a:t>
            </a:r>
          </a:p>
          <a:p>
            <a:pPr eaLnBrk="1" hangingPunct="1"/>
            <a:endParaRPr lang="en-US" altLang="en-US" i="1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878F5C58-B506-0E4D-9870-0FE501E3E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Example of uninformed search strategies</a:t>
            </a:r>
          </a:p>
        </p:txBody>
      </p:sp>
      <p:grpSp>
        <p:nvGrpSpPr>
          <p:cNvPr id="91138" name="Group 44">
            <a:extLst>
              <a:ext uri="{FF2B5EF4-FFF2-40B4-BE49-F238E27FC236}">
                <a16:creationId xmlns:a16="http://schemas.microsoft.com/office/drawing/2014/main" id="{0AAB8CA7-93C3-AE45-A81C-BA88D47B1C2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5334000" cy="3429000"/>
            <a:chOff x="816" y="1296"/>
            <a:chExt cx="3360" cy="2160"/>
          </a:xfrm>
        </p:grpSpPr>
        <p:grpSp>
          <p:nvGrpSpPr>
            <p:cNvPr id="91140" name="Group 6">
              <a:extLst>
                <a:ext uri="{FF2B5EF4-FFF2-40B4-BE49-F238E27FC236}">
                  <a16:creationId xmlns:a16="http://schemas.microsoft.com/office/drawing/2014/main" id="{4893F56F-AD6F-074E-92FD-521F2A786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296"/>
              <a:ext cx="384" cy="384"/>
              <a:chOff x="4752" y="1056"/>
              <a:chExt cx="384" cy="384"/>
            </a:xfrm>
          </p:grpSpPr>
          <p:sp>
            <p:nvSpPr>
              <p:cNvPr id="91175" name="Oval 4">
                <a:extLst>
                  <a:ext uri="{FF2B5EF4-FFF2-40B4-BE49-F238E27FC236}">
                    <a16:creationId xmlns:a16="http://schemas.microsoft.com/office/drawing/2014/main" id="{47368E78-B47E-934C-B934-31F280EA3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6" name="Text Box 5">
                <a:extLst>
                  <a:ext uri="{FF2B5EF4-FFF2-40B4-BE49-F238E27FC236}">
                    <a16:creationId xmlns:a16="http://schemas.microsoft.com/office/drawing/2014/main" id="{080CF3B0-4FF8-0944-9856-39C8912EC2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S</a:t>
                </a:r>
              </a:p>
            </p:txBody>
          </p:sp>
        </p:grpSp>
        <p:grpSp>
          <p:nvGrpSpPr>
            <p:cNvPr id="91141" name="Group 7">
              <a:extLst>
                <a:ext uri="{FF2B5EF4-FFF2-40B4-BE49-F238E27FC236}">
                  <a16:creationId xmlns:a16="http://schemas.microsoft.com/office/drawing/2014/main" id="{478059AA-A2F0-9747-B5C9-DEA5272A87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160"/>
              <a:ext cx="384" cy="384"/>
              <a:chOff x="4752" y="1056"/>
              <a:chExt cx="384" cy="384"/>
            </a:xfrm>
          </p:grpSpPr>
          <p:sp>
            <p:nvSpPr>
              <p:cNvPr id="91173" name="Oval 8">
                <a:extLst>
                  <a:ext uri="{FF2B5EF4-FFF2-40B4-BE49-F238E27FC236}">
                    <a16:creationId xmlns:a16="http://schemas.microsoft.com/office/drawing/2014/main" id="{2F3DDCC0-CFF2-CC4D-87E9-8B0A0B69C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4" name="Text Box 9">
                <a:extLst>
                  <a:ext uri="{FF2B5EF4-FFF2-40B4-BE49-F238E27FC236}">
                    <a16:creationId xmlns:a16="http://schemas.microsoft.com/office/drawing/2014/main" id="{13875674-764C-D545-815B-C5E4A6FF62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 dirty="0"/>
                  <a:t>C</a:t>
                </a:r>
              </a:p>
            </p:txBody>
          </p:sp>
        </p:grpSp>
        <p:grpSp>
          <p:nvGrpSpPr>
            <p:cNvPr id="91142" name="Group 10">
              <a:extLst>
                <a:ext uri="{FF2B5EF4-FFF2-40B4-BE49-F238E27FC236}">
                  <a16:creationId xmlns:a16="http://schemas.microsoft.com/office/drawing/2014/main" id="{4DC58173-AE93-5C4D-B67B-2829130D4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2160"/>
              <a:ext cx="384" cy="384"/>
              <a:chOff x="4752" y="1056"/>
              <a:chExt cx="384" cy="384"/>
            </a:xfrm>
          </p:grpSpPr>
          <p:sp>
            <p:nvSpPr>
              <p:cNvPr id="91171" name="Oval 11">
                <a:extLst>
                  <a:ext uri="{FF2B5EF4-FFF2-40B4-BE49-F238E27FC236}">
                    <a16:creationId xmlns:a16="http://schemas.microsoft.com/office/drawing/2014/main" id="{E4CB340A-CD20-1E48-B6D6-411EE21C1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2" name="Text Box 12">
                <a:extLst>
                  <a:ext uri="{FF2B5EF4-FFF2-40B4-BE49-F238E27FC236}">
                    <a16:creationId xmlns:a16="http://schemas.microsoft.com/office/drawing/2014/main" id="{D8B16E76-EAFC-6A4A-9C4B-21B260010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B</a:t>
                </a:r>
              </a:p>
            </p:txBody>
          </p:sp>
        </p:grpSp>
        <p:grpSp>
          <p:nvGrpSpPr>
            <p:cNvPr id="91143" name="Group 13">
              <a:extLst>
                <a:ext uri="{FF2B5EF4-FFF2-40B4-BE49-F238E27FC236}">
                  <a16:creationId xmlns:a16="http://schemas.microsoft.com/office/drawing/2014/main" id="{62E47E33-1A37-0340-BAA8-AC90DB8E0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2160"/>
              <a:ext cx="384" cy="384"/>
              <a:chOff x="4752" y="1056"/>
              <a:chExt cx="384" cy="384"/>
            </a:xfrm>
          </p:grpSpPr>
          <p:sp>
            <p:nvSpPr>
              <p:cNvPr id="91169" name="Oval 14">
                <a:extLst>
                  <a:ext uri="{FF2B5EF4-FFF2-40B4-BE49-F238E27FC236}">
                    <a16:creationId xmlns:a16="http://schemas.microsoft.com/office/drawing/2014/main" id="{DE4F07C8-CDD8-1046-8DCE-B4550D165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70" name="Text Box 15">
                <a:extLst>
                  <a:ext uri="{FF2B5EF4-FFF2-40B4-BE49-F238E27FC236}">
                    <a16:creationId xmlns:a16="http://schemas.microsoft.com/office/drawing/2014/main" id="{C2E2F5E1-3BC4-924A-96AF-AD443946B5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A</a:t>
                </a:r>
              </a:p>
            </p:txBody>
          </p:sp>
        </p:grpSp>
        <p:grpSp>
          <p:nvGrpSpPr>
            <p:cNvPr id="91144" name="Group 16">
              <a:extLst>
                <a:ext uri="{FF2B5EF4-FFF2-40B4-BE49-F238E27FC236}">
                  <a16:creationId xmlns:a16="http://schemas.microsoft.com/office/drawing/2014/main" id="{3CEF9300-9AD3-5C4B-BBF5-E49AD50BD7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3024"/>
              <a:ext cx="384" cy="384"/>
              <a:chOff x="4752" y="1056"/>
              <a:chExt cx="384" cy="384"/>
            </a:xfrm>
          </p:grpSpPr>
          <p:sp>
            <p:nvSpPr>
              <p:cNvPr id="91167" name="Oval 17">
                <a:extLst>
                  <a:ext uri="{FF2B5EF4-FFF2-40B4-BE49-F238E27FC236}">
                    <a16:creationId xmlns:a16="http://schemas.microsoft.com/office/drawing/2014/main" id="{156CFAEB-ED3F-174B-AD99-96CC5DC100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8" name="Text Box 18">
                <a:extLst>
                  <a:ext uri="{FF2B5EF4-FFF2-40B4-BE49-F238E27FC236}">
                    <a16:creationId xmlns:a16="http://schemas.microsoft.com/office/drawing/2014/main" id="{86E61964-DA7A-644F-898B-D2D2E95AD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D</a:t>
                </a:r>
              </a:p>
            </p:txBody>
          </p:sp>
        </p:grpSp>
        <p:grpSp>
          <p:nvGrpSpPr>
            <p:cNvPr id="91145" name="Group 19">
              <a:extLst>
                <a:ext uri="{FF2B5EF4-FFF2-40B4-BE49-F238E27FC236}">
                  <a16:creationId xmlns:a16="http://schemas.microsoft.com/office/drawing/2014/main" id="{AB1236F6-1B51-754F-8174-3803C0C62A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3072"/>
              <a:ext cx="384" cy="384"/>
              <a:chOff x="4752" y="1056"/>
              <a:chExt cx="384" cy="384"/>
            </a:xfrm>
          </p:grpSpPr>
          <p:sp>
            <p:nvSpPr>
              <p:cNvPr id="91165" name="Oval 20">
                <a:extLst>
                  <a:ext uri="{FF2B5EF4-FFF2-40B4-BE49-F238E27FC236}">
                    <a16:creationId xmlns:a16="http://schemas.microsoft.com/office/drawing/2014/main" id="{855028A7-1CA3-6F48-9E16-7E190ABA3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6" name="Text Box 21">
                <a:extLst>
                  <a:ext uri="{FF2B5EF4-FFF2-40B4-BE49-F238E27FC236}">
                    <a16:creationId xmlns:a16="http://schemas.microsoft.com/office/drawing/2014/main" id="{1B024B4F-8FE1-DC4E-986C-3BFCD709FA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G</a:t>
                </a:r>
              </a:p>
            </p:txBody>
          </p:sp>
        </p:grpSp>
        <p:grpSp>
          <p:nvGrpSpPr>
            <p:cNvPr id="91146" name="Group 22">
              <a:extLst>
                <a:ext uri="{FF2B5EF4-FFF2-40B4-BE49-F238E27FC236}">
                  <a16:creationId xmlns:a16="http://schemas.microsoft.com/office/drawing/2014/main" id="{427E10FA-7F78-174A-970F-D95ACE0576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384" cy="384"/>
              <a:chOff x="4752" y="1056"/>
              <a:chExt cx="384" cy="384"/>
            </a:xfrm>
          </p:grpSpPr>
          <p:sp>
            <p:nvSpPr>
              <p:cNvPr id="91163" name="Oval 23">
                <a:extLst>
                  <a:ext uri="{FF2B5EF4-FFF2-40B4-BE49-F238E27FC236}">
                    <a16:creationId xmlns:a16="http://schemas.microsoft.com/office/drawing/2014/main" id="{110D38DE-FF56-9440-9FE9-A6F824F4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056"/>
                <a:ext cx="384" cy="38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1164" name="Text Box 24">
                <a:extLst>
                  <a:ext uri="{FF2B5EF4-FFF2-40B4-BE49-F238E27FC236}">
                    <a16:creationId xmlns:a16="http://schemas.microsoft.com/office/drawing/2014/main" id="{2505736A-BCDC-4F47-B8AC-4D68B80ADE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056"/>
                <a:ext cx="26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800" b="1"/>
                  <a:t>E</a:t>
                </a:r>
              </a:p>
            </p:txBody>
          </p:sp>
        </p:grpSp>
        <p:sp>
          <p:nvSpPr>
            <p:cNvPr id="91147" name="Line 25">
              <a:extLst>
                <a:ext uri="{FF2B5EF4-FFF2-40B4-BE49-F238E27FC236}">
                  <a16:creationId xmlns:a16="http://schemas.microsoft.com/office/drawing/2014/main" id="{605432AE-EFE6-154D-8C81-9F2799794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" y="1632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Line 26">
              <a:extLst>
                <a:ext uri="{FF2B5EF4-FFF2-40B4-BE49-F238E27FC236}">
                  <a16:creationId xmlns:a16="http://schemas.microsoft.com/office/drawing/2014/main" id="{39A39B3F-C9DB-B946-9D76-9375A4127C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2" y="2592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Line 27">
              <a:extLst>
                <a:ext uri="{FF2B5EF4-FFF2-40B4-BE49-F238E27FC236}">
                  <a16:creationId xmlns:a16="http://schemas.microsoft.com/office/drawing/2014/main" id="{534F9EF7-899A-1545-97FA-6392ECD22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544"/>
              <a:ext cx="62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Line 28">
              <a:extLst>
                <a:ext uri="{FF2B5EF4-FFF2-40B4-BE49-F238E27FC236}">
                  <a16:creationId xmlns:a16="http://schemas.microsoft.com/office/drawing/2014/main" id="{2289CE18-86E5-4544-A61F-E7D31B370E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1728"/>
              <a:ext cx="96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Line 29">
              <a:extLst>
                <a:ext uri="{FF2B5EF4-FFF2-40B4-BE49-F238E27FC236}">
                  <a16:creationId xmlns:a16="http://schemas.microsoft.com/office/drawing/2014/main" id="{FE62A2BC-6D31-B14A-90B0-5FDAFD8BFD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584"/>
              <a:ext cx="91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Line 31">
              <a:extLst>
                <a:ext uri="{FF2B5EF4-FFF2-40B4-BE49-F238E27FC236}">
                  <a16:creationId xmlns:a16="http://schemas.microsoft.com/office/drawing/2014/main" id="{794F3317-32E4-BE4C-87AC-09EF76D57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2640"/>
              <a:ext cx="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Line 32">
              <a:extLst>
                <a:ext uri="{FF2B5EF4-FFF2-40B4-BE49-F238E27FC236}">
                  <a16:creationId xmlns:a16="http://schemas.microsoft.com/office/drawing/2014/main" id="{A73CF6BD-EA8B-BE4C-8001-06066781E1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2544"/>
              <a:ext cx="672" cy="5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Line 33">
              <a:extLst>
                <a:ext uri="{FF2B5EF4-FFF2-40B4-BE49-F238E27FC236}">
                  <a16:creationId xmlns:a16="http://schemas.microsoft.com/office/drawing/2014/main" id="{7A3710AE-2642-CE48-9E6A-28F4EB9DC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2" y="2496"/>
              <a:ext cx="528" cy="5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Text Box 34">
              <a:extLst>
                <a:ext uri="{FF2B5EF4-FFF2-40B4-BE49-F238E27FC236}">
                  <a16:creationId xmlns:a16="http://schemas.microsoft.com/office/drawing/2014/main" id="{429F9DE4-D555-2643-85C0-AC66E8935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4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56" name="Text Box 35">
              <a:extLst>
                <a:ext uri="{FF2B5EF4-FFF2-40B4-BE49-F238E27FC236}">
                  <a16:creationId xmlns:a16="http://schemas.microsoft.com/office/drawing/2014/main" id="{95012899-073E-0846-9C53-9780999F3B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169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1157" name="Text Box 36">
              <a:extLst>
                <a:ext uri="{FF2B5EF4-FFF2-40B4-BE49-F238E27FC236}">
                  <a16:creationId xmlns:a16="http://schemas.microsoft.com/office/drawing/2014/main" id="{9952F000-DE5A-1946-86B0-9ED596B48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6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91158" name="Text Box 37">
              <a:extLst>
                <a:ext uri="{FF2B5EF4-FFF2-40B4-BE49-F238E27FC236}">
                  <a16:creationId xmlns:a16="http://schemas.microsoft.com/office/drawing/2014/main" id="{E7FBED44-7956-5B44-B2C0-5B9A6219E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464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15</a:t>
              </a:r>
            </a:p>
          </p:txBody>
        </p:sp>
        <p:sp>
          <p:nvSpPr>
            <p:cNvPr id="91159" name="Text Box 38">
              <a:extLst>
                <a:ext uri="{FF2B5EF4-FFF2-40B4-BE49-F238E27FC236}">
                  <a16:creationId xmlns:a16="http://schemas.microsoft.com/office/drawing/2014/main" id="{520351BA-563A-DC4F-9272-7346FCF90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608"/>
              <a:ext cx="3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20</a:t>
              </a:r>
            </a:p>
          </p:txBody>
        </p:sp>
        <p:sp>
          <p:nvSpPr>
            <p:cNvPr id="91160" name="Text Box 39">
              <a:extLst>
                <a:ext uri="{FF2B5EF4-FFF2-40B4-BE49-F238E27FC236}">
                  <a16:creationId xmlns:a16="http://schemas.microsoft.com/office/drawing/2014/main" id="{14AF7462-D9AC-2343-818B-C9A8A07DC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270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91161" name="Text Box 40">
              <a:extLst>
                <a:ext uri="{FF2B5EF4-FFF2-40B4-BE49-F238E27FC236}">
                  <a16:creationId xmlns:a16="http://schemas.microsoft.com/office/drawing/2014/main" id="{361D5D25-ADF2-FE4A-AAB7-1BFC0BFAB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40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1162" name="Text Box 41">
              <a:extLst>
                <a:ext uri="{FF2B5EF4-FFF2-40B4-BE49-F238E27FC236}">
                  <a16:creationId xmlns:a16="http://schemas.microsoft.com/office/drawing/2014/main" id="{79C31D42-0922-224B-8ABA-83A2516C7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608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b="1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91139" name="TextBox 1">
            <a:extLst>
              <a:ext uri="{FF2B5EF4-FFF2-40B4-BE49-F238E27FC236}">
                <a16:creationId xmlns:a16="http://schemas.microsoft.com/office/drawing/2014/main" id="{CEF848BB-7F73-F141-8D2E-838D3355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018782"/>
            <a:ext cx="8077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Consider this search space where S is the start node, G is the goal, and numbers are arc costs </a:t>
            </a: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886FD102-41A2-984F-852D-CB16D007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157913"/>
            <a:ext cx="807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assume graph is not known in advance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78351803-715D-9F4B-A6F1-1B15E0E60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677" y="12397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1B277A58-6240-9F49-9F47-A68ADFE5E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362426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Typically, don’t check if node is goal until we expand it (why?)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Solution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path found is S A G 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steps = 2</a:t>
            </a:r>
          </a:p>
          <a:p>
            <a:pPr marL="236538" indent="-236538" eaLnBrk="1" hangingPunct="1">
              <a:spcBef>
                <a:spcPts val="0"/>
              </a:spcBef>
              <a:tabLst>
                <a:tab pos="52388" algn="l"/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# nodes expanded (including goal node) = 7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52388" algn="l"/>
                <a:tab pos="914400" algn="l"/>
                <a:tab pos="1828800" algn="l"/>
                <a:tab pos="3657600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pic>
        <p:nvPicPr>
          <p:cNvPr id="97283" name="Picture 3" descr="search.png">
            <a:extLst>
              <a:ext uri="{FF2B5EF4-FFF2-40B4-BE49-F238E27FC236}">
                <a16:creationId xmlns:a16="http://schemas.microsoft.com/office/drawing/2014/main" id="{07E3D7BD-D7E6-0244-B01B-FCACD0F990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1CC1E-83B9-5B49-984B-63276DAEB1E1}"/>
              </a:ext>
            </a:extLst>
          </p:cNvPr>
          <p:cNvSpPr txBox="1"/>
          <p:nvPr/>
        </p:nvSpPr>
        <p:spPr>
          <a:xfrm>
            <a:off x="6860329" y="3052539"/>
            <a:ext cx="2059091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Notation</a:t>
            </a:r>
            <a:endParaRPr lang="en-US" sz="1200" dirty="0"/>
          </a:p>
          <a:p>
            <a:pPr algn="ctr"/>
            <a:r>
              <a:rPr lang="en-US" altLang="en-US" sz="4400" dirty="0"/>
              <a:t>G</a:t>
            </a:r>
            <a:r>
              <a:rPr lang="en-US" altLang="en-US" sz="4400" baseline="30000" dirty="0"/>
              <a:t>18</a:t>
            </a:r>
          </a:p>
          <a:p>
            <a:pPr algn="ctr"/>
            <a:r>
              <a:rPr lang="en-US" sz="2800" baseline="30000" dirty="0"/>
              <a:t>G is node; 18 is cost of shortest known path from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16DAE-FA90-DB4D-B1CE-DADF862AB631}"/>
              </a:ext>
            </a:extLst>
          </p:cNvPr>
          <p:cNvSpPr txBox="1"/>
          <p:nvPr/>
        </p:nvSpPr>
        <p:spPr>
          <a:xfrm>
            <a:off x="3091466" y="905893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ignore weights on arcs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B1A07086-E1A4-1B44-8C91-0E2342FC562D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FIFO (queue)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 (BFS)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- Long time to find solutions</a:t>
            </a:r>
            <a:r>
              <a:rPr lang="en-US" altLang="en-US" dirty="0">
                <a:ea typeface="ＭＳ Ｐゴシック" panose="020B0600070205080204" pitchFamily="34" charset="-128"/>
              </a:rPr>
              <a:t> with many steps: we must look at all shorter length possibilities first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Complete tree of depth d where nodes have b children has 1+b+b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ea typeface="ＭＳ Ｐゴシック" panose="020B0600070205080204" pitchFamily="34" charset="-128"/>
              </a:rPr>
              <a:t>+...+b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 = (b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(d+1)</a:t>
            </a:r>
            <a:r>
              <a:rPr lang="en-US" altLang="en-US" sz="2800" dirty="0">
                <a:ea typeface="ＭＳ Ｐゴシック" panose="020B0600070205080204" pitchFamily="34" charset="-128"/>
              </a:rPr>
              <a:t>-1)/(b-1) nodes =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0(b</a:t>
            </a:r>
            <a:r>
              <a:rPr lang="en-US" altLang="en-US" sz="2800" b="1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)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Tree with depth 12 &amp; branching 10 &gt; trillion nodes</a:t>
            </a:r>
          </a:p>
          <a:p>
            <a:pPr marL="401638" lvl="2" indent="-268288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If BFS expands 1000 nodes/sec and nodes uses 100 bytes, can take 35 years &amp; uses 111TB of memory!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Always finds solution if one exists</a:t>
            </a:r>
          </a:p>
          <a:p>
            <a:pPr marL="0" indent="0" eaLnBrk="1" hangingPunct="1">
              <a:buNone/>
            </a:pPr>
            <a:r>
              <a:rPr lang="en-US" altLang="en-US" sz="3400" b="1" dirty="0">
                <a:ea typeface="ＭＳ Ｐゴシック" panose="020B0600070205080204" pitchFamily="34" charset="-128"/>
              </a:rPr>
              <a:t>+ Solution found is optimal</a:t>
            </a:r>
          </a:p>
          <a:p>
            <a:pPr indent="-225425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i.e., guaranteed to be the shortest</a:t>
            </a:r>
          </a:p>
        </p:txBody>
      </p:sp>
    </p:spTree>
    <p:extLst>
      <p:ext uri="{BB962C8B-B14F-4D97-AF65-F5344CB8AC3E}">
        <p14:creationId xmlns:p14="http://schemas.microsoft.com/office/powerpoint/2010/main" val="2771943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4C52A436-83EA-F847-BE75-FAA53EEFE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Breadth-First Search</a:t>
            </a:r>
          </a:p>
        </p:txBody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8CB02E70-B44C-B143-A927-D4D8944B8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5410200"/>
          </a:xfrm>
        </p:spPr>
        <p:txBody>
          <a:bodyPr/>
          <a:lstStyle/>
          <a:p>
            <a:pPr marL="230188" indent="-230188" eaLnBrk="1" hangingPunct="1"/>
            <a:r>
              <a:rPr lang="en-US" altLang="en-US" dirty="0" err="1">
                <a:ea typeface="ＭＳ Ｐゴシック" panose="020B0600070205080204" pitchFamily="34" charset="-128"/>
              </a:rPr>
              <a:t>Enqueue</a:t>
            </a:r>
            <a:r>
              <a:rPr lang="en-US" altLang="en-US" dirty="0">
                <a:ea typeface="ＭＳ Ｐゴシック" panose="020B0600070205080204" pitchFamily="34" charset="-128"/>
              </a:rPr>
              <a:t> nodes in </a:t>
            </a:r>
            <a:r>
              <a:rPr lang="en-US" altLang="en-US" b="1" dirty="0">
                <a:ea typeface="ＭＳ Ｐゴシック" panose="020B0600070205080204" pitchFamily="34" charset="-128"/>
              </a:rPr>
              <a:t>FIFO</a:t>
            </a:r>
            <a:r>
              <a:rPr lang="en-US" altLang="en-US" dirty="0">
                <a:ea typeface="ＭＳ Ｐゴシック" panose="020B0600070205080204" pitchFamily="34" charset="-128"/>
              </a:rPr>
              <a:t> (first-in, first-out) order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</a:t>
            </a:r>
            <a:r>
              <a:rPr lang="en-US" altLang="en-US" dirty="0">
                <a:ea typeface="ＭＳ Ｐゴシック" panose="020B0600070205080204" pitchFamily="34" charset="-128"/>
              </a:rPr>
              <a:t> (i.e., admissible) finds shorted path, which is optimal if all operators have same cost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dirty="0">
                <a:ea typeface="ＭＳ Ｐゴシック" panose="020B0600070205080204" pitchFamily="34" charset="-128"/>
              </a:rPr>
              <a:t>, O(b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dirty="0">
                <a:ea typeface="ＭＳ Ｐゴシック" panose="020B0600070205080204" pitchFamily="34" charset="-128"/>
              </a:rPr>
              <a:t>), where d is depth of solution; b is branching factor (i.e., # of children)</a:t>
            </a:r>
          </a:p>
          <a:p>
            <a:pPr marL="230188" indent="-2301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Long time to find long solutions</a:t>
            </a:r>
            <a:r>
              <a:rPr lang="en-US" altLang="en-US" dirty="0">
                <a:ea typeface="ＭＳ Ｐゴシック" panose="020B0600070205080204" pitchFamily="34" charset="-128"/>
              </a:rPr>
              <a:t> since we explore all shorter length possibilities first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>
            <a:extLst>
              <a:ext uri="{FF2B5EF4-FFF2-40B4-BE49-F238E27FC236}">
                <a16:creationId xmlns:a16="http://schemas.microsoft.com/office/drawing/2014/main" id="{648EDB49-551B-7F41-AEDC-B9B969AE7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Depth-First Search </a:t>
            </a:r>
          </a:p>
        </p:txBody>
      </p:sp>
      <p:sp>
        <p:nvSpPr>
          <p:cNvPr id="101378" name="Rectangle 3">
            <a:extLst>
              <a:ext uri="{FF2B5EF4-FFF2-40B4-BE49-F238E27FC236}">
                <a16:creationId xmlns:a16="http://schemas.microsoft.com/office/drawing/2014/main" id="{46E15B46-A83A-0A45-9440-AA5AD9C75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4648200"/>
          </a:xfrm>
        </p:spPr>
        <p:txBody>
          <a:bodyPr/>
          <a:lstStyle/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 dirty="0">
                <a:ea typeface="ＭＳ Ｐゴシック" panose="020B0600070205080204" pitchFamily="34" charset="-128"/>
              </a:rPr>
              <a:t>		Expanded node  	Nodes list (aka fringe)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 </a:t>
            </a:r>
            <a:r>
              <a:rPr lang="en-US" altLang="en-US" sz="2400" dirty="0">
                <a:ea typeface="ＭＳ Ｐゴシック" panose="020B0600070205080204" pitchFamily="34" charset="-128"/>
              </a:rPr>
              <a:t>}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             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4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400" dirty="0">
                <a:ea typeface="ＭＳ Ｐゴシック" panose="020B0600070205080204" pitchFamily="34" charset="-128"/>
              </a:rPr>
              <a:t> C</a:t>
            </a:r>
            <a:r>
              <a:rPr lang="en-US" altLang="en-US" sz="24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400" dirty="0">
                <a:ea typeface="ＭＳ Ｐゴシック" panose="020B0600070205080204" pitchFamily="34" charset="-128"/>
              </a:rPr>
              <a:t> } 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Solution path found is S A G, cost 18</a:t>
            </a:r>
          </a:p>
          <a:p>
            <a:pPr marL="522288" indent="-522288"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dirty="0">
                <a:ea typeface="ＭＳ Ｐゴシック" panose="020B0600070205080204" pitchFamily="34" charset="-128"/>
              </a:rPr>
              <a:t>    Number of nodes expanded (including goal node) = 5</a:t>
            </a:r>
          </a:p>
        </p:txBody>
      </p:sp>
      <p:pic>
        <p:nvPicPr>
          <p:cNvPr id="101379" name="Picture 4" descr="search.png">
            <a:extLst>
              <a:ext uri="{FF2B5EF4-FFF2-40B4-BE49-F238E27FC236}">
                <a16:creationId xmlns:a16="http://schemas.microsoft.com/office/drawing/2014/main" id="{CAC24F7C-EBDB-554E-BF48-3D33EA764B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52054286-C17F-FE4B-B952-F5AC59BEDD62}"/>
              </a:ext>
            </a:extLst>
          </p:cNvPr>
          <p:cNvSpPr/>
          <p:nvPr/>
        </p:nvSpPr>
        <p:spPr>
          <a:xfrm>
            <a:off x="7086600" y="2149477"/>
            <a:ext cx="1905000" cy="441323"/>
          </a:xfrm>
          <a:prstGeom prst="wedgeRoundRectCallout">
            <a:avLst>
              <a:gd name="adj1" fmla="val -145564"/>
              <a:gd name="adj2" fmla="val 210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b="1" dirty="0"/>
              <a:t>LIFO (stack)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>
            <a:extLst>
              <a:ext uri="{FF2B5EF4-FFF2-40B4-BE49-F238E27FC236}">
                <a16:creationId xmlns:a16="http://schemas.microsoft.com/office/drawing/2014/main" id="{06DC58F7-030C-494B-9834-09A9D47A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 Depth-First (DFS)</a:t>
            </a:r>
          </a:p>
        </p:txBody>
      </p:sp>
      <p:sp>
        <p:nvSpPr>
          <p:cNvPr id="99330" name="Rectangle 3">
            <a:extLst>
              <a:ext uri="{FF2B5EF4-FFF2-40B4-BE49-F238E27FC236}">
                <a16:creationId xmlns:a16="http://schemas.microsoft.com/office/drawing/2014/main" id="{23DADF2E-9DA8-F84C-A531-CAFFFD63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924800" cy="5410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Enqueue nodes on nodes in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LIFO</a:t>
            </a:r>
            <a:r>
              <a:rPr lang="en-US" altLang="en-US" sz="2800" dirty="0">
                <a:ea typeface="ＭＳ Ｐゴシック" panose="020B0600070205080204" pitchFamily="34" charset="-128"/>
              </a:rPr>
              <a:t> (last-in, first-out) order, i.e., use stack data structure to order nodes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May not terminate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w/o </a:t>
            </a:r>
            <a:r>
              <a:rPr lang="en-US" altLang="ja-JP" sz="2800" i="1" dirty="0">
                <a:ea typeface="ＭＳ Ｐゴシック" panose="020B0600070205080204" pitchFamily="34" charset="-128"/>
              </a:rPr>
              <a:t>depth bound</a:t>
            </a:r>
            <a:r>
              <a:rPr lang="en-US" altLang="ja-JP" sz="2800" dirty="0">
                <a:ea typeface="ＭＳ Ｐゴシック" panose="020B0600070205080204" pitchFamily="34" charset="-128"/>
              </a:rPr>
              <a:t>, i.e., ending search below fixed depth D (depth-limited search)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Not complete</a:t>
            </a:r>
            <a:r>
              <a:rPr lang="en-US" altLang="en-US" sz="2800" dirty="0">
                <a:ea typeface="ＭＳ Ｐゴシック" panose="020B0600070205080204" pitchFamily="34" charset="-128"/>
              </a:rPr>
              <a:t> (with or w/o cycle detection, with or w/o a cutoff depth) </a:t>
            </a:r>
          </a:p>
          <a:p>
            <a:pPr eaLnBrk="1" hangingPunct="1"/>
            <a:r>
              <a:rPr lang="en-US" altLang="en-US" sz="2800" b="1" dirty="0">
                <a:ea typeface="ＭＳ Ｐゴシック" panose="020B0600070205080204" pitchFamily="34" charset="-128"/>
              </a:rPr>
              <a:t>Exponential time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28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2800" dirty="0">
                <a:ea typeface="ＭＳ Ｐゴシック" panose="020B0600070205080204" pitchFamily="34" charset="-128"/>
              </a:rPr>
              <a:t>), but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linear space</a:t>
            </a:r>
            <a:r>
              <a:rPr lang="en-US" altLang="en-US" sz="2800" dirty="0">
                <a:ea typeface="ＭＳ Ｐゴシック" panose="020B0600070205080204" pitchFamily="34" charset="-128"/>
              </a:rPr>
              <a:t>, O(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bd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Can find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long solutions quickly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lucky (and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short solutions slowly</a:t>
            </a:r>
            <a:r>
              <a:rPr lang="en-US" altLang="en-US" sz="2800" dirty="0">
                <a:ea typeface="ＭＳ Ｐゴシック" panose="020B0600070205080204" pitchFamily="34" charset="-128"/>
              </a:rPr>
              <a:t> if unlucky!)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On reaching dead-end, can only back up one level at a time even if </a:t>
            </a:r>
            <a:r>
              <a:rPr lang="en-US" altLang="ja-JP" sz="2800" dirty="0">
                <a:ea typeface="ＭＳ Ｐゴシック" panose="020B0600070205080204" pitchFamily="34" charset="-128"/>
              </a:rPr>
              <a:t>problem occurs because of a bad choice at top of tree 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789376E-377A-B241-8365-8A6326AEB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Uniform-Cost Search (UCS)</a:t>
            </a:r>
          </a:p>
        </p:txBody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2BDB2B57-C966-F14A-8A0D-82953F0E3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28700"/>
            <a:ext cx="7772400" cy="5524500"/>
          </a:xfrm>
        </p:spPr>
        <p:txBody>
          <a:bodyPr/>
          <a:lstStyle/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Enqueue nodes by </a:t>
            </a:r>
            <a:r>
              <a:rPr lang="en-US" altLang="en-US" sz="3000" b="1" dirty="0">
                <a:ea typeface="ＭＳ Ｐゴシック" panose="020B0600070205080204" pitchFamily="34" charset="-128"/>
              </a:rPr>
              <a:t>path cost,</a:t>
            </a:r>
            <a:r>
              <a:rPr lang="en-US" altLang="en-US" sz="3000" dirty="0">
                <a:ea typeface="ＭＳ Ｐゴシック" panose="020B0600070205080204" pitchFamily="34" charset="-128"/>
              </a:rPr>
              <a:t> i.e., cost of path from 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3000" dirty="0">
                <a:ea typeface="ＭＳ Ｐゴシック" panose="020B0600070205080204" pitchFamily="34" charset="-128"/>
              </a:rPr>
              <a:t> to current node </a:t>
            </a:r>
            <a:r>
              <a:rPr lang="en-US" altLang="en-US" sz="30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3000" dirty="0">
                <a:ea typeface="ＭＳ Ｐゴシック" panose="020B0600070205080204" pitchFamily="34" charset="-128"/>
              </a:rPr>
              <a:t>. Sort nodes by increasing value. </a:t>
            </a:r>
          </a:p>
          <a:p>
            <a:pPr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Aka </a:t>
            </a:r>
            <a:r>
              <a:rPr lang="en-US" altLang="ja-JP" sz="3000" i="1" dirty="0">
                <a:ea typeface="ＭＳ Ｐゴシック" panose="020B0600070205080204" pitchFamily="34" charset="-128"/>
                <a:hlinkClick r:id="rId3"/>
              </a:rPr>
              <a:t>Dijkstra’s Algorithm</a:t>
            </a:r>
            <a:r>
              <a:rPr lang="en-US" altLang="ja-JP" sz="3000" i="1" dirty="0">
                <a:ea typeface="ＭＳ Ｐゴシック" panose="020B0600070205080204" pitchFamily="34" charset="-128"/>
              </a:rPr>
              <a:t>,</a:t>
            </a:r>
            <a:r>
              <a:rPr lang="en-US" altLang="ja-JP" sz="3000" dirty="0">
                <a:ea typeface="ＭＳ Ｐゴシック" panose="020B0600070205080204" pitchFamily="34" charset="-128"/>
              </a:rPr>
              <a:t> similar to </a:t>
            </a:r>
            <a:r>
              <a:rPr lang="en-US" altLang="ja-JP" sz="3000" i="1" dirty="0">
                <a:ea typeface="ＭＳ Ｐゴシック" panose="020B0600070205080204" pitchFamily="34" charset="-128"/>
                <a:hlinkClick r:id="rId4"/>
              </a:rPr>
              <a:t>Branch and Bound Algorithm</a:t>
            </a:r>
            <a:r>
              <a:rPr lang="en-US" altLang="ja-JP" sz="3000" i="1" dirty="0">
                <a:ea typeface="ＭＳ Ｐゴシック" panose="020B0600070205080204" pitchFamily="34" charset="-128"/>
              </a:rPr>
              <a:t> </a:t>
            </a:r>
            <a:r>
              <a:rPr lang="en-US" altLang="ja-JP" sz="3000" dirty="0">
                <a:ea typeface="ＭＳ Ｐゴシック" panose="020B0600070205080204" pitchFamily="34" charset="-128"/>
              </a:rPr>
              <a:t>from operations research</a:t>
            </a:r>
          </a:p>
          <a:p>
            <a:pPr eaLnBrk="1" hangingPunct="1"/>
            <a:r>
              <a:rPr lang="en-US" altLang="en-US" sz="3000" b="1" dirty="0">
                <a:ea typeface="ＭＳ Ｐゴシック" panose="020B0600070205080204" pitchFamily="34" charset="-128"/>
              </a:rPr>
              <a:t>Complete (*)</a:t>
            </a:r>
          </a:p>
          <a:p>
            <a:pPr eaLnBrk="1" hangingPunct="1"/>
            <a:r>
              <a:rPr lang="en-US" altLang="en-US" sz="3000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sz="3000" dirty="0">
                <a:ea typeface="ＭＳ Ｐゴシック" panose="020B0600070205080204" pitchFamily="34" charset="-128"/>
              </a:rPr>
              <a:t> (*)</a:t>
            </a:r>
          </a:p>
          <a:p>
            <a:pPr marL="339725" lvl="1" indent="0" eaLnBrk="1" hangingPunct="1"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Depends on goal test being applied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when node is removed from nodes list</a:t>
            </a:r>
            <a:r>
              <a:rPr lang="en-US" altLang="en-US" sz="2600" dirty="0">
                <a:ea typeface="ＭＳ Ｐゴシック" panose="020B0600070205080204" pitchFamily="34" charset="-128"/>
              </a:rPr>
              <a:t>, not when its parent node is expanded &amp; node first generated </a:t>
            </a:r>
          </a:p>
          <a:p>
            <a:pPr eaLnBrk="1" hangingPunct="1"/>
            <a:r>
              <a:rPr lang="en-US" altLang="en-US" sz="3000" b="1" dirty="0">
                <a:ea typeface="ＭＳ Ｐゴシック" panose="020B0600070205080204" pitchFamily="34" charset="-128"/>
              </a:rPr>
              <a:t>Exponential time and space complexity</a:t>
            </a:r>
            <a:r>
              <a:rPr lang="en-US" altLang="en-US" sz="3000" dirty="0">
                <a:ea typeface="ＭＳ Ｐゴシック" panose="020B0600070205080204" pitchFamily="34" charset="-128"/>
              </a:rPr>
              <a:t>, O(</a:t>
            </a:r>
            <a:r>
              <a:rPr lang="en-US" altLang="en-US" sz="3000" dirty="0" err="1">
                <a:ea typeface="ＭＳ Ｐゴシック" panose="020B0600070205080204" pitchFamily="34" charset="-128"/>
              </a:rPr>
              <a:t>b</a:t>
            </a:r>
            <a:r>
              <a:rPr lang="en-US" altLang="en-US" sz="3000" baseline="30000" dirty="0" err="1">
                <a:ea typeface="ＭＳ Ｐゴシック" panose="020B0600070205080204" pitchFamily="34" charset="-128"/>
              </a:rPr>
              <a:t>d</a:t>
            </a:r>
            <a:r>
              <a:rPr lang="en-US" altLang="en-US" sz="3000" dirty="0">
                <a:ea typeface="ＭＳ Ｐゴシック" panose="020B0600070205080204" pitchFamily="34" charset="-128"/>
              </a:rPr>
              <a:t>) </a:t>
            </a: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D330C1B-ADF5-E14E-9F0B-B85F8A7EA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15 puzzle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170C5BF-E840-2541-B2FC-33F4B1743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494" y="914400"/>
            <a:ext cx="4732506" cy="5791200"/>
          </a:xfrm>
        </p:spPr>
        <p:txBody>
          <a:bodyPr/>
          <a:lstStyle/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Popularized, but not invented, by </a:t>
            </a:r>
            <a:r>
              <a:rPr lang="en-US" altLang="en-US" dirty="0">
                <a:ea typeface="ＭＳ Ｐゴシック" panose="020B0600070205080204" pitchFamily="34" charset="-128"/>
                <a:hlinkClick r:id="rId4"/>
              </a:rPr>
              <a:t>Sam Loyd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</a:t>
            </a: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offered</a:t>
            </a:r>
            <a:r>
              <a:rPr lang="en-US" altLang="en-US" dirty="0">
                <a:ea typeface="ＭＳ Ｐゴシック" panose="020B0600070205080204" pitchFamily="34" charset="-128"/>
              </a:rPr>
              <a:t> $1000 to all who could solve it in 1896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He sold many puzzles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Its states form two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i="1" dirty="0">
                <a:ea typeface="ＭＳ Ｐゴシック" panose="020B0600070205080204" pitchFamily="34" charset="-128"/>
              </a:rPr>
              <a:t>disjoint</a:t>
            </a:r>
            <a:r>
              <a:rPr lang="en-US" altLang="en-US" dirty="0">
                <a:ea typeface="ＭＳ Ｐゴシック" panose="020B0600070205080204" pitchFamily="34" charset="-128"/>
              </a:rPr>
              <a:t> spaces</a:t>
            </a:r>
          </a:p>
          <a:p>
            <a:pPr marL="173038" indent="-173038" eaLnBrk="1" hangingPunct="1"/>
            <a:r>
              <a:rPr lang="en-US" altLang="en-US" dirty="0">
                <a:ea typeface="ＭＳ Ｐゴシック" panose="020B0600070205080204" pitchFamily="34" charset="-128"/>
              </a:rPr>
              <a:t>There was no path to solution from initial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state he gave!</a:t>
            </a:r>
          </a:p>
          <a:p>
            <a:pPr marL="173038" indent="-173038"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21125DDB-2799-7E40-A493-0534959D2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5">
            <a:extLst>
              <a:ext uri="{FF2B5EF4-FFF2-40B4-BE49-F238E27FC236}">
                <a16:creationId xmlns:a16="http://schemas.microsoft.com/office/drawing/2014/main" id="{2831BA1A-FC0F-CC4A-A4AE-0AB14902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44958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169B1B-C896-2C40-8E7A-ECA5D236B527}"/>
              </a:ext>
            </a:extLst>
          </p:cNvPr>
          <p:cNvSpPr txBox="1"/>
          <p:nvPr/>
        </p:nvSpPr>
        <p:spPr>
          <a:xfrm>
            <a:off x="4419600" y="658785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Sam </a:t>
            </a:r>
            <a:r>
              <a:rPr lang="en-US" sz="1400" dirty="0" err="1"/>
              <a:t>Loyd's</a:t>
            </a:r>
            <a:r>
              <a:rPr lang="en-US" sz="1400" dirty="0"/>
              <a:t> 1914 illustration of the unsolvable variation</a:t>
            </a:r>
          </a:p>
        </p:txBody>
      </p:sp>
    </p:spTree>
    <p:extLst>
      <p:ext uri="{BB962C8B-B14F-4D97-AF65-F5344CB8AC3E}">
        <p14:creationId xmlns:p14="http://schemas.microsoft.com/office/powerpoint/2010/main" val="1332205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>
            <a:extLst>
              <a:ext uri="{FF2B5EF4-FFF2-40B4-BE49-F238E27FC236}">
                <a16:creationId xmlns:a16="http://schemas.microsoft.com/office/drawing/2014/main" id="{8DFE6A7F-4508-F24A-8CB0-FF6CFC0D2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Uniform-Cost Search </a:t>
            </a:r>
          </a:p>
        </p:txBody>
      </p:sp>
      <p:sp>
        <p:nvSpPr>
          <p:cNvPr id="105474" name="Rectangle 3">
            <a:extLst>
              <a:ext uri="{FF2B5EF4-FFF2-40B4-BE49-F238E27FC236}">
                <a16:creationId xmlns:a16="http://schemas.microsoft.com/office/drawing/2014/main" id="{05064FDA-1880-4C40-9C54-F45930C17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371" y="1143000"/>
            <a:ext cx="8458200" cy="5334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b="1" dirty="0">
                <a:ea typeface="ＭＳ Ｐゴシック" panose="020B0600070205080204" pitchFamily="34" charset="-128"/>
              </a:rPr>
              <a:t>		Expanded node  	Nodes list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	{ 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S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B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A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	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D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6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C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8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E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10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			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13</a:t>
            </a:r>
            <a:r>
              <a:rPr lang="en-US" altLang="en-US" sz="2800" dirty="0">
                <a:ea typeface="ＭＳ Ｐゴシック" panose="020B0600070205080204" pitchFamily="34" charset="-128"/>
              </a:rPr>
              <a:t>	{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18</a:t>
            </a:r>
            <a:r>
              <a:rPr lang="en-US" altLang="en-US" sz="2800" dirty="0">
                <a:ea typeface="ＭＳ Ｐゴシック" panose="020B0600070205080204" pitchFamily="34" charset="-128"/>
              </a:rPr>
              <a:t> G</a:t>
            </a:r>
            <a:r>
              <a:rPr lang="en-US" altLang="en-US" sz="2800" baseline="30000" dirty="0">
                <a:ea typeface="ＭＳ Ｐゴシック" panose="020B0600070205080204" pitchFamily="34" charset="-128"/>
              </a:rPr>
              <a:t>21</a:t>
            </a:r>
            <a:r>
              <a:rPr lang="en-US" altLang="en-US" sz="2800" dirty="0">
                <a:ea typeface="ＭＳ Ｐゴシック" panose="020B0600070205080204" pitchFamily="34" charset="-128"/>
              </a:rPr>
              <a:t> }                         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Solution path found is S C G, cost 13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800" dirty="0">
                <a:ea typeface="ＭＳ Ｐゴシック" panose="020B0600070205080204" pitchFamily="34" charset="-128"/>
              </a:rPr>
              <a:t>    Number of nodes expanded (including goal node) = 7</a:t>
            </a:r>
          </a:p>
        </p:txBody>
      </p:sp>
      <p:pic>
        <p:nvPicPr>
          <p:cNvPr id="105475" name="Picture 3" descr="search.png">
            <a:extLst>
              <a:ext uri="{FF2B5EF4-FFF2-40B4-BE49-F238E27FC236}">
                <a16:creationId xmlns:a16="http://schemas.microsoft.com/office/drawing/2014/main" id="{F4DD1AC7-E8C9-7E42-B923-E14791888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DE4D8F30-CF95-954D-9F21-AE54BE09EE1C}"/>
              </a:ext>
            </a:extLst>
          </p:cNvPr>
          <p:cNvSpPr/>
          <p:nvPr/>
        </p:nvSpPr>
        <p:spPr>
          <a:xfrm>
            <a:off x="6711950" y="2149477"/>
            <a:ext cx="2279650" cy="441323"/>
          </a:xfrm>
          <a:prstGeom prst="wedgeRoundRectCallout">
            <a:avLst>
              <a:gd name="adj1" fmla="val -101100"/>
              <a:gd name="adj2" fmla="val 16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hlinkClick r:id="rId4"/>
              </a:rPr>
              <a:t>priority queue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ADFBB92-0781-D74F-919D-27EC489D3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Depth-First Iterative Deepening (DFID)</a:t>
            </a:r>
          </a:p>
        </p:txBody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091CFDF7-8A9F-3A43-A49E-9C0783783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Do DFS to depth 0, then (if no solution) DFS to depth 1, etc.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Often used with a tree search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Complete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Optimal/Admissible</a:t>
            </a:r>
            <a:r>
              <a:rPr lang="en-US" altLang="en-US" dirty="0">
                <a:ea typeface="ＭＳ Ｐゴシック" panose="020B0600070205080204" pitchFamily="34" charset="-128"/>
              </a:rPr>
              <a:t> if all operators have unit cost, else finds shortest solution (like BFS)</a:t>
            </a:r>
          </a:p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Time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a bit worse than BFS or DFS</a:t>
            </a:r>
          </a:p>
          <a:p>
            <a:pPr marL="457200" lvl="1" indent="0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2600" dirty="0">
                <a:ea typeface="ＭＳ Ｐゴシック" panose="020B0600070205080204" pitchFamily="34" charset="-128"/>
              </a:rPr>
              <a:t>Nodes near top of search tree generated many times, but since almost all nodes are near bottom, worst case time complexity still exponential, O(b</a:t>
            </a:r>
            <a:r>
              <a:rPr lang="en-US" altLang="en-US" sz="2600" baseline="30000" dirty="0">
                <a:ea typeface="ＭＳ Ｐゴシック" panose="020B0600070205080204" pitchFamily="34" charset="-128"/>
              </a:rPr>
              <a:t>d</a:t>
            </a:r>
            <a:r>
              <a:rPr lang="en-US" altLang="en-US" sz="2600" dirty="0">
                <a:ea typeface="ＭＳ Ｐゴシック" panose="020B0600070205080204" pitchFamily="34" charset="-128"/>
              </a:rPr>
              <a:t>)</a:t>
            </a:r>
          </a:p>
          <a:p>
            <a:pPr indent="-331788" eaLnBrk="1" hangingPunct="1"/>
            <a:r>
              <a:rPr lang="en-US" altLang="en-US" b="1" dirty="0">
                <a:ea typeface="ＭＳ Ｐゴシック" panose="020B0600070205080204" pitchFamily="34" charset="-128"/>
              </a:rPr>
              <a:t>Space complexity </a:t>
            </a:r>
            <a:r>
              <a:rPr lang="en-US" altLang="en-US" dirty="0">
                <a:ea typeface="ＭＳ Ｐゴシック" panose="020B0600070205080204" pitchFamily="34" charset="-128"/>
              </a:rPr>
              <a:t>linear, like DFS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3">
            <a:extLst>
              <a:ext uri="{FF2B5EF4-FFF2-40B4-BE49-F238E27FC236}">
                <a16:creationId xmlns:a16="http://schemas.microsoft.com/office/drawing/2014/main" id="{A6F16AD9-F8D2-2E42-9FAD-C281E3868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410200"/>
          </a:xfrm>
        </p:spPr>
        <p:txBody>
          <a:bodyPr/>
          <a:lstStyle/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If branching factor is b and solution is at depth d, then nodes at depth d are generated once, nodes at depth d-1 are generated twice, etc.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Hence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+ 2b</a:t>
            </a:r>
            <a:r>
              <a:rPr lang="en-US" baseline="30000" dirty="0">
                <a:ea typeface="ＭＳ Ｐゴシック" charset="0"/>
              </a:rPr>
              <a:t>(d-1)</a:t>
            </a:r>
            <a:r>
              <a:rPr lang="en-US" dirty="0">
                <a:ea typeface="ＭＳ Ｐゴシック" charset="0"/>
              </a:rPr>
              <a:t> + ... + </a:t>
            </a:r>
            <a:r>
              <a:rPr lang="en-US" dirty="0" err="1">
                <a:ea typeface="ＭＳ Ｐゴシック" charset="0"/>
              </a:rPr>
              <a:t>db</a:t>
            </a:r>
            <a:r>
              <a:rPr lang="en-US" dirty="0">
                <a:ea typeface="ＭＳ Ｐゴシック" charset="0"/>
              </a:rPr>
              <a:t> &lt;= 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 / (1 - 1/b)</a:t>
            </a:r>
            <a:r>
              <a:rPr lang="en-US" baseline="30000" dirty="0">
                <a:ea typeface="ＭＳ Ｐゴシック" charset="0"/>
              </a:rPr>
              <a:t>2</a:t>
            </a:r>
            <a:r>
              <a:rPr lang="en-US" dirty="0">
                <a:ea typeface="ＭＳ Ｐゴシック" charset="0"/>
              </a:rPr>
              <a:t> = O(</a:t>
            </a:r>
            <a:r>
              <a:rPr lang="en-US" dirty="0" err="1">
                <a:ea typeface="ＭＳ Ｐゴシック" charset="0"/>
              </a:rPr>
              <a:t>b</a:t>
            </a:r>
            <a:r>
              <a:rPr lang="en-US" baseline="30000" dirty="0" err="1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). </a:t>
            </a:r>
          </a:p>
          <a:p>
            <a:pPr marL="450850" lvl="1" indent="-225425" eaLnBrk="1" hangingPunct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If b=4, worst case is 1.78 * 4</a:t>
            </a:r>
            <a:r>
              <a:rPr lang="en-US" baseline="30000" dirty="0">
                <a:ea typeface="ＭＳ Ｐゴシック" charset="0"/>
              </a:rPr>
              <a:t>d</a:t>
            </a:r>
            <a:r>
              <a:rPr lang="en-US" dirty="0">
                <a:ea typeface="ＭＳ Ｐゴシック" charset="0"/>
              </a:rPr>
              <a:t>, i.e., 78% more nodes searched than exist at depth d (in worst case)</a:t>
            </a:r>
            <a:endParaRPr lang="en-US" sz="3200" dirty="0">
              <a:ea typeface="ＭＳ Ｐゴシック" charset="0"/>
            </a:endParaRP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Linear space complexity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 O(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bd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), like DFS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Has advantages of BFS (completeness) and DFS (i.e., limited space, finds longer paths quickly) </a:t>
            </a:r>
          </a:p>
          <a:p>
            <a:pPr marL="225425" indent="-225425" eaLnBrk="1" hangingPunct="1">
              <a:buFont typeface="Arial" charset="0"/>
              <a:buChar char="•"/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Preferred 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large state spaces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where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solution depth is unknown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B98D0A1-7707-0E4B-82DE-4F48CF3E2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000" b="1">
                <a:latin typeface="Calibri" panose="020F0502020204030204" pitchFamily="34" charset="0"/>
              </a:rPr>
              <a:t>Depth-First Iterative Deepening (DFID)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>
            <a:extLst>
              <a:ext uri="{FF2B5EF4-FFF2-40B4-BE49-F238E27FC236}">
                <a16:creationId xmlns:a16="http://schemas.microsoft.com/office/drawing/2014/main" id="{AB181308-8315-3446-9FDA-85E1B1C64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they perform</a:t>
            </a:r>
          </a:p>
        </p:txBody>
      </p:sp>
      <p:sp>
        <p:nvSpPr>
          <p:cNvPr id="111618" name="Rectangle 3">
            <a:extLst>
              <a:ext uri="{FF2B5EF4-FFF2-40B4-BE49-F238E27FC236}">
                <a16:creationId xmlns:a16="http://schemas.microsoft.com/office/drawing/2014/main" id="{F8E1639C-97C9-A54C-AFFF-FC9A301B8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5181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Depth-First Search:</a:t>
            </a:r>
            <a:r>
              <a:rPr lang="en-US" altLang="en-US" sz="280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4 Expanded nodes: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Breadth-First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B C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Uniform-Cost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7 Expanded nodes: S A D B C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C G (cost 13)</a:t>
            </a:r>
          </a:p>
          <a:p>
            <a:pPr lvl="1" eaLnBrk="1" hangingPunct="1">
              <a:buFontTx/>
              <a:buNone/>
            </a:pPr>
            <a:r>
              <a:rPr lang="en-US" altLang="en-US" sz="2000" i="1">
                <a:ea typeface="ＭＳ Ｐゴシック" panose="020B0600070205080204" pitchFamily="34" charset="-128"/>
              </a:rPr>
              <a:t>Only uninformed search that worries about costs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>
                <a:ea typeface="ＭＳ Ｐゴシック" panose="020B0600070205080204" pitchFamily="34" charset="-128"/>
              </a:rPr>
              <a:t>Iterative-Deepening Search</a:t>
            </a:r>
            <a:r>
              <a:rPr lang="en-US" altLang="en-US" sz="2800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10 nodes expanded: S S A B C S A D E G 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Solution found: S A G (cost 18)</a:t>
            </a:r>
          </a:p>
        </p:txBody>
      </p:sp>
      <p:pic>
        <p:nvPicPr>
          <p:cNvPr id="111619" name="Picture 3" descr="search.png">
            <a:extLst>
              <a:ext uri="{FF2B5EF4-FFF2-40B4-BE49-F238E27FC236}">
                <a16:creationId xmlns:a16="http://schemas.microsoft.com/office/drawing/2014/main" id="{D8F1AD49-A9C9-4D4A-B8B7-E5366115ED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>
            <a:extLst>
              <a:ext uri="{FF2B5EF4-FFF2-40B4-BE49-F238E27FC236}">
                <a16:creationId xmlns:a16="http://schemas.microsoft.com/office/drawing/2014/main" id="{F2CE6EE9-1703-8D40-832C-BF43A3704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Comparing Search Strategies </a:t>
            </a:r>
          </a:p>
        </p:txBody>
      </p:sp>
      <p:pic>
        <p:nvPicPr>
          <p:cNvPr id="116738" name="Picture 4" descr="img20">
            <a:extLst>
              <a:ext uri="{FF2B5EF4-FFF2-40B4-BE49-F238E27FC236}">
                <a16:creationId xmlns:a16="http://schemas.microsoft.com/office/drawing/2014/main" id="{DF63ED10-6203-8042-95CE-BC9F20B20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58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>
            <a:extLst>
              <a:ext uri="{FF2B5EF4-FFF2-40B4-BE49-F238E27FC236}">
                <a16:creationId xmlns:a16="http://schemas.microsoft.com/office/drawing/2014/main" id="{8B4E1D96-F830-0042-9923-22DCEC93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Backward from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A8C0F-EE40-7F4D-9A37-699F2FBF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Usually, a successor function is reversible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i.e., can generate a node’s predecessors in graph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If we know a single goal (rather than a goal’s  properties), we could search backward to the initial state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might be more efficient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Depends on whether the graph fans in or fans out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>
            <a:extLst>
              <a:ext uri="{FF2B5EF4-FFF2-40B4-BE49-F238E27FC236}">
                <a16:creationId xmlns:a16="http://schemas.microsoft.com/office/drawing/2014/main" id="{96C27DCD-D879-EE40-A2CC-F4ED235306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Bi-directional search</a:t>
            </a:r>
          </a:p>
        </p:txBody>
      </p:sp>
      <p:sp>
        <p:nvSpPr>
          <p:cNvPr id="114690" name="Rectangle 3">
            <a:extLst>
              <a:ext uri="{FF2B5EF4-FFF2-40B4-BE49-F238E27FC236}">
                <a16:creationId xmlns:a16="http://schemas.microsoft.com/office/drawing/2014/main" id="{5791C1CD-D819-404C-8B1C-7C472AD4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8305800" cy="2895600"/>
          </a:xfrm>
        </p:spPr>
        <p:txBody>
          <a:bodyPr/>
          <a:lstStyle/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Alternate searching from the start state toward the goal and from the goal state toward the start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Stop when the frontiers intersect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Works well only when there are unique start &amp; goal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Requires ability to generate </a:t>
            </a:r>
            <a:r>
              <a:rPr lang="ja-JP" altLang="en-US" sz="2600">
                <a:ea typeface="ＭＳ Ｐゴシック" panose="020B0600070205080204" pitchFamily="34" charset="-128"/>
              </a:rPr>
              <a:t>“</a:t>
            </a:r>
            <a:r>
              <a:rPr lang="en-US" altLang="ja-JP" sz="2600" dirty="0">
                <a:ea typeface="ＭＳ Ｐゴシック" panose="020B0600070205080204" pitchFamily="34" charset="-128"/>
              </a:rPr>
              <a:t>predecessor</a:t>
            </a:r>
            <a:r>
              <a:rPr lang="ja-JP" altLang="en-US" sz="2600">
                <a:ea typeface="ＭＳ Ｐゴシック" panose="020B0600070205080204" pitchFamily="34" charset="-128"/>
              </a:rPr>
              <a:t>”</a:t>
            </a:r>
            <a:r>
              <a:rPr lang="en-US" altLang="ja-JP" sz="2600" dirty="0">
                <a:ea typeface="ＭＳ Ｐゴシック" panose="020B0600070205080204" pitchFamily="34" charset="-128"/>
              </a:rPr>
              <a:t> states</a:t>
            </a:r>
          </a:p>
          <a:p>
            <a:pPr marL="171450" indent="-171450"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Can (sometimes) lead to finding a solution more quickly</a:t>
            </a:r>
          </a:p>
        </p:txBody>
      </p:sp>
      <p:pic>
        <p:nvPicPr>
          <p:cNvPr id="114691" name="Picture 4" descr="bisearch">
            <a:extLst>
              <a:ext uri="{FF2B5EF4-FFF2-40B4-BE49-F238E27FC236}">
                <a16:creationId xmlns:a16="http://schemas.microsoft.com/office/drawing/2014/main" id="{339EB51A-7724-2642-9865-1F1DC7D72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5060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>
            <a:extLst>
              <a:ext uri="{FF2B5EF4-FFF2-40B4-BE49-F238E27FC236}">
                <a16:creationId xmlns:a16="http://schemas.microsoft.com/office/drawing/2014/main" id="{E55465FB-3882-F346-92C4-66AC2E2E5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simple improvements</a:t>
            </a:r>
          </a:p>
        </p:txBody>
      </p:sp>
      <p:sp>
        <p:nvSpPr>
          <p:cNvPr id="118786" name="Rectangle 3">
            <a:extLst>
              <a:ext uri="{FF2B5EF4-FFF2-40B4-BE49-F238E27FC236}">
                <a16:creationId xmlns:a16="http://schemas.microsoft.com/office/drawing/2014/main" id="{54EF12CE-EFC8-C848-BFDB-882B27CDA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0100" y="1524000"/>
            <a:ext cx="7886700" cy="5181600"/>
          </a:xfrm>
        </p:spPr>
        <p:txBody>
          <a:bodyPr/>
          <a:lstStyle/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 increasing order of effectiveness </a:t>
            </a:r>
            <a:r>
              <a:rPr lang="en-US" altLang="en-US" dirty="0" err="1">
                <a:ea typeface="ＭＳ Ｐゴシック" panose="020B0600070205080204" pitchFamily="34" charset="-128"/>
              </a:rPr>
              <a:t>w.r.t</a:t>
            </a:r>
            <a:r>
              <a:rPr lang="en-US" altLang="en-US" dirty="0">
                <a:ea typeface="ＭＳ Ｐゴシック" panose="020B0600070205080204" pitchFamily="34" charset="-128"/>
              </a:rPr>
              <a:t>. reducing state space size and with increasing computational costs: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1. Never return to state you just came from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2. Never create paths with cycles in them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3. Never generate a state that was ever created before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230188" indent="-230188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Net effect depends on frequency of </a:t>
            </a:r>
            <a:r>
              <a:rPr lang="en-US" altLang="ja-JP" i="1" dirty="0">
                <a:ea typeface="ＭＳ Ｐゴシック" panose="020B0600070205080204" pitchFamily="34" charset="-128"/>
              </a:rPr>
              <a:t>loops i</a:t>
            </a:r>
            <a:r>
              <a:rPr lang="en-US" altLang="ja-JP" dirty="0">
                <a:ea typeface="ＭＳ Ｐゴシック" panose="020B0600070205080204" pitchFamily="34" charset="-128"/>
              </a:rPr>
              <a:t>n state space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43368F28-234D-1F43-9644-E9C0306FF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A State Space that Generates an</a:t>
            </a:r>
            <a:br>
              <a:rPr lang="en-US" altLang="en-US" sz="320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 Exponentially Growing  Search Space</a:t>
            </a:r>
            <a:r>
              <a:rPr lang="en-US" altLang="en-US" sz="480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120834" name="Picture 4" descr="img21">
            <a:extLst>
              <a:ext uri="{FF2B5EF4-FFF2-40B4-BE49-F238E27FC236}">
                <a16:creationId xmlns:a16="http://schemas.microsoft.com/office/drawing/2014/main" id="{3798336D-876D-4D43-BCA4-70597B8F3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458200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>
            <a:extLst>
              <a:ext uri="{FF2B5EF4-FFF2-40B4-BE49-F238E27FC236}">
                <a16:creationId xmlns:a16="http://schemas.microsoft.com/office/drawing/2014/main" id="{69E259DC-2409-8042-9897-0C041954D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Holy Grail Search</a:t>
            </a:r>
          </a:p>
        </p:txBody>
      </p:sp>
      <p:sp>
        <p:nvSpPr>
          <p:cNvPr id="122882" name="Rectangle 3">
            <a:extLst>
              <a:ext uri="{FF2B5EF4-FFF2-40B4-BE49-F238E27FC236}">
                <a16:creationId xmlns:a16="http://schemas.microsoft.com/office/drawing/2014/main" id="{19A15E85-C914-6843-B915-DD4CF1F1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5626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ea typeface="ＭＳ Ｐゴシック" panose="020B0600070205080204" pitchFamily="34" charset="-128"/>
              </a:rPr>
              <a:t>		Expanded node  	Nodes list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	{ 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 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S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0</a:t>
            </a:r>
            <a:r>
              <a:rPr lang="en-US" altLang="en-US" sz="2400">
                <a:ea typeface="ＭＳ Ｐゴシック" panose="020B0600070205080204" pitchFamily="34" charset="-128"/>
              </a:rPr>
              <a:t>	{C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C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8</a:t>
            </a:r>
            <a:r>
              <a:rPr lang="en-US" altLang="en-US" sz="2400">
                <a:ea typeface="ＭＳ Ｐゴシック" panose="020B0600070205080204" pitchFamily="34" charset="-128"/>
              </a:rPr>
              <a:t>	{ 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 </a:t>
            </a:r>
            <a:r>
              <a:rPr lang="en-US" altLang="en-US" sz="2400">
                <a:ea typeface="ＭＳ Ｐゴシック" panose="020B0600070205080204" pitchFamily="34" charset="-128"/>
              </a:rPr>
              <a:t>}   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			G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13</a:t>
            </a:r>
            <a:r>
              <a:rPr lang="en-US" altLang="en-US" sz="2400">
                <a:ea typeface="ＭＳ Ｐゴシック" panose="020B0600070205080204" pitchFamily="34" charset="-128"/>
              </a:rPr>
              <a:t>	{ A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3</a:t>
            </a:r>
            <a:r>
              <a:rPr lang="en-US" altLang="en-US" sz="2400">
                <a:ea typeface="ＭＳ Ｐゴシック" panose="020B0600070205080204" pitchFamily="34" charset="-128"/>
              </a:rPr>
              <a:t> B</a:t>
            </a:r>
            <a:r>
              <a:rPr lang="en-US" altLang="en-US" sz="2400" baseline="30000">
                <a:ea typeface="ＭＳ Ｐゴシック" panose="020B0600070205080204" pitchFamily="34" charset="-128"/>
              </a:rPr>
              <a:t>1</a:t>
            </a:r>
            <a:r>
              <a:rPr lang="en-US" altLang="en-US" sz="2400">
                <a:ea typeface="ＭＳ Ｐゴシック" panose="020B0600070205080204" pitchFamily="34" charset="-128"/>
              </a:rPr>
              <a:t> } 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Solution path found is S C G, cost 13 </a:t>
            </a:r>
            <a:r>
              <a:rPr lang="en-US" altLang="en-US" sz="2400" b="1">
                <a:ea typeface="ＭＳ Ｐゴシック" panose="020B0600070205080204" pitchFamily="34" charset="-128"/>
              </a:rPr>
              <a:t>(optimal)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>
                <a:ea typeface="ＭＳ Ｐゴシック" panose="020B0600070205080204" pitchFamily="34" charset="-128"/>
              </a:rPr>
              <a:t>    Number of nodes expanded (including goal node) = 3 </a:t>
            </a:r>
            <a:br>
              <a:rPr lang="en-US" altLang="en-US" sz="2400">
                <a:ea typeface="ＭＳ Ｐゴシック" panose="020B0600070205080204" pitchFamily="34" charset="-128"/>
              </a:rPr>
            </a:br>
            <a:r>
              <a:rPr lang="en-US" altLang="en-US" sz="2400">
                <a:ea typeface="ＭＳ Ｐゴシック" panose="020B0600070205080204" pitchFamily="34" charset="-128"/>
              </a:rPr>
              <a:t>	</a:t>
            </a:r>
            <a:r>
              <a:rPr lang="en-US" altLang="en-US" sz="2400" b="1">
                <a:ea typeface="ＭＳ Ｐゴシック" panose="020B0600070205080204" pitchFamily="34" charset="-128"/>
              </a:rPr>
              <a:t>(as few as possible!)</a:t>
            </a: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 b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  <a:tabLst>
                <a:tab pos="914400" algn="l"/>
                <a:tab pos="1828800" algn="l"/>
                <a:tab pos="3657600" algn="l"/>
              </a:tabLst>
            </a:pPr>
            <a:r>
              <a:rPr lang="en-US" altLang="en-US" sz="2400" b="1">
                <a:solidFill>
                  <a:srgbClr val="FF0000"/>
                </a:solidFill>
                <a:ea typeface="ＭＳ Ｐゴシック" panose="020B0600070205080204" pitchFamily="34" charset="-128"/>
              </a:rPr>
              <a:t>	If only we knew where we were headed…</a:t>
            </a:r>
          </a:p>
          <a:p>
            <a:pPr eaLnBrk="1" hangingPunct="1">
              <a:tabLst>
                <a:tab pos="914400" algn="l"/>
                <a:tab pos="1828800" algn="l"/>
                <a:tab pos="3657600" algn="l"/>
              </a:tabLst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22883" name="Picture 3" descr="search.png">
            <a:extLst>
              <a:ext uri="{FF2B5EF4-FFF2-40B4-BE49-F238E27FC236}">
                <a16:creationId xmlns:a16="http://schemas.microsoft.com/office/drawing/2014/main" id="{414A77D0-F457-9944-BC7A-0AA6D72299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1950" y="76200"/>
            <a:ext cx="2355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DFF1D586-8DD6-114B-A1F5-A974043B5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Simpler: 3-Puzzle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E720CA-A9AB-EE41-9321-25E78864D431}"/>
              </a:ext>
            </a:extLst>
          </p:cNvPr>
          <p:cNvGrpSpPr/>
          <p:nvPr/>
        </p:nvGrpSpPr>
        <p:grpSpPr>
          <a:xfrm>
            <a:off x="3124200" y="1752600"/>
            <a:ext cx="914400" cy="914400"/>
            <a:chOff x="3124200" y="1752600"/>
            <a:chExt cx="914400" cy="9144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97050F4-DCD2-FB47-BF72-836C21CFD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CF4833-6336-0240-853B-678AAADB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B2440-A1D9-4F4E-AF98-B2936762B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4158C4-206F-BA4B-937A-A9E380292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AB40AD-8F51-7641-94CB-D7CD0AF2C687}"/>
              </a:ext>
            </a:extLst>
          </p:cNvPr>
          <p:cNvGrpSpPr/>
          <p:nvPr/>
        </p:nvGrpSpPr>
        <p:grpSpPr>
          <a:xfrm>
            <a:off x="5181600" y="1752600"/>
            <a:ext cx="914400" cy="914400"/>
            <a:chOff x="5181600" y="1752600"/>
            <a:chExt cx="914400" cy="914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B6539F8-098E-A240-A3B0-766D2F1A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527C5A-F2E6-CB44-A6CB-0FFFCC658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17526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7EE0D64-E9D2-304E-8FAC-C74BA23A8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639E96-4286-DF4C-8815-831F5AA89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2209800"/>
              <a:ext cx="457200" cy="45720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</a:t>
              </a:r>
            </a:p>
          </p:txBody>
        </p:sp>
      </p:grpSp>
      <p:sp>
        <p:nvSpPr>
          <p:cNvPr id="4" name="Right Arrow 3">
            <a:extLst>
              <a:ext uri="{FF2B5EF4-FFF2-40B4-BE49-F238E27FC236}">
                <a16:creationId xmlns:a16="http://schemas.microsoft.com/office/drawing/2014/main" id="{091B006A-902E-2246-93A9-ACFD71ECB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1981200"/>
            <a:ext cx="762000" cy="48418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09F52-C4F2-1946-A829-C9D98B03DA48}"/>
              </a:ext>
            </a:extLst>
          </p:cNvPr>
          <p:cNvSpPr txBox="1"/>
          <p:nvPr/>
        </p:nvSpPr>
        <p:spPr>
          <a:xfrm>
            <a:off x="31242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584CAA-E7E1-DD44-BC07-F492A3832954}"/>
              </a:ext>
            </a:extLst>
          </p:cNvPr>
          <p:cNvSpPr txBox="1"/>
          <p:nvPr/>
        </p:nvSpPr>
        <p:spPr>
          <a:xfrm>
            <a:off x="5181600" y="266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goal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34E6D4D-9E46-784E-B191-4939C37D8461}"/>
              </a:ext>
            </a:extLst>
          </p:cNvPr>
          <p:cNvGrpSpPr/>
          <p:nvPr/>
        </p:nvGrpSpPr>
        <p:grpSpPr>
          <a:xfrm>
            <a:off x="609600" y="3733801"/>
            <a:ext cx="7559040" cy="3124199"/>
            <a:chOff x="609600" y="3733801"/>
            <a:chExt cx="7559040" cy="312419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3AA328-5599-434E-9868-85795A002EF5}"/>
                </a:ext>
              </a:extLst>
            </p:cNvPr>
            <p:cNvGrpSpPr/>
            <p:nvPr/>
          </p:nvGrpSpPr>
          <p:grpSpPr>
            <a:xfrm>
              <a:off x="609600" y="3733801"/>
              <a:ext cx="914400" cy="914400"/>
              <a:chOff x="3124200" y="1752600"/>
              <a:chExt cx="9144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01B70A-4AEE-704A-ABA1-2983E3156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49E29B-FD32-554D-B866-CB3451794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D44FAA5-EBCE-6C48-9EE9-6120B99FCC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648AE55-3B47-4642-9DA4-CEA577D8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4D165746-6882-E54E-9404-2E4AB06D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400" y="3962401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A8ED6A8-697A-7845-AE78-36269F80BFCD}"/>
                </a:ext>
              </a:extLst>
            </p:cNvPr>
            <p:cNvSpPr txBox="1"/>
            <p:nvPr/>
          </p:nvSpPr>
          <p:spPr>
            <a:xfrm>
              <a:off x="609600" y="4648201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start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2507EB-01A6-414B-973A-BBC29644677F}"/>
                </a:ext>
              </a:extLst>
            </p:cNvPr>
            <p:cNvSpPr txBox="1"/>
            <p:nvPr/>
          </p:nvSpPr>
          <p:spPr>
            <a:xfrm>
              <a:off x="3657600" y="63963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goal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72D81A-A9D3-AA43-8695-E56F48AA9A7D}"/>
                </a:ext>
              </a:extLst>
            </p:cNvPr>
            <p:cNvGrpSpPr/>
            <p:nvPr/>
          </p:nvGrpSpPr>
          <p:grpSpPr>
            <a:xfrm>
              <a:off x="2316480" y="3745232"/>
              <a:ext cx="914400" cy="914400"/>
              <a:chOff x="3124200" y="1752600"/>
              <a:chExt cx="914400" cy="914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28A80D-4567-E94F-876B-1FD00A323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174BC51-B9B6-4746-8491-A55F08C46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97E6D04-2770-254B-B2FD-7B3FA288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A686DC7-8E41-2E4B-A079-18869CA5DC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98A12D90-BBFC-C042-9D0E-F08FE25E8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280" y="397383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27534F3-8F44-3A46-971C-496F8C6E7BE0}"/>
                </a:ext>
              </a:extLst>
            </p:cNvPr>
            <p:cNvGrpSpPr/>
            <p:nvPr/>
          </p:nvGrpSpPr>
          <p:grpSpPr>
            <a:xfrm>
              <a:off x="3977640" y="3756662"/>
              <a:ext cx="914400" cy="914400"/>
              <a:chOff x="3124200" y="1752600"/>
              <a:chExt cx="914400" cy="9144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A77F328-C1E9-AA46-9764-4C30EFDAB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9B0C830-0B7A-134F-9854-38997862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DC5CA3C-F320-F14C-9757-4A582874F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EF97EA7-D840-1440-B9E2-2B68FE459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</p:grpSp>
        <p:sp>
          <p:nvSpPr>
            <p:cNvPr id="40" name="Right Arrow 39">
              <a:extLst>
                <a:ext uri="{FF2B5EF4-FFF2-40B4-BE49-F238E27FC236}">
                  <a16:creationId xmlns:a16="http://schemas.microsoft.com/office/drawing/2014/main" id="{CD029505-0EC2-984B-9CB3-0B399A723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44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CFB33F8-03AD-E84E-AF08-6014102FB1A2}"/>
                </a:ext>
              </a:extLst>
            </p:cNvPr>
            <p:cNvGrpSpPr/>
            <p:nvPr/>
          </p:nvGrpSpPr>
          <p:grpSpPr>
            <a:xfrm>
              <a:off x="5577840" y="3756662"/>
              <a:ext cx="914400" cy="914400"/>
              <a:chOff x="3124200" y="1752600"/>
              <a:chExt cx="914400" cy="91440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9948CE5-61C3-2A4E-8F49-16AE8028F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C858FF2-85DA-0F4E-A849-3224F8027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9171456-45E5-474A-B3D2-04DEDA9D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D709E85-964B-2B4B-A899-0A9E34D2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7EB4206C-C174-B346-BB0B-E57BBCC8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640" y="398526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542F31-BA66-8D48-8B2A-D9012B57D032}"/>
                </a:ext>
              </a:extLst>
            </p:cNvPr>
            <p:cNvGrpSpPr/>
            <p:nvPr/>
          </p:nvGrpSpPr>
          <p:grpSpPr>
            <a:xfrm>
              <a:off x="7254240" y="3770156"/>
              <a:ext cx="914400" cy="914400"/>
              <a:chOff x="3124200" y="1752600"/>
              <a:chExt cx="914400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9A81F01-C907-FF48-8DCB-91C7269C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78D8122-37DC-164C-A7C4-B5963A3B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742637B-D373-F54A-ACF7-B88332EA8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B3E46F8-52F2-7046-BF2E-5591FC42D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25254C2-EE60-A34D-972C-51941BEA2B82}"/>
                </a:ext>
              </a:extLst>
            </p:cNvPr>
            <p:cNvGrpSpPr/>
            <p:nvPr/>
          </p:nvGrpSpPr>
          <p:grpSpPr>
            <a:xfrm>
              <a:off x="7254240" y="5486400"/>
              <a:ext cx="914400" cy="914400"/>
              <a:chOff x="3124200" y="1752600"/>
              <a:chExt cx="914400" cy="9144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131EB9A-DD03-7A40-8F8E-C09528CEE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EC1469C-065F-DC48-AEDF-EF4E54577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917CA3A-8230-694E-AECE-AFF90695D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21389C0-8D17-E84D-A5C9-3F6DA85D5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57" name="Right Arrow 56">
              <a:extLst>
                <a:ext uri="{FF2B5EF4-FFF2-40B4-BE49-F238E27FC236}">
                  <a16:creationId xmlns:a16="http://schemas.microsoft.com/office/drawing/2014/main" id="{98121A61-E10A-A24D-AE30-DC245A122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2840" y="4850468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7549644-2299-E344-8E24-9EC2F35B37D6}"/>
                </a:ext>
              </a:extLst>
            </p:cNvPr>
            <p:cNvGrpSpPr/>
            <p:nvPr/>
          </p:nvGrpSpPr>
          <p:grpSpPr>
            <a:xfrm>
              <a:off x="5436872" y="5486400"/>
              <a:ext cx="914400" cy="914400"/>
              <a:chOff x="3124200" y="1752600"/>
              <a:chExt cx="914400" cy="9144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5569AAB-163E-4640-9BAB-0A790CF4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D2AED96-EDFD-FF45-B3C4-F34759F81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C5D7FE8-117A-D74D-9B6A-FA42CDF40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F7F4D2-8533-4A42-A6FE-D17931CE4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3" name="Right Arrow 62">
              <a:extLst>
                <a:ext uri="{FF2B5EF4-FFF2-40B4-BE49-F238E27FC236}">
                  <a16:creationId xmlns:a16="http://schemas.microsoft.com/office/drawing/2014/main" id="{DA41F1A6-C2DA-7141-A1FD-BE79DD89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9870" y="5729923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ECD228B-17F1-F74F-883E-B8C529AFEAE4}"/>
                </a:ext>
              </a:extLst>
            </p:cNvPr>
            <p:cNvGrpSpPr/>
            <p:nvPr/>
          </p:nvGrpSpPr>
          <p:grpSpPr>
            <a:xfrm>
              <a:off x="3680456" y="5472906"/>
              <a:ext cx="914400" cy="914400"/>
              <a:chOff x="3124200" y="1752600"/>
              <a:chExt cx="914400" cy="9144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186323A-E550-A447-AD71-E0A5EC4E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40097A3-2FC1-0B4B-AFF2-22AFCF37D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17526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2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9D70FE2-1F3B-F040-9DD7-208586E5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39D2B96-08DB-1048-8186-D858DF711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2209800"/>
                <a:ext cx="457200" cy="457200"/>
              </a:xfrm>
              <a:prstGeom prst="rect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chemeClr val="lt1"/>
                    </a:solidFill>
                    <a:latin typeface="+mn-lt"/>
                    <a:ea typeface="+mn-ea"/>
                  </a:rPr>
                  <a:t>3</a:t>
                </a:r>
              </a:p>
            </p:txBody>
          </p:sp>
        </p:grpSp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41FFF895-3DE9-1F43-850E-F1511378D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356" y="5688012"/>
              <a:ext cx="457200" cy="484188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8849-D426-2448-97D3-F3617A6B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5C842-2DFA-1B40-A49B-80696A78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in a problem space is at the heart of many AI systems</a:t>
            </a:r>
          </a:p>
          <a:p>
            <a:r>
              <a:rPr lang="en-US" dirty="0"/>
              <a:t>Formalizing the search in terms of </a:t>
            </a:r>
            <a:r>
              <a:rPr lang="en-US" b="1" dirty="0"/>
              <a:t>states</a:t>
            </a:r>
            <a:r>
              <a:rPr lang="en-US" dirty="0"/>
              <a:t>, </a:t>
            </a:r>
            <a:r>
              <a:rPr lang="en-US" b="1" dirty="0"/>
              <a:t>actions</a:t>
            </a:r>
            <a:r>
              <a:rPr lang="en-US" dirty="0"/>
              <a:t>, and </a:t>
            </a:r>
            <a:r>
              <a:rPr lang="en-US" b="1" dirty="0"/>
              <a:t>goals</a:t>
            </a:r>
            <a:r>
              <a:rPr lang="en-US" dirty="0"/>
              <a:t> is key</a:t>
            </a:r>
          </a:p>
          <a:p>
            <a:r>
              <a:rPr lang="en-US" dirty="0"/>
              <a:t>The simple “uninformed” algorithms we examined can be augmented to heuristics to improve them in various ways</a:t>
            </a:r>
          </a:p>
          <a:p>
            <a:r>
              <a:rPr lang="en-US" dirty="0"/>
              <a:t>But for some problems, a simple algorithm is best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9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40DDB87-A7AC-4D4A-9018-B299D051A8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goal-based agents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539BDC0-4C0E-0145-8BBD-D6211BC71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We must answer the following questions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How do we represent the </a:t>
            </a:r>
            <a:r>
              <a:rPr lang="en-US" altLang="en-US" b="1" dirty="0">
                <a:ea typeface="ＭＳ Ｐゴシック" panose="020B0600070205080204" pitchFamily="34" charset="-128"/>
              </a:rPr>
              <a:t>state</a:t>
            </a:r>
            <a:r>
              <a:rPr lang="en-US" altLang="en-US" dirty="0">
                <a:ea typeface="ＭＳ Ｐゴシック" panose="020B0600070205080204" pitchFamily="34" charset="-128"/>
              </a:rPr>
              <a:t> of the “</a:t>
            </a:r>
            <a:r>
              <a:rPr lang="en-US" altLang="ja-JP" dirty="0">
                <a:ea typeface="ＭＳ Ｐゴシック" panose="020B0600070205080204" pitchFamily="34" charset="-128"/>
              </a:rPr>
              <a:t>world”?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ea typeface="ＭＳ Ｐゴシック" panose="020B0600070205080204" pitchFamily="34" charset="-128"/>
              </a:rPr>
              <a:t>goal</a:t>
            </a:r>
            <a:r>
              <a:rPr lang="en-US" altLang="en-US" dirty="0">
                <a:ea typeface="ＭＳ Ｐゴシック" panose="020B0600070205080204" pitchFamily="34" charset="-128"/>
              </a:rPr>
              <a:t> and how can we recognize it?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are the possible </a:t>
            </a:r>
            <a:r>
              <a:rPr lang="en-US" altLang="en-US" b="1" dirty="0">
                <a:ea typeface="ＭＳ Ｐゴシック" panose="020B0600070205080204" pitchFamily="34" charset="-128"/>
              </a:rPr>
              <a:t>actions</a:t>
            </a:r>
            <a:r>
              <a:rPr lang="en-US" altLang="en-US" dirty="0">
                <a:ea typeface="ＭＳ Ｐゴシック" panose="020B0600070205080204" pitchFamily="34" charset="-128"/>
              </a:rPr>
              <a:t>?</a:t>
            </a:r>
          </a:p>
          <a:p>
            <a:pPr marL="285750" lvl="1" indent="-219075" eaLnBrk="1" hangingPunct="1"/>
            <a:r>
              <a:rPr lang="en-US" altLang="en-US" dirty="0">
                <a:ea typeface="ＭＳ Ｐゴシック" panose="020B0600070205080204" pitchFamily="34" charset="-128"/>
              </a:rPr>
              <a:t>What </a:t>
            </a:r>
            <a:r>
              <a:rPr lang="en-US" altLang="en-US" i="1" dirty="0">
                <a:ea typeface="ＭＳ Ｐゴシック" panose="020B0600070205080204" pitchFamily="34" charset="-128"/>
              </a:rPr>
              <a:t>relevant </a:t>
            </a:r>
            <a:r>
              <a:rPr lang="en-US" altLang="en-US" dirty="0">
                <a:ea typeface="ＭＳ Ｐゴシック" panose="020B0600070205080204" pitchFamily="34" charset="-128"/>
              </a:rPr>
              <a:t>information do we encoded to describe states, actions and their effects and thereby solve the problem?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D3212B-BDFB-6142-9241-8F67BC548CB0}"/>
              </a:ext>
            </a:extLst>
          </p:cNvPr>
          <p:cNvGrpSpPr/>
          <p:nvPr/>
        </p:nvGrpSpPr>
        <p:grpSpPr>
          <a:xfrm>
            <a:off x="909893" y="4653762"/>
            <a:ext cx="7199650" cy="2128038"/>
            <a:chOff x="909893" y="4511493"/>
            <a:chExt cx="7199650" cy="2128038"/>
          </a:xfrm>
        </p:grpSpPr>
        <p:pic>
          <p:nvPicPr>
            <p:cNvPr id="10" name="Picture 4" descr="8">
              <a:extLst>
                <a:ext uri="{FF2B5EF4-FFF2-40B4-BE49-F238E27FC236}">
                  <a16:creationId xmlns:a16="http://schemas.microsoft.com/office/drawing/2014/main" id="{CA080F74-EF87-5245-A546-B3016E2D47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0600" y="4803508"/>
              <a:ext cx="1377790" cy="1348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8">
              <a:extLst>
                <a:ext uri="{FF2B5EF4-FFF2-40B4-BE49-F238E27FC236}">
                  <a16:creationId xmlns:a16="http://schemas.microsoft.com/office/drawing/2014/main" id="{DB265A80-1D30-B44A-B676-70268EA89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1753" y="4800600"/>
              <a:ext cx="1377790" cy="137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60CD97E-29EE-4247-9ACE-BE9C196A9276}"/>
                </a:ext>
              </a:extLst>
            </p:cNvPr>
            <p:cNvSpPr txBox="1"/>
            <p:nvPr/>
          </p:nvSpPr>
          <p:spPr>
            <a:xfrm>
              <a:off x="909893" y="6177866"/>
              <a:ext cx="1539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initial state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B15C2-07F7-9145-8A9C-BAF236A0A268}"/>
                </a:ext>
              </a:extLst>
            </p:cNvPr>
            <p:cNvSpPr txBox="1"/>
            <p:nvPr/>
          </p:nvSpPr>
          <p:spPr>
            <a:xfrm>
              <a:off x="6731753" y="6177866"/>
              <a:ext cx="1353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goal state</a:t>
              </a:r>
            </a:p>
          </p:txBody>
        </p:sp>
        <p:pic>
          <p:nvPicPr>
            <p:cNvPr id="14" name="Picture 1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71FC468-17BD-1542-B9ED-D7C36E18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0274" y="4847315"/>
              <a:ext cx="466394" cy="451819"/>
            </a:xfrm>
            <a:prstGeom prst="rect">
              <a:avLst/>
            </a:prstGeom>
          </p:spPr>
        </p:pic>
        <p:pic>
          <p:nvPicPr>
            <p:cNvPr id="15" name="Picture 1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693BC46-F8AF-0946-BB54-E5F943E5A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7077" y="5414425"/>
              <a:ext cx="466394" cy="451819"/>
            </a:xfrm>
            <a:prstGeom prst="rect">
              <a:avLst/>
            </a:prstGeom>
          </p:spPr>
        </p:pic>
        <p:pic>
          <p:nvPicPr>
            <p:cNvPr id="16" name="Picture 1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3FEC000-7F4B-F84A-85F0-80906F59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8233" y="5325383"/>
              <a:ext cx="466394" cy="451819"/>
            </a:xfrm>
            <a:prstGeom prst="rect">
              <a:avLst/>
            </a:prstGeom>
          </p:spPr>
        </p:pic>
        <p:pic>
          <p:nvPicPr>
            <p:cNvPr id="17" name="Picture 1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87E2CF-A8D3-A241-9671-08F4AFDBB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3782" y="5640335"/>
              <a:ext cx="466394" cy="451819"/>
            </a:xfrm>
            <a:prstGeom prst="rect">
              <a:avLst/>
            </a:prstGeom>
          </p:spPr>
        </p:pic>
        <p:pic>
          <p:nvPicPr>
            <p:cNvPr id="18" name="Picture 1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0B06226-F579-A842-A723-2073BA90E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525074" y="5779582"/>
              <a:ext cx="466394" cy="451819"/>
            </a:xfrm>
            <a:prstGeom prst="rect">
              <a:avLst/>
            </a:prstGeom>
          </p:spPr>
        </p:pic>
        <p:pic>
          <p:nvPicPr>
            <p:cNvPr id="19" name="Picture 1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6B28D3C9-F2EE-404C-9956-644F8EC41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1006" y="4999714"/>
              <a:ext cx="466394" cy="451819"/>
            </a:xfrm>
            <a:prstGeom prst="rect">
              <a:avLst/>
            </a:prstGeom>
          </p:spPr>
        </p:pic>
        <p:pic>
          <p:nvPicPr>
            <p:cNvPr id="20" name="Picture 1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9663F111-40EC-4741-94FA-31B67177E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9477" y="5566825"/>
              <a:ext cx="466394" cy="451819"/>
            </a:xfrm>
            <a:prstGeom prst="rect">
              <a:avLst/>
            </a:prstGeom>
          </p:spPr>
        </p:pic>
        <p:pic>
          <p:nvPicPr>
            <p:cNvPr id="21" name="Picture 2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15066DD-54F4-A142-B07D-37D1D602A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6196" y="4876018"/>
              <a:ext cx="466394" cy="451819"/>
            </a:xfrm>
            <a:prstGeom prst="rect">
              <a:avLst/>
            </a:prstGeom>
          </p:spPr>
        </p:pic>
        <p:pic>
          <p:nvPicPr>
            <p:cNvPr id="22" name="Picture 2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23FA5870-F6EE-A843-AFE8-C5876193E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3406" y="5152114"/>
              <a:ext cx="466394" cy="451819"/>
            </a:xfrm>
            <a:prstGeom prst="rect">
              <a:avLst/>
            </a:prstGeom>
          </p:spPr>
        </p:pic>
        <p:pic>
          <p:nvPicPr>
            <p:cNvPr id="23" name="Picture 2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3D25CB09-99A5-0D45-A2D1-5564D3ECE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4793" y="4511493"/>
              <a:ext cx="466394" cy="451819"/>
            </a:xfrm>
            <a:prstGeom prst="rect">
              <a:avLst/>
            </a:prstGeom>
          </p:spPr>
        </p:pic>
        <p:pic>
          <p:nvPicPr>
            <p:cNvPr id="24" name="Picture 2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EB7678D-96CD-9549-BC8F-C7024E27C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42239" y="5902646"/>
              <a:ext cx="466394" cy="451819"/>
            </a:xfrm>
            <a:prstGeom prst="rect">
              <a:avLst/>
            </a:prstGeom>
          </p:spPr>
        </p:pic>
        <p:pic>
          <p:nvPicPr>
            <p:cNvPr id="25" name="Picture 2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9FFDBA2-CE27-864E-8505-63DD523A8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1841" y="4621405"/>
              <a:ext cx="466394" cy="451819"/>
            </a:xfrm>
            <a:prstGeom prst="rect">
              <a:avLst/>
            </a:prstGeom>
          </p:spPr>
        </p:pic>
        <p:pic>
          <p:nvPicPr>
            <p:cNvPr id="26" name="Picture 2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65D5B69-44C3-0448-B4A5-2C6121E13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6076" y="4984014"/>
              <a:ext cx="466394" cy="451819"/>
            </a:xfrm>
            <a:prstGeom prst="rect">
              <a:avLst/>
            </a:prstGeom>
          </p:spPr>
        </p:pic>
        <p:pic>
          <p:nvPicPr>
            <p:cNvPr id="27" name="Picture 2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DCF0988-7D45-2C4D-BD98-564D90354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2879" y="5551124"/>
              <a:ext cx="466394" cy="451819"/>
            </a:xfrm>
            <a:prstGeom prst="rect">
              <a:avLst/>
            </a:prstGeom>
          </p:spPr>
        </p:pic>
        <p:pic>
          <p:nvPicPr>
            <p:cNvPr id="28" name="Picture 27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DB79BB5A-2AB8-214B-BDE1-266A2C84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4035" y="5462082"/>
              <a:ext cx="466394" cy="451819"/>
            </a:xfrm>
            <a:prstGeom prst="rect">
              <a:avLst/>
            </a:prstGeom>
          </p:spPr>
        </p:pic>
        <p:pic>
          <p:nvPicPr>
            <p:cNvPr id="29" name="Picture 28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1A34CC3B-AA9D-2448-B9F3-ED51D97D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9584" y="5777034"/>
              <a:ext cx="466394" cy="451819"/>
            </a:xfrm>
            <a:prstGeom prst="rect">
              <a:avLst/>
            </a:prstGeom>
          </p:spPr>
        </p:pic>
        <p:pic>
          <p:nvPicPr>
            <p:cNvPr id="30" name="Picture 29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F384CB-D661-9A42-9494-2E907E5DE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20876" y="5916281"/>
              <a:ext cx="466394" cy="451819"/>
            </a:xfrm>
            <a:prstGeom prst="rect">
              <a:avLst/>
            </a:prstGeom>
          </p:spPr>
        </p:pic>
        <p:pic>
          <p:nvPicPr>
            <p:cNvPr id="31" name="Picture 30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A4746A-9690-8542-9D1F-E78F9DD7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6808" y="5136413"/>
              <a:ext cx="466394" cy="451819"/>
            </a:xfrm>
            <a:prstGeom prst="rect">
              <a:avLst/>
            </a:prstGeom>
          </p:spPr>
        </p:pic>
        <p:pic>
          <p:nvPicPr>
            <p:cNvPr id="32" name="Picture 31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EC0887BC-CCEC-6A45-9099-4C86F598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5279" y="5703524"/>
              <a:ext cx="466394" cy="451819"/>
            </a:xfrm>
            <a:prstGeom prst="rect">
              <a:avLst/>
            </a:prstGeom>
          </p:spPr>
        </p:pic>
        <p:pic>
          <p:nvPicPr>
            <p:cNvPr id="33" name="Picture 32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BABDA502-0B3A-684D-A1F2-D570C5DC1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1998" y="5012717"/>
              <a:ext cx="466394" cy="451819"/>
            </a:xfrm>
            <a:prstGeom prst="rect">
              <a:avLst/>
            </a:prstGeom>
          </p:spPr>
        </p:pic>
        <p:pic>
          <p:nvPicPr>
            <p:cNvPr id="34" name="Picture 33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72DA1F1A-BBB5-7848-BF1B-6D495AB04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208" y="5288813"/>
              <a:ext cx="466394" cy="451819"/>
            </a:xfrm>
            <a:prstGeom prst="rect">
              <a:avLst/>
            </a:prstGeom>
          </p:spPr>
        </p:pic>
        <p:pic>
          <p:nvPicPr>
            <p:cNvPr id="35" name="Picture 34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08903A7E-B1E8-6D43-A942-F998EF49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0595" y="4648192"/>
              <a:ext cx="466394" cy="451819"/>
            </a:xfrm>
            <a:prstGeom prst="rect">
              <a:avLst/>
            </a:prstGeom>
          </p:spPr>
        </p:pic>
        <p:pic>
          <p:nvPicPr>
            <p:cNvPr id="36" name="Picture 35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5EA9E6DC-004B-B348-B730-19620DB38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8041" y="6039345"/>
              <a:ext cx="466394" cy="451819"/>
            </a:xfrm>
            <a:prstGeom prst="rect">
              <a:avLst/>
            </a:prstGeom>
          </p:spPr>
        </p:pic>
        <p:pic>
          <p:nvPicPr>
            <p:cNvPr id="37" name="Picture 36" descr="A close up of a telephone&#13;&#10;&#13;&#10;Description automatically generated">
              <a:extLst>
                <a:ext uri="{FF2B5EF4-FFF2-40B4-BE49-F238E27FC236}">
                  <a16:creationId xmlns:a16="http://schemas.microsoft.com/office/drawing/2014/main" id="{ABF0A38D-0CCB-AD4D-8A00-0C50064F4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7643" y="4758104"/>
              <a:ext cx="466394" cy="451819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4DD9D76-1067-6D49-A604-D06C24751D03}"/>
                </a:ext>
              </a:extLst>
            </p:cNvPr>
            <p:cNvCxnSpPr>
              <a:stCxn id="10" idx="3"/>
            </p:cNvCxnSpPr>
            <p:nvPr/>
          </p:nvCxnSpPr>
          <p:spPr>
            <a:xfrm flipV="1">
              <a:off x="2368390" y="5476974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3D118CD-6C98-874D-AD1A-E51834AAC2B0}"/>
                </a:ext>
              </a:extLst>
            </p:cNvPr>
            <p:cNvCxnSpPr/>
            <p:nvPr/>
          </p:nvCxnSpPr>
          <p:spPr>
            <a:xfrm flipV="1">
              <a:off x="6065155" y="5482229"/>
              <a:ext cx="679610" cy="711"/>
            </a:xfrm>
            <a:prstGeom prst="line">
              <a:avLst/>
            </a:prstGeom>
            <a:ln w="635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Characteristics of 8-puzzle ?</a:t>
            </a:r>
          </a:p>
        </p:txBody>
      </p:sp>
      <p:graphicFrame>
        <p:nvGraphicFramePr>
          <p:cNvPr id="43115" name="Group 10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49133539"/>
              </p:ext>
            </p:extLst>
          </p:nvPr>
        </p:nvGraphicFramePr>
        <p:xfrm>
          <a:off x="152400" y="1981200"/>
          <a:ext cx="8839200" cy="1225657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Fully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observable?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Deterministic?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Episodic?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Static?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Discrete?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Single agent?</a:t>
                      </a:r>
                    </a:p>
                  </a:txBody>
                  <a:tcPr marT="45705" marB="45705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6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8-puzzle</a:t>
                      </a:r>
                    </a:p>
                  </a:txBody>
                  <a:tcPr marT="45705" marB="45705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33523</TotalTime>
  <Words>5076</Words>
  <Application>Microsoft Macintosh PowerPoint</Application>
  <PresentationFormat>On-screen Show (4:3)</PresentationFormat>
  <Paragraphs>715</Paragraphs>
  <Slides>70</Slides>
  <Notes>60</Notes>
  <HiddenSlides>13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Courier</vt:lpstr>
      <vt:lpstr>Courier New</vt:lpstr>
      <vt:lpstr>Helvetica</vt:lpstr>
      <vt:lpstr>Times New Roman</vt:lpstr>
      <vt:lpstr>Office Theme</vt:lpstr>
      <vt:lpstr>Uninformed Search</vt:lpstr>
      <vt:lpstr>Today’s topics</vt:lpstr>
      <vt:lpstr>Big Idea</vt:lpstr>
      <vt:lpstr>BTW</vt:lpstr>
      <vt:lpstr>Example: 8-Puzzle</vt:lpstr>
      <vt:lpstr>15 puzzle</vt:lpstr>
      <vt:lpstr>Simpler: 3-Puzzle</vt:lpstr>
      <vt:lpstr>Building goal-based agents</vt:lpstr>
      <vt:lpstr>Characteristics of 8-puzzle ?</vt:lpstr>
      <vt:lpstr>Characteristics of 8-puzzle</vt:lpstr>
      <vt:lpstr>Representing states</vt:lpstr>
      <vt:lpstr>Representing states</vt:lpstr>
      <vt:lpstr>What’s the goal to be achieved?</vt:lpstr>
      <vt:lpstr>What are the actions?</vt:lpstr>
      <vt:lpstr>Representing actions</vt:lpstr>
      <vt:lpstr>Representing actions</vt:lpstr>
      <vt:lpstr>Representing actions</vt:lpstr>
      <vt:lpstr>Representing states</vt:lpstr>
      <vt:lpstr>Representing states</vt:lpstr>
      <vt:lpstr>Can Problem spaces be infinite?</vt:lpstr>
      <vt:lpstr>Infinitely hard to solve?</vt:lpstr>
      <vt:lpstr>Some example problems</vt:lpstr>
      <vt:lpstr>The 8-Queens Puzzle </vt:lpstr>
      <vt:lpstr>Route Planning</vt:lpstr>
      <vt:lpstr>Remove 5 Sticks</vt:lpstr>
      <vt:lpstr>Missionaries and Cannibals</vt:lpstr>
      <vt:lpstr>Missionaries and Cannibals Solution</vt:lpstr>
      <vt:lpstr>Cryptarithmetic</vt:lpstr>
      <vt:lpstr>Some more real-world problems</vt:lpstr>
      <vt:lpstr>Knowledge representation issues</vt:lpstr>
      <vt:lpstr>Water Jug Problem</vt:lpstr>
      <vt:lpstr>So…</vt:lpstr>
      <vt:lpstr>Search in a state space</vt:lpstr>
      <vt:lpstr>Search in a state space</vt:lpstr>
      <vt:lpstr>Formalizing state space search</vt:lpstr>
      <vt:lpstr>Formalizing search in a state space</vt:lpstr>
      <vt:lpstr>Example: Water Jug Problem</vt:lpstr>
      <vt:lpstr>This is not a toy problem!</vt:lpstr>
      <vt:lpstr>Example: Water Jug Problem</vt:lpstr>
      <vt:lpstr>Example: Water Jug Problem</vt:lpstr>
      <vt:lpstr>Water jug state space</vt:lpstr>
      <vt:lpstr>PowerPoint Presentation</vt:lpstr>
      <vt:lpstr>Class Exercise</vt:lpstr>
      <vt:lpstr>Formalizing search</vt:lpstr>
      <vt:lpstr>Formalizing search</vt:lpstr>
      <vt:lpstr>State-space search algorithm</vt:lpstr>
      <vt:lpstr>Key procedures to be defined</vt:lpstr>
      <vt:lpstr>Bookkeeping</vt:lpstr>
      <vt:lpstr>Some issues</vt:lpstr>
      <vt:lpstr>Informed vs. uninformed search</vt:lpstr>
      <vt:lpstr>Evaluating search strategies</vt:lpstr>
      <vt:lpstr>Classic uninformed search methods</vt:lpstr>
      <vt:lpstr>Example of uninformed search strategies</vt:lpstr>
      <vt:lpstr>Breadth-First Search</vt:lpstr>
      <vt:lpstr>Breadth-First Search (BFS)</vt:lpstr>
      <vt:lpstr>Breadth-First Search</vt:lpstr>
      <vt:lpstr>Depth-First Search </vt:lpstr>
      <vt:lpstr> Depth-First (DFS)</vt:lpstr>
      <vt:lpstr>Uniform-Cost Search (UCS)</vt:lpstr>
      <vt:lpstr>Uniform-Cost Search </vt:lpstr>
      <vt:lpstr>Depth-First Iterative Deepening (DFID)</vt:lpstr>
      <vt:lpstr>PowerPoint Presentation</vt:lpstr>
      <vt:lpstr>How they perform</vt:lpstr>
      <vt:lpstr>Comparing Search Strategies </vt:lpstr>
      <vt:lpstr>Searching Backward from Goal</vt:lpstr>
      <vt:lpstr>Bi-directional search</vt:lpstr>
      <vt:lpstr>Some simple improvements</vt:lpstr>
      <vt:lpstr>A State Space that Generates an  Exponentially Growing  Search Space </vt:lpstr>
      <vt:lpstr>Holy Grail Search</vt:lpstr>
      <vt:lpstr>Summary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327</cp:revision>
  <cp:lastPrinted>2020-02-06T20:19:15Z</cp:lastPrinted>
  <dcterms:created xsi:type="dcterms:W3CDTF">2009-09-18T23:34:15Z</dcterms:created>
  <dcterms:modified xsi:type="dcterms:W3CDTF">2022-02-08T20:15:52Z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