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5" r:id="rId4"/>
    <p:sldId id="267" r:id="rId5"/>
    <p:sldId id="260" r:id="rId6"/>
    <p:sldId id="261" r:id="rId7"/>
    <p:sldId id="262" r:id="rId8"/>
    <p:sldId id="264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6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080"/>
    <p:restoredTop sz="86395" autoAdjust="0"/>
  </p:normalViewPr>
  <p:slideViewPr>
    <p:cSldViewPr snapToGrid="0" snapToObjects="1" showGuides="1">
      <p:cViewPr varScale="1">
        <p:scale>
          <a:sx n="109" d="100"/>
          <a:sy n="109" d="100"/>
        </p:scale>
        <p:origin x="192" y="688"/>
      </p:cViewPr>
      <p:guideLst>
        <p:guide orient="horz" pos="156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1616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198D2-A658-3742-8A73-88F0529E08AE}" type="datetimeFigureOut">
              <a:rPr lang="en-US" smtClean="0"/>
              <a:t>2/1/22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CD1A0-E8CD-0C47-9D1B-C051E9FD9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53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CD1A0-E8CD-0C47-9D1B-C051E9FD92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95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CD1A0-E8CD-0C47-9D1B-C051E9FD92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69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8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5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08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70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7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2/1/22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2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2/1/22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0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2/1/22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42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2/1/22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82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2/1/22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72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41EC3-EC0E-3E4A-A4B8-C6902498DD8D}" type="datetimeFigureOut">
              <a:rPr lang="en-US" smtClean="0"/>
              <a:t>2/1/22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67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41EC3-EC0E-3E4A-A4B8-C6902498DD8D}" type="datetimeFigureOut">
              <a:rPr lang="en-US" smtClean="0"/>
              <a:t>2/1/22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EF9C4-7A07-0145-91C6-987FA1DD3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3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mbc.webex.com/meet/finin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rajnab1@umbc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2585" y="472607"/>
            <a:ext cx="5954456" cy="3633283"/>
          </a:xfrm>
        </p:spPr>
        <p:txBody>
          <a:bodyPr>
            <a:normAutofit/>
          </a:bodyPr>
          <a:lstStyle/>
          <a:p>
            <a:r>
              <a:rPr lang="en-US" sz="6000" b="1" dirty="0"/>
              <a:t>CMSC 471</a:t>
            </a:r>
            <a:br>
              <a:rPr lang="en-US" b="1" dirty="0"/>
            </a:br>
            <a:r>
              <a:rPr lang="en-US" sz="3675" b="1" dirty="0"/>
              <a:t>Introduction to</a:t>
            </a:r>
            <a:br>
              <a:rPr lang="en-US" sz="3675" b="1" dirty="0"/>
            </a:br>
            <a:r>
              <a:rPr lang="en-US" sz="3675" b="1" dirty="0"/>
              <a:t>Artificial Intelligence</a:t>
            </a:r>
            <a:br>
              <a:rPr lang="en-US" sz="2700" b="1" dirty="0"/>
            </a:br>
            <a:r>
              <a:rPr lang="en-US" sz="2700" b="1" dirty="0"/>
              <a:t>Course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1700" y="4105892"/>
            <a:ext cx="4800600" cy="64961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Spring 2022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62B4327-4460-214C-8A9B-9AC95E354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25" y="993848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52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400" b="1" dirty="0">
                <a:latin typeface="Helvetica" charset="0"/>
                <a:ea typeface="ＭＳ Ｐゴシック" charset="0"/>
              </a:rPr>
              <a:t>Today’s Class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000" dirty="0">
                <a:latin typeface="Helvetica" charset="0"/>
                <a:ea typeface="ＭＳ Ｐゴシック" charset="0"/>
              </a:rPr>
              <a:t>Course overview</a:t>
            </a:r>
          </a:p>
          <a:p>
            <a:pPr eaLnBrk="1" hangingPunct="1"/>
            <a:r>
              <a:rPr lang="en-US" sz="3000" dirty="0">
                <a:latin typeface="Helvetica" charset="0"/>
                <a:ea typeface="ＭＳ Ｐゴシック" charset="0"/>
              </a:rPr>
              <a:t>Introduction</a:t>
            </a:r>
          </a:p>
          <a:p>
            <a:pPr lvl="1" eaLnBrk="1" hangingPunct="1"/>
            <a:r>
              <a:rPr lang="en-US" sz="2700" dirty="0">
                <a:latin typeface="Helvetica" charset="0"/>
                <a:ea typeface="ＭＳ Ｐゴシック" charset="0"/>
              </a:rPr>
              <a:t>Brief history of AI</a:t>
            </a:r>
          </a:p>
          <a:p>
            <a:pPr lvl="1" eaLnBrk="1" hangingPunct="1"/>
            <a:r>
              <a:rPr lang="en-US" sz="2700" dirty="0">
                <a:latin typeface="Helvetica" charset="0"/>
                <a:ea typeface="ＭＳ Ｐゴシック" charset="0"/>
              </a:rPr>
              <a:t>What </a:t>
            </a:r>
            <a:r>
              <a:rPr lang="en-US" sz="2700" i="1" dirty="0">
                <a:latin typeface="Helvetica" charset="0"/>
                <a:ea typeface="ＭＳ Ｐゴシック" charset="0"/>
              </a:rPr>
              <a:t>is</a:t>
            </a:r>
            <a:r>
              <a:rPr lang="en-US" sz="2700" dirty="0">
                <a:latin typeface="Helvetica" charset="0"/>
                <a:ea typeface="ＭＳ Ｐゴシック" charset="0"/>
              </a:rPr>
              <a:t> AI? (and why is it so interesting?)</a:t>
            </a:r>
          </a:p>
          <a:p>
            <a:pPr lvl="1" eaLnBrk="1" hangingPunct="1"/>
            <a:r>
              <a:rPr lang="en-US" sz="2700" dirty="0">
                <a:latin typeface="Helvetica" charset="0"/>
                <a:ea typeface="ＭＳ Ｐゴシック" charset="0"/>
              </a:rPr>
              <a:t>What’s the state of AI now?</a:t>
            </a:r>
          </a:p>
        </p:txBody>
      </p:sp>
    </p:spTree>
    <p:extLst>
      <p:ext uri="{BB962C8B-B14F-4D97-AF65-F5344CB8AC3E}">
        <p14:creationId xmlns:p14="http://schemas.microsoft.com/office/powerpoint/2010/main" val="3692904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162" y="12839"/>
            <a:ext cx="6858000" cy="857250"/>
          </a:xfrm>
        </p:spPr>
        <p:txBody>
          <a:bodyPr>
            <a:normAutofit/>
          </a:bodyPr>
          <a:lstStyle/>
          <a:p>
            <a:r>
              <a:rPr lang="en-US" sz="4400" b="1" dirty="0"/>
              <a:t> https://</a:t>
            </a:r>
            <a:r>
              <a:rPr lang="en-US" sz="4400" b="1" dirty="0" err="1"/>
              <a:t>bit.ly</a:t>
            </a:r>
            <a:r>
              <a:rPr lang="en-US" sz="4400" b="1" dirty="0"/>
              <a:t>/471s22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879EB7B0-1242-D345-9074-6C93257410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126"/>
          <a:stretch/>
        </p:blipFill>
        <p:spPr>
          <a:xfrm>
            <a:off x="1140647" y="757954"/>
            <a:ext cx="6695515" cy="4314092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7533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9EC08-40C3-4E41-838F-98CE3E7DE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/>
              <a:t>Text, CMI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93DEA4D8-1E0B-1046-85EB-F53779B23F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7229" y="163214"/>
            <a:ext cx="5017794" cy="498028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61FC5B-D3B4-B94D-946B-08AB5848D3B1}"/>
              </a:ext>
            </a:extLst>
          </p:cNvPr>
          <p:cNvSpPr txBox="1"/>
          <p:nvPr/>
        </p:nvSpPr>
        <p:spPr>
          <a:xfrm>
            <a:off x="49299" y="1214399"/>
            <a:ext cx="43564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400" dirty="0"/>
              <a:t> 4</a:t>
            </a:r>
            <a:r>
              <a:rPr lang="en-US" sz="2400" baseline="30000" dirty="0"/>
              <a:t>th</a:t>
            </a:r>
            <a:r>
              <a:rPr lang="en-US" sz="2400" dirty="0"/>
              <a:t> edition of AIMA (2020) has  lots of new material since the 2009 3</a:t>
            </a:r>
            <a:r>
              <a:rPr lang="en-US" sz="2400" baseline="30000" dirty="0"/>
              <a:t>rd</a:t>
            </a:r>
            <a:r>
              <a:rPr lang="en-US" sz="2400" dirty="0"/>
              <a:t> edition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400" dirty="0"/>
              <a:t>UMBC CMI program charges   </a:t>
            </a:r>
          </a:p>
          <a:p>
            <a:r>
              <a:rPr lang="en-US" sz="2400" dirty="0"/>
              <a:t>   $35 for a digital version, $160  </a:t>
            </a:r>
            <a:br>
              <a:rPr lang="en-US" sz="2400" dirty="0"/>
            </a:br>
            <a:r>
              <a:rPr lang="en-US" sz="2400" dirty="0"/>
              <a:t>   on Amazon for hardcopy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400" dirty="0"/>
              <a:t>Access on Blackboard or down- load to computer/phone</a:t>
            </a:r>
          </a:p>
          <a:p>
            <a:pPr marL="234950" indent="-227013">
              <a:buFont typeface="Arial" panose="020B0604020202020204" pitchFamily="34" charset="0"/>
              <a:buChar char="•"/>
            </a:pPr>
            <a:r>
              <a:rPr lang="en-US" sz="2400" dirty="0"/>
              <a:t>Opt-out of CMI via Blackboard</a:t>
            </a:r>
          </a:p>
        </p:txBody>
      </p:sp>
    </p:spTree>
    <p:extLst>
      <p:ext uri="{BB962C8B-B14F-4D97-AF65-F5344CB8AC3E}">
        <p14:creationId xmlns:p14="http://schemas.microsoft.com/office/powerpoint/2010/main" val="1707631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latin typeface="Helvetica" charset="0"/>
                <a:ea typeface="ＭＳ Ｐゴシック" charset="0"/>
              </a:rPr>
              <a:t>Homework and grading policies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704088" y="1295491"/>
            <a:ext cx="7827264" cy="315763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2800" dirty="0">
                <a:latin typeface="Helvetica" charset="0"/>
                <a:ea typeface="ＭＳ Ｐゴシック" charset="0"/>
              </a:rPr>
              <a:t>~Six short homework assignments (mix of written and programming)</a:t>
            </a:r>
          </a:p>
          <a:p>
            <a:pPr marL="461963" lvl="1" indent="-282575">
              <a:lnSpc>
                <a:spcPct val="110000"/>
              </a:lnSpc>
            </a:pPr>
            <a:r>
              <a:rPr lang="en-US" sz="2400" dirty="0">
                <a:latin typeface="Helvetica" charset="0"/>
                <a:ea typeface="ＭＳ Ｐゴシック" charset="0"/>
              </a:rPr>
              <a:t>One-time extensions of up to a week may be granted </a:t>
            </a:r>
            <a:r>
              <a:rPr lang="en-US" sz="2400" b="1" i="1" dirty="0">
                <a:latin typeface="Helvetica" charset="0"/>
                <a:ea typeface="ＭＳ Ｐゴシック" charset="0"/>
              </a:rPr>
              <a:t>if requested in advance</a:t>
            </a:r>
            <a:endParaRPr lang="en-US" sz="2400" b="1" dirty="0">
              <a:latin typeface="Helvetica" charset="0"/>
              <a:ea typeface="ＭＳ Ｐゴシック" charset="0"/>
            </a:endParaRPr>
          </a:p>
          <a:p>
            <a:pPr marL="461963" lvl="1" indent="-282575">
              <a:lnSpc>
                <a:spcPct val="110000"/>
              </a:lnSpc>
            </a:pPr>
            <a:r>
              <a:rPr lang="en-US" sz="2400" dirty="0">
                <a:latin typeface="Helvetica" charset="0"/>
                <a:ea typeface="ＭＳ Ｐゴシック" charset="0"/>
              </a:rPr>
              <a:t>Last-minute requests for extensions probably will not be granted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b="1" i="1" dirty="0">
                <a:solidFill>
                  <a:schemeClr val="accent2"/>
                </a:solidFill>
                <a:latin typeface="Helvetica" charset="0"/>
                <a:ea typeface="ＭＳ Ｐゴシック" charset="0"/>
              </a:rPr>
              <a:t>Do the reading </a:t>
            </a:r>
            <a:r>
              <a:rPr lang="en-US" sz="2800" b="1" i="1" u="sng" dirty="0">
                <a:solidFill>
                  <a:schemeClr val="accent2"/>
                </a:solidFill>
                <a:latin typeface="Helvetica" charset="0"/>
                <a:ea typeface="ＭＳ Ｐゴシック" charset="0"/>
              </a:rPr>
              <a:t>before</a:t>
            </a:r>
            <a:r>
              <a:rPr lang="en-US" sz="2800" b="1" i="1" dirty="0">
                <a:solidFill>
                  <a:schemeClr val="accent2"/>
                </a:solidFill>
                <a:latin typeface="Helvetica" charset="0"/>
                <a:ea typeface="ＭＳ Ｐゴシック" charset="0"/>
              </a:rPr>
              <a:t> each class!</a:t>
            </a:r>
          </a:p>
        </p:txBody>
      </p:sp>
    </p:spTree>
    <p:extLst>
      <p:ext uri="{BB962C8B-B14F-4D97-AF65-F5344CB8AC3E}">
        <p14:creationId xmlns:p14="http://schemas.microsoft.com/office/powerpoint/2010/main" val="907739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400" b="1" dirty="0">
                <a:latin typeface="Helvetica" charset="0"/>
                <a:ea typeface="ＭＳ Ｐゴシック" charset="0"/>
              </a:rPr>
              <a:t>Programming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621792" y="1063230"/>
            <a:ext cx="8065008" cy="4080269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2800" dirty="0">
                <a:latin typeface="Helvetica" charset="0"/>
                <a:ea typeface="ＭＳ Ｐゴシック" charset="0"/>
              </a:rPr>
              <a:t>Programming assignments in Python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>
                <a:latin typeface="Helvetica" charset="0"/>
                <a:ea typeface="ＭＳ Ｐゴシック" charset="0"/>
              </a:rPr>
              <a:t>We’ll use Python 3 in the notes and examples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>
                <a:latin typeface="Helvetica" charset="0"/>
                <a:ea typeface="ＭＳ Ｐゴシック" charset="0"/>
              </a:rPr>
              <a:t>We’ll use GitHub to share code, </a:t>
            </a:r>
            <a:r>
              <a:rPr lang="en-US" sz="2800" dirty="0" err="1">
                <a:latin typeface="Helvetica" charset="0"/>
                <a:ea typeface="ＭＳ Ｐゴシック" charset="0"/>
              </a:rPr>
              <a:t>Jupyter</a:t>
            </a:r>
            <a:r>
              <a:rPr lang="en-US" sz="2800" dirty="0">
                <a:latin typeface="Helvetica" charset="0"/>
                <a:ea typeface="ＭＳ Ｐゴシック" charset="0"/>
              </a:rPr>
              <a:t> notebooks, and for HW submission</a:t>
            </a:r>
          </a:p>
          <a:p>
            <a:pPr lvl="1">
              <a:lnSpc>
                <a:spcPct val="110000"/>
              </a:lnSpc>
            </a:pPr>
            <a:r>
              <a:rPr lang="en-US" sz="2500" dirty="0">
                <a:latin typeface="Helvetica" charset="0"/>
                <a:ea typeface="ＭＳ Ｐゴシック" charset="0"/>
              </a:rPr>
              <a:t>You’ll need to install some Python packages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>
                <a:latin typeface="Helvetica" charset="0"/>
                <a:ea typeface="ＭＳ Ｐゴシック" charset="0"/>
              </a:rPr>
              <a:t>Some assignments may require other systems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>
                <a:latin typeface="Helvetica" charset="0"/>
                <a:ea typeface="ＭＳ Ｐゴシック" charset="0"/>
              </a:rPr>
              <a:t>E.g., C5 decision tree software, Weka Machine learning environments</a:t>
            </a:r>
          </a:p>
        </p:txBody>
      </p:sp>
    </p:spTree>
    <p:extLst>
      <p:ext uri="{BB962C8B-B14F-4D97-AF65-F5344CB8AC3E}">
        <p14:creationId xmlns:p14="http://schemas.microsoft.com/office/powerpoint/2010/main" val="818494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400" b="1" dirty="0">
                <a:latin typeface="Helvetica" charset="0"/>
                <a:ea typeface="ＭＳ Ｐゴシック" charset="0"/>
              </a:rPr>
              <a:t>Exams and </a:t>
            </a:r>
            <a:r>
              <a:rPr lang="en-US" sz="4400" b="1" dirty="0" err="1">
                <a:latin typeface="Helvetica" charset="0"/>
                <a:ea typeface="ＭＳ Ｐゴシック" charset="0"/>
              </a:rPr>
              <a:t>Quizes</a:t>
            </a:r>
            <a:endParaRPr lang="en-US" sz="4400" b="1" dirty="0">
              <a:latin typeface="Helvetica" charset="0"/>
              <a:ea typeface="ＭＳ Ｐゴシック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11814" y="1027659"/>
            <a:ext cx="7991856" cy="400985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2700" dirty="0">
                <a:latin typeface="Helvetica" charset="0"/>
                <a:ea typeface="ＭＳ Ｐゴシック" charset="0"/>
              </a:rPr>
              <a:t>We may have periodic short quizzes (0-10%)</a:t>
            </a:r>
          </a:p>
          <a:p>
            <a:pPr lvl="1">
              <a:lnSpc>
                <a:spcPct val="110000"/>
              </a:lnSpc>
            </a:pPr>
            <a:r>
              <a:rPr lang="en-US" sz="2200" dirty="0">
                <a:latin typeface="Helvetica" charset="0"/>
                <a:ea typeface="ＭＳ Ｐゴシック" charset="0"/>
              </a:rPr>
              <a:t>On Blackboard every other week or so, mostly to motivate you to keep up with the reading and classes</a:t>
            </a:r>
          </a:p>
          <a:p>
            <a:pPr eaLnBrk="1" hangingPunct="1">
              <a:lnSpc>
                <a:spcPct val="110000"/>
              </a:lnSpc>
            </a:pPr>
            <a:r>
              <a:rPr lang="en-US" sz="2700" dirty="0">
                <a:latin typeface="Helvetica" charset="0"/>
                <a:ea typeface="ＭＳ Ｐゴシック" charset="0"/>
              </a:rPr>
              <a:t>Midterm exam (15-20%)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>
                <a:latin typeface="Helvetica" charset="0"/>
                <a:ea typeface="ＭＳ Ｐゴシック" charset="0"/>
              </a:rPr>
              <a:t>In person or on Blackboard, March 17?</a:t>
            </a:r>
          </a:p>
          <a:p>
            <a:pPr eaLnBrk="1" hangingPunct="1">
              <a:lnSpc>
                <a:spcPct val="110000"/>
              </a:lnSpc>
            </a:pPr>
            <a:r>
              <a:rPr lang="en-US" sz="2700" dirty="0">
                <a:latin typeface="Helvetica" charset="0"/>
                <a:ea typeface="ＭＳ Ｐゴシック" charset="0"/>
              </a:rPr>
              <a:t>Final exam (25-30%)</a:t>
            </a:r>
          </a:p>
          <a:p>
            <a:pPr lvl="1">
              <a:lnSpc>
                <a:spcPct val="110000"/>
              </a:lnSpc>
            </a:pPr>
            <a:r>
              <a:rPr lang="en-US" sz="2200" dirty="0">
                <a:latin typeface="Helvetica" charset="0"/>
                <a:ea typeface="ＭＳ Ｐゴシック" charset="0"/>
              </a:rPr>
              <a:t>In person or on Blackboard, mid-May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200" dirty="0">
                <a:latin typeface="Helvetica" charset="0"/>
                <a:ea typeface="ＭＳ Ｐゴシック" charset="0"/>
              </a:rPr>
              <a:t>Comprehensive with an emphasis on last half of material (e.g., 30/70 split)</a:t>
            </a:r>
          </a:p>
          <a:p>
            <a:pPr>
              <a:lnSpc>
                <a:spcPct val="110000"/>
              </a:lnSpc>
            </a:pPr>
            <a:r>
              <a:rPr lang="en-US" sz="2500" dirty="0">
                <a:latin typeface="Helvetica" charset="0"/>
                <a:ea typeface="ＭＳ Ｐゴシック" charset="0"/>
              </a:rPr>
              <a:t>Homework (45-50%)</a:t>
            </a:r>
          </a:p>
        </p:txBody>
      </p:sp>
    </p:spTree>
    <p:extLst>
      <p:ext uri="{BB962C8B-B14F-4D97-AF65-F5344CB8AC3E}">
        <p14:creationId xmlns:p14="http://schemas.microsoft.com/office/powerpoint/2010/main" val="754135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400" b="1" dirty="0">
                <a:latin typeface="Helvetica" charset="0"/>
                <a:ea typeface="ＭＳ Ｐゴシック" charset="0"/>
              </a:rPr>
              <a:t>Instructor availability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76072" y="1063228"/>
            <a:ext cx="8229600" cy="4080271"/>
          </a:xfrm>
        </p:spPr>
        <p:txBody>
          <a:bodyPr>
            <a:normAutofit fontScale="92500"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2600" dirty="0">
                <a:latin typeface="Helvetica" charset="0"/>
                <a:ea typeface="ＭＳ Ｐゴシック" charset="0"/>
              </a:rPr>
              <a:t>Professor Tim </a:t>
            </a:r>
            <a:r>
              <a:rPr lang="en-US" sz="2600" dirty="0" err="1">
                <a:latin typeface="Helvetica" charset="0"/>
                <a:ea typeface="ＭＳ Ｐゴシック" charset="0"/>
              </a:rPr>
              <a:t>Finin</a:t>
            </a:r>
            <a:r>
              <a:rPr lang="en-US" sz="2600" dirty="0">
                <a:latin typeface="Helvetica" charset="0"/>
                <a:ea typeface="ＭＳ Ｐゴシック" charset="0"/>
              </a:rPr>
              <a:t>, </a:t>
            </a:r>
            <a:r>
              <a:rPr lang="en-US" sz="2600" dirty="0" err="1">
                <a:latin typeface="Helvetica" charset="0"/>
                <a:ea typeface="ＭＳ Ｐゴシック" charset="0"/>
              </a:rPr>
              <a:t>finin@umbc.edu</a:t>
            </a:r>
            <a:r>
              <a:rPr lang="en-US" sz="2600" dirty="0">
                <a:latin typeface="Helvetica" charset="0"/>
                <a:ea typeface="ＭＳ Ｐゴシック" charset="0"/>
              </a:rPr>
              <a:t> </a:t>
            </a:r>
          </a:p>
          <a:p>
            <a:pPr lvl="1" eaLnBrk="1" hangingPunct="1">
              <a:lnSpc>
                <a:spcPct val="130000"/>
              </a:lnSpc>
              <a:spcBef>
                <a:spcPts val="600"/>
              </a:spcBef>
            </a:pPr>
            <a:r>
              <a:rPr lang="en-US" sz="2600" dirty="0">
                <a:latin typeface="Helvetica" charset="0"/>
                <a:ea typeface="ＭＳ Ｐゴシック" charset="0"/>
              </a:rPr>
              <a:t>Office hour: Wed 10-11 on </a:t>
            </a:r>
            <a:r>
              <a:rPr lang="en-US" sz="2600" dirty="0">
                <a:latin typeface="Helvetica" charset="0"/>
                <a:ea typeface="ＭＳ Ｐゴシック" charset="0"/>
                <a:hlinkClick r:id="rId3"/>
              </a:rPr>
              <a:t>Webex</a:t>
            </a:r>
            <a:r>
              <a:rPr lang="en-US" sz="2600" dirty="0">
                <a:latin typeface="Helvetica" charset="0"/>
                <a:ea typeface="ＭＳ Ｐゴシック" charset="0"/>
              </a:rPr>
              <a:t> and/or in person by arrangement (329 ITE)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2900" dirty="0">
                <a:latin typeface="Helvetica" charset="0"/>
                <a:ea typeface="ＭＳ Ｐゴシック" charset="0"/>
              </a:rPr>
              <a:t>Ask general questions on Discord first</a:t>
            </a:r>
          </a:p>
          <a:p>
            <a:pPr lvl="1" eaLnBrk="1" hangingPunct="1">
              <a:lnSpc>
                <a:spcPct val="130000"/>
              </a:lnSpc>
              <a:spcBef>
                <a:spcPts val="600"/>
              </a:spcBef>
            </a:pPr>
            <a:r>
              <a:rPr lang="en-US" sz="2600" dirty="0">
                <a:latin typeface="Helvetica" charset="0"/>
                <a:ea typeface="ＭＳ Ｐゴシック" charset="0"/>
              </a:rPr>
              <a:t>We’ll try to respond within 24 hours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2600" dirty="0">
                <a:latin typeface="Helvetica" pitchFamily="2" charset="0"/>
                <a:ea typeface="ＭＳ Ｐゴシック" charset="0"/>
              </a:rPr>
              <a:t>TA: </a:t>
            </a:r>
            <a:r>
              <a:rPr lang="en-US" sz="2600" dirty="0" err="1">
                <a:latin typeface="Helvetica" pitchFamily="2" charset="0"/>
              </a:rPr>
              <a:t>Prajna</a:t>
            </a:r>
            <a:r>
              <a:rPr lang="en-US" sz="2600" dirty="0">
                <a:latin typeface="Helvetica" pitchFamily="2" charset="0"/>
              </a:rPr>
              <a:t> </a:t>
            </a:r>
            <a:r>
              <a:rPr lang="en-US" sz="2600" dirty="0" err="1">
                <a:latin typeface="Helvetica" pitchFamily="2" charset="0"/>
              </a:rPr>
              <a:t>Bhandary</a:t>
            </a:r>
            <a:r>
              <a:rPr lang="en-US" sz="2600" dirty="0">
                <a:latin typeface="Helvetica" pitchFamily="2" charset="0"/>
              </a:rPr>
              <a:t>, </a:t>
            </a:r>
            <a:r>
              <a:rPr lang="en-US" sz="2600" dirty="0">
                <a:latin typeface="Helvetica" pitchFamily="2" charset="0"/>
                <a:hlinkClick r:id="rId4"/>
              </a:rPr>
              <a:t>prajnab1@umbc.edu</a:t>
            </a:r>
            <a:r>
              <a:rPr lang="en-US" sz="2600" dirty="0">
                <a:latin typeface="Helvetica" pitchFamily="2" charset="0"/>
              </a:rPr>
              <a:t>, ITE334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sz="2600" dirty="0">
                <a:latin typeface="Helvetica" pitchFamily="2" charset="0"/>
              </a:rPr>
              <a:t>If needed, we may try holding help session on Discord</a:t>
            </a:r>
            <a:endParaRPr lang="en-US" dirty="0">
              <a:latin typeface="Helvetic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288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6375</TotalTime>
  <Words>351</Words>
  <Application>Microsoft Macintosh PowerPoint</Application>
  <PresentationFormat>On-screen Show (16:9)</PresentationFormat>
  <Paragraphs>45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Helvetica</vt:lpstr>
      <vt:lpstr>Office Theme</vt:lpstr>
      <vt:lpstr>CMSC 471 Introduction to Artificial Intelligence Course Overview</vt:lpstr>
      <vt:lpstr>Today’s Class</vt:lpstr>
      <vt:lpstr> https://bit.ly/471s22</vt:lpstr>
      <vt:lpstr>Text, CMI</vt:lpstr>
      <vt:lpstr>Homework and grading policies</vt:lpstr>
      <vt:lpstr>Programming</vt:lpstr>
      <vt:lpstr>Exams and Quizes</vt:lpstr>
      <vt:lpstr>Instructor availability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671 Introduction to Artificial Intelligence  Course Overview</dc:title>
  <dc:creator>tim finin</dc:creator>
  <cp:lastModifiedBy>Tim Finin</cp:lastModifiedBy>
  <cp:revision>44</cp:revision>
  <cp:lastPrinted>2018-01-23T05:25:08Z</cp:lastPrinted>
  <dcterms:created xsi:type="dcterms:W3CDTF">2012-08-24T00:08:25Z</dcterms:created>
  <dcterms:modified xsi:type="dcterms:W3CDTF">2022-02-01T20:06:45Z</dcterms:modified>
</cp:coreProperties>
</file>