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handoutMasterIdLst>
    <p:handoutMasterId r:id="rId55"/>
  </p:handoutMasterIdLst>
  <p:sldIdLst>
    <p:sldId id="422" r:id="rId2"/>
    <p:sldId id="363" r:id="rId3"/>
    <p:sldId id="473" r:id="rId4"/>
    <p:sldId id="423" r:id="rId5"/>
    <p:sldId id="432" r:id="rId6"/>
    <p:sldId id="424" r:id="rId7"/>
    <p:sldId id="425" r:id="rId8"/>
    <p:sldId id="476" r:id="rId9"/>
    <p:sldId id="472" r:id="rId10"/>
    <p:sldId id="474" r:id="rId11"/>
    <p:sldId id="426" r:id="rId12"/>
    <p:sldId id="427" r:id="rId13"/>
    <p:sldId id="436" r:id="rId14"/>
    <p:sldId id="471" r:id="rId15"/>
    <p:sldId id="485" r:id="rId16"/>
    <p:sldId id="433" r:id="rId17"/>
    <p:sldId id="469" r:id="rId18"/>
    <p:sldId id="461" r:id="rId19"/>
    <p:sldId id="457" r:id="rId20"/>
    <p:sldId id="462" r:id="rId21"/>
    <p:sldId id="435" r:id="rId22"/>
    <p:sldId id="429" r:id="rId23"/>
    <p:sldId id="430" r:id="rId24"/>
    <p:sldId id="464" r:id="rId25"/>
    <p:sldId id="437" r:id="rId26"/>
    <p:sldId id="438" r:id="rId27"/>
    <p:sldId id="463" r:id="rId28"/>
    <p:sldId id="486" r:id="rId29"/>
    <p:sldId id="439" r:id="rId30"/>
    <p:sldId id="441" r:id="rId31"/>
    <p:sldId id="442" r:id="rId32"/>
    <p:sldId id="443" r:id="rId33"/>
    <p:sldId id="445" r:id="rId34"/>
    <p:sldId id="444" r:id="rId35"/>
    <p:sldId id="446" r:id="rId36"/>
    <p:sldId id="447" r:id="rId37"/>
    <p:sldId id="448" r:id="rId38"/>
    <p:sldId id="478" r:id="rId39"/>
    <p:sldId id="449" r:id="rId40"/>
    <p:sldId id="450" r:id="rId41"/>
    <p:sldId id="451" r:id="rId42"/>
    <p:sldId id="452" r:id="rId43"/>
    <p:sldId id="455" r:id="rId44"/>
    <p:sldId id="465" r:id="rId45"/>
    <p:sldId id="466" r:id="rId46"/>
    <p:sldId id="487" r:id="rId47"/>
    <p:sldId id="480" r:id="rId48"/>
    <p:sldId id="483" r:id="rId49"/>
    <p:sldId id="481" r:id="rId50"/>
    <p:sldId id="482" r:id="rId51"/>
    <p:sldId id="484" r:id="rId52"/>
    <p:sldId id="488" r:id="rId53"/>
  </p:sldIdLst>
  <p:sldSz cx="9144000" cy="6858000" type="screen4x3"/>
  <p:notesSz cx="9282113" cy="699135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CC00"/>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933"/>
    <p:restoredTop sz="91509"/>
  </p:normalViewPr>
  <p:slideViewPr>
    <p:cSldViewPr showGuides="1">
      <p:cViewPr varScale="1">
        <p:scale>
          <a:sx n="163" d="100"/>
          <a:sy n="163" d="100"/>
        </p:scale>
        <p:origin x="1328" y="168"/>
      </p:cViewPr>
      <p:guideLst>
        <p:guide orient="horz" pos="2160"/>
        <p:guide pos="2832"/>
      </p:guideLst>
    </p:cSldViewPr>
  </p:slideViewPr>
  <p:outlineViewPr>
    <p:cViewPr>
      <p:scale>
        <a:sx n="33" d="100"/>
        <a:sy n="33" d="100"/>
      </p:scale>
      <p:origin x="0" y="-2816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hdr" sz="quarter"/>
          </p:nvPr>
        </p:nvSpPr>
        <p:spPr bwMode="auto">
          <a:xfrm>
            <a:off x="0"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dirty="0">
              <a:latin typeface="Calibri"/>
            </a:endParaRPr>
          </a:p>
        </p:txBody>
      </p:sp>
      <p:sp>
        <p:nvSpPr>
          <p:cNvPr id="309251" name="Rectangle 3"/>
          <p:cNvSpPr>
            <a:spLocks noGrp="1" noChangeArrowheads="1"/>
          </p:cNvSpPr>
          <p:nvPr>
            <p:ph type="dt" sz="quarter" idx="1"/>
          </p:nvPr>
        </p:nvSpPr>
        <p:spPr bwMode="auto">
          <a:xfrm>
            <a:off x="5260975"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dirty="0">
              <a:latin typeface="Calibri"/>
            </a:endParaRPr>
          </a:p>
        </p:txBody>
      </p:sp>
      <p:sp>
        <p:nvSpPr>
          <p:cNvPr id="309252" name="Rectangle 4"/>
          <p:cNvSpPr>
            <a:spLocks noGrp="1" noChangeArrowheads="1"/>
          </p:cNvSpPr>
          <p:nvPr>
            <p:ph type="ftr" sz="quarter" idx="2"/>
          </p:nvPr>
        </p:nvSpPr>
        <p:spPr bwMode="auto">
          <a:xfrm>
            <a:off x="0"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dirty="0">
              <a:latin typeface="Calibri"/>
            </a:endParaRPr>
          </a:p>
        </p:txBody>
      </p:sp>
      <p:sp>
        <p:nvSpPr>
          <p:cNvPr id="309253" name="Rectangle 5"/>
          <p:cNvSpPr>
            <a:spLocks noGrp="1" noChangeArrowheads="1"/>
          </p:cNvSpPr>
          <p:nvPr>
            <p:ph type="sldNum" sz="quarter" idx="3"/>
          </p:nvPr>
        </p:nvSpPr>
        <p:spPr bwMode="auto">
          <a:xfrm>
            <a:off x="5260975"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5324ACE-4F32-114B-903E-F881504DEF32}"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648374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hdr" sz="quarter"/>
          </p:nvPr>
        </p:nvSpPr>
        <p:spPr bwMode="auto">
          <a:xfrm>
            <a:off x="0"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a:ea typeface="+mn-ea"/>
                <a:cs typeface="+mn-cs"/>
              </a:defRPr>
            </a:lvl1pPr>
          </a:lstStyle>
          <a:p>
            <a:pPr>
              <a:defRPr/>
            </a:pPr>
            <a:endParaRPr lang="en-US" dirty="0"/>
          </a:p>
        </p:txBody>
      </p:sp>
      <p:sp>
        <p:nvSpPr>
          <p:cNvPr id="212995" name="Rectangle 3"/>
          <p:cNvSpPr>
            <a:spLocks noGrp="1" noChangeArrowheads="1"/>
          </p:cNvSpPr>
          <p:nvPr>
            <p:ph type="dt" idx="1"/>
          </p:nvPr>
        </p:nvSpPr>
        <p:spPr bwMode="auto">
          <a:xfrm>
            <a:off x="5260975"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ea typeface="+mn-ea"/>
                <a:cs typeface="+mn-cs"/>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2843213" y="515938"/>
            <a:ext cx="3519487" cy="26400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2997" name="Rectangle 5"/>
          <p:cNvSpPr>
            <a:spLocks noGrp="1" noChangeArrowheads="1"/>
          </p:cNvSpPr>
          <p:nvPr>
            <p:ph type="body" sz="quarter" idx="3"/>
          </p:nvPr>
        </p:nvSpPr>
        <p:spPr bwMode="auto">
          <a:xfrm>
            <a:off x="1214438" y="3328988"/>
            <a:ext cx="6878637" cy="3155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2998" name="Rectangle 6"/>
          <p:cNvSpPr>
            <a:spLocks noGrp="1" noChangeArrowheads="1"/>
          </p:cNvSpPr>
          <p:nvPr>
            <p:ph type="ftr" sz="quarter" idx="4"/>
          </p:nvPr>
        </p:nvSpPr>
        <p:spPr bwMode="auto">
          <a:xfrm>
            <a:off x="0"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a:ea typeface="+mn-ea"/>
                <a:cs typeface="+mn-cs"/>
              </a:defRPr>
            </a:lvl1pPr>
          </a:lstStyle>
          <a:p>
            <a:pPr>
              <a:defRPr/>
            </a:pPr>
            <a:endParaRPr lang="en-US" dirty="0"/>
          </a:p>
        </p:txBody>
      </p:sp>
      <p:sp>
        <p:nvSpPr>
          <p:cNvPr id="212999" name="Rectangle 7"/>
          <p:cNvSpPr>
            <a:spLocks noGrp="1" noChangeArrowheads="1"/>
          </p:cNvSpPr>
          <p:nvPr>
            <p:ph type="sldNum" sz="quarter" idx="5"/>
          </p:nvPr>
        </p:nvSpPr>
        <p:spPr bwMode="auto">
          <a:xfrm>
            <a:off x="5260975"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defRPr>
            </a:lvl1pPr>
          </a:lstStyle>
          <a:p>
            <a:pPr>
              <a:defRPr/>
            </a:pPr>
            <a:fld id="{EC2C65AA-F82F-6C42-AE3B-1BC3E7162BCB}" type="slidenum">
              <a:rPr lang="en-US" smtClean="0"/>
              <a:pPr>
                <a:defRPr/>
              </a:pPr>
              <a:t>‹#›</a:t>
            </a:fld>
            <a:endParaRPr lang="en-US" dirty="0"/>
          </a:p>
        </p:txBody>
      </p:sp>
    </p:spTree>
    <p:extLst>
      <p:ext uri="{BB962C8B-B14F-4D97-AF65-F5344CB8AC3E}">
        <p14:creationId xmlns:p14="http://schemas.microsoft.com/office/powerpoint/2010/main" val="3151366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81000B-2D11-0C42-9972-8E09E406E96C}" type="slidenum">
              <a:rPr lang="en-US" sz="1200">
                <a:latin typeface="Calibri"/>
              </a:rPr>
              <a:pPr/>
              <a:t>1</a:t>
            </a:fld>
            <a:endParaRPr lang="en-US" sz="1200" dirty="0">
              <a:latin typeface="Calibri"/>
            </a:endParaRPr>
          </a:p>
        </p:txBody>
      </p:sp>
      <p:sp>
        <p:nvSpPr>
          <p:cNvPr id="17410" name="Rectangle 2"/>
          <p:cNvSpPr>
            <a:spLocks noGrp="1" noRot="1" noChangeAspect="1" noChangeArrowheads="1" noTextEdit="1"/>
          </p:cNvSpPr>
          <p:nvPr>
            <p:ph type="sldImg"/>
          </p:nvPr>
        </p:nvSpPr>
        <p:spPr>
          <a:xfrm>
            <a:off x="2843213" y="517525"/>
            <a:ext cx="3519487" cy="2640013"/>
          </a:xfrm>
          <a:ln/>
        </p:spPr>
      </p:sp>
      <p:sp>
        <p:nvSpPr>
          <p:cNvPr id="17411"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perfect results, but we forgot to remove the ground truth nominal attribute!  Select “Classes to cluster evaluation” to identify that class.</a:t>
            </a:r>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16</a:t>
            </a:fld>
            <a:endParaRPr lang="en-US" dirty="0"/>
          </a:p>
        </p:txBody>
      </p:sp>
    </p:spTree>
    <p:extLst>
      <p:ext uri="{BB962C8B-B14F-4D97-AF65-F5344CB8AC3E}">
        <p14:creationId xmlns:p14="http://schemas.microsoft.com/office/powerpoint/2010/main" val="4207442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perfect results, but we forgot to remove the ground truth nominal attribute!  Select “Classes to cluster evaluation” to identify that class.</a:t>
            </a:r>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17</a:t>
            </a:fld>
            <a:endParaRPr lang="en-US" dirty="0"/>
          </a:p>
        </p:txBody>
      </p:sp>
    </p:spTree>
    <p:extLst>
      <p:ext uri="{BB962C8B-B14F-4D97-AF65-F5344CB8AC3E}">
        <p14:creationId xmlns:p14="http://schemas.microsoft.com/office/powerpoint/2010/main" val="2482837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2BB8B02-5F02-F140-8F9D-8D6C6FF29A64}" type="slidenum">
              <a:rPr lang="en-US" sz="1200">
                <a:latin typeface="Calibri"/>
              </a:rPr>
              <a:pPr/>
              <a:t>22</a:t>
            </a:fld>
            <a:endParaRPr lang="en-US" sz="1200" dirty="0">
              <a:latin typeface="Calibri"/>
            </a:endParaRPr>
          </a:p>
        </p:txBody>
      </p:sp>
      <p:sp>
        <p:nvSpPr>
          <p:cNvPr id="30722" name="Rectangle 2"/>
          <p:cNvSpPr>
            <a:spLocks noGrp="1" noRot="1" noChangeAspect="1" noChangeArrowheads="1" noTextEdit="1"/>
          </p:cNvSpPr>
          <p:nvPr>
            <p:ph type="sldImg"/>
          </p:nvPr>
        </p:nvSpPr>
        <p:spPr>
          <a:xfrm>
            <a:off x="2843213" y="517525"/>
            <a:ext cx="3519487" cy="2640013"/>
          </a:xfrm>
          <a:ln/>
        </p:spPr>
      </p:sp>
      <p:sp>
        <p:nvSpPr>
          <p:cNvPr id="30723"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3AD3E5-6484-9848-BC3B-A1679C40F3DE}" type="slidenum">
              <a:rPr lang="en-US" sz="1200">
                <a:latin typeface="Calibri"/>
              </a:rPr>
              <a:pPr/>
              <a:t>23</a:t>
            </a:fld>
            <a:endParaRPr lang="en-US" sz="1200" dirty="0">
              <a:latin typeface="Calibri"/>
            </a:endParaRPr>
          </a:p>
        </p:txBody>
      </p:sp>
      <p:sp>
        <p:nvSpPr>
          <p:cNvPr id="32770" name="Rectangle 2"/>
          <p:cNvSpPr>
            <a:spLocks noGrp="1" noRot="1" noChangeAspect="1" noChangeArrowheads="1" noTextEdit="1"/>
          </p:cNvSpPr>
          <p:nvPr>
            <p:ph type="sldImg"/>
          </p:nvPr>
        </p:nvSpPr>
        <p:spPr>
          <a:xfrm>
            <a:off x="2895600" y="523875"/>
            <a:ext cx="3495675" cy="2622550"/>
          </a:xfrm>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24</a:t>
            </a:fld>
            <a:endParaRPr lang="en-US" dirty="0"/>
          </a:p>
        </p:txBody>
      </p:sp>
    </p:spTree>
    <p:extLst>
      <p:ext uri="{BB962C8B-B14F-4D97-AF65-F5344CB8AC3E}">
        <p14:creationId xmlns:p14="http://schemas.microsoft.com/office/powerpoint/2010/main" val="3565848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27</a:t>
            </a:fld>
            <a:endParaRPr lang="en-US" dirty="0"/>
          </a:p>
        </p:txBody>
      </p:sp>
    </p:spTree>
    <p:extLst>
      <p:ext uri="{BB962C8B-B14F-4D97-AF65-F5344CB8AC3E}">
        <p14:creationId xmlns:p14="http://schemas.microsoft.com/office/powerpoint/2010/main" val="3009838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28</a:t>
            </a:fld>
            <a:endParaRPr lang="en-US" dirty="0"/>
          </a:p>
        </p:txBody>
      </p:sp>
    </p:spTree>
    <p:extLst>
      <p:ext uri="{BB962C8B-B14F-4D97-AF65-F5344CB8AC3E}">
        <p14:creationId xmlns:p14="http://schemas.microsoft.com/office/powerpoint/2010/main" val="129494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34</a:t>
            </a:fld>
            <a:endParaRPr lang="en-US" dirty="0"/>
          </a:p>
        </p:txBody>
      </p:sp>
    </p:spTree>
    <p:extLst>
      <p:ext uri="{BB962C8B-B14F-4D97-AF65-F5344CB8AC3E}">
        <p14:creationId xmlns:p14="http://schemas.microsoft.com/office/powerpoint/2010/main" val="848502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42</a:t>
            </a:fld>
            <a:endParaRPr lang="en-US" dirty="0"/>
          </a:p>
        </p:txBody>
      </p:sp>
    </p:spTree>
    <p:extLst>
      <p:ext uri="{BB962C8B-B14F-4D97-AF65-F5344CB8AC3E}">
        <p14:creationId xmlns:p14="http://schemas.microsoft.com/office/powerpoint/2010/main" val="2258673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43</a:t>
            </a:fld>
            <a:endParaRPr lang="en-US" dirty="0"/>
          </a:p>
        </p:txBody>
      </p:sp>
    </p:spTree>
    <p:extLst>
      <p:ext uri="{BB962C8B-B14F-4D97-AF65-F5344CB8AC3E}">
        <p14:creationId xmlns:p14="http://schemas.microsoft.com/office/powerpoint/2010/main" val="73745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D68CA65-7B1B-404E-87BC-72E610011F89}" type="slidenum">
              <a:rPr lang="en-US" sz="1200">
                <a:latin typeface="Calibri"/>
              </a:rPr>
              <a:pPr/>
              <a:t>4</a:t>
            </a:fld>
            <a:endParaRPr lang="en-US" sz="1200" dirty="0">
              <a:latin typeface="Calibri"/>
            </a:endParaRPr>
          </a:p>
        </p:txBody>
      </p:sp>
      <p:sp>
        <p:nvSpPr>
          <p:cNvPr id="19458" name="Rectangle 2"/>
          <p:cNvSpPr>
            <a:spLocks noGrp="1" noRot="1" noChangeAspect="1" noChangeArrowheads="1" noTextEdit="1"/>
          </p:cNvSpPr>
          <p:nvPr>
            <p:ph type="sldImg"/>
          </p:nvPr>
        </p:nvSpPr>
        <p:spPr>
          <a:xfrm>
            <a:off x="2843213" y="517525"/>
            <a:ext cx="3519487" cy="2640013"/>
          </a:xfrm>
          <a:ln/>
        </p:spPr>
      </p:sp>
      <p:sp>
        <p:nvSpPr>
          <p:cNvPr id="1945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47</a:t>
            </a:fld>
            <a:endParaRPr lang="en-US" dirty="0"/>
          </a:p>
        </p:txBody>
      </p:sp>
    </p:spTree>
    <p:extLst>
      <p:ext uri="{BB962C8B-B14F-4D97-AF65-F5344CB8AC3E}">
        <p14:creationId xmlns:p14="http://schemas.microsoft.com/office/powerpoint/2010/main" val="4221982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49</a:t>
            </a:fld>
            <a:endParaRPr lang="en-US" dirty="0"/>
          </a:p>
        </p:txBody>
      </p:sp>
    </p:spTree>
    <p:extLst>
      <p:ext uri="{BB962C8B-B14F-4D97-AF65-F5344CB8AC3E}">
        <p14:creationId xmlns:p14="http://schemas.microsoft.com/office/powerpoint/2010/main" val="3893334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51</a:t>
            </a:fld>
            <a:endParaRPr lang="en-US" dirty="0"/>
          </a:p>
        </p:txBody>
      </p:sp>
    </p:spTree>
    <p:extLst>
      <p:ext uri="{BB962C8B-B14F-4D97-AF65-F5344CB8AC3E}">
        <p14:creationId xmlns:p14="http://schemas.microsoft.com/office/powerpoint/2010/main" val="3707337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5</a:t>
            </a:fld>
            <a:endParaRPr lang="en-US" dirty="0"/>
          </a:p>
        </p:txBody>
      </p:sp>
    </p:spTree>
    <p:extLst>
      <p:ext uri="{BB962C8B-B14F-4D97-AF65-F5344CB8AC3E}">
        <p14:creationId xmlns:p14="http://schemas.microsoft.com/office/powerpoint/2010/main" val="193635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238BDA8-C058-B342-94A9-8C3324467862}" type="slidenum">
              <a:rPr lang="en-US" sz="1200">
                <a:latin typeface="Calibri"/>
              </a:rPr>
              <a:pPr/>
              <a:t>6</a:t>
            </a:fld>
            <a:endParaRPr lang="en-US" sz="1200" dirty="0">
              <a:latin typeface="Calibri"/>
            </a:endParaRPr>
          </a:p>
        </p:txBody>
      </p:sp>
      <p:sp>
        <p:nvSpPr>
          <p:cNvPr id="22530" name="Rectangle 2"/>
          <p:cNvSpPr>
            <a:spLocks noGrp="1" noRot="1" noChangeAspect="1" noChangeArrowheads="1" noTextEdit="1"/>
          </p:cNvSpPr>
          <p:nvPr>
            <p:ph type="sldImg"/>
          </p:nvPr>
        </p:nvSpPr>
        <p:spPr>
          <a:xfrm>
            <a:off x="2843213" y="517525"/>
            <a:ext cx="3519487" cy="2640013"/>
          </a:xfrm>
          <a:ln/>
        </p:spPr>
      </p:sp>
      <p:sp>
        <p:nvSpPr>
          <p:cNvPr id="22531"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5D836FA-2061-6A49-A09F-D7CB1B585482}" type="slidenum">
              <a:rPr lang="en-US" sz="1200">
                <a:latin typeface="Calibri"/>
              </a:rPr>
              <a:pPr/>
              <a:t>7</a:t>
            </a:fld>
            <a:endParaRPr lang="en-US" sz="1200" dirty="0">
              <a:latin typeface="Calibri"/>
            </a:endParaRPr>
          </a:p>
        </p:txBody>
      </p:sp>
      <p:sp>
        <p:nvSpPr>
          <p:cNvPr id="24578" name="Rectangle 2"/>
          <p:cNvSpPr>
            <a:spLocks noGrp="1" noRot="1" noChangeAspect="1" noChangeArrowheads="1" noTextEdit="1"/>
          </p:cNvSpPr>
          <p:nvPr>
            <p:ph type="sldImg"/>
          </p:nvPr>
        </p:nvSpPr>
        <p:spPr>
          <a:xfrm>
            <a:off x="2843213" y="517525"/>
            <a:ext cx="3519487" cy="2640013"/>
          </a:xfrm>
          <a:ln/>
        </p:spPr>
      </p:sp>
      <p:sp>
        <p:nvSpPr>
          <p:cNvPr id="2457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5D836FA-2061-6A49-A09F-D7CB1B585482}" type="slidenum">
              <a:rPr lang="en-US" sz="1200">
                <a:latin typeface="Calibri"/>
              </a:rPr>
              <a:pPr/>
              <a:t>10</a:t>
            </a:fld>
            <a:endParaRPr lang="en-US" sz="1200" dirty="0">
              <a:latin typeface="Calibri"/>
            </a:endParaRPr>
          </a:p>
        </p:txBody>
      </p:sp>
      <p:sp>
        <p:nvSpPr>
          <p:cNvPr id="24578" name="Rectangle 2"/>
          <p:cNvSpPr>
            <a:spLocks noGrp="1" noRot="1" noChangeAspect="1" noChangeArrowheads="1" noTextEdit="1"/>
          </p:cNvSpPr>
          <p:nvPr>
            <p:ph type="sldImg"/>
          </p:nvPr>
        </p:nvSpPr>
        <p:spPr>
          <a:xfrm>
            <a:off x="2843213" y="517525"/>
            <a:ext cx="3519487" cy="2640013"/>
          </a:xfrm>
          <a:ln/>
        </p:spPr>
      </p:sp>
      <p:sp>
        <p:nvSpPr>
          <p:cNvPr id="2457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0332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75B6489-50A9-2946-8ED0-E09B1AB271DD}" type="slidenum">
              <a:rPr lang="en-US" sz="1200">
                <a:latin typeface="Calibri"/>
              </a:rPr>
              <a:pPr/>
              <a:t>11</a:t>
            </a:fld>
            <a:endParaRPr lang="en-US" sz="1200" dirty="0">
              <a:latin typeface="Calibri"/>
            </a:endParaRPr>
          </a:p>
        </p:txBody>
      </p:sp>
      <p:sp>
        <p:nvSpPr>
          <p:cNvPr id="26626" name="Rectangle 2"/>
          <p:cNvSpPr>
            <a:spLocks noGrp="1" noRot="1" noChangeAspect="1" noChangeArrowheads="1" noTextEdit="1"/>
          </p:cNvSpPr>
          <p:nvPr>
            <p:ph type="sldImg"/>
          </p:nvPr>
        </p:nvSpPr>
        <p:spPr>
          <a:xfrm>
            <a:off x="2843213" y="517525"/>
            <a:ext cx="3519487" cy="2640013"/>
          </a:xfrm>
          <a:ln/>
        </p:spPr>
      </p:sp>
      <p:sp>
        <p:nvSpPr>
          <p:cNvPr id="26627"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A4B10-A69A-C849-B997-A5434C34F8FD}" type="slidenum">
              <a:rPr lang="en-US" sz="1200">
                <a:latin typeface="Calibri"/>
              </a:rPr>
              <a:pPr/>
              <a:t>12</a:t>
            </a:fld>
            <a:endParaRPr lang="en-US" sz="1200" dirty="0">
              <a:latin typeface="Calibri"/>
            </a:endParaRPr>
          </a:p>
        </p:txBody>
      </p:sp>
      <p:sp>
        <p:nvSpPr>
          <p:cNvPr id="28674" name="Rectangle 2"/>
          <p:cNvSpPr>
            <a:spLocks noGrp="1" noRot="1" noChangeAspect="1" noChangeArrowheads="1" noTextEdit="1"/>
          </p:cNvSpPr>
          <p:nvPr>
            <p:ph type="sldImg"/>
          </p:nvPr>
        </p:nvSpPr>
        <p:spPr>
          <a:xfrm>
            <a:off x="2843213" y="517525"/>
            <a:ext cx="3519487" cy="2640013"/>
          </a:xfrm>
          <a:ln/>
        </p:spPr>
      </p:sp>
      <p:sp>
        <p:nvSpPr>
          <p:cNvPr id="28675"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A4B10-A69A-C849-B997-A5434C34F8FD}" type="slidenum">
              <a:rPr lang="en-US" sz="1200">
                <a:latin typeface="Calibri"/>
              </a:rPr>
              <a:pPr/>
              <a:t>13</a:t>
            </a:fld>
            <a:endParaRPr lang="en-US" sz="1200" dirty="0">
              <a:latin typeface="Calibri"/>
            </a:endParaRPr>
          </a:p>
        </p:txBody>
      </p:sp>
      <p:sp>
        <p:nvSpPr>
          <p:cNvPr id="28674" name="Rectangle 2"/>
          <p:cNvSpPr>
            <a:spLocks noGrp="1" noRot="1" noChangeAspect="1" noChangeArrowheads="1" noTextEdit="1"/>
          </p:cNvSpPr>
          <p:nvPr>
            <p:ph type="sldImg"/>
          </p:nvPr>
        </p:nvSpPr>
        <p:spPr>
          <a:xfrm>
            <a:off x="2843213" y="517525"/>
            <a:ext cx="3519487" cy="2640013"/>
          </a:xfrm>
          <a:ln/>
        </p:spPr>
      </p:sp>
      <p:sp>
        <p:nvSpPr>
          <p:cNvPr id="28675"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8FEA6C42-B539-3247-AB8F-C6BAABE26D2D}" type="slidenum">
              <a:rPr lang="en-US"/>
              <a:pPr>
                <a:defRPr/>
              </a:pPr>
              <a:t>‹#›</a:t>
            </a:fld>
            <a:endParaRPr lang="en-US"/>
          </a:p>
        </p:txBody>
      </p:sp>
    </p:spTree>
    <p:extLst>
      <p:ext uri="{BB962C8B-B14F-4D97-AF65-F5344CB8AC3E}">
        <p14:creationId xmlns:p14="http://schemas.microsoft.com/office/powerpoint/2010/main" val="6758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C579E80-CD03-384F-BBF1-A1B232352C5A}" type="slidenum">
              <a:rPr lang="en-US"/>
              <a:pPr>
                <a:defRPr/>
              </a:pPr>
              <a:t>‹#›</a:t>
            </a:fld>
            <a:endParaRPr lang="en-US"/>
          </a:p>
        </p:txBody>
      </p:sp>
    </p:spTree>
    <p:extLst>
      <p:ext uri="{BB962C8B-B14F-4D97-AF65-F5344CB8AC3E}">
        <p14:creationId xmlns:p14="http://schemas.microsoft.com/office/powerpoint/2010/main" val="293444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28FFFBE-A2B4-8745-98BC-87BC2E7CF77D}" type="slidenum">
              <a:rPr lang="en-US"/>
              <a:pPr>
                <a:defRPr/>
              </a:pPr>
              <a:t>‹#›</a:t>
            </a:fld>
            <a:endParaRPr lang="en-US"/>
          </a:p>
        </p:txBody>
      </p:sp>
    </p:spTree>
    <p:extLst>
      <p:ext uri="{BB962C8B-B14F-4D97-AF65-F5344CB8AC3E}">
        <p14:creationId xmlns:p14="http://schemas.microsoft.com/office/powerpoint/2010/main" val="995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860F5091-9633-314E-BD60-EE6D1324E30A}" type="slidenum">
              <a:rPr lang="en-US"/>
              <a:pPr>
                <a:defRPr/>
              </a:pPr>
              <a:t>‹#›</a:t>
            </a:fld>
            <a:endParaRPr lang="en-US"/>
          </a:p>
        </p:txBody>
      </p:sp>
    </p:spTree>
    <p:extLst>
      <p:ext uri="{BB962C8B-B14F-4D97-AF65-F5344CB8AC3E}">
        <p14:creationId xmlns:p14="http://schemas.microsoft.com/office/powerpoint/2010/main" val="4032780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a:xfrm>
            <a:off x="685800" y="19812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823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9522D51-0C14-D048-A73D-6881986AEBE7}" type="slidenum">
              <a:rPr lang="en-US"/>
              <a:pPr>
                <a:defRPr/>
              </a:pPr>
              <a:t>‹#›</a:t>
            </a:fld>
            <a:endParaRPr lang="en-US"/>
          </a:p>
        </p:txBody>
      </p:sp>
    </p:spTree>
    <p:extLst>
      <p:ext uri="{BB962C8B-B14F-4D97-AF65-F5344CB8AC3E}">
        <p14:creationId xmlns:p14="http://schemas.microsoft.com/office/powerpoint/2010/main" val="246229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DC55BE25-FF17-4E4A-B220-CCA65998CB67}" type="slidenum">
              <a:rPr lang="en-US"/>
              <a:pPr>
                <a:defRPr/>
              </a:pPr>
              <a:t>‹#›</a:t>
            </a:fld>
            <a:endParaRPr lang="en-US"/>
          </a:p>
        </p:txBody>
      </p:sp>
    </p:spTree>
    <p:extLst>
      <p:ext uri="{BB962C8B-B14F-4D97-AF65-F5344CB8AC3E}">
        <p14:creationId xmlns:p14="http://schemas.microsoft.com/office/powerpoint/2010/main" val="113658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61135F1A-1134-CD49-B26E-BAFACE1C966E}" type="slidenum">
              <a:rPr lang="en-US"/>
              <a:pPr>
                <a:defRPr/>
              </a:pPr>
              <a:t>‹#›</a:t>
            </a:fld>
            <a:endParaRPr lang="en-US"/>
          </a:p>
        </p:txBody>
      </p:sp>
    </p:spTree>
    <p:extLst>
      <p:ext uri="{BB962C8B-B14F-4D97-AF65-F5344CB8AC3E}">
        <p14:creationId xmlns:p14="http://schemas.microsoft.com/office/powerpoint/2010/main" val="3808966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13F7FD4-8268-9348-A54D-D6029F6E914E}" type="slidenum">
              <a:rPr lang="en-US"/>
              <a:pPr>
                <a:defRPr/>
              </a:pPr>
              <a:t>‹#›</a:t>
            </a:fld>
            <a:endParaRPr lang="en-US"/>
          </a:p>
        </p:txBody>
      </p:sp>
    </p:spTree>
    <p:extLst>
      <p:ext uri="{BB962C8B-B14F-4D97-AF65-F5344CB8AC3E}">
        <p14:creationId xmlns:p14="http://schemas.microsoft.com/office/powerpoint/2010/main" val="368765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2FF8EBC-C417-3E45-9E3B-DC2307D3C11F}" type="slidenum">
              <a:rPr lang="en-US"/>
              <a:pPr>
                <a:defRPr/>
              </a:pPr>
              <a:t>‹#›</a:t>
            </a:fld>
            <a:endParaRPr lang="en-US"/>
          </a:p>
        </p:txBody>
      </p:sp>
    </p:spTree>
    <p:extLst>
      <p:ext uri="{BB962C8B-B14F-4D97-AF65-F5344CB8AC3E}">
        <p14:creationId xmlns:p14="http://schemas.microsoft.com/office/powerpoint/2010/main" val="3880184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2E3AE4C-B8FC-7E4B-8BBB-087BF793540A}" type="slidenum">
              <a:rPr lang="en-US"/>
              <a:pPr>
                <a:defRPr/>
              </a:pPr>
              <a:t>‹#›</a:t>
            </a:fld>
            <a:endParaRPr lang="en-US"/>
          </a:p>
        </p:txBody>
      </p:sp>
    </p:spTree>
    <p:extLst>
      <p:ext uri="{BB962C8B-B14F-4D97-AF65-F5344CB8AC3E}">
        <p14:creationId xmlns:p14="http://schemas.microsoft.com/office/powerpoint/2010/main" val="261998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9F8A9CD-34C3-CC46-AA42-312B92761C0F}" type="slidenum">
              <a:rPr lang="en-US"/>
              <a:pPr>
                <a:defRPr/>
              </a:pPr>
              <a:t>‹#›</a:t>
            </a:fld>
            <a:endParaRPr lang="en-US"/>
          </a:p>
        </p:txBody>
      </p:sp>
    </p:spTree>
    <p:extLst>
      <p:ext uri="{BB962C8B-B14F-4D97-AF65-F5344CB8AC3E}">
        <p14:creationId xmlns:p14="http://schemas.microsoft.com/office/powerpoint/2010/main" val="396801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Calibri"/>
              </a:defRPr>
            </a:lvl1pPr>
          </a:lstStyle>
          <a:p>
            <a:pPr>
              <a:defRPr/>
            </a:pPr>
            <a:fld id="{8AE2DD0D-672E-D14A-8AF2-A320CF2C668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000" b="1">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2"/>
          </a:solidFill>
          <a:latin typeface="Times New Roman" charset="0"/>
        </a:defRPr>
      </a:lvl6pPr>
      <a:lvl7pPr marL="914400" algn="ctr" rtl="0" eaLnBrk="0" fontAlgn="base" hangingPunct="0">
        <a:spcBef>
          <a:spcPct val="0"/>
        </a:spcBef>
        <a:spcAft>
          <a:spcPct val="0"/>
        </a:spcAft>
        <a:defRPr sz="4000" b="1">
          <a:solidFill>
            <a:schemeClr val="tx2"/>
          </a:solidFill>
          <a:latin typeface="Times New Roman" charset="0"/>
        </a:defRPr>
      </a:lvl7pPr>
      <a:lvl8pPr marL="1371600" algn="ctr" rtl="0" eaLnBrk="0" fontAlgn="base" hangingPunct="0">
        <a:spcBef>
          <a:spcPct val="0"/>
        </a:spcBef>
        <a:spcAft>
          <a:spcPct val="0"/>
        </a:spcAft>
        <a:defRPr sz="4000" b="1">
          <a:solidFill>
            <a:schemeClr val="tx2"/>
          </a:solidFill>
          <a:latin typeface="Times New Roman" charset="0"/>
        </a:defRPr>
      </a:lvl8pPr>
      <a:lvl9pPr marL="1828800" algn="ctr" rtl="0" eaLnBrk="0" fontAlgn="base" hangingPunct="0">
        <a:spcBef>
          <a:spcPct val="0"/>
        </a:spcBef>
        <a:spcAft>
          <a:spcPct val="0"/>
        </a:spcAft>
        <a:defRPr sz="4000" b="1">
          <a:solidFill>
            <a:schemeClr val="tx2"/>
          </a:solidFill>
          <a:latin typeface="Times New Roman" charset="0"/>
        </a:defRPr>
      </a:lvl9pPr>
    </p:titleStyle>
    <p:bodyStyle>
      <a:lvl1pPr marL="225425" indent="-225425" algn="l" rtl="0" eaLnBrk="0" fontAlgn="base" hangingPunct="0">
        <a:spcBef>
          <a:spcPct val="20000"/>
        </a:spcBef>
        <a:spcAft>
          <a:spcPct val="0"/>
        </a:spcAft>
        <a:buChar char="•"/>
        <a:defRPr sz="2400">
          <a:solidFill>
            <a:schemeClr val="tx1"/>
          </a:solidFill>
          <a:latin typeface="Calibri"/>
          <a:ea typeface="ＭＳ Ｐゴシック" charset="-128"/>
          <a:cs typeface="ＭＳ Ｐゴシック" charset="-128"/>
        </a:defRPr>
      </a:lvl1pPr>
      <a:lvl2pPr marL="566738" indent="-227013" algn="l" rtl="0" eaLnBrk="0" fontAlgn="base" hangingPunct="0">
        <a:spcBef>
          <a:spcPct val="20000"/>
        </a:spcBef>
        <a:spcAft>
          <a:spcPct val="0"/>
        </a:spcAft>
        <a:buChar char="–"/>
        <a:defRPr sz="2000">
          <a:solidFill>
            <a:schemeClr val="tx1"/>
          </a:solidFill>
          <a:latin typeface="Calibri"/>
          <a:ea typeface="ＭＳ Ｐゴシック" charset="-128"/>
        </a:defRPr>
      </a:lvl2pPr>
      <a:lvl3pPr marL="914400" indent="-233363" algn="l" rtl="0" eaLnBrk="0" fontAlgn="base" hangingPunct="0">
        <a:spcBef>
          <a:spcPct val="20000"/>
        </a:spcBef>
        <a:spcAft>
          <a:spcPct val="0"/>
        </a:spcAft>
        <a:buChar char="•"/>
        <a:defRPr>
          <a:solidFill>
            <a:schemeClr val="tx1"/>
          </a:solidFill>
          <a:latin typeface="Calibri"/>
          <a:ea typeface="ＭＳ Ｐゴシック" charset="-128"/>
        </a:defRPr>
      </a:lvl3pPr>
      <a:lvl4pPr marL="1254125" indent="-225425" algn="l" rtl="0" eaLnBrk="0" fontAlgn="base" hangingPunct="0">
        <a:spcBef>
          <a:spcPct val="20000"/>
        </a:spcBef>
        <a:spcAft>
          <a:spcPct val="0"/>
        </a:spcAft>
        <a:buChar char="–"/>
        <a:defRPr sz="1600">
          <a:solidFill>
            <a:schemeClr val="tx1"/>
          </a:solidFill>
          <a:latin typeface="Calibri"/>
          <a:ea typeface="ＭＳ Ｐゴシック" charset="-128"/>
        </a:defRPr>
      </a:lvl4pPr>
      <a:lvl5pPr marL="1601788" indent="-233363" algn="l" rtl="0" eaLnBrk="0" fontAlgn="base" hangingPunct="0">
        <a:spcBef>
          <a:spcPct val="20000"/>
        </a:spcBef>
        <a:spcAft>
          <a:spcPct val="0"/>
        </a:spcAft>
        <a:buChar char="»"/>
        <a:defRPr sz="1600">
          <a:solidFill>
            <a:schemeClr val="tx1"/>
          </a:solidFill>
          <a:latin typeface="Calibri"/>
          <a:ea typeface="ＭＳ Ｐゴシック" charset="-128"/>
        </a:defRPr>
      </a:lvl5pPr>
      <a:lvl6pPr marL="2058988" indent="-233363" algn="l" rtl="0" eaLnBrk="0" fontAlgn="base" hangingPunct="0">
        <a:spcBef>
          <a:spcPct val="20000"/>
        </a:spcBef>
        <a:spcAft>
          <a:spcPct val="0"/>
        </a:spcAft>
        <a:buChar char="»"/>
        <a:defRPr sz="1600">
          <a:solidFill>
            <a:schemeClr val="tx1"/>
          </a:solidFill>
          <a:latin typeface="+mn-lt"/>
          <a:ea typeface="ＭＳ Ｐゴシック" charset="-128"/>
        </a:defRPr>
      </a:lvl6pPr>
      <a:lvl7pPr marL="2516188" indent="-233363" algn="l" rtl="0" eaLnBrk="0" fontAlgn="base" hangingPunct="0">
        <a:spcBef>
          <a:spcPct val="20000"/>
        </a:spcBef>
        <a:spcAft>
          <a:spcPct val="0"/>
        </a:spcAft>
        <a:buChar char="»"/>
        <a:defRPr sz="1600">
          <a:solidFill>
            <a:schemeClr val="tx1"/>
          </a:solidFill>
          <a:latin typeface="+mn-lt"/>
          <a:ea typeface="ＭＳ Ｐゴシック" charset="-128"/>
        </a:defRPr>
      </a:lvl7pPr>
      <a:lvl8pPr marL="2973388" indent="-233363" algn="l" rtl="0" eaLnBrk="0" fontAlgn="base" hangingPunct="0">
        <a:spcBef>
          <a:spcPct val="20000"/>
        </a:spcBef>
        <a:spcAft>
          <a:spcPct val="0"/>
        </a:spcAft>
        <a:buChar char="»"/>
        <a:defRPr sz="1600">
          <a:solidFill>
            <a:schemeClr val="tx1"/>
          </a:solidFill>
          <a:latin typeface="+mn-lt"/>
          <a:ea typeface="ＭＳ Ｐゴシック" charset="-128"/>
        </a:defRPr>
      </a:lvl8pPr>
      <a:lvl9pPr marL="3430588" indent="-233363"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en.wikipedia.org/wiki/Voronoi_diagra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bit.ly/471kmea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olab.research.google.com/drive/1NpSV7Ww9WDAb8bfsnFej1s_inxAmlh9z#scrollTo=SZYX5g-EXME-" TargetMode="Externa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hyperlink" Target="https://colab.research.google.com/drive/1NpSV7Ww9WDAb8bfsnFej1s_inxAmlh9z"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en.wikipedia.org/wiki/Dendrogram"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Dendrogra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Dendrogra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Yann_LeCun" TargetMode="External"/><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7.wmf"/><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8.wmf"/><Relationship Id="rId4" Type="http://schemas.openxmlformats.org/officeDocument/2006/relationships/oleObject" Target="../embeddings/oleObject4.bin"/></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scikit-learn.org/0.15/auto_examples/cluster/plot_cluster_comparison.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bit.ly/471dbsca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685800" y="1447800"/>
            <a:ext cx="7772400" cy="4495800"/>
          </a:xfrm>
        </p:spPr>
        <p:txBody>
          <a:bodyPr/>
          <a:lstStyle/>
          <a:p>
            <a:r>
              <a:rPr lang="en-US" sz="8000" dirty="0">
                <a:ea typeface="ＭＳ Ｐゴシック" charset="0"/>
                <a:cs typeface="ＭＳ Ｐゴシック" charset="0"/>
              </a:rPr>
              <a:t>Unsupervised Learning: Clustering</a:t>
            </a:r>
          </a:p>
        </p:txBody>
      </p:sp>
      <p:sp>
        <p:nvSpPr>
          <p:cNvPr id="51203" name="Rectangle 3"/>
          <p:cNvSpPr>
            <a:spLocks noChangeArrowheads="1"/>
          </p:cNvSpPr>
          <p:nvPr/>
        </p:nvSpPr>
        <p:spPr bwMode="auto">
          <a:xfrm>
            <a:off x="3429000" y="6477000"/>
            <a:ext cx="64008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80000"/>
              </a:lnSpc>
              <a:spcBef>
                <a:spcPct val="20000"/>
              </a:spcBef>
              <a:buClr>
                <a:schemeClr val="hlink"/>
              </a:buClr>
              <a:buSzPct val="70000"/>
              <a:buFont typeface="Wingdings" charset="0"/>
              <a:buNone/>
              <a:defRPr/>
            </a:pPr>
            <a:r>
              <a:rPr lang="en-US" sz="1800" dirty="0">
                <a:latin typeface="Garamond" charset="0"/>
              </a:rPr>
              <a:t>Some material adapted from slides by Andrew Moore, CMU</a:t>
            </a:r>
          </a:p>
        </p:txBody>
      </p:sp>
      <p:sp>
        <p:nvSpPr>
          <p:cNvPr id="2" name="TextBox 1">
            <a:extLst>
              <a:ext uri="{FF2B5EF4-FFF2-40B4-BE49-F238E27FC236}">
                <a16:creationId xmlns:a16="http://schemas.microsoft.com/office/drawing/2014/main" id="{AE2A7822-AA97-0F4D-B3A1-3A8B058585B7}"/>
              </a:ext>
            </a:extLst>
          </p:cNvPr>
          <p:cNvSpPr txBox="1"/>
          <p:nvPr/>
        </p:nvSpPr>
        <p:spPr>
          <a:xfrm>
            <a:off x="8096562" y="228600"/>
            <a:ext cx="723275" cy="461665"/>
          </a:xfrm>
          <a:prstGeom prst="rect">
            <a:avLst/>
          </a:prstGeom>
          <a:noFill/>
        </p:spPr>
        <p:txBody>
          <a:bodyPr wrap="none" rtlCol="0">
            <a:spAutoFit/>
          </a:bodyPr>
          <a:lstStyle/>
          <a:p>
            <a:r>
              <a:rPr lang="en-US" dirty="0"/>
              <a:t>14.6</a:t>
            </a:r>
          </a:p>
        </p:txBody>
      </p:sp>
      <p:pic>
        <p:nvPicPr>
          <p:cNvPr id="4" name="Picture 3" descr="Scatter chart, qr code&#10;&#10;Description automatically generated">
            <a:extLst>
              <a:ext uri="{FF2B5EF4-FFF2-40B4-BE49-F238E27FC236}">
                <a16:creationId xmlns:a16="http://schemas.microsoft.com/office/drawing/2014/main" id="{FEE86E48-0A4A-A44E-9CF7-9FE092A4EB74}"/>
              </a:ext>
            </a:extLst>
          </p:cNvPr>
          <p:cNvPicPr>
            <a:picLocks noChangeAspect="1"/>
          </p:cNvPicPr>
          <p:nvPr/>
        </p:nvPicPr>
        <p:blipFill>
          <a:blip r:embed="rId3"/>
          <a:stretch>
            <a:fillRect/>
          </a:stretch>
        </p:blipFill>
        <p:spPr>
          <a:xfrm>
            <a:off x="152400" y="76200"/>
            <a:ext cx="2654300" cy="1816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226050" y="1905000"/>
            <a:ext cx="3698875" cy="3792537"/>
          </a:xfrm>
          <a:effectLst>
            <a:outerShdw blurRad="50800" dist="38100" dir="2700000" algn="tl" rotWithShape="0">
              <a:srgbClr val="000000">
                <a:alpha val="43000"/>
              </a:srgbClr>
            </a:outerShdw>
          </a:effectLst>
        </p:spPr>
      </p:pic>
      <p:sp>
        <p:nvSpPr>
          <p:cNvPr id="57347"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8"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9"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0"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1"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23559" name="Rectangle 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(1) K-Means Clustering</a:t>
            </a:r>
          </a:p>
        </p:txBody>
      </p:sp>
      <p:sp>
        <p:nvSpPr>
          <p:cNvPr id="57353" name="Rectangle 9"/>
          <p:cNvSpPr>
            <a:spLocks noChangeArrowheads="1"/>
          </p:cNvSpPr>
          <p:nvPr/>
        </p:nvSpPr>
        <p:spPr bwMode="auto">
          <a:xfrm>
            <a:off x="214312" y="1295400"/>
            <a:ext cx="4891088" cy="5262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90513" indent="-290513">
              <a:buFontTx/>
              <a:buChar char="•"/>
              <a:defRPr/>
            </a:pPr>
            <a:r>
              <a:rPr lang="en-US" sz="3200" dirty="0">
                <a:latin typeface="Calibri" panose="020F0502020204030204" pitchFamily="34" charset="0"/>
                <a:cs typeface="Calibri" panose="020F0502020204030204" pitchFamily="34" charset="0"/>
              </a:rPr>
              <a:t>Randomly choose k cluster center locations, aka </a:t>
            </a:r>
            <a:r>
              <a:rPr lang="en-US" sz="3200" b="1" dirty="0">
                <a:latin typeface="Calibri" panose="020F0502020204030204" pitchFamily="34" charset="0"/>
                <a:cs typeface="Calibri" panose="020F0502020204030204" pitchFamily="34" charset="0"/>
              </a:rPr>
              <a:t>centroids</a:t>
            </a:r>
          </a:p>
          <a:p>
            <a:pPr marL="290513" indent="-290513">
              <a:buFontTx/>
              <a:buChar char="•"/>
              <a:defRPr/>
            </a:pPr>
            <a:r>
              <a:rPr lang="en-US" sz="3200" dirty="0">
                <a:latin typeface="Calibri" panose="020F0502020204030204" pitchFamily="34" charset="0"/>
                <a:cs typeface="Calibri" panose="020F0502020204030204" pitchFamily="34" charset="0"/>
              </a:rPr>
              <a:t>Loop until convergence</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assign a point to cluster of the closest centroid</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re-estimate cluster centroids based on its data assigned</a:t>
            </a:r>
          </a:p>
          <a:p>
            <a:pPr marL="342900" indent="-280988">
              <a:buFontTx/>
              <a:buChar char="•"/>
              <a:defRPr/>
            </a:pPr>
            <a:r>
              <a:rPr lang="en-US" sz="3200" dirty="0">
                <a:latin typeface="Calibri" panose="020F0502020204030204" pitchFamily="34" charset="0"/>
                <a:cs typeface="Calibri" panose="020F0502020204030204" pitchFamily="34" charset="0"/>
              </a:rPr>
              <a:t>Convergence: no point is assigned to a different cluster</a:t>
            </a:r>
          </a:p>
        </p:txBody>
      </p:sp>
      <p:sp>
        <p:nvSpPr>
          <p:cNvPr id="2" name="TextBox 1">
            <a:extLst>
              <a:ext uri="{FF2B5EF4-FFF2-40B4-BE49-F238E27FC236}">
                <a16:creationId xmlns:a16="http://schemas.microsoft.com/office/drawing/2014/main" id="{280AB4DF-F9D0-474A-98BF-33BF50F2DA96}"/>
              </a:ext>
            </a:extLst>
          </p:cNvPr>
          <p:cNvSpPr txBox="1"/>
          <p:nvPr/>
        </p:nvSpPr>
        <p:spPr>
          <a:xfrm>
            <a:off x="5226050" y="1310630"/>
            <a:ext cx="3613149" cy="461665"/>
          </a:xfrm>
          <a:prstGeom prst="rect">
            <a:avLst/>
          </a:prstGeom>
          <a:noFill/>
        </p:spPr>
        <p:txBody>
          <a:bodyPr wrap="square" rtlCol="0">
            <a:spAutoFit/>
          </a:bodyPr>
          <a:lstStyle/>
          <a:p>
            <a:pPr algn="ctr"/>
            <a:r>
              <a:rPr lang="en-US" dirty="0"/>
              <a:t>k = 5</a:t>
            </a:r>
          </a:p>
        </p:txBody>
      </p:sp>
    </p:spTree>
    <p:extLst>
      <p:ext uri="{BB962C8B-B14F-4D97-AF65-F5344CB8AC3E}">
        <p14:creationId xmlns:p14="http://schemas.microsoft.com/office/powerpoint/2010/main" val="1508278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119688" y="1538288"/>
            <a:ext cx="3698875" cy="3792537"/>
          </a:xfrm>
          <a:noFill/>
        </p:spPr>
      </p:pic>
      <p:sp>
        <p:nvSpPr>
          <p:cNvPr id="59395"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6"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7"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8"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9"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nvGrpSpPr>
          <p:cNvPr id="3" name="Group 2">
            <a:extLst>
              <a:ext uri="{FF2B5EF4-FFF2-40B4-BE49-F238E27FC236}">
                <a16:creationId xmlns:a16="http://schemas.microsoft.com/office/drawing/2014/main" id="{5D2DC122-8368-AE44-9A05-47509203968F}"/>
              </a:ext>
            </a:extLst>
          </p:cNvPr>
          <p:cNvGrpSpPr/>
          <p:nvPr/>
        </p:nvGrpSpPr>
        <p:grpSpPr>
          <a:xfrm>
            <a:off x="5803900" y="2328863"/>
            <a:ext cx="2914651" cy="2605087"/>
            <a:chOff x="5803900" y="2328863"/>
            <a:chExt cx="2914651" cy="2605087"/>
          </a:xfrm>
        </p:grpSpPr>
        <p:sp>
          <p:nvSpPr>
            <p:cNvPr id="59401" name="Line 9"/>
            <p:cNvSpPr>
              <a:spLocks noChangeShapeType="1"/>
            </p:cNvSpPr>
            <p:nvPr/>
          </p:nvSpPr>
          <p:spPr bwMode="auto">
            <a:xfrm flipV="1">
              <a:off x="7037388" y="4316413"/>
              <a:ext cx="195263" cy="103187"/>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2" name="Line 10"/>
            <p:cNvSpPr>
              <a:spLocks noChangeShapeType="1"/>
            </p:cNvSpPr>
            <p:nvPr/>
          </p:nvSpPr>
          <p:spPr bwMode="auto">
            <a:xfrm flipH="1" flipV="1">
              <a:off x="7164388" y="3425825"/>
              <a:ext cx="57150" cy="87947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3" name="Line 11"/>
            <p:cNvSpPr>
              <a:spLocks noChangeShapeType="1"/>
            </p:cNvSpPr>
            <p:nvPr/>
          </p:nvSpPr>
          <p:spPr bwMode="auto">
            <a:xfrm flipH="1">
              <a:off x="5803900" y="3433763"/>
              <a:ext cx="1357313" cy="6032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4" name="Line 12"/>
            <p:cNvSpPr>
              <a:spLocks noChangeShapeType="1"/>
            </p:cNvSpPr>
            <p:nvPr/>
          </p:nvSpPr>
          <p:spPr bwMode="auto">
            <a:xfrm flipV="1">
              <a:off x="7164388" y="2328863"/>
              <a:ext cx="1554163" cy="110807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5" name="Line 13"/>
            <p:cNvSpPr>
              <a:spLocks noChangeShapeType="1"/>
            </p:cNvSpPr>
            <p:nvPr/>
          </p:nvSpPr>
          <p:spPr bwMode="auto">
            <a:xfrm>
              <a:off x="7221538" y="4321175"/>
              <a:ext cx="708025" cy="373062"/>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6" name="Line 14"/>
            <p:cNvSpPr>
              <a:spLocks noChangeShapeType="1"/>
            </p:cNvSpPr>
            <p:nvPr/>
          </p:nvSpPr>
          <p:spPr bwMode="auto">
            <a:xfrm flipH="1">
              <a:off x="6946900" y="4416425"/>
              <a:ext cx="101600" cy="51752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7" name="Line 15"/>
            <p:cNvSpPr>
              <a:spLocks noChangeShapeType="1"/>
            </p:cNvSpPr>
            <p:nvPr/>
          </p:nvSpPr>
          <p:spPr bwMode="auto">
            <a:xfrm flipH="1" flipV="1">
              <a:off x="5837238" y="4076700"/>
              <a:ext cx="1200150" cy="342900"/>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sp>
        <p:nvSpPr>
          <p:cNvPr id="25608" name="Rectangle 16"/>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59409" name="Rectangle 17"/>
          <p:cNvSpPr>
            <a:spLocks noChangeArrowheads="1"/>
          </p:cNvSpPr>
          <p:nvPr/>
        </p:nvSpPr>
        <p:spPr bwMode="auto">
          <a:xfrm>
            <a:off x="573088" y="1309688"/>
            <a:ext cx="4156075" cy="6124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90513" indent="-290513">
              <a:defRPr/>
            </a:pPr>
            <a:r>
              <a:rPr lang="en-US" sz="2800" dirty="0">
                <a:solidFill>
                  <a:srgbClr val="7F7F7F"/>
                </a:solidFill>
                <a:latin typeface="Garamond" charset="0"/>
              </a:rPr>
              <a:t>K-Means ( k , data )</a:t>
            </a:r>
          </a:p>
          <a:p>
            <a:pPr marL="290513" indent="-290513">
              <a:buFontTx/>
              <a:buChar char="•"/>
              <a:defRPr/>
            </a:pPr>
            <a:r>
              <a:rPr lang="en-US" sz="2800" dirty="0">
                <a:solidFill>
                  <a:srgbClr val="7F7F7F"/>
                </a:solidFill>
                <a:latin typeface="Garamond" charset="0"/>
              </a:rPr>
              <a:t>Randomly choose k cluster center locations (centroids)</a:t>
            </a:r>
          </a:p>
          <a:p>
            <a:pPr marL="290513" indent="-290513">
              <a:buFontTx/>
              <a:buChar char="•"/>
              <a:defRPr/>
            </a:pPr>
            <a:r>
              <a:rPr lang="en-US" sz="2800" dirty="0">
                <a:latin typeface="Garamond" charset="0"/>
              </a:rPr>
              <a:t>Loop until convergence</a:t>
            </a:r>
          </a:p>
          <a:p>
            <a:pPr marL="800100" lvl="1" indent="-280988">
              <a:buFontTx/>
              <a:buChar char="•"/>
              <a:defRPr/>
            </a:pPr>
            <a:r>
              <a:rPr lang="en-US" dirty="0">
                <a:latin typeface="Garamond" charset="0"/>
              </a:rPr>
              <a:t>Assign each point to the cluster of the closest centroid.</a:t>
            </a:r>
          </a:p>
          <a:p>
            <a:pPr marL="800100" lvl="1" indent="-280988">
              <a:buFontTx/>
              <a:buChar char="•"/>
              <a:defRPr/>
            </a:pPr>
            <a:r>
              <a:rPr lang="en-US" dirty="0">
                <a:solidFill>
                  <a:srgbClr val="7F7F7F"/>
                </a:solidFill>
                <a:latin typeface="Garamond" charset="0"/>
              </a:rPr>
              <a:t>Re-estimate the cluster centroids based on the data assigned to each</a:t>
            </a:r>
          </a:p>
          <a:p>
            <a:pPr marL="342900" indent="-280988">
              <a:buFontTx/>
              <a:buChar char="•"/>
              <a:defRPr/>
            </a:pPr>
            <a:r>
              <a:rPr lang="en-US" sz="2800" dirty="0">
                <a:solidFill>
                  <a:srgbClr val="7F7F7F"/>
                </a:solidFill>
                <a:latin typeface="Garamond" charset="0"/>
              </a:rPr>
              <a:t>Convergence: no point is assigned to a different cluster</a:t>
            </a:r>
          </a:p>
          <a:p>
            <a:pPr marL="800100" lvl="1" indent="-280988">
              <a:buFontTx/>
              <a:buChar char="•"/>
              <a:defRPr/>
            </a:pPr>
            <a:endParaRPr lang="en-US" dirty="0">
              <a:solidFill>
                <a:srgbClr val="7F7F7F"/>
              </a:solidFill>
              <a:latin typeface="Garamond" charset="0"/>
            </a:endParaRPr>
          </a:p>
        </p:txBody>
      </p:sp>
      <p:sp>
        <p:nvSpPr>
          <p:cNvPr id="2" name="TextBox 1">
            <a:extLst>
              <a:ext uri="{FF2B5EF4-FFF2-40B4-BE49-F238E27FC236}">
                <a16:creationId xmlns:a16="http://schemas.microsoft.com/office/drawing/2014/main" id="{AE25FEC0-DBFC-B145-BB05-E1B098789C38}"/>
              </a:ext>
            </a:extLst>
          </p:cNvPr>
          <p:cNvSpPr txBox="1"/>
          <p:nvPr/>
        </p:nvSpPr>
        <p:spPr>
          <a:xfrm>
            <a:off x="5119688" y="5299075"/>
            <a:ext cx="3698875" cy="1200329"/>
          </a:xfrm>
          <a:prstGeom prst="rect">
            <a:avLst/>
          </a:prstGeom>
          <a:noFill/>
        </p:spPr>
        <p:txBody>
          <a:bodyPr wrap="square" rtlCol="0">
            <a:spAutoFit/>
          </a:bodyPr>
          <a:lstStyle/>
          <a:p>
            <a:r>
              <a:rPr lang="en-US" dirty="0">
                <a:hlinkClick r:id="rId4"/>
              </a:rPr>
              <a:t>veroni diagram</a:t>
            </a:r>
            <a:r>
              <a:rPr lang="en-US" dirty="0"/>
              <a:t>: add lines for regions of points closest to each centroid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119688" y="1538288"/>
            <a:ext cx="3698875" cy="3792537"/>
            <a:chOff x="4089" y="1276"/>
            <a:chExt cx="2330" cy="2389"/>
          </a:xfrm>
        </p:grpSpPr>
        <p:grpSp>
          <p:nvGrpSpPr>
            <p:cNvPr id="27652" name="Group 3"/>
            <p:cNvGrpSpPr>
              <a:grpSpLocks/>
            </p:cNvGrpSpPr>
            <p:nvPr/>
          </p:nvGrpSpPr>
          <p:grpSpPr bwMode="auto">
            <a:xfrm>
              <a:off x="4089" y="1276"/>
              <a:ext cx="2330" cy="2389"/>
              <a:chOff x="4089" y="1276"/>
              <a:chExt cx="2330" cy="2389"/>
            </a:xfrm>
          </p:grpSpPr>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 y="1276"/>
                <a:ext cx="2330" cy="2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5" name="Oval 5"/>
              <p:cNvSpPr>
                <a:spLocks noChangeArrowheads="1"/>
              </p:cNvSpPr>
              <p:nvPr/>
            </p:nvSpPr>
            <p:spPr bwMode="auto">
              <a:xfrm>
                <a:off x="5206" y="292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6" name="Oval 6"/>
              <p:cNvSpPr>
                <a:spLocks noChangeArrowheads="1"/>
              </p:cNvSpPr>
              <p:nvPr/>
            </p:nvSpPr>
            <p:spPr bwMode="auto">
              <a:xfrm>
                <a:off x="5149" y="3122"/>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7" name="Oval 7"/>
              <p:cNvSpPr>
                <a:spLocks noChangeArrowheads="1"/>
              </p:cNvSpPr>
              <p:nvPr/>
            </p:nvSpPr>
            <p:spPr bwMode="auto">
              <a:xfrm>
                <a:off x="5321" y="316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8" name="Oval 8"/>
              <p:cNvSpPr>
                <a:spLocks noChangeArrowheads="1"/>
              </p:cNvSpPr>
              <p:nvPr/>
            </p:nvSpPr>
            <p:spPr bwMode="auto">
              <a:xfrm>
                <a:off x="5547" y="2854"/>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9" name="Oval 9"/>
              <p:cNvSpPr>
                <a:spLocks noChangeArrowheads="1"/>
              </p:cNvSpPr>
              <p:nvPr/>
            </p:nvSpPr>
            <p:spPr bwMode="auto">
              <a:xfrm>
                <a:off x="5047" y="1985"/>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0" name="Line 10"/>
              <p:cNvSpPr>
                <a:spLocks noChangeShapeType="1"/>
              </p:cNvSpPr>
              <p:nvPr/>
            </p:nvSpPr>
            <p:spPr bwMode="auto">
              <a:xfrm flipH="1" flipV="1">
                <a:off x="5043" y="2907"/>
                <a:ext cx="205" cy="48"/>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1" name="Line 11"/>
              <p:cNvSpPr>
                <a:spLocks noChangeShapeType="1"/>
              </p:cNvSpPr>
              <p:nvPr/>
            </p:nvSpPr>
            <p:spPr bwMode="auto">
              <a:xfrm flipH="1" flipV="1">
                <a:off x="5024" y="3101"/>
                <a:ext cx="171" cy="6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2" name="Line 12"/>
              <p:cNvSpPr>
                <a:spLocks noChangeShapeType="1"/>
              </p:cNvSpPr>
              <p:nvPr/>
            </p:nvSpPr>
            <p:spPr bwMode="auto">
              <a:xfrm flipV="1">
                <a:off x="5387" y="3157"/>
                <a:ext cx="46" cy="43"/>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3" name="Line 13"/>
              <p:cNvSpPr>
                <a:spLocks noChangeShapeType="1"/>
              </p:cNvSpPr>
              <p:nvPr/>
            </p:nvSpPr>
            <p:spPr bwMode="auto">
              <a:xfrm flipV="1">
                <a:off x="5603" y="2463"/>
                <a:ext cx="161" cy="429"/>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4" name="Line 14"/>
              <p:cNvSpPr>
                <a:spLocks noChangeShapeType="1"/>
              </p:cNvSpPr>
              <p:nvPr/>
            </p:nvSpPr>
            <p:spPr bwMode="auto">
              <a:xfrm flipV="1">
                <a:off x="5104" y="1938"/>
                <a:ext cx="162" cy="81"/>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5" name="Oval 15"/>
              <p:cNvSpPr>
                <a:spLocks noChangeArrowheads="1"/>
              </p:cNvSpPr>
              <p:nvPr/>
            </p:nvSpPr>
            <p:spPr bwMode="auto">
              <a:xfrm>
                <a:off x="4919" y="3032"/>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6" name="Oval 16"/>
              <p:cNvSpPr>
                <a:spLocks noChangeArrowheads="1"/>
              </p:cNvSpPr>
              <p:nvPr/>
            </p:nvSpPr>
            <p:spPr bwMode="auto">
              <a:xfrm>
                <a:off x="4934" y="2845"/>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7" name="Oval 17"/>
              <p:cNvSpPr>
                <a:spLocks noChangeArrowheads="1"/>
              </p:cNvSpPr>
              <p:nvPr/>
            </p:nvSpPr>
            <p:spPr bwMode="auto">
              <a:xfrm>
                <a:off x="5385" y="3103"/>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8" name="Oval 18"/>
              <p:cNvSpPr>
                <a:spLocks noChangeArrowheads="1"/>
              </p:cNvSpPr>
              <p:nvPr/>
            </p:nvSpPr>
            <p:spPr bwMode="auto">
              <a:xfrm>
                <a:off x="5279" y="1861"/>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9" name="Oval 19"/>
              <p:cNvSpPr>
                <a:spLocks noChangeArrowheads="1"/>
              </p:cNvSpPr>
              <p:nvPr/>
            </p:nvSpPr>
            <p:spPr bwMode="auto">
              <a:xfrm>
                <a:off x="5745" y="2356"/>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27653" name="Group 20"/>
            <p:cNvGrpSpPr>
              <a:grpSpLocks/>
            </p:cNvGrpSpPr>
            <p:nvPr/>
          </p:nvGrpSpPr>
          <p:grpSpPr bwMode="auto">
            <a:xfrm>
              <a:off x="4520" y="1774"/>
              <a:ext cx="1836" cy="1641"/>
              <a:chOff x="1505" y="1750"/>
              <a:chExt cx="1836" cy="1641"/>
            </a:xfrm>
          </p:grpSpPr>
          <p:sp>
            <p:nvSpPr>
              <p:cNvPr id="61461" name="Line 21"/>
              <p:cNvSpPr>
                <a:spLocks noChangeShapeType="1"/>
              </p:cNvSpPr>
              <p:nvPr/>
            </p:nvSpPr>
            <p:spPr bwMode="auto">
              <a:xfrm flipV="1">
                <a:off x="2282" y="3002"/>
                <a:ext cx="123" cy="6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2" name="Line 22"/>
              <p:cNvSpPr>
                <a:spLocks noChangeShapeType="1"/>
              </p:cNvSpPr>
              <p:nvPr/>
            </p:nvSpPr>
            <p:spPr bwMode="auto">
              <a:xfrm flipH="1" flipV="1">
                <a:off x="2362" y="2441"/>
                <a:ext cx="36" cy="554"/>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3" name="Line 23"/>
              <p:cNvSpPr>
                <a:spLocks noChangeShapeType="1"/>
              </p:cNvSpPr>
              <p:nvPr/>
            </p:nvSpPr>
            <p:spPr bwMode="auto">
              <a:xfrm flipH="1">
                <a:off x="1505" y="2446"/>
                <a:ext cx="855" cy="3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4" name="Line 24"/>
              <p:cNvSpPr>
                <a:spLocks noChangeShapeType="1"/>
              </p:cNvSpPr>
              <p:nvPr/>
            </p:nvSpPr>
            <p:spPr bwMode="auto">
              <a:xfrm flipV="1">
                <a:off x="2362" y="1750"/>
                <a:ext cx="979" cy="69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5" name="Line 25"/>
              <p:cNvSpPr>
                <a:spLocks noChangeShapeType="1"/>
              </p:cNvSpPr>
              <p:nvPr/>
            </p:nvSpPr>
            <p:spPr bwMode="auto">
              <a:xfrm>
                <a:off x="2398" y="3005"/>
                <a:ext cx="446" cy="23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6" name="Line 26"/>
              <p:cNvSpPr>
                <a:spLocks noChangeShapeType="1"/>
              </p:cNvSpPr>
              <p:nvPr/>
            </p:nvSpPr>
            <p:spPr bwMode="auto">
              <a:xfrm flipH="1">
                <a:off x="2225" y="3065"/>
                <a:ext cx="64" cy="32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7" name="Line 27"/>
              <p:cNvSpPr>
                <a:spLocks noChangeShapeType="1"/>
              </p:cNvSpPr>
              <p:nvPr/>
            </p:nvSpPr>
            <p:spPr bwMode="auto">
              <a:xfrm flipH="1" flipV="1">
                <a:off x="1526" y="2851"/>
                <a:ext cx="756" cy="21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grpSp>
      <p:sp>
        <p:nvSpPr>
          <p:cNvPr id="27650" name="Rectangle 2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61469" name="Rectangle 29"/>
          <p:cNvSpPr>
            <a:spLocks noChangeArrowheads="1"/>
          </p:cNvSpPr>
          <p:nvPr/>
        </p:nvSpPr>
        <p:spPr bwMode="auto">
          <a:xfrm>
            <a:off x="573088" y="1309688"/>
            <a:ext cx="4156075" cy="6124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90513" indent="-290513">
              <a:defRPr/>
            </a:pPr>
            <a:r>
              <a:rPr lang="en-US" sz="2800" dirty="0">
                <a:solidFill>
                  <a:srgbClr val="7F7F7F"/>
                </a:solidFill>
                <a:latin typeface="Garamond" charset="0"/>
              </a:rPr>
              <a:t>K-Means ( k , data )</a:t>
            </a:r>
          </a:p>
          <a:p>
            <a:pPr marL="290513" indent="-290513">
              <a:buFontTx/>
              <a:buChar char="•"/>
              <a:defRPr/>
            </a:pPr>
            <a:r>
              <a:rPr lang="en-US" sz="2800" dirty="0">
                <a:solidFill>
                  <a:srgbClr val="7F7F7F"/>
                </a:solidFill>
                <a:latin typeface="Garamond" charset="0"/>
              </a:rPr>
              <a:t>Randomly choose k cluster center locations (centroids)</a:t>
            </a:r>
          </a:p>
          <a:p>
            <a:pPr marL="290513" indent="-290513">
              <a:buFontTx/>
              <a:buChar char="•"/>
              <a:defRPr/>
            </a:pPr>
            <a:r>
              <a:rPr lang="en-US" sz="2800" dirty="0">
                <a:latin typeface="Garamond" charset="0"/>
              </a:rPr>
              <a:t>Loop until convergence</a:t>
            </a:r>
          </a:p>
          <a:p>
            <a:pPr marL="800100" lvl="1" indent="-280988">
              <a:buFontTx/>
              <a:buChar char="•"/>
              <a:defRPr/>
            </a:pPr>
            <a:r>
              <a:rPr lang="en-US" dirty="0">
                <a:solidFill>
                  <a:srgbClr val="7F7F7F"/>
                </a:solidFill>
                <a:latin typeface="Garamond" charset="0"/>
              </a:rPr>
              <a:t>Assign each point to the cluster of the closest centroid</a:t>
            </a:r>
          </a:p>
          <a:p>
            <a:pPr marL="800100" lvl="1" indent="-280988">
              <a:buFontTx/>
              <a:buChar char="•"/>
              <a:defRPr/>
            </a:pPr>
            <a:r>
              <a:rPr lang="en-US" dirty="0">
                <a:latin typeface="Garamond" charset="0"/>
              </a:rPr>
              <a:t>Re-estimate the cluster centroids based on the data assigned to each</a:t>
            </a:r>
          </a:p>
          <a:p>
            <a:pPr marL="342900" indent="-280988">
              <a:buFontTx/>
              <a:buChar char="•"/>
              <a:defRPr/>
            </a:pPr>
            <a:r>
              <a:rPr lang="en-US" sz="2800" dirty="0">
                <a:solidFill>
                  <a:srgbClr val="7F7F7F"/>
                </a:solidFill>
                <a:latin typeface="Garamond" charset="0"/>
              </a:rPr>
              <a:t>Convergence: no point is assigned to a different cluster</a:t>
            </a:r>
          </a:p>
          <a:p>
            <a:pPr marL="61912">
              <a:defRPr/>
            </a:pPr>
            <a:endParaRPr lang="en-US" dirty="0">
              <a:solidFill>
                <a:srgbClr val="7F7F7F"/>
              </a:solidFill>
              <a:latin typeface="Garamond"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119688" y="1538288"/>
            <a:ext cx="3698875" cy="3792537"/>
            <a:chOff x="4089" y="1276"/>
            <a:chExt cx="2330" cy="2389"/>
          </a:xfrm>
        </p:grpSpPr>
        <p:grpSp>
          <p:nvGrpSpPr>
            <p:cNvPr id="27652" name="Group 3"/>
            <p:cNvGrpSpPr>
              <a:grpSpLocks/>
            </p:cNvGrpSpPr>
            <p:nvPr/>
          </p:nvGrpSpPr>
          <p:grpSpPr bwMode="auto">
            <a:xfrm>
              <a:off x="4089" y="1276"/>
              <a:ext cx="2330" cy="2389"/>
              <a:chOff x="4089" y="1276"/>
              <a:chExt cx="2330" cy="2389"/>
            </a:xfrm>
          </p:grpSpPr>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 y="1276"/>
                <a:ext cx="2330" cy="2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5" name="Oval 5"/>
              <p:cNvSpPr>
                <a:spLocks noChangeArrowheads="1"/>
              </p:cNvSpPr>
              <p:nvPr/>
            </p:nvSpPr>
            <p:spPr bwMode="auto">
              <a:xfrm>
                <a:off x="5206" y="292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6" name="Oval 6"/>
              <p:cNvSpPr>
                <a:spLocks noChangeArrowheads="1"/>
              </p:cNvSpPr>
              <p:nvPr/>
            </p:nvSpPr>
            <p:spPr bwMode="auto">
              <a:xfrm>
                <a:off x="5149" y="3122"/>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7" name="Oval 7"/>
              <p:cNvSpPr>
                <a:spLocks noChangeArrowheads="1"/>
              </p:cNvSpPr>
              <p:nvPr/>
            </p:nvSpPr>
            <p:spPr bwMode="auto">
              <a:xfrm>
                <a:off x="5321" y="316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8" name="Oval 8"/>
              <p:cNvSpPr>
                <a:spLocks noChangeArrowheads="1"/>
              </p:cNvSpPr>
              <p:nvPr/>
            </p:nvSpPr>
            <p:spPr bwMode="auto">
              <a:xfrm>
                <a:off x="5547" y="2854"/>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9" name="Oval 9"/>
              <p:cNvSpPr>
                <a:spLocks noChangeArrowheads="1"/>
              </p:cNvSpPr>
              <p:nvPr/>
            </p:nvSpPr>
            <p:spPr bwMode="auto">
              <a:xfrm>
                <a:off x="5047" y="1985"/>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0" name="Line 10"/>
              <p:cNvSpPr>
                <a:spLocks noChangeShapeType="1"/>
              </p:cNvSpPr>
              <p:nvPr/>
            </p:nvSpPr>
            <p:spPr bwMode="auto">
              <a:xfrm flipH="1" flipV="1">
                <a:off x="5043" y="2907"/>
                <a:ext cx="205" cy="48"/>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1" name="Line 11"/>
              <p:cNvSpPr>
                <a:spLocks noChangeShapeType="1"/>
              </p:cNvSpPr>
              <p:nvPr/>
            </p:nvSpPr>
            <p:spPr bwMode="auto">
              <a:xfrm flipH="1" flipV="1">
                <a:off x="5024" y="3101"/>
                <a:ext cx="171" cy="6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2" name="Line 12"/>
              <p:cNvSpPr>
                <a:spLocks noChangeShapeType="1"/>
              </p:cNvSpPr>
              <p:nvPr/>
            </p:nvSpPr>
            <p:spPr bwMode="auto">
              <a:xfrm flipV="1">
                <a:off x="5387" y="3157"/>
                <a:ext cx="46" cy="43"/>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3" name="Line 13"/>
              <p:cNvSpPr>
                <a:spLocks noChangeShapeType="1"/>
              </p:cNvSpPr>
              <p:nvPr/>
            </p:nvSpPr>
            <p:spPr bwMode="auto">
              <a:xfrm flipV="1">
                <a:off x="5603" y="2463"/>
                <a:ext cx="161" cy="429"/>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4" name="Line 14"/>
              <p:cNvSpPr>
                <a:spLocks noChangeShapeType="1"/>
              </p:cNvSpPr>
              <p:nvPr/>
            </p:nvSpPr>
            <p:spPr bwMode="auto">
              <a:xfrm flipV="1">
                <a:off x="5104" y="1938"/>
                <a:ext cx="162" cy="81"/>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5" name="Oval 15"/>
              <p:cNvSpPr>
                <a:spLocks noChangeArrowheads="1"/>
              </p:cNvSpPr>
              <p:nvPr/>
            </p:nvSpPr>
            <p:spPr bwMode="auto">
              <a:xfrm>
                <a:off x="4919" y="3032"/>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6" name="Oval 16"/>
              <p:cNvSpPr>
                <a:spLocks noChangeArrowheads="1"/>
              </p:cNvSpPr>
              <p:nvPr/>
            </p:nvSpPr>
            <p:spPr bwMode="auto">
              <a:xfrm>
                <a:off x="4934" y="2845"/>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7" name="Oval 17"/>
              <p:cNvSpPr>
                <a:spLocks noChangeArrowheads="1"/>
              </p:cNvSpPr>
              <p:nvPr/>
            </p:nvSpPr>
            <p:spPr bwMode="auto">
              <a:xfrm>
                <a:off x="5385" y="3103"/>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8" name="Oval 18"/>
              <p:cNvSpPr>
                <a:spLocks noChangeArrowheads="1"/>
              </p:cNvSpPr>
              <p:nvPr/>
            </p:nvSpPr>
            <p:spPr bwMode="auto">
              <a:xfrm>
                <a:off x="5279" y="1861"/>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9" name="Oval 19"/>
              <p:cNvSpPr>
                <a:spLocks noChangeArrowheads="1"/>
              </p:cNvSpPr>
              <p:nvPr/>
            </p:nvSpPr>
            <p:spPr bwMode="auto">
              <a:xfrm>
                <a:off x="5745" y="2356"/>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27653" name="Group 20"/>
            <p:cNvGrpSpPr>
              <a:grpSpLocks/>
            </p:cNvGrpSpPr>
            <p:nvPr/>
          </p:nvGrpSpPr>
          <p:grpSpPr bwMode="auto">
            <a:xfrm>
              <a:off x="4520" y="1774"/>
              <a:ext cx="1836" cy="1641"/>
              <a:chOff x="1505" y="1750"/>
              <a:chExt cx="1836" cy="1641"/>
            </a:xfrm>
          </p:grpSpPr>
          <p:sp>
            <p:nvSpPr>
              <p:cNvPr id="61461" name="Line 21"/>
              <p:cNvSpPr>
                <a:spLocks noChangeShapeType="1"/>
              </p:cNvSpPr>
              <p:nvPr/>
            </p:nvSpPr>
            <p:spPr bwMode="auto">
              <a:xfrm flipV="1">
                <a:off x="2282" y="3002"/>
                <a:ext cx="123" cy="6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2" name="Line 22"/>
              <p:cNvSpPr>
                <a:spLocks noChangeShapeType="1"/>
              </p:cNvSpPr>
              <p:nvPr/>
            </p:nvSpPr>
            <p:spPr bwMode="auto">
              <a:xfrm flipH="1" flipV="1">
                <a:off x="2362" y="2441"/>
                <a:ext cx="36" cy="554"/>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3" name="Line 23"/>
              <p:cNvSpPr>
                <a:spLocks noChangeShapeType="1"/>
              </p:cNvSpPr>
              <p:nvPr/>
            </p:nvSpPr>
            <p:spPr bwMode="auto">
              <a:xfrm flipH="1">
                <a:off x="1505" y="2446"/>
                <a:ext cx="855" cy="3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4" name="Line 24"/>
              <p:cNvSpPr>
                <a:spLocks noChangeShapeType="1"/>
              </p:cNvSpPr>
              <p:nvPr/>
            </p:nvSpPr>
            <p:spPr bwMode="auto">
              <a:xfrm flipV="1">
                <a:off x="2362" y="1750"/>
                <a:ext cx="979" cy="69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5" name="Line 25"/>
              <p:cNvSpPr>
                <a:spLocks noChangeShapeType="1"/>
              </p:cNvSpPr>
              <p:nvPr/>
            </p:nvSpPr>
            <p:spPr bwMode="auto">
              <a:xfrm>
                <a:off x="2398" y="3005"/>
                <a:ext cx="446" cy="23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6" name="Line 26"/>
              <p:cNvSpPr>
                <a:spLocks noChangeShapeType="1"/>
              </p:cNvSpPr>
              <p:nvPr/>
            </p:nvSpPr>
            <p:spPr bwMode="auto">
              <a:xfrm flipH="1">
                <a:off x="2225" y="3065"/>
                <a:ext cx="64" cy="32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7" name="Line 27"/>
              <p:cNvSpPr>
                <a:spLocks noChangeShapeType="1"/>
              </p:cNvSpPr>
              <p:nvPr/>
            </p:nvSpPr>
            <p:spPr bwMode="auto">
              <a:xfrm flipH="1" flipV="1">
                <a:off x="1526" y="2851"/>
                <a:ext cx="756" cy="21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grpSp>
      <p:sp>
        <p:nvSpPr>
          <p:cNvPr id="27650" name="Rectangle 2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61469" name="Rectangle 29"/>
          <p:cNvSpPr>
            <a:spLocks noChangeArrowheads="1"/>
          </p:cNvSpPr>
          <p:nvPr/>
        </p:nvSpPr>
        <p:spPr bwMode="auto">
          <a:xfrm>
            <a:off x="573088" y="1309688"/>
            <a:ext cx="4156075" cy="5570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90513" indent="-290513">
              <a:defRPr/>
            </a:pPr>
            <a:r>
              <a:rPr lang="en-US" sz="2800" dirty="0">
                <a:solidFill>
                  <a:srgbClr val="7F7F7F"/>
                </a:solidFill>
                <a:latin typeface="Garamond" charset="0"/>
              </a:rPr>
              <a:t>K-Means ( k , data )</a:t>
            </a:r>
          </a:p>
          <a:p>
            <a:pPr marL="290513" indent="-290513">
              <a:buFontTx/>
              <a:buChar char="•"/>
              <a:defRPr/>
            </a:pPr>
            <a:r>
              <a:rPr lang="en-US" sz="2800" dirty="0">
                <a:solidFill>
                  <a:srgbClr val="7F7F7F"/>
                </a:solidFill>
                <a:latin typeface="Garamond" charset="0"/>
              </a:rPr>
              <a:t>Randomly choose k cluster center locations (centroids)</a:t>
            </a:r>
          </a:p>
          <a:p>
            <a:pPr marL="290513" indent="-290513">
              <a:buFontTx/>
              <a:buChar char="•"/>
              <a:defRPr/>
            </a:pPr>
            <a:r>
              <a:rPr lang="en-US" sz="2800" dirty="0">
                <a:solidFill>
                  <a:schemeClr val="bg1">
                    <a:lumMod val="50000"/>
                  </a:schemeClr>
                </a:solidFill>
                <a:latin typeface="Garamond" charset="0"/>
              </a:rPr>
              <a:t>Loop until convergence</a:t>
            </a:r>
          </a:p>
          <a:p>
            <a:pPr marL="800100" lvl="1" indent="-280988">
              <a:buFontTx/>
              <a:buChar char="•"/>
              <a:defRPr/>
            </a:pPr>
            <a:r>
              <a:rPr lang="en-US" dirty="0">
                <a:solidFill>
                  <a:schemeClr val="bg1">
                    <a:lumMod val="50000"/>
                  </a:schemeClr>
                </a:solidFill>
                <a:latin typeface="Garamond" charset="0"/>
              </a:rPr>
              <a:t>Assign each point to the cluster of the closest centroid</a:t>
            </a:r>
          </a:p>
          <a:p>
            <a:pPr marL="800100" lvl="1" indent="-280988">
              <a:buFontTx/>
              <a:buChar char="•"/>
              <a:defRPr/>
            </a:pPr>
            <a:r>
              <a:rPr lang="en-US" dirty="0">
                <a:solidFill>
                  <a:schemeClr val="bg1">
                    <a:lumMod val="50000"/>
                  </a:schemeClr>
                </a:solidFill>
                <a:latin typeface="Garamond" charset="0"/>
              </a:rPr>
              <a:t>Re-estimate the cluster centroids based on the data assigned to each</a:t>
            </a:r>
          </a:p>
          <a:p>
            <a:pPr marL="342900" indent="-280988">
              <a:buFontTx/>
              <a:buChar char="•"/>
              <a:defRPr/>
            </a:pPr>
            <a:r>
              <a:rPr lang="en-US" dirty="0">
                <a:latin typeface="Garamond" charset="0"/>
              </a:rPr>
              <a:t>Convergence: no point is assigned to a different cluster</a:t>
            </a:r>
          </a:p>
          <a:p>
            <a:pPr marL="61912">
              <a:defRPr/>
            </a:pPr>
            <a:endParaRPr lang="en-US" dirty="0">
              <a:latin typeface="Garamond" charset="0"/>
            </a:endParaRPr>
          </a:p>
        </p:txBody>
      </p:sp>
    </p:spTree>
    <p:extLst>
      <p:ext uri="{BB962C8B-B14F-4D97-AF65-F5344CB8AC3E}">
        <p14:creationId xmlns:p14="http://schemas.microsoft.com/office/powerpoint/2010/main" val="3794971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582A-35DA-0247-BA73-248241186DE6}"/>
              </a:ext>
            </a:extLst>
          </p:cNvPr>
          <p:cNvSpPr>
            <a:spLocks noGrp="1"/>
          </p:cNvSpPr>
          <p:nvPr>
            <p:ph type="title"/>
          </p:nvPr>
        </p:nvSpPr>
        <p:spPr>
          <a:xfrm>
            <a:off x="685800" y="152400"/>
            <a:ext cx="7772400" cy="1600200"/>
          </a:xfrm>
        </p:spPr>
        <p:txBody>
          <a:bodyPr/>
          <a:lstStyle/>
          <a:p>
            <a:r>
              <a:rPr lang="en-US" dirty="0"/>
              <a:t>Visualizing k-means: </a:t>
            </a:r>
            <a:r>
              <a:rPr lang="en-US" dirty="0">
                <a:hlinkClick r:id="rId2"/>
              </a:rPr>
              <a:t>http://bit.ly/471kmean</a:t>
            </a:r>
            <a:endParaRPr lang="en-US" dirty="0"/>
          </a:p>
        </p:txBody>
      </p:sp>
      <p:pic>
        <p:nvPicPr>
          <p:cNvPr id="5" name="Picture 4" descr="A screenshot of a cell phone&#10;&#10;Description automatically generated">
            <a:hlinkClick r:id="rId2"/>
            <a:extLst>
              <a:ext uri="{FF2B5EF4-FFF2-40B4-BE49-F238E27FC236}">
                <a16:creationId xmlns:a16="http://schemas.microsoft.com/office/drawing/2014/main" id="{260BE599-DBE8-D547-BD89-71242F177563}"/>
              </a:ext>
            </a:extLst>
          </p:cNvPr>
          <p:cNvPicPr>
            <a:picLocks noChangeAspect="1"/>
          </p:cNvPicPr>
          <p:nvPr/>
        </p:nvPicPr>
        <p:blipFill>
          <a:blip r:embed="rId3"/>
          <a:stretch>
            <a:fillRect/>
          </a:stretch>
        </p:blipFill>
        <p:spPr>
          <a:xfrm>
            <a:off x="0" y="1676400"/>
            <a:ext cx="9144000" cy="5353078"/>
          </a:xfrm>
          <a:prstGeom prst="rect">
            <a:avLst/>
          </a:prstGeom>
        </p:spPr>
      </p:pic>
    </p:spTree>
    <p:extLst>
      <p:ext uri="{BB962C8B-B14F-4D97-AF65-F5344CB8AC3E}">
        <p14:creationId xmlns:p14="http://schemas.microsoft.com/office/powerpoint/2010/main" val="1977713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F021-FC86-8540-A05B-C6D1DB0B414C}"/>
              </a:ext>
            </a:extLst>
          </p:cNvPr>
          <p:cNvSpPr>
            <a:spLocks noGrp="1"/>
          </p:cNvSpPr>
          <p:nvPr>
            <p:ph type="title"/>
          </p:nvPr>
        </p:nvSpPr>
        <p:spPr>
          <a:xfrm>
            <a:off x="685800" y="304800"/>
            <a:ext cx="7772400" cy="1143000"/>
          </a:xfrm>
        </p:spPr>
        <p:txBody>
          <a:bodyPr/>
          <a:lstStyle/>
          <a:p>
            <a:r>
              <a:rPr lang="en-US" dirty="0"/>
              <a:t>Clustering the Iris Data</a:t>
            </a:r>
          </a:p>
        </p:txBody>
      </p:sp>
      <p:sp>
        <p:nvSpPr>
          <p:cNvPr id="3" name="Content Placeholder 2">
            <a:extLst>
              <a:ext uri="{FF2B5EF4-FFF2-40B4-BE49-F238E27FC236}">
                <a16:creationId xmlns:a16="http://schemas.microsoft.com/office/drawing/2014/main" id="{E49068AB-6325-234D-9955-77CA22A0BA95}"/>
              </a:ext>
            </a:extLst>
          </p:cNvPr>
          <p:cNvSpPr>
            <a:spLocks noGrp="1"/>
          </p:cNvSpPr>
          <p:nvPr>
            <p:ph idx="1"/>
          </p:nvPr>
        </p:nvSpPr>
        <p:spPr>
          <a:xfrm>
            <a:off x="685800" y="1752600"/>
            <a:ext cx="7772400" cy="4800600"/>
          </a:xfrm>
        </p:spPr>
        <p:txBody>
          <a:bodyPr/>
          <a:lstStyle/>
          <a:p>
            <a:r>
              <a:rPr lang="en-US" sz="3200" dirty="0"/>
              <a:t>Let’s try using unsupervised clustering on the Iris Data</a:t>
            </a:r>
          </a:p>
        </p:txBody>
      </p:sp>
    </p:spTree>
    <p:extLst>
      <p:ext uri="{BB962C8B-B14F-4D97-AF65-F5344CB8AC3E}">
        <p14:creationId xmlns:p14="http://schemas.microsoft.com/office/powerpoint/2010/main" val="1751579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64AFF-3A04-1241-805B-9997C4D6CF59}"/>
              </a:ext>
            </a:extLst>
          </p:cNvPr>
          <p:cNvPicPr>
            <a:picLocks noChangeAspect="1"/>
          </p:cNvPicPr>
          <p:nvPr/>
        </p:nvPicPr>
        <p:blipFill>
          <a:blip r:embed="rId3"/>
          <a:stretch>
            <a:fillRect/>
          </a:stretch>
        </p:blipFill>
        <p:spPr>
          <a:xfrm>
            <a:off x="-439882" y="-304800"/>
            <a:ext cx="10023764" cy="7764888"/>
          </a:xfrm>
          <a:prstGeom prst="rect">
            <a:avLst/>
          </a:prstGeom>
        </p:spPr>
      </p:pic>
      <p:sp>
        <p:nvSpPr>
          <p:cNvPr id="4" name="Rectangle 3">
            <a:extLst>
              <a:ext uri="{FF2B5EF4-FFF2-40B4-BE49-F238E27FC236}">
                <a16:creationId xmlns:a16="http://schemas.microsoft.com/office/drawing/2014/main" id="{71712202-1687-C347-924D-F2DC1E10FD49}"/>
              </a:ext>
            </a:extLst>
          </p:cNvPr>
          <p:cNvSpPr/>
          <p:nvPr/>
        </p:nvSpPr>
        <p:spPr bwMode="auto">
          <a:xfrm>
            <a:off x="3048000" y="5181600"/>
            <a:ext cx="15240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5" name="Rectangle 4">
            <a:extLst>
              <a:ext uri="{FF2B5EF4-FFF2-40B4-BE49-F238E27FC236}">
                <a16:creationId xmlns:a16="http://schemas.microsoft.com/office/drawing/2014/main" id="{27D30917-0D5A-8347-95B9-B828F5D06F3B}"/>
              </a:ext>
            </a:extLst>
          </p:cNvPr>
          <p:cNvSpPr/>
          <p:nvPr/>
        </p:nvSpPr>
        <p:spPr bwMode="auto">
          <a:xfrm>
            <a:off x="1066800" y="152400"/>
            <a:ext cx="9906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a:extLst>
              <a:ext uri="{FF2B5EF4-FFF2-40B4-BE49-F238E27FC236}">
                <a16:creationId xmlns:a16="http://schemas.microsoft.com/office/drawing/2014/main" id="{135E87F3-3F52-C748-A140-998F39E8EC3B}"/>
              </a:ext>
            </a:extLst>
          </p:cNvPr>
          <p:cNvSpPr/>
          <p:nvPr/>
        </p:nvSpPr>
        <p:spPr bwMode="auto">
          <a:xfrm>
            <a:off x="685800" y="609600"/>
            <a:ext cx="1524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180321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64AFF-3A04-1241-805B-9997C4D6CF59}"/>
              </a:ext>
            </a:extLst>
          </p:cNvPr>
          <p:cNvPicPr>
            <a:picLocks noChangeAspect="1"/>
          </p:cNvPicPr>
          <p:nvPr/>
        </p:nvPicPr>
        <p:blipFill>
          <a:blip r:embed="rId3"/>
          <a:stretch>
            <a:fillRect/>
          </a:stretch>
        </p:blipFill>
        <p:spPr>
          <a:xfrm>
            <a:off x="-439882" y="-228600"/>
            <a:ext cx="10023764" cy="7764888"/>
          </a:xfrm>
          <a:prstGeom prst="rect">
            <a:avLst/>
          </a:prstGeom>
        </p:spPr>
      </p:pic>
      <p:sp>
        <p:nvSpPr>
          <p:cNvPr id="2" name="TextBox 1">
            <a:extLst>
              <a:ext uri="{FF2B5EF4-FFF2-40B4-BE49-F238E27FC236}">
                <a16:creationId xmlns:a16="http://schemas.microsoft.com/office/drawing/2014/main" id="{A05F2F3F-8161-7745-B0EF-853ED48F7580}"/>
              </a:ext>
            </a:extLst>
          </p:cNvPr>
          <p:cNvSpPr txBox="1"/>
          <p:nvPr/>
        </p:nvSpPr>
        <p:spPr>
          <a:xfrm>
            <a:off x="6248400" y="4800600"/>
            <a:ext cx="2667000" cy="1938992"/>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spAutoFit/>
          </a:bodyPr>
          <a:lstStyle/>
          <a:p>
            <a:r>
              <a:rPr lang="en-US" sz="2000" b="1" dirty="0">
                <a:solidFill>
                  <a:schemeClr val="bg1"/>
                </a:solidFill>
              </a:rPr>
              <a:t>Perfect results, </a:t>
            </a:r>
            <a:r>
              <a:rPr lang="en-US" sz="2000" dirty="0">
                <a:solidFill>
                  <a:schemeClr val="bg1"/>
                </a:solidFill>
              </a:rPr>
              <a:t>but we forgot to remove ground truth nominal attribute!  Select “Classes to cluster evaluation” to identify that class.</a:t>
            </a:r>
          </a:p>
        </p:txBody>
      </p:sp>
      <p:sp>
        <p:nvSpPr>
          <p:cNvPr id="4" name="Rectangle 3">
            <a:extLst>
              <a:ext uri="{FF2B5EF4-FFF2-40B4-BE49-F238E27FC236}">
                <a16:creationId xmlns:a16="http://schemas.microsoft.com/office/drawing/2014/main" id="{84874892-FC52-AC4C-B0E4-1874A5D8AF79}"/>
              </a:ext>
            </a:extLst>
          </p:cNvPr>
          <p:cNvSpPr/>
          <p:nvPr/>
        </p:nvSpPr>
        <p:spPr bwMode="auto">
          <a:xfrm>
            <a:off x="3048000" y="1752600"/>
            <a:ext cx="29718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5" name="Rounded Rectangular Callout 4">
            <a:extLst>
              <a:ext uri="{FF2B5EF4-FFF2-40B4-BE49-F238E27FC236}">
                <a16:creationId xmlns:a16="http://schemas.microsoft.com/office/drawing/2014/main" id="{9CD66143-3394-FE46-A87D-3A2F3B9FF8FC}"/>
              </a:ext>
            </a:extLst>
          </p:cNvPr>
          <p:cNvSpPr/>
          <p:nvPr/>
        </p:nvSpPr>
        <p:spPr bwMode="auto">
          <a:xfrm>
            <a:off x="1219200" y="4800600"/>
            <a:ext cx="2514600" cy="1752600"/>
          </a:xfrm>
          <a:prstGeom prst="wedgeRoundRectCallout">
            <a:avLst>
              <a:gd name="adj1" fmla="val 153266"/>
              <a:gd name="adj2" fmla="val -37988"/>
              <a:gd name="adj3" fmla="val 16667"/>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t>Getting results that are too good is usually a red flag</a:t>
            </a:r>
            <a:endParaRPr kumimoji="0" lang="en-US" sz="2400" b="0" i="0" u="none" strike="noStrike" cap="none" normalizeH="0" baseline="0" dirty="0">
              <a:ln>
                <a:noFill/>
              </a:ln>
              <a:solidFill>
                <a:schemeClr val="tx1"/>
              </a:solidFill>
              <a:effectLst/>
              <a:latin typeface="Times New Roman" charset="0"/>
            </a:endParaRPr>
          </a:p>
        </p:txBody>
      </p:sp>
    </p:spTree>
    <p:extLst>
      <p:ext uri="{BB962C8B-B14F-4D97-AF65-F5344CB8AC3E}">
        <p14:creationId xmlns:p14="http://schemas.microsoft.com/office/powerpoint/2010/main" val="4289101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06E01-7B29-6B42-A3C8-9C23345721C4}"/>
              </a:ext>
            </a:extLst>
          </p:cNvPr>
          <p:cNvSpPr>
            <a:spLocks noGrp="1"/>
          </p:cNvSpPr>
          <p:nvPr>
            <p:ph type="sldNum" sz="quarter" idx="10"/>
          </p:nvPr>
        </p:nvSpPr>
        <p:spPr/>
        <p:txBody>
          <a:bodyPr/>
          <a:lstStyle/>
          <a:p>
            <a:pPr>
              <a:defRPr/>
            </a:pPr>
            <a:fld id="{D2FF8EBC-C417-3E45-9E3B-DC2307D3C11F}" type="slidenum">
              <a:rPr lang="en-US" smtClean="0"/>
              <a:pPr>
                <a:defRPr/>
              </a:pPr>
              <a:t>18</a:t>
            </a:fld>
            <a:endParaRPr lang="en-US"/>
          </a:p>
        </p:txBody>
      </p:sp>
      <p:pic>
        <p:nvPicPr>
          <p:cNvPr id="5" name="Picture 4">
            <a:extLst>
              <a:ext uri="{FF2B5EF4-FFF2-40B4-BE49-F238E27FC236}">
                <a16:creationId xmlns:a16="http://schemas.microsoft.com/office/drawing/2014/main" id="{C3148920-5C1B-D645-B3FB-90924926EFB2}"/>
              </a:ext>
            </a:extLst>
          </p:cNvPr>
          <p:cNvPicPr>
            <a:picLocks noChangeAspect="1"/>
          </p:cNvPicPr>
          <p:nvPr/>
        </p:nvPicPr>
        <p:blipFill>
          <a:blip r:embed="rId2"/>
          <a:stretch>
            <a:fillRect/>
          </a:stretch>
        </p:blipFill>
        <p:spPr>
          <a:xfrm>
            <a:off x="-396240" y="-228600"/>
            <a:ext cx="9935095" cy="7696200"/>
          </a:xfrm>
          <a:prstGeom prst="rect">
            <a:avLst/>
          </a:prstGeom>
        </p:spPr>
      </p:pic>
      <p:sp>
        <p:nvSpPr>
          <p:cNvPr id="4" name="Rectangle 3">
            <a:extLst>
              <a:ext uri="{FF2B5EF4-FFF2-40B4-BE49-F238E27FC236}">
                <a16:creationId xmlns:a16="http://schemas.microsoft.com/office/drawing/2014/main" id="{615C3995-4B5D-694B-BA34-AE3DA895EB25}"/>
              </a:ext>
            </a:extLst>
          </p:cNvPr>
          <p:cNvSpPr/>
          <p:nvPr/>
        </p:nvSpPr>
        <p:spPr bwMode="auto">
          <a:xfrm>
            <a:off x="3048000" y="3886200"/>
            <a:ext cx="4038600" cy="1905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10792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BCD17-EB67-854B-A62A-FA6E21250624}"/>
              </a:ext>
            </a:extLst>
          </p:cNvPr>
          <p:cNvSpPr>
            <a:spLocks noGrp="1"/>
          </p:cNvSpPr>
          <p:nvPr>
            <p:ph type="title"/>
          </p:nvPr>
        </p:nvSpPr>
        <p:spPr>
          <a:xfrm>
            <a:off x="685800" y="304800"/>
            <a:ext cx="7772400" cy="1143000"/>
          </a:xfrm>
        </p:spPr>
        <p:txBody>
          <a:bodyPr/>
          <a:lstStyle/>
          <a:p>
            <a:r>
              <a:rPr lang="en-US" dirty="0" err="1"/>
              <a:t>Scikit</a:t>
            </a:r>
            <a:r>
              <a:rPr lang="en-US" dirty="0"/>
              <a:t>-learn clustering</a:t>
            </a:r>
          </a:p>
        </p:txBody>
      </p:sp>
      <p:sp>
        <p:nvSpPr>
          <p:cNvPr id="4" name="Slide Number Placeholder 3">
            <a:extLst>
              <a:ext uri="{FF2B5EF4-FFF2-40B4-BE49-F238E27FC236}">
                <a16:creationId xmlns:a16="http://schemas.microsoft.com/office/drawing/2014/main" id="{85A555F2-1D0F-C042-B721-8A84720B1AD9}"/>
              </a:ext>
            </a:extLst>
          </p:cNvPr>
          <p:cNvSpPr>
            <a:spLocks noGrp="1"/>
          </p:cNvSpPr>
          <p:nvPr>
            <p:ph type="sldNum" sz="quarter" idx="4294967295"/>
          </p:nvPr>
        </p:nvSpPr>
        <p:spPr>
          <a:xfrm>
            <a:off x="7239000" y="6553200"/>
            <a:ext cx="1905000" cy="304800"/>
          </a:xfrm>
        </p:spPr>
        <p:txBody>
          <a:bodyPr/>
          <a:lstStyle/>
          <a:p>
            <a:pPr>
              <a:defRPr/>
            </a:pPr>
            <a:fld id="{9D0EFEF1-0F92-3342-A727-9E307F2594E5}" type="slidenum">
              <a:rPr lang="en-US" smtClean="0"/>
              <a:pPr>
                <a:defRPr/>
              </a:pPr>
              <a:t>19</a:t>
            </a:fld>
            <a:endParaRPr lang="en-US"/>
          </a:p>
        </p:txBody>
      </p:sp>
      <p:pic>
        <p:nvPicPr>
          <p:cNvPr id="12" name="Content Placeholder 11" descr="A screenshot of a cell phone&#10;&#10;Description automatically generated">
            <a:extLst>
              <a:ext uri="{FF2B5EF4-FFF2-40B4-BE49-F238E27FC236}">
                <a16:creationId xmlns:a16="http://schemas.microsoft.com/office/drawing/2014/main" id="{8626D006-CD84-D84F-AB27-38905625ABFF}"/>
              </a:ext>
            </a:extLst>
          </p:cNvPr>
          <p:cNvPicPr>
            <a:picLocks noGrp="1" noChangeAspect="1"/>
          </p:cNvPicPr>
          <p:nvPr>
            <p:ph idx="1"/>
          </p:nvPr>
        </p:nvPicPr>
        <p:blipFill>
          <a:blip r:embed="rId2"/>
          <a:stretch>
            <a:fillRect/>
          </a:stretch>
        </p:blipFill>
        <p:spPr>
          <a:xfrm>
            <a:off x="-381000" y="-304800"/>
            <a:ext cx="9829800" cy="7582133"/>
          </a:xfrm>
        </p:spPr>
      </p:pic>
    </p:spTree>
    <p:extLst>
      <p:ext uri="{BB962C8B-B14F-4D97-AF65-F5344CB8AC3E}">
        <p14:creationId xmlns:p14="http://schemas.microsoft.com/office/powerpoint/2010/main" val="2954895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49E6B14D-B186-5B47-BE4F-10AE97CAAC56}"/>
              </a:ext>
            </a:extLst>
          </p:cNvPr>
          <p:cNvPicPr>
            <a:picLocks noChangeAspect="1"/>
          </p:cNvPicPr>
          <p:nvPr/>
        </p:nvPicPr>
        <p:blipFill>
          <a:blip r:embed="rId2"/>
          <a:stretch>
            <a:fillRect/>
          </a:stretch>
        </p:blipFill>
        <p:spPr bwMode="auto">
          <a:xfrm>
            <a:off x="18836" y="157162"/>
            <a:ext cx="9157328"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4" name="Content Placeholder 6">
            <a:extLst>
              <a:ext uri="{FF2B5EF4-FFF2-40B4-BE49-F238E27FC236}">
                <a16:creationId xmlns:a16="http://schemas.microsoft.com/office/drawing/2014/main" id="{02E8F5B6-D113-6C4A-8547-D6B7D360F7FA}"/>
              </a:ext>
            </a:extLst>
          </p:cNvPr>
          <p:cNvPicPr>
            <a:picLocks noChangeAspect="1"/>
          </p:cNvPicPr>
          <p:nvPr/>
        </p:nvPicPr>
        <p:blipFill>
          <a:blip r:embed="rId2"/>
          <a:stretch>
            <a:fillRect/>
          </a:stretch>
        </p:blipFill>
        <p:spPr bwMode="auto">
          <a:xfrm>
            <a:off x="0" y="157162"/>
            <a:ext cx="9157328"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Rectangle 1">
            <a:extLst>
              <a:ext uri="{FF2B5EF4-FFF2-40B4-BE49-F238E27FC236}">
                <a16:creationId xmlns:a16="http://schemas.microsoft.com/office/drawing/2014/main" id="{63893008-9EA8-DB47-820D-0730CE53C476}"/>
              </a:ext>
            </a:extLst>
          </p:cNvPr>
          <p:cNvSpPr/>
          <p:nvPr/>
        </p:nvSpPr>
        <p:spPr bwMode="auto">
          <a:xfrm>
            <a:off x="18836" y="1524000"/>
            <a:ext cx="3791164" cy="2438400"/>
          </a:xfrm>
          <a:prstGeom prst="rect">
            <a:avLst/>
          </a:prstGeom>
          <a:noFill/>
          <a:ln w="889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410679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D9E6-FEFD-C344-8388-F8DD79447097}"/>
              </a:ext>
            </a:extLst>
          </p:cNvPr>
          <p:cNvSpPr>
            <a:spLocks noGrp="1"/>
          </p:cNvSpPr>
          <p:nvPr>
            <p:ph type="title"/>
          </p:nvPr>
        </p:nvSpPr>
        <p:spPr/>
        <p:txBody>
          <a:bodyPr/>
          <a:lstStyle/>
          <a:p>
            <a:endParaRPr lang="en-US" dirty="0"/>
          </a:p>
        </p:txBody>
      </p:sp>
      <p:pic>
        <p:nvPicPr>
          <p:cNvPr id="7" name="Content Placeholder 6" descr="A screenshot of a social media post&#10;&#10;Description automatically generated">
            <a:hlinkClick r:id="rId2"/>
            <a:extLst>
              <a:ext uri="{FF2B5EF4-FFF2-40B4-BE49-F238E27FC236}">
                <a16:creationId xmlns:a16="http://schemas.microsoft.com/office/drawing/2014/main" id="{018343F3-3DE3-5342-B328-5973FEBFAB85}"/>
              </a:ext>
            </a:extLst>
          </p:cNvPr>
          <p:cNvPicPr>
            <a:picLocks noGrp="1" noChangeAspect="1"/>
          </p:cNvPicPr>
          <p:nvPr>
            <p:ph idx="1"/>
          </p:nvPr>
        </p:nvPicPr>
        <p:blipFill>
          <a:blip r:embed="rId3"/>
          <a:stretch>
            <a:fillRect/>
          </a:stretch>
        </p:blipFill>
        <p:spPr>
          <a:xfrm>
            <a:off x="-304800" y="-228600"/>
            <a:ext cx="9753600" cy="7523357"/>
          </a:xfrm>
        </p:spPr>
      </p:pic>
      <p:pic>
        <p:nvPicPr>
          <p:cNvPr id="8" name="Picture 7">
            <a:hlinkClick r:id="rId4"/>
            <a:extLst>
              <a:ext uri="{FF2B5EF4-FFF2-40B4-BE49-F238E27FC236}">
                <a16:creationId xmlns:a16="http://schemas.microsoft.com/office/drawing/2014/main" id="{3085D803-C04D-1D4F-93B4-CE20AADDCC60}"/>
              </a:ext>
            </a:extLst>
          </p:cNvPr>
          <p:cNvPicPr>
            <a:picLocks noChangeAspect="1"/>
          </p:cNvPicPr>
          <p:nvPr/>
        </p:nvPicPr>
        <p:blipFill>
          <a:blip r:embed="rId5"/>
          <a:stretch>
            <a:fillRect/>
          </a:stretch>
        </p:blipFill>
        <p:spPr>
          <a:xfrm>
            <a:off x="8153400" y="6045200"/>
            <a:ext cx="406400" cy="406400"/>
          </a:xfrm>
          <a:prstGeom prst="rect">
            <a:avLst/>
          </a:prstGeom>
        </p:spPr>
      </p:pic>
    </p:spTree>
    <p:extLst>
      <p:ext uri="{BB962C8B-B14F-4D97-AF65-F5344CB8AC3E}">
        <p14:creationId xmlns:p14="http://schemas.microsoft.com/office/powerpoint/2010/main" val="3293519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7614715" cy="6858000"/>
          </a:xfrm>
          <a:prstGeom prst="rect">
            <a:avLst/>
          </a:prstGeom>
        </p:spPr>
      </p:pic>
    </p:spTree>
    <p:extLst>
      <p:ext uri="{BB962C8B-B14F-4D97-AF65-F5344CB8AC3E}">
        <p14:creationId xmlns:p14="http://schemas.microsoft.com/office/powerpoint/2010/main" val="4171284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rrowheads="1"/>
          </p:cNvSpPr>
          <p:nvPr>
            <p:ph type="title"/>
          </p:nvPr>
        </p:nvSpPr>
        <p:spPr>
          <a:xfrm>
            <a:off x="457200" y="152400"/>
            <a:ext cx="8229600" cy="1121661"/>
          </a:xfrm>
        </p:spPr>
        <p:txBody>
          <a:bodyPr/>
          <a:lstStyle/>
          <a:p>
            <a:r>
              <a:rPr lang="en-US" dirty="0">
                <a:ea typeface="ＭＳ Ｐゴシック" charset="0"/>
                <a:cs typeface="ＭＳ Ｐゴシック" charset="0"/>
              </a:rPr>
              <a:t>Problems with K-Means</a:t>
            </a:r>
          </a:p>
        </p:txBody>
      </p:sp>
      <p:sp>
        <p:nvSpPr>
          <p:cNvPr id="29698" name="Rectangle 3"/>
          <p:cNvSpPr>
            <a:spLocks noGrp="1" noChangeArrowheads="1"/>
          </p:cNvSpPr>
          <p:nvPr>
            <p:ph type="body" idx="1"/>
          </p:nvPr>
        </p:nvSpPr>
        <p:spPr>
          <a:xfrm>
            <a:off x="304800" y="1274762"/>
            <a:ext cx="8686800" cy="5430837"/>
          </a:xfrm>
        </p:spPr>
        <p:txBody>
          <a:bodyPr/>
          <a:lstStyle/>
          <a:p>
            <a:r>
              <a:rPr lang="en-US" sz="3200" dirty="0">
                <a:ea typeface="ＭＳ Ｐゴシック" charset="0"/>
                <a:cs typeface="ＭＳ Ｐゴシック" charset="0"/>
              </a:rPr>
              <a:t>Only works for numeric data (typically reals)</a:t>
            </a:r>
          </a:p>
          <a:p>
            <a:r>
              <a:rPr lang="en-US" sz="3200" b="1" i="1" dirty="0">
                <a:ea typeface="ＭＳ Ｐゴシック" charset="0"/>
                <a:cs typeface="ＭＳ Ｐゴシック" charset="0"/>
              </a:rPr>
              <a:t>Very</a:t>
            </a:r>
            <a:r>
              <a:rPr lang="en-US" sz="3200" dirty="0">
                <a:ea typeface="ＭＳ Ｐゴシック" charset="0"/>
                <a:cs typeface="ＭＳ Ｐゴシック" charset="0"/>
              </a:rPr>
              <a:t> sensitive to the initial points</a:t>
            </a:r>
          </a:p>
          <a:p>
            <a:pPr lvl="1"/>
            <a:r>
              <a:rPr lang="en-US" sz="2800" b="1" dirty="0">
                <a:ea typeface="ＭＳ Ｐゴシック" charset="0"/>
              </a:rPr>
              <a:t>fix: </a:t>
            </a:r>
            <a:r>
              <a:rPr lang="en-US" sz="2800" dirty="0">
                <a:ea typeface="ＭＳ Ｐゴシック" charset="0"/>
              </a:rPr>
              <a:t>Do many runs, each with different initial centroids</a:t>
            </a:r>
          </a:p>
          <a:p>
            <a:pPr lvl="1"/>
            <a:r>
              <a:rPr lang="en-US" sz="2800" b="1" dirty="0">
                <a:ea typeface="ＭＳ Ｐゴシック" charset="0"/>
              </a:rPr>
              <a:t>fix: </a:t>
            </a:r>
            <a:r>
              <a:rPr lang="en-US" sz="2800" dirty="0">
                <a:ea typeface="ＭＳ Ｐゴシック" charset="0"/>
              </a:rPr>
              <a:t>Seed centroids with non-random method, e.g., </a:t>
            </a:r>
            <a:r>
              <a:rPr lang="en-US" sz="2800" b="1" dirty="0">
                <a:ea typeface="ＭＳ Ｐゴシック" charset="0"/>
              </a:rPr>
              <a:t>farthest-first</a:t>
            </a:r>
            <a:r>
              <a:rPr lang="en-US" sz="2800" dirty="0">
                <a:ea typeface="ＭＳ Ｐゴシック" charset="0"/>
              </a:rPr>
              <a:t> sampling</a:t>
            </a:r>
          </a:p>
          <a:p>
            <a:r>
              <a:rPr lang="en-US" sz="3200" dirty="0">
                <a:ea typeface="ＭＳ Ｐゴシック" charset="0"/>
              </a:rPr>
              <a:t>Sensitive to outliers</a:t>
            </a:r>
            <a:endParaRPr lang="en-US" sz="2800" b="1" dirty="0">
              <a:ea typeface="ＭＳ Ｐゴシック" charset="0"/>
            </a:endParaRPr>
          </a:p>
          <a:p>
            <a:pPr lvl="1"/>
            <a:r>
              <a:rPr lang="en-US" sz="2800" b="1" dirty="0">
                <a:ea typeface="ＭＳ Ｐゴシック" charset="0"/>
              </a:rPr>
              <a:t>E.g.: find three </a:t>
            </a:r>
          </a:p>
          <a:p>
            <a:pPr lvl="1"/>
            <a:r>
              <a:rPr lang="en-US" sz="2800" b="1" dirty="0">
                <a:ea typeface="ＭＳ Ｐゴシック" charset="0"/>
              </a:rPr>
              <a:t>fix: </a:t>
            </a:r>
            <a:r>
              <a:rPr lang="en-US" sz="2800" dirty="0">
                <a:ea typeface="ＭＳ Ｐゴシック" charset="0"/>
              </a:rPr>
              <a:t>identify and remove outliers</a:t>
            </a:r>
            <a:endParaRPr lang="en-US" sz="3200" dirty="0">
              <a:ea typeface="ＭＳ Ｐゴシック" charset="0"/>
            </a:endParaRPr>
          </a:p>
          <a:p>
            <a:r>
              <a:rPr lang="en-US" sz="3200" b="1" dirty="0">
                <a:ea typeface="ＭＳ Ｐゴシック" charset="0"/>
                <a:cs typeface="ＭＳ Ｐゴシック" charset="0"/>
              </a:rPr>
              <a:t>Must manually choose k</a:t>
            </a:r>
          </a:p>
          <a:p>
            <a:pPr lvl="1"/>
            <a:r>
              <a:rPr lang="en-US" sz="2800" dirty="0">
                <a:ea typeface="ＭＳ Ｐゴシック" charset="0"/>
              </a:rPr>
              <a:t>Learn optimal k using some performance measure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rrowheads="1"/>
          </p:cNvSpPr>
          <p:nvPr>
            <p:ph type="title"/>
          </p:nvPr>
        </p:nvSpPr>
        <p:spPr>
          <a:xfrm>
            <a:off x="457200" y="274638"/>
            <a:ext cx="8229600" cy="831850"/>
          </a:xfrm>
        </p:spPr>
        <p:txBody>
          <a:bodyPr/>
          <a:lstStyle/>
          <a:p>
            <a:r>
              <a:rPr lang="en-US" dirty="0">
                <a:ea typeface="ＭＳ Ｐゴシック" charset="0"/>
                <a:cs typeface="ＭＳ Ｐゴシック" charset="0"/>
              </a:rPr>
              <a:t>Problems with K-Means</a:t>
            </a:r>
          </a:p>
        </p:txBody>
      </p:sp>
      <p:sp>
        <p:nvSpPr>
          <p:cNvPr id="67587" name="Rectangle 3"/>
          <p:cNvSpPr>
            <a:spLocks noGrp="1" noChangeArrowheads="1"/>
          </p:cNvSpPr>
          <p:nvPr>
            <p:ph type="body" idx="1"/>
          </p:nvPr>
        </p:nvSpPr>
        <p:spPr>
          <a:xfrm>
            <a:off x="457200" y="1295400"/>
            <a:ext cx="8229600" cy="5330825"/>
          </a:xfrm>
        </p:spPr>
        <p:txBody>
          <a:bodyPr/>
          <a:lstStyle/>
          <a:p>
            <a:pPr>
              <a:lnSpc>
                <a:spcPct val="90000"/>
              </a:lnSpc>
            </a:pPr>
            <a:r>
              <a:rPr lang="en-US" sz="2800" dirty="0">
                <a:ea typeface="ＭＳ Ｐゴシック" charset="0"/>
                <a:cs typeface="ＭＳ Ｐゴシック" charset="0"/>
              </a:rPr>
              <a:t>How do you tell it which clustering you want?</a:t>
            </a:r>
          </a:p>
          <a:p>
            <a:pPr>
              <a:lnSpc>
                <a:spcPct val="90000"/>
              </a:lnSpc>
            </a:pPr>
            <a:endParaRPr lang="en-US" sz="2800" dirty="0">
              <a:ea typeface="ＭＳ Ｐゴシック" charset="0"/>
              <a:cs typeface="ＭＳ Ｐゴシック" charset="0"/>
            </a:endParaRPr>
          </a:p>
          <a:p>
            <a:pPr>
              <a:lnSpc>
                <a:spcPct val="90000"/>
              </a:lnSpc>
            </a:pPr>
            <a:endParaRPr lang="en-US" sz="2800" dirty="0">
              <a:ea typeface="ＭＳ Ｐゴシック" charset="0"/>
              <a:cs typeface="ＭＳ Ｐゴシック" charset="0"/>
            </a:endParaRPr>
          </a:p>
          <a:p>
            <a:pPr>
              <a:lnSpc>
                <a:spcPct val="90000"/>
              </a:lnSpc>
            </a:pPr>
            <a:endParaRPr lang="en-US" sz="4800" dirty="0">
              <a:ea typeface="ＭＳ Ｐゴシック" charset="0"/>
              <a:cs typeface="ＭＳ Ｐゴシック" charset="0"/>
            </a:endParaRPr>
          </a:p>
          <a:p>
            <a:pPr>
              <a:lnSpc>
                <a:spcPct val="90000"/>
              </a:lnSpc>
            </a:pPr>
            <a:r>
              <a:rPr lang="en-US" sz="2800" dirty="0">
                <a:ea typeface="ＭＳ Ｐゴシック" charset="0"/>
              </a:rPr>
              <a:t>Constrained clustering technique provides hints</a:t>
            </a:r>
          </a:p>
        </p:txBody>
      </p:sp>
      <p:grpSp>
        <p:nvGrpSpPr>
          <p:cNvPr id="31747" name="Group 4"/>
          <p:cNvGrpSpPr>
            <a:grpSpLocks/>
          </p:cNvGrpSpPr>
          <p:nvPr/>
        </p:nvGrpSpPr>
        <p:grpSpPr bwMode="auto">
          <a:xfrm>
            <a:off x="3679825" y="2057400"/>
            <a:ext cx="1619250" cy="1246188"/>
            <a:chOff x="2318" y="1359"/>
            <a:chExt cx="1020" cy="785"/>
          </a:xfrm>
          <a:effectLst>
            <a:glow rad="63500">
              <a:schemeClr val="accent2">
                <a:satMod val="175000"/>
                <a:alpha val="40000"/>
              </a:schemeClr>
            </a:glow>
            <a:outerShdw blurRad="50800" dist="38100" dir="2700000" algn="tl" rotWithShape="0">
              <a:prstClr val="black">
                <a:alpha val="40000"/>
              </a:prstClr>
            </a:outerShdw>
          </a:effectLst>
        </p:grpSpPr>
        <p:grpSp>
          <p:nvGrpSpPr>
            <p:cNvPr id="31864" name="Group 5"/>
            <p:cNvGrpSpPr>
              <a:grpSpLocks/>
            </p:cNvGrpSpPr>
            <p:nvPr/>
          </p:nvGrpSpPr>
          <p:grpSpPr bwMode="auto">
            <a:xfrm>
              <a:off x="2389" y="1446"/>
              <a:ext cx="843" cy="632"/>
              <a:chOff x="912" y="2352"/>
              <a:chExt cx="1536" cy="1392"/>
            </a:xfrm>
          </p:grpSpPr>
          <p:sp>
            <p:nvSpPr>
              <p:cNvPr id="67590" name="Oval 6"/>
              <p:cNvSpPr>
                <a:spLocks noChangeArrowheads="1"/>
              </p:cNvSpPr>
              <p:nvPr/>
            </p:nvSpPr>
            <p:spPr bwMode="auto">
              <a:xfrm>
                <a:off x="912" y="2352"/>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1" name="Oval 7"/>
              <p:cNvSpPr>
                <a:spLocks noChangeArrowheads="1"/>
              </p:cNvSpPr>
              <p:nvPr/>
            </p:nvSpPr>
            <p:spPr bwMode="auto">
              <a:xfrm>
                <a:off x="959" y="2689"/>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2" name="Oval 8"/>
              <p:cNvSpPr>
                <a:spLocks noChangeArrowheads="1"/>
              </p:cNvSpPr>
              <p:nvPr/>
            </p:nvSpPr>
            <p:spPr bwMode="auto">
              <a:xfrm>
                <a:off x="1488" y="2400"/>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3" name="Oval 9"/>
              <p:cNvSpPr>
                <a:spLocks noChangeArrowheads="1"/>
              </p:cNvSpPr>
              <p:nvPr/>
            </p:nvSpPr>
            <p:spPr bwMode="auto">
              <a:xfrm>
                <a:off x="1296" y="2592"/>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4" name="Oval 10"/>
              <p:cNvSpPr>
                <a:spLocks noChangeArrowheads="1"/>
              </p:cNvSpPr>
              <p:nvPr/>
            </p:nvSpPr>
            <p:spPr bwMode="auto">
              <a:xfrm>
                <a:off x="1920" y="2689"/>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5" name="Oval 11"/>
              <p:cNvSpPr>
                <a:spLocks noChangeArrowheads="1"/>
              </p:cNvSpPr>
              <p:nvPr/>
            </p:nvSpPr>
            <p:spPr bwMode="auto">
              <a:xfrm>
                <a:off x="1391" y="2832"/>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6" name="Oval 12"/>
              <p:cNvSpPr>
                <a:spLocks noChangeArrowheads="1"/>
              </p:cNvSpPr>
              <p:nvPr/>
            </p:nvSpPr>
            <p:spPr bwMode="auto">
              <a:xfrm>
                <a:off x="2304" y="2689"/>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7" name="Oval 13"/>
              <p:cNvSpPr>
                <a:spLocks noChangeArrowheads="1"/>
              </p:cNvSpPr>
              <p:nvPr/>
            </p:nvSpPr>
            <p:spPr bwMode="auto">
              <a:xfrm>
                <a:off x="959" y="3264"/>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8" name="Oval 14"/>
              <p:cNvSpPr>
                <a:spLocks noChangeArrowheads="1"/>
              </p:cNvSpPr>
              <p:nvPr/>
            </p:nvSpPr>
            <p:spPr bwMode="auto">
              <a:xfrm>
                <a:off x="1488" y="3121"/>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9" name="Oval 15"/>
              <p:cNvSpPr>
                <a:spLocks noChangeArrowheads="1"/>
              </p:cNvSpPr>
              <p:nvPr/>
            </p:nvSpPr>
            <p:spPr bwMode="auto">
              <a:xfrm>
                <a:off x="1488" y="3504"/>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0" name="Oval 16"/>
              <p:cNvSpPr>
                <a:spLocks noChangeArrowheads="1"/>
              </p:cNvSpPr>
              <p:nvPr/>
            </p:nvSpPr>
            <p:spPr bwMode="auto">
              <a:xfrm>
                <a:off x="1920" y="3121"/>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1" name="Oval 17"/>
              <p:cNvSpPr>
                <a:spLocks noChangeArrowheads="1"/>
              </p:cNvSpPr>
              <p:nvPr/>
            </p:nvSpPr>
            <p:spPr bwMode="auto">
              <a:xfrm>
                <a:off x="2304" y="3264"/>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2" name="Oval 18"/>
              <p:cNvSpPr>
                <a:spLocks noChangeArrowheads="1"/>
              </p:cNvSpPr>
              <p:nvPr/>
            </p:nvSpPr>
            <p:spPr bwMode="auto">
              <a:xfrm>
                <a:off x="1969" y="3601"/>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3" name="Oval 19"/>
              <p:cNvSpPr>
                <a:spLocks noChangeArrowheads="1"/>
              </p:cNvSpPr>
              <p:nvPr/>
            </p:nvSpPr>
            <p:spPr bwMode="auto">
              <a:xfrm>
                <a:off x="2304" y="2352"/>
                <a:ext cx="144" cy="143"/>
              </a:xfrm>
              <a:prstGeom prst="ellipse">
                <a:avLst/>
              </a:prstGeom>
              <a:solidFill>
                <a:schemeClr val="tx2"/>
              </a:solidFill>
              <a:ln w="19050">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04" name="Rectangle 20"/>
            <p:cNvSpPr>
              <a:spLocks noChangeArrowheads="1"/>
            </p:cNvSpPr>
            <p:nvPr/>
          </p:nvSpPr>
          <p:spPr bwMode="auto">
            <a:xfrm>
              <a:off x="2318" y="1359"/>
              <a:ext cx="1020" cy="785"/>
            </a:xfrm>
            <a:prstGeom prst="rect">
              <a:avLst/>
            </a:prstGeom>
            <a:noFill/>
            <a:ln w="1905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48" name="Group 21"/>
          <p:cNvGrpSpPr>
            <a:grpSpLocks/>
          </p:cNvGrpSpPr>
          <p:nvPr/>
        </p:nvGrpSpPr>
        <p:grpSpPr bwMode="auto">
          <a:xfrm>
            <a:off x="5969000" y="2057400"/>
            <a:ext cx="1617663" cy="1246188"/>
            <a:chOff x="4176" y="2928"/>
            <a:chExt cx="1392" cy="1296"/>
          </a:xfrm>
        </p:grpSpPr>
        <p:grpSp>
          <p:nvGrpSpPr>
            <p:cNvPr id="31848" name="Group 22"/>
            <p:cNvGrpSpPr>
              <a:grpSpLocks/>
            </p:cNvGrpSpPr>
            <p:nvPr/>
          </p:nvGrpSpPr>
          <p:grpSpPr bwMode="auto">
            <a:xfrm>
              <a:off x="4272" y="3072"/>
              <a:ext cx="1152" cy="1044"/>
              <a:chOff x="4272" y="3072"/>
              <a:chExt cx="1152" cy="1044"/>
            </a:xfrm>
          </p:grpSpPr>
          <p:sp>
            <p:nvSpPr>
              <p:cNvPr id="67607" name="Oval 23"/>
              <p:cNvSpPr>
                <a:spLocks noChangeArrowheads="1"/>
              </p:cNvSpPr>
              <p:nvPr/>
            </p:nvSpPr>
            <p:spPr bwMode="auto">
              <a:xfrm>
                <a:off x="4272"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8" name="Oval 24"/>
              <p:cNvSpPr>
                <a:spLocks noChangeArrowheads="1"/>
              </p:cNvSpPr>
              <p:nvPr/>
            </p:nvSpPr>
            <p:spPr bwMode="auto">
              <a:xfrm>
                <a:off x="4307" y="3324"/>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9" name="Oval 25"/>
              <p:cNvSpPr>
                <a:spLocks noChangeArrowheads="1"/>
              </p:cNvSpPr>
              <p:nvPr/>
            </p:nvSpPr>
            <p:spPr bwMode="auto">
              <a:xfrm>
                <a:off x="4705" y="3108"/>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0" name="Oval 26"/>
              <p:cNvSpPr>
                <a:spLocks noChangeArrowheads="1"/>
              </p:cNvSpPr>
              <p:nvPr/>
            </p:nvSpPr>
            <p:spPr bwMode="auto">
              <a:xfrm>
                <a:off x="4560" y="325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1" name="Oval 27"/>
              <p:cNvSpPr>
                <a:spLocks noChangeArrowheads="1"/>
              </p:cNvSpPr>
              <p:nvPr/>
            </p:nvSpPr>
            <p:spPr bwMode="auto">
              <a:xfrm>
                <a:off x="5028" y="3324"/>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2" name="Oval 28"/>
              <p:cNvSpPr>
                <a:spLocks noChangeArrowheads="1"/>
              </p:cNvSpPr>
              <p:nvPr/>
            </p:nvSpPr>
            <p:spPr bwMode="auto">
              <a:xfrm>
                <a:off x="4632" y="343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3" name="Oval 29"/>
              <p:cNvSpPr>
                <a:spLocks noChangeArrowheads="1"/>
              </p:cNvSpPr>
              <p:nvPr/>
            </p:nvSpPr>
            <p:spPr bwMode="auto">
              <a:xfrm>
                <a:off x="5318" y="3324"/>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4" name="Oval 30"/>
              <p:cNvSpPr>
                <a:spLocks noChangeArrowheads="1"/>
              </p:cNvSpPr>
              <p:nvPr/>
            </p:nvSpPr>
            <p:spPr bwMode="auto">
              <a:xfrm>
                <a:off x="4307" y="3757"/>
                <a:ext cx="109"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5" name="Oval 31"/>
              <p:cNvSpPr>
                <a:spLocks noChangeArrowheads="1"/>
              </p:cNvSpPr>
              <p:nvPr/>
            </p:nvSpPr>
            <p:spPr bwMode="auto">
              <a:xfrm>
                <a:off x="4705"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6" name="Oval 32"/>
              <p:cNvSpPr>
                <a:spLocks noChangeArrowheads="1"/>
              </p:cNvSpPr>
              <p:nvPr/>
            </p:nvSpPr>
            <p:spPr bwMode="auto">
              <a:xfrm>
                <a:off x="4705" y="393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7" name="Oval 33"/>
              <p:cNvSpPr>
                <a:spLocks noChangeArrowheads="1"/>
              </p:cNvSpPr>
              <p:nvPr/>
            </p:nvSpPr>
            <p:spPr bwMode="auto">
              <a:xfrm>
                <a:off x="5028"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8" name="Oval 34"/>
              <p:cNvSpPr>
                <a:spLocks noChangeArrowheads="1"/>
              </p:cNvSpPr>
              <p:nvPr/>
            </p:nvSpPr>
            <p:spPr bwMode="auto">
              <a:xfrm>
                <a:off x="5318" y="375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9" name="Oval 35"/>
              <p:cNvSpPr>
                <a:spLocks noChangeArrowheads="1"/>
              </p:cNvSpPr>
              <p:nvPr/>
            </p:nvSpPr>
            <p:spPr bwMode="auto">
              <a:xfrm>
                <a:off x="5064" y="4009"/>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0" name="Oval 36"/>
              <p:cNvSpPr>
                <a:spLocks noChangeArrowheads="1"/>
              </p:cNvSpPr>
              <p:nvPr/>
            </p:nvSpPr>
            <p:spPr bwMode="auto">
              <a:xfrm>
                <a:off x="5318"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21" name="Rectangle 37"/>
            <p:cNvSpPr>
              <a:spLocks noChangeArrowheads="1"/>
            </p:cNvSpPr>
            <p:nvPr/>
          </p:nvSpPr>
          <p:spPr bwMode="auto">
            <a:xfrm>
              <a:off x="4176" y="2928"/>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49" name="Group 38"/>
          <p:cNvGrpSpPr>
            <a:grpSpLocks/>
          </p:cNvGrpSpPr>
          <p:nvPr/>
        </p:nvGrpSpPr>
        <p:grpSpPr bwMode="auto">
          <a:xfrm>
            <a:off x="1392238" y="2057400"/>
            <a:ext cx="1617662" cy="1246188"/>
            <a:chOff x="4176" y="1680"/>
            <a:chExt cx="1392" cy="1296"/>
          </a:xfrm>
        </p:grpSpPr>
        <p:grpSp>
          <p:nvGrpSpPr>
            <p:cNvPr id="31832" name="Group 39"/>
            <p:cNvGrpSpPr>
              <a:grpSpLocks/>
            </p:cNvGrpSpPr>
            <p:nvPr/>
          </p:nvGrpSpPr>
          <p:grpSpPr bwMode="auto">
            <a:xfrm>
              <a:off x="4272" y="1824"/>
              <a:ext cx="1152" cy="1044"/>
              <a:chOff x="432" y="3072"/>
              <a:chExt cx="1152" cy="1044"/>
            </a:xfrm>
          </p:grpSpPr>
          <p:sp>
            <p:nvSpPr>
              <p:cNvPr id="67624" name="Oval 40"/>
              <p:cNvSpPr>
                <a:spLocks noChangeArrowheads="1"/>
              </p:cNvSpPr>
              <p:nvPr/>
            </p:nvSpPr>
            <p:spPr bwMode="auto">
              <a:xfrm>
                <a:off x="432"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5" name="Oval 41"/>
              <p:cNvSpPr>
                <a:spLocks noChangeArrowheads="1"/>
              </p:cNvSpPr>
              <p:nvPr/>
            </p:nvSpPr>
            <p:spPr bwMode="auto">
              <a:xfrm>
                <a:off x="467" y="3324"/>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6" name="Oval 42"/>
              <p:cNvSpPr>
                <a:spLocks noChangeArrowheads="1"/>
              </p:cNvSpPr>
              <p:nvPr/>
            </p:nvSpPr>
            <p:spPr bwMode="auto">
              <a:xfrm>
                <a:off x="865" y="3108"/>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7" name="Oval 43"/>
              <p:cNvSpPr>
                <a:spLocks noChangeArrowheads="1"/>
              </p:cNvSpPr>
              <p:nvPr/>
            </p:nvSpPr>
            <p:spPr bwMode="auto">
              <a:xfrm>
                <a:off x="720" y="325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8" name="Oval 44"/>
              <p:cNvSpPr>
                <a:spLocks noChangeArrowheads="1"/>
              </p:cNvSpPr>
              <p:nvPr/>
            </p:nvSpPr>
            <p:spPr bwMode="auto">
              <a:xfrm>
                <a:off x="1188" y="3324"/>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9" name="Oval 45"/>
              <p:cNvSpPr>
                <a:spLocks noChangeArrowheads="1"/>
              </p:cNvSpPr>
              <p:nvPr/>
            </p:nvSpPr>
            <p:spPr bwMode="auto">
              <a:xfrm>
                <a:off x="792" y="343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0" name="Oval 46"/>
              <p:cNvSpPr>
                <a:spLocks noChangeArrowheads="1"/>
              </p:cNvSpPr>
              <p:nvPr/>
            </p:nvSpPr>
            <p:spPr bwMode="auto">
              <a:xfrm>
                <a:off x="1478" y="3324"/>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1" name="Oval 47"/>
              <p:cNvSpPr>
                <a:spLocks noChangeArrowheads="1"/>
              </p:cNvSpPr>
              <p:nvPr/>
            </p:nvSpPr>
            <p:spPr bwMode="auto">
              <a:xfrm>
                <a:off x="467" y="3757"/>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2" name="Oval 48"/>
              <p:cNvSpPr>
                <a:spLocks noChangeArrowheads="1"/>
              </p:cNvSpPr>
              <p:nvPr/>
            </p:nvSpPr>
            <p:spPr bwMode="auto">
              <a:xfrm>
                <a:off x="865" y="3648"/>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3" name="Oval 49"/>
              <p:cNvSpPr>
                <a:spLocks noChangeArrowheads="1"/>
              </p:cNvSpPr>
              <p:nvPr/>
            </p:nvSpPr>
            <p:spPr bwMode="auto">
              <a:xfrm>
                <a:off x="865" y="3937"/>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4" name="Oval 50"/>
              <p:cNvSpPr>
                <a:spLocks noChangeArrowheads="1"/>
              </p:cNvSpPr>
              <p:nvPr/>
            </p:nvSpPr>
            <p:spPr bwMode="auto">
              <a:xfrm>
                <a:off x="1188"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5" name="Oval 51"/>
              <p:cNvSpPr>
                <a:spLocks noChangeArrowheads="1"/>
              </p:cNvSpPr>
              <p:nvPr/>
            </p:nvSpPr>
            <p:spPr bwMode="auto">
              <a:xfrm>
                <a:off x="1478" y="375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6" name="Oval 52"/>
              <p:cNvSpPr>
                <a:spLocks noChangeArrowheads="1"/>
              </p:cNvSpPr>
              <p:nvPr/>
            </p:nvSpPr>
            <p:spPr bwMode="auto">
              <a:xfrm>
                <a:off x="1224" y="4009"/>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7" name="Oval 53"/>
              <p:cNvSpPr>
                <a:spLocks noChangeArrowheads="1"/>
              </p:cNvSpPr>
              <p:nvPr/>
            </p:nvSpPr>
            <p:spPr bwMode="auto">
              <a:xfrm>
                <a:off x="1478" y="3072"/>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38" name="Rectangle 54"/>
            <p:cNvSpPr>
              <a:spLocks noChangeArrowheads="1"/>
            </p:cNvSpPr>
            <p:nvPr/>
          </p:nvSpPr>
          <p:spPr bwMode="auto">
            <a:xfrm>
              <a:off x="4176" y="1680"/>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39" name="Line 55"/>
          <p:cNvSpPr>
            <a:spLocks noChangeShapeType="1"/>
          </p:cNvSpPr>
          <p:nvPr/>
        </p:nvSpPr>
        <p:spPr bwMode="auto">
          <a:xfrm flipH="1" flipV="1">
            <a:off x="3082925" y="2679700"/>
            <a:ext cx="568325" cy="15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51" name="Group 56"/>
          <p:cNvGrpSpPr>
            <a:grpSpLocks/>
          </p:cNvGrpSpPr>
          <p:nvPr/>
        </p:nvGrpSpPr>
        <p:grpSpPr bwMode="auto">
          <a:xfrm>
            <a:off x="464102" y="2045916"/>
            <a:ext cx="736600" cy="887412"/>
            <a:chOff x="2687" y="2231"/>
            <a:chExt cx="352" cy="494"/>
          </a:xfrm>
        </p:grpSpPr>
        <p:sp>
          <p:nvSpPr>
            <p:cNvPr id="31820" name="AutoShape 57"/>
            <p:cNvSpPr>
              <a:spLocks noChangeAspect="1" noChangeArrowheads="1" noTextEdit="1"/>
            </p:cNvSpPr>
            <p:nvPr/>
          </p:nvSpPr>
          <p:spPr bwMode="auto">
            <a:xfrm>
              <a:off x="2687" y="2231"/>
              <a:ext cx="352"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Calibri"/>
              </a:endParaRPr>
            </a:p>
          </p:txBody>
        </p:sp>
        <p:sp>
          <p:nvSpPr>
            <p:cNvPr id="31821" name="Freeform 58"/>
            <p:cNvSpPr>
              <a:spLocks/>
            </p:cNvSpPr>
            <p:nvPr/>
          </p:nvSpPr>
          <p:spPr bwMode="auto">
            <a:xfrm>
              <a:off x="2687" y="2436"/>
              <a:ext cx="315" cy="260"/>
            </a:xfrm>
            <a:custGeom>
              <a:avLst/>
              <a:gdLst>
                <a:gd name="T0" fmla="*/ 8 w 1289"/>
                <a:gd name="T1" fmla="*/ 0 h 1291"/>
                <a:gd name="T2" fmla="*/ 7 w 1289"/>
                <a:gd name="T3" fmla="*/ 0 h 1291"/>
                <a:gd name="T4" fmla="*/ 5 w 1289"/>
                <a:gd name="T5" fmla="*/ 1 h 1291"/>
                <a:gd name="T6" fmla="*/ 3 w 1289"/>
                <a:gd name="T7" fmla="*/ 1 h 1291"/>
                <a:gd name="T8" fmla="*/ 2 w 1289"/>
                <a:gd name="T9" fmla="*/ 2 h 1291"/>
                <a:gd name="T10" fmla="*/ 1 w 1289"/>
                <a:gd name="T11" fmla="*/ 3 h 1291"/>
                <a:gd name="T12" fmla="*/ 0 w 1289"/>
                <a:gd name="T13" fmla="*/ 4 h 1291"/>
                <a:gd name="T14" fmla="*/ 0 w 1289"/>
                <a:gd name="T15" fmla="*/ 5 h 1291"/>
                <a:gd name="T16" fmla="*/ 0 w 1289"/>
                <a:gd name="T17" fmla="*/ 6 h 1291"/>
                <a:gd name="T18" fmla="*/ 0 w 1289"/>
                <a:gd name="T19" fmla="*/ 7 h 1291"/>
                <a:gd name="T20" fmla="*/ 1 w 1289"/>
                <a:gd name="T21" fmla="*/ 8 h 1291"/>
                <a:gd name="T22" fmla="*/ 2 w 1289"/>
                <a:gd name="T23" fmla="*/ 9 h 1291"/>
                <a:gd name="T24" fmla="*/ 3 w 1289"/>
                <a:gd name="T25" fmla="*/ 9 h 1291"/>
                <a:gd name="T26" fmla="*/ 5 w 1289"/>
                <a:gd name="T27" fmla="*/ 10 h 1291"/>
                <a:gd name="T28" fmla="*/ 7 w 1289"/>
                <a:gd name="T29" fmla="*/ 10 h 1291"/>
                <a:gd name="T30" fmla="*/ 8 w 1289"/>
                <a:gd name="T31" fmla="*/ 10 h 1291"/>
                <a:gd name="T32" fmla="*/ 11 w 1289"/>
                <a:gd name="T33" fmla="*/ 10 h 1291"/>
                <a:gd name="T34" fmla="*/ 12 w 1289"/>
                <a:gd name="T35" fmla="*/ 10 h 1291"/>
                <a:gd name="T36" fmla="*/ 14 w 1289"/>
                <a:gd name="T37" fmla="*/ 10 h 1291"/>
                <a:gd name="T38" fmla="*/ 15 w 1289"/>
                <a:gd name="T39" fmla="*/ 9 h 1291"/>
                <a:gd name="T40" fmla="*/ 17 w 1289"/>
                <a:gd name="T41" fmla="*/ 9 h 1291"/>
                <a:gd name="T42" fmla="*/ 18 w 1289"/>
                <a:gd name="T43" fmla="*/ 8 h 1291"/>
                <a:gd name="T44" fmla="*/ 18 w 1289"/>
                <a:gd name="T45" fmla="*/ 7 h 1291"/>
                <a:gd name="T46" fmla="*/ 19 w 1289"/>
                <a:gd name="T47" fmla="*/ 6 h 1291"/>
                <a:gd name="T48" fmla="*/ 19 w 1289"/>
                <a:gd name="T49" fmla="*/ 5 h 1291"/>
                <a:gd name="T50" fmla="*/ 18 w 1289"/>
                <a:gd name="T51" fmla="*/ 4 h 1291"/>
                <a:gd name="T52" fmla="*/ 18 w 1289"/>
                <a:gd name="T53" fmla="*/ 3 h 1291"/>
                <a:gd name="T54" fmla="*/ 17 w 1289"/>
                <a:gd name="T55" fmla="*/ 2 h 1291"/>
                <a:gd name="T56" fmla="*/ 15 w 1289"/>
                <a:gd name="T57" fmla="*/ 1 h 1291"/>
                <a:gd name="T58" fmla="*/ 14 w 1289"/>
                <a:gd name="T59" fmla="*/ 1 h 1291"/>
                <a:gd name="T60" fmla="*/ 12 w 1289"/>
                <a:gd name="T61" fmla="*/ 0 h 1291"/>
                <a:gd name="T62" fmla="*/ 11 w 1289"/>
                <a:gd name="T63" fmla="*/ 0 h 12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89" h="1291">
                  <a:moveTo>
                    <a:pt x="644" y="0"/>
                  </a:moveTo>
                  <a:lnTo>
                    <a:pt x="578" y="4"/>
                  </a:lnTo>
                  <a:lnTo>
                    <a:pt x="514" y="14"/>
                  </a:lnTo>
                  <a:lnTo>
                    <a:pt x="452" y="30"/>
                  </a:lnTo>
                  <a:lnTo>
                    <a:pt x="393" y="51"/>
                  </a:lnTo>
                  <a:lnTo>
                    <a:pt x="337" y="79"/>
                  </a:lnTo>
                  <a:lnTo>
                    <a:pt x="284" y="111"/>
                  </a:lnTo>
                  <a:lnTo>
                    <a:pt x="234" y="147"/>
                  </a:lnTo>
                  <a:lnTo>
                    <a:pt x="189" y="189"/>
                  </a:lnTo>
                  <a:lnTo>
                    <a:pt x="147" y="235"/>
                  </a:lnTo>
                  <a:lnTo>
                    <a:pt x="110" y="284"/>
                  </a:lnTo>
                  <a:lnTo>
                    <a:pt x="77" y="338"/>
                  </a:lnTo>
                  <a:lnTo>
                    <a:pt x="50" y="395"/>
                  </a:lnTo>
                  <a:lnTo>
                    <a:pt x="29" y="453"/>
                  </a:lnTo>
                  <a:lnTo>
                    <a:pt x="13" y="516"/>
                  </a:lnTo>
                  <a:lnTo>
                    <a:pt x="4" y="579"/>
                  </a:lnTo>
                  <a:lnTo>
                    <a:pt x="0" y="646"/>
                  </a:lnTo>
                  <a:lnTo>
                    <a:pt x="4" y="712"/>
                  </a:lnTo>
                  <a:lnTo>
                    <a:pt x="13" y="775"/>
                  </a:lnTo>
                  <a:lnTo>
                    <a:pt x="29" y="838"/>
                  </a:lnTo>
                  <a:lnTo>
                    <a:pt x="50" y="896"/>
                  </a:lnTo>
                  <a:lnTo>
                    <a:pt x="77" y="953"/>
                  </a:lnTo>
                  <a:lnTo>
                    <a:pt x="110" y="1007"/>
                  </a:lnTo>
                  <a:lnTo>
                    <a:pt x="147" y="1056"/>
                  </a:lnTo>
                  <a:lnTo>
                    <a:pt x="189" y="1102"/>
                  </a:lnTo>
                  <a:lnTo>
                    <a:pt x="234" y="1144"/>
                  </a:lnTo>
                  <a:lnTo>
                    <a:pt x="284" y="1180"/>
                  </a:lnTo>
                  <a:lnTo>
                    <a:pt x="337" y="1212"/>
                  </a:lnTo>
                  <a:lnTo>
                    <a:pt x="393" y="1240"/>
                  </a:lnTo>
                  <a:lnTo>
                    <a:pt x="452" y="1261"/>
                  </a:lnTo>
                  <a:lnTo>
                    <a:pt x="514" y="1277"/>
                  </a:lnTo>
                  <a:lnTo>
                    <a:pt x="578" y="1287"/>
                  </a:lnTo>
                  <a:lnTo>
                    <a:pt x="644" y="1291"/>
                  </a:lnTo>
                  <a:lnTo>
                    <a:pt x="710" y="1287"/>
                  </a:lnTo>
                  <a:lnTo>
                    <a:pt x="774" y="1277"/>
                  </a:lnTo>
                  <a:lnTo>
                    <a:pt x="836" y="1261"/>
                  </a:lnTo>
                  <a:lnTo>
                    <a:pt x="895" y="1240"/>
                  </a:lnTo>
                  <a:lnTo>
                    <a:pt x="951" y="1212"/>
                  </a:lnTo>
                  <a:lnTo>
                    <a:pt x="1005" y="1180"/>
                  </a:lnTo>
                  <a:lnTo>
                    <a:pt x="1054" y="1144"/>
                  </a:lnTo>
                  <a:lnTo>
                    <a:pt x="1101" y="1102"/>
                  </a:lnTo>
                  <a:lnTo>
                    <a:pt x="1142" y="1056"/>
                  </a:lnTo>
                  <a:lnTo>
                    <a:pt x="1179" y="1007"/>
                  </a:lnTo>
                  <a:lnTo>
                    <a:pt x="1211" y="953"/>
                  </a:lnTo>
                  <a:lnTo>
                    <a:pt x="1239" y="896"/>
                  </a:lnTo>
                  <a:lnTo>
                    <a:pt x="1260" y="838"/>
                  </a:lnTo>
                  <a:lnTo>
                    <a:pt x="1276" y="775"/>
                  </a:lnTo>
                  <a:lnTo>
                    <a:pt x="1286" y="712"/>
                  </a:lnTo>
                  <a:lnTo>
                    <a:pt x="1289" y="646"/>
                  </a:lnTo>
                  <a:lnTo>
                    <a:pt x="1286" y="579"/>
                  </a:lnTo>
                  <a:lnTo>
                    <a:pt x="1276" y="516"/>
                  </a:lnTo>
                  <a:lnTo>
                    <a:pt x="1260" y="453"/>
                  </a:lnTo>
                  <a:lnTo>
                    <a:pt x="1239" y="395"/>
                  </a:lnTo>
                  <a:lnTo>
                    <a:pt x="1211" y="338"/>
                  </a:lnTo>
                  <a:lnTo>
                    <a:pt x="1179" y="284"/>
                  </a:lnTo>
                  <a:lnTo>
                    <a:pt x="1142" y="235"/>
                  </a:lnTo>
                  <a:lnTo>
                    <a:pt x="1101" y="189"/>
                  </a:lnTo>
                  <a:lnTo>
                    <a:pt x="1054" y="147"/>
                  </a:lnTo>
                  <a:lnTo>
                    <a:pt x="1005" y="111"/>
                  </a:lnTo>
                  <a:lnTo>
                    <a:pt x="951" y="79"/>
                  </a:lnTo>
                  <a:lnTo>
                    <a:pt x="895" y="51"/>
                  </a:lnTo>
                  <a:lnTo>
                    <a:pt x="836" y="30"/>
                  </a:lnTo>
                  <a:lnTo>
                    <a:pt x="774" y="14"/>
                  </a:lnTo>
                  <a:lnTo>
                    <a:pt x="710" y="4"/>
                  </a:lnTo>
                  <a:lnTo>
                    <a:pt x="644" y="0"/>
                  </a:lnTo>
                  <a:close/>
                </a:path>
              </a:pathLst>
            </a:custGeom>
            <a:solidFill>
              <a:srgbClr val="BFDDD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2" name="Freeform 59"/>
            <p:cNvSpPr>
              <a:spLocks/>
            </p:cNvSpPr>
            <p:nvPr/>
          </p:nvSpPr>
          <p:spPr bwMode="auto">
            <a:xfrm>
              <a:off x="2764" y="2306"/>
              <a:ext cx="145" cy="107"/>
            </a:xfrm>
            <a:custGeom>
              <a:avLst/>
              <a:gdLst>
                <a:gd name="T0" fmla="*/ 4 w 593"/>
                <a:gd name="T1" fmla="*/ 1 h 528"/>
                <a:gd name="T2" fmla="*/ 4 w 593"/>
                <a:gd name="T3" fmla="*/ 1 h 528"/>
                <a:gd name="T4" fmla="*/ 3 w 593"/>
                <a:gd name="T5" fmla="*/ 1 h 528"/>
                <a:gd name="T6" fmla="*/ 3 w 593"/>
                <a:gd name="T7" fmla="*/ 2 h 528"/>
                <a:gd name="T8" fmla="*/ 3 w 593"/>
                <a:gd name="T9" fmla="*/ 2 h 528"/>
                <a:gd name="T10" fmla="*/ 2 w 593"/>
                <a:gd name="T11" fmla="*/ 2 h 528"/>
                <a:gd name="T12" fmla="*/ 2 w 593"/>
                <a:gd name="T13" fmla="*/ 2 h 528"/>
                <a:gd name="T14" fmla="*/ 2 w 593"/>
                <a:gd name="T15" fmla="*/ 2 h 528"/>
                <a:gd name="T16" fmla="*/ 1 w 593"/>
                <a:gd name="T17" fmla="*/ 2 h 528"/>
                <a:gd name="T18" fmla="*/ 1 w 593"/>
                <a:gd name="T19" fmla="*/ 2 h 528"/>
                <a:gd name="T20" fmla="*/ 0 w 593"/>
                <a:gd name="T21" fmla="*/ 2 h 528"/>
                <a:gd name="T22" fmla="*/ 0 w 593"/>
                <a:gd name="T23" fmla="*/ 2 h 528"/>
                <a:gd name="T24" fmla="*/ 0 w 593"/>
                <a:gd name="T25" fmla="*/ 1 h 528"/>
                <a:gd name="T26" fmla="*/ 0 w 593"/>
                <a:gd name="T27" fmla="*/ 1 h 528"/>
                <a:gd name="T28" fmla="*/ 0 w 593"/>
                <a:gd name="T29" fmla="*/ 1 h 528"/>
                <a:gd name="T30" fmla="*/ 1 w 593"/>
                <a:gd name="T31" fmla="*/ 1 h 528"/>
                <a:gd name="T32" fmla="*/ 1 w 593"/>
                <a:gd name="T33" fmla="*/ 0 h 528"/>
                <a:gd name="T34" fmla="*/ 2 w 593"/>
                <a:gd name="T35" fmla="*/ 0 h 528"/>
                <a:gd name="T36" fmla="*/ 3 w 593"/>
                <a:gd name="T37" fmla="*/ 0 h 528"/>
                <a:gd name="T38" fmla="*/ 4 w 593"/>
                <a:gd name="T39" fmla="*/ 0 h 528"/>
                <a:gd name="T40" fmla="*/ 5 w 593"/>
                <a:gd name="T41" fmla="*/ 0 h 528"/>
                <a:gd name="T42" fmla="*/ 6 w 593"/>
                <a:gd name="T43" fmla="*/ 0 h 528"/>
                <a:gd name="T44" fmla="*/ 7 w 593"/>
                <a:gd name="T45" fmla="*/ 0 h 528"/>
                <a:gd name="T46" fmla="*/ 7 w 593"/>
                <a:gd name="T47" fmla="*/ 0 h 528"/>
                <a:gd name="T48" fmla="*/ 8 w 593"/>
                <a:gd name="T49" fmla="*/ 1 h 528"/>
                <a:gd name="T50" fmla="*/ 8 w 593"/>
                <a:gd name="T51" fmla="*/ 1 h 528"/>
                <a:gd name="T52" fmla="*/ 9 w 593"/>
                <a:gd name="T53" fmla="*/ 1 h 528"/>
                <a:gd name="T54" fmla="*/ 9 w 593"/>
                <a:gd name="T55" fmla="*/ 2 h 528"/>
                <a:gd name="T56" fmla="*/ 9 w 593"/>
                <a:gd name="T57" fmla="*/ 2 h 528"/>
                <a:gd name="T58" fmla="*/ 8 w 593"/>
                <a:gd name="T59" fmla="*/ 3 h 528"/>
                <a:gd name="T60" fmla="*/ 8 w 593"/>
                <a:gd name="T61" fmla="*/ 3 h 528"/>
                <a:gd name="T62" fmla="*/ 8 w 593"/>
                <a:gd name="T63" fmla="*/ 3 h 528"/>
                <a:gd name="T64" fmla="*/ 7 w 593"/>
                <a:gd name="T65" fmla="*/ 3 h 528"/>
                <a:gd name="T66" fmla="*/ 6 w 593"/>
                <a:gd name="T67" fmla="*/ 3 h 528"/>
                <a:gd name="T68" fmla="*/ 6 w 593"/>
                <a:gd name="T69" fmla="*/ 4 h 528"/>
                <a:gd name="T70" fmla="*/ 5 w 593"/>
                <a:gd name="T71" fmla="*/ 4 h 528"/>
                <a:gd name="T72" fmla="*/ 5 w 593"/>
                <a:gd name="T73" fmla="*/ 4 h 528"/>
                <a:gd name="T74" fmla="*/ 5 w 593"/>
                <a:gd name="T75" fmla="*/ 4 h 528"/>
                <a:gd name="T76" fmla="*/ 5 w 593"/>
                <a:gd name="T77" fmla="*/ 4 h 528"/>
                <a:gd name="T78" fmla="*/ 4 w 593"/>
                <a:gd name="T79" fmla="*/ 4 h 528"/>
                <a:gd name="T80" fmla="*/ 4 w 593"/>
                <a:gd name="T81" fmla="*/ 4 h 528"/>
                <a:gd name="T82" fmla="*/ 3 w 593"/>
                <a:gd name="T83" fmla="*/ 4 h 528"/>
                <a:gd name="T84" fmla="*/ 3 w 593"/>
                <a:gd name="T85" fmla="*/ 4 h 528"/>
                <a:gd name="T86" fmla="*/ 3 w 593"/>
                <a:gd name="T87" fmla="*/ 4 h 528"/>
                <a:gd name="T88" fmla="*/ 3 w 593"/>
                <a:gd name="T89" fmla="*/ 3 h 528"/>
                <a:gd name="T90" fmla="*/ 3 w 593"/>
                <a:gd name="T91" fmla="*/ 3 h 528"/>
                <a:gd name="T92" fmla="*/ 3 w 593"/>
                <a:gd name="T93" fmla="*/ 3 h 528"/>
                <a:gd name="T94" fmla="*/ 4 w 593"/>
                <a:gd name="T95" fmla="*/ 3 h 528"/>
                <a:gd name="T96" fmla="*/ 4 w 593"/>
                <a:gd name="T97" fmla="*/ 2 h 528"/>
                <a:gd name="T98" fmla="*/ 5 w 593"/>
                <a:gd name="T99" fmla="*/ 2 h 528"/>
                <a:gd name="T100" fmla="*/ 5 w 593"/>
                <a:gd name="T101" fmla="*/ 2 h 528"/>
                <a:gd name="T102" fmla="*/ 5 w 593"/>
                <a:gd name="T103" fmla="*/ 2 h 528"/>
                <a:gd name="T104" fmla="*/ 5 w 593"/>
                <a:gd name="T105" fmla="*/ 2 h 528"/>
                <a:gd name="T106" fmla="*/ 5 w 593"/>
                <a:gd name="T107" fmla="*/ 1 h 528"/>
                <a:gd name="T108" fmla="*/ 5 w 593"/>
                <a:gd name="T109" fmla="*/ 1 h 528"/>
                <a:gd name="T110" fmla="*/ 4 w 593"/>
                <a:gd name="T111" fmla="*/ 1 h 5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3" h="528">
                  <a:moveTo>
                    <a:pt x="289" y="162"/>
                  </a:moveTo>
                  <a:lnTo>
                    <a:pt x="277" y="162"/>
                  </a:lnTo>
                  <a:lnTo>
                    <a:pt x="264" y="164"/>
                  </a:lnTo>
                  <a:lnTo>
                    <a:pt x="252" y="168"/>
                  </a:lnTo>
                  <a:lnTo>
                    <a:pt x="240" y="173"/>
                  </a:lnTo>
                  <a:lnTo>
                    <a:pt x="228" y="180"/>
                  </a:lnTo>
                  <a:lnTo>
                    <a:pt x="215" y="190"/>
                  </a:lnTo>
                  <a:lnTo>
                    <a:pt x="203" y="202"/>
                  </a:lnTo>
                  <a:lnTo>
                    <a:pt x="192" y="217"/>
                  </a:lnTo>
                  <a:lnTo>
                    <a:pt x="180" y="234"/>
                  </a:lnTo>
                  <a:lnTo>
                    <a:pt x="169" y="247"/>
                  </a:lnTo>
                  <a:lnTo>
                    <a:pt x="158" y="258"/>
                  </a:lnTo>
                  <a:lnTo>
                    <a:pt x="148" y="266"/>
                  </a:lnTo>
                  <a:lnTo>
                    <a:pt x="137" y="271"/>
                  </a:lnTo>
                  <a:lnTo>
                    <a:pt x="126" y="273"/>
                  </a:lnTo>
                  <a:lnTo>
                    <a:pt x="114" y="275"/>
                  </a:lnTo>
                  <a:lnTo>
                    <a:pt x="99" y="275"/>
                  </a:lnTo>
                  <a:lnTo>
                    <a:pt x="78" y="274"/>
                  </a:lnTo>
                  <a:lnTo>
                    <a:pt x="60" y="269"/>
                  </a:lnTo>
                  <a:lnTo>
                    <a:pt x="43" y="263"/>
                  </a:lnTo>
                  <a:lnTo>
                    <a:pt x="28" y="253"/>
                  </a:lnTo>
                  <a:lnTo>
                    <a:pt x="16" y="241"/>
                  </a:lnTo>
                  <a:lnTo>
                    <a:pt x="7" y="225"/>
                  </a:lnTo>
                  <a:lnTo>
                    <a:pt x="2" y="208"/>
                  </a:lnTo>
                  <a:lnTo>
                    <a:pt x="0" y="187"/>
                  </a:lnTo>
                  <a:lnTo>
                    <a:pt x="1" y="174"/>
                  </a:lnTo>
                  <a:lnTo>
                    <a:pt x="5" y="159"/>
                  </a:lnTo>
                  <a:lnTo>
                    <a:pt x="10" y="143"/>
                  </a:lnTo>
                  <a:lnTo>
                    <a:pt x="17" y="129"/>
                  </a:lnTo>
                  <a:lnTo>
                    <a:pt x="27" y="113"/>
                  </a:lnTo>
                  <a:lnTo>
                    <a:pt x="39" y="97"/>
                  </a:lnTo>
                  <a:lnTo>
                    <a:pt x="54" y="82"/>
                  </a:lnTo>
                  <a:lnTo>
                    <a:pt x="71" y="67"/>
                  </a:lnTo>
                  <a:lnTo>
                    <a:pt x="89" y="53"/>
                  </a:lnTo>
                  <a:lnTo>
                    <a:pt x="111" y="40"/>
                  </a:lnTo>
                  <a:lnTo>
                    <a:pt x="135" y="29"/>
                  </a:lnTo>
                  <a:lnTo>
                    <a:pt x="162" y="20"/>
                  </a:lnTo>
                  <a:lnTo>
                    <a:pt x="190" y="11"/>
                  </a:lnTo>
                  <a:lnTo>
                    <a:pt x="220" y="5"/>
                  </a:lnTo>
                  <a:lnTo>
                    <a:pt x="255" y="1"/>
                  </a:lnTo>
                  <a:lnTo>
                    <a:pt x="290" y="0"/>
                  </a:lnTo>
                  <a:lnTo>
                    <a:pt x="327" y="1"/>
                  </a:lnTo>
                  <a:lnTo>
                    <a:pt x="361" y="5"/>
                  </a:lnTo>
                  <a:lnTo>
                    <a:pt x="393" y="10"/>
                  </a:lnTo>
                  <a:lnTo>
                    <a:pt x="424" y="18"/>
                  </a:lnTo>
                  <a:lnTo>
                    <a:pt x="451" y="28"/>
                  </a:lnTo>
                  <a:lnTo>
                    <a:pt x="475" y="39"/>
                  </a:lnTo>
                  <a:lnTo>
                    <a:pt x="497" y="52"/>
                  </a:lnTo>
                  <a:lnTo>
                    <a:pt x="518" y="66"/>
                  </a:lnTo>
                  <a:lnTo>
                    <a:pt x="535" y="82"/>
                  </a:lnTo>
                  <a:lnTo>
                    <a:pt x="551" y="99"/>
                  </a:lnTo>
                  <a:lnTo>
                    <a:pt x="563" y="118"/>
                  </a:lnTo>
                  <a:lnTo>
                    <a:pt x="574" y="136"/>
                  </a:lnTo>
                  <a:lnTo>
                    <a:pt x="582" y="156"/>
                  </a:lnTo>
                  <a:lnTo>
                    <a:pt x="588" y="176"/>
                  </a:lnTo>
                  <a:lnTo>
                    <a:pt x="591" y="197"/>
                  </a:lnTo>
                  <a:lnTo>
                    <a:pt x="593" y="218"/>
                  </a:lnTo>
                  <a:lnTo>
                    <a:pt x="590" y="250"/>
                  </a:lnTo>
                  <a:lnTo>
                    <a:pt x="584" y="278"/>
                  </a:lnTo>
                  <a:lnTo>
                    <a:pt x="574" y="304"/>
                  </a:lnTo>
                  <a:lnTo>
                    <a:pt x="562" y="324"/>
                  </a:lnTo>
                  <a:lnTo>
                    <a:pt x="546" y="344"/>
                  </a:lnTo>
                  <a:lnTo>
                    <a:pt x="529" y="360"/>
                  </a:lnTo>
                  <a:lnTo>
                    <a:pt x="511" y="375"/>
                  </a:lnTo>
                  <a:lnTo>
                    <a:pt x="491" y="387"/>
                  </a:lnTo>
                  <a:lnTo>
                    <a:pt x="470" y="399"/>
                  </a:lnTo>
                  <a:lnTo>
                    <a:pt x="451" y="409"/>
                  </a:lnTo>
                  <a:lnTo>
                    <a:pt x="431" y="420"/>
                  </a:lnTo>
                  <a:lnTo>
                    <a:pt x="414" y="430"/>
                  </a:lnTo>
                  <a:lnTo>
                    <a:pt x="397" y="440"/>
                  </a:lnTo>
                  <a:lnTo>
                    <a:pt x="383" y="451"/>
                  </a:lnTo>
                  <a:lnTo>
                    <a:pt x="372" y="462"/>
                  </a:lnTo>
                  <a:lnTo>
                    <a:pt x="364" y="475"/>
                  </a:lnTo>
                  <a:lnTo>
                    <a:pt x="356" y="490"/>
                  </a:lnTo>
                  <a:lnTo>
                    <a:pt x="346" y="501"/>
                  </a:lnTo>
                  <a:lnTo>
                    <a:pt x="337" y="511"/>
                  </a:lnTo>
                  <a:lnTo>
                    <a:pt x="326" y="518"/>
                  </a:lnTo>
                  <a:lnTo>
                    <a:pt x="312" y="523"/>
                  </a:lnTo>
                  <a:lnTo>
                    <a:pt x="299" y="525"/>
                  </a:lnTo>
                  <a:lnTo>
                    <a:pt x="283" y="528"/>
                  </a:lnTo>
                  <a:lnTo>
                    <a:pt x="264" y="528"/>
                  </a:lnTo>
                  <a:lnTo>
                    <a:pt x="244" y="526"/>
                  </a:lnTo>
                  <a:lnTo>
                    <a:pt x="225" y="522"/>
                  </a:lnTo>
                  <a:lnTo>
                    <a:pt x="211" y="513"/>
                  </a:lnTo>
                  <a:lnTo>
                    <a:pt x="198" y="503"/>
                  </a:lnTo>
                  <a:lnTo>
                    <a:pt x="190" y="491"/>
                  </a:lnTo>
                  <a:lnTo>
                    <a:pt x="184" y="476"/>
                  </a:lnTo>
                  <a:lnTo>
                    <a:pt x="180" y="460"/>
                  </a:lnTo>
                  <a:lnTo>
                    <a:pt x="179" y="443"/>
                  </a:lnTo>
                  <a:lnTo>
                    <a:pt x="181" y="420"/>
                  </a:lnTo>
                  <a:lnTo>
                    <a:pt x="186" y="400"/>
                  </a:lnTo>
                  <a:lnTo>
                    <a:pt x="196" y="382"/>
                  </a:lnTo>
                  <a:lnTo>
                    <a:pt x="207" y="365"/>
                  </a:lnTo>
                  <a:lnTo>
                    <a:pt x="222" y="350"/>
                  </a:lnTo>
                  <a:lnTo>
                    <a:pt x="239" y="337"/>
                  </a:lnTo>
                  <a:lnTo>
                    <a:pt x="258" y="324"/>
                  </a:lnTo>
                  <a:lnTo>
                    <a:pt x="279" y="313"/>
                  </a:lnTo>
                  <a:lnTo>
                    <a:pt x="302" y="301"/>
                  </a:lnTo>
                  <a:lnTo>
                    <a:pt x="322" y="290"/>
                  </a:lnTo>
                  <a:lnTo>
                    <a:pt x="337" y="279"/>
                  </a:lnTo>
                  <a:lnTo>
                    <a:pt x="348" y="269"/>
                  </a:lnTo>
                  <a:lnTo>
                    <a:pt x="355" y="260"/>
                  </a:lnTo>
                  <a:lnTo>
                    <a:pt x="360" y="249"/>
                  </a:lnTo>
                  <a:lnTo>
                    <a:pt x="362" y="236"/>
                  </a:lnTo>
                  <a:lnTo>
                    <a:pt x="364" y="222"/>
                  </a:lnTo>
                  <a:lnTo>
                    <a:pt x="362" y="207"/>
                  </a:lnTo>
                  <a:lnTo>
                    <a:pt x="357" y="193"/>
                  </a:lnTo>
                  <a:lnTo>
                    <a:pt x="351" y="184"/>
                  </a:lnTo>
                  <a:lnTo>
                    <a:pt x="342" y="175"/>
                  </a:lnTo>
                  <a:lnTo>
                    <a:pt x="331" y="169"/>
                  </a:lnTo>
                  <a:lnTo>
                    <a:pt x="318" y="165"/>
                  </a:lnTo>
                  <a:lnTo>
                    <a:pt x="304" y="163"/>
                  </a:lnTo>
                  <a:lnTo>
                    <a:pt x="289" y="1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3" name="Freeform 60"/>
            <p:cNvSpPr>
              <a:spLocks/>
            </p:cNvSpPr>
            <p:nvPr/>
          </p:nvSpPr>
          <p:spPr bwMode="auto">
            <a:xfrm>
              <a:off x="2803" y="2419"/>
              <a:ext cx="59" cy="49"/>
            </a:xfrm>
            <a:custGeom>
              <a:avLst/>
              <a:gdLst>
                <a:gd name="T0" fmla="*/ 2 w 242"/>
                <a:gd name="T1" fmla="*/ 0 h 240"/>
                <a:gd name="T2" fmla="*/ 2 w 242"/>
                <a:gd name="T3" fmla="*/ 0 h 240"/>
                <a:gd name="T4" fmla="*/ 2 w 242"/>
                <a:gd name="T5" fmla="*/ 0 h 240"/>
                <a:gd name="T6" fmla="*/ 3 w 242"/>
                <a:gd name="T7" fmla="*/ 0 h 240"/>
                <a:gd name="T8" fmla="*/ 3 w 242"/>
                <a:gd name="T9" fmla="*/ 0 h 240"/>
                <a:gd name="T10" fmla="*/ 3 w 242"/>
                <a:gd name="T11" fmla="*/ 0 h 240"/>
                <a:gd name="T12" fmla="*/ 3 w 242"/>
                <a:gd name="T13" fmla="*/ 1 h 240"/>
                <a:gd name="T14" fmla="*/ 3 w 242"/>
                <a:gd name="T15" fmla="*/ 1 h 240"/>
                <a:gd name="T16" fmla="*/ 3 w 242"/>
                <a:gd name="T17" fmla="*/ 1 h 240"/>
                <a:gd name="T18" fmla="*/ 3 w 242"/>
                <a:gd name="T19" fmla="*/ 1 h 240"/>
                <a:gd name="T20" fmla="*/ 3 w 242"/>
                <a:gd name="T21" fmla="*/ 1 h 240"/>
                <a:gd name="T22" fmla="*/ 3 w 242"/>
                <a:gd name="T23" fmla="*/ 2 h 240"/>
                <a:gd name="T24" fmla="*/ 3 w 242"/>
                <a:gd name="T25" fmla="*/ 2 h 240"/>
                <a:gd name="T26" fmla="*/ 3 w 242"/>
                <a:gd name="T27" fmla="*/ 2 h 240"/>
                <a:gd name="T28" fmla="*/ 2 w 242"/>
                <a:gd name="T29" fmla="*/ 2 h 240"/>
                <a:gd name="T30" fmla="*/ 2 w 242"/>
                <a:gd name="T31" fmla="*/ 2 h 240"/>
                <a:gd name="T32" fmla="*/ 2 w 242"/>
                <a:gd name="T33" fmla="*/ 2 h 240"/>
                <a:gd name="T34" fmla="*/ 1 w 242"/>
                <a:gd name="T35" fmla="*/ 2 h 240"/>
                <a:gd name="T36" fmla="*/ 1 w 242"/>
                <a:gd name="T37" fmla="*/ 2 h 240"/>
                <a:gd name="T38" fmla="*/ 1 w 242"/>
                <a:gd name="T39" fmla="*/ 2 h 240"/>
                <a:gd name="T40" fmla="*/ 0 w 242"/>
                <a:gd name="T41" fmla="*/ 2 h 240"/>
                <a:gd name="T42" fmla="*/ 0 w 242"/>
                <a:gd name="T43" fmla="*/ 2 h 240"/>
                <a:gd name="T44" fmla="*/ 0 w 242"/>
                <a:gd name="T45" fmla="*/ 1 h 240"/>
                <a:gd name="T46" fmla="*/ 0 w 242"/>
                <a:gd name="T47" fmla="*/ 1 h 240"/>
                <a:gd name="T48" fmla="*/ 0 w 242"/>
                <a:gd name="T49" fmla="*/ 1 h 240"/>
                <a:gd name="T50" fmla="*/ 0 w 242"/>
                <a:gd name="T51" fmla="*/ 1 h 240"/>
                <a:gd name="T52" fmla="*/ 0 w 242"/>
                <a:gd name="T53" fmla="*/ 1 h 240"/>
                <a:gd name="T54" fmla="*/ 0 w 242"/>
                <a:gd name="T55" fmla="*/ 0 h 240"/>
                <a:gd name="T56" fmla="*/ 0 w 242"/>
                <a:gd name="T57" fmla="*/ 0 h 240"/>
                <a:gd name="T58" fmla="*/ 1 w 242"/>
                <a:gd name="T59" fmla="*/ 0 h 240"/>
                <a:gd name="T60" fmla="*/ 1 w 242"/>
                <a:gd name="T61" fmla="*/ 0 h 240"/>
                <a:gd name="T62" fmla="*/ 1 w 242"/>
                <a:gd name="T63" fmla="*/ 0 h 240"/>
                <a:gd name="T64" fmla="*/ 2 w 242"/>
                <a:gd name="T65" fmla="*/ 0 h 2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2" h="240">
                  <a:moveTo>
                    <a:pt x="121" y="0"/>
                  </a:moveTo>
                  <a:lnTo>
                    <a:pt x="146" y="2"/>
                  </a:lnTo>
                  <a:lnTo>
                    <a:pt x="169" y="9"/>
                  </a:lnTo>
                  <a:lnTo>
                    <a:pt x="188" y="19"/>
                  </a:lnTo>
                  <a:lnTo>
                    <a:pt x="207" y="34"/>
                  </a:lnTo>
                  <a:lnTo>
                    <a:pt x="222" y="52"/>
                  </a:lnTo>
                  <a:lnTo>
                    <a:pt x="233" y="72"/>
                  </a:lnTo>
                  <a:lnTo>
                    <a:pt x="240" y="94"/>
                  </a:lnTo>
                  <a:lnTo>
                    <a:pt x="242" y="118"/>
                  </a:lnTo>
                  <a:lnTo>
                    <a:pt x="240" y="143"/>
                  </a:lnTo>
                  <a:lnTo>
                    <a:pt x="233" y="166"/>
                  </a:lnTo>
                  <a:lnTo>
                    <a:pt x="222" y="186"/>
                  </a:lnTo>
                  <a:lnTo>
                    <a:pt x="207" y="204"/>
                  </a:lnTo>
                  <a:lnTo>
                    <a:pt x="188" y="219"/>
                  </a:lnTo>
                  <a:lnTo>
                    <a:pt x="169" y="230"/>
                  </a:lnTo>
                  <a:lnTo>
                    <a:pt x="146" y="237"/>
                  </a:lnTo>
                  <a:lnTo>
                    <a:pt x="121" y="240"/>
                  </a:lnTo>
                  <a:lnTo>
                    <a:pt x="97" y="237"/>
                  </a:lnTo>
                  <a:lnTo>
                    <a:pt x="75" y="230"/>
                  </a:lnTo>
                  <a:lnTo>
                    <a:pt x="54" y="219"/>
                  </a:lnTo>
                  <a:lnTo>
                    <a:pt x="35" y="204"/>
                  </a:lnTo>
                  <a:lnTo>
                    <a:pt x="21" y="186"/>
                  </a:lnTo>
                  <a:lnTo>
                    <a:pt x="10" y="166"/>
                  </a:lnTo>
                  <a:lnTo>
                    <a:pt x="2" y="143"/>
                  </a:lnTo>
                  <a:lnTo>
                    <a:pt x="0" y="118"/>
                  </a:lnTo>
                  <a:lnTo>
                    <a:pt x="2" y="94"/>
                  </a:lnTo>
                  <a:lnTo>
                    <a:pt x="10" y="72"/>
                  </a:lnTo>
                  <a:lnTo>
                    <a:pt x="21" y="52"/>
                  </a:lnTo>
                  <a:lnTo>
                    <a:pt x="35" y="34"/>
                  </a:lnTo>
                  <a:lnTo>
                    <a:pt x="54" y="19"/>
                  </a:lnTo>
                  <a:lnTo>
                    <a:pt x="75" y="9"/>
                  </a:lnTo>
                  <a:lnTo>
                    <a:pt x="97" y="2"/>
                  </a:lnTo>
                  <a:lnTo>
                    <a:pt x="12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4" name="Freeform 61"/>
            <p:cNvSpPr>
              <a:spLocks/>
            </p:cNvSpPr>
            <p:nvPr/>
          </p:nvSpPr>
          <p:spPr bwMode="auto">
            <a:xfrm>
              <a:off x="2717" y="2636"/>
              <a:ext cx="29" cy="15"/>
            </a:xfrm>
            <a:custGeom>
              <a:avLst/>
              <a:gdLst>
                <a:gd name="T0" fmla="*/ 2 w 119"/>
                <a:gd name="T1" fmla="*/ 0 h 77"/>
                <a:gd name="T2" fmla="*/ 0 w 119"/>
                <a:gd name="T3" fmla="*/ 0 h 77"/>
                <a:gd name="T4" fmla="*/ 0 w 119"/>
                <a:gd name="T5" fmla="*/ 1 h 77"/>
                <a:gd name="T6" fmla="*/ 2 w 119"/>
                <a:gd name="T7" fmla="*/ 0 h 77"/>
                <a:gd name="T8" fmla="*/ 2 w 119"/>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77">
                  <a:moveTo>
                    <a:pt x="119" y="0"/>
                  </a:moveTo>
                  <a:lnTo>
                    <a:pt x="0" y="0"/>
                  </a:lnTo>
                  <a:lnTo>
                    <a:pt x="0" y="77"/>
                  </a:lnTo>
                  <a:lnTo>
                    <a:pt x="119" y="43"/>
                  </a:lnTo>
                  <a:lnTo>
                    <a:pt x="11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5" name="Freeform 62"/>
            <p:cNvSpPr>
              <a:spLocks/>
            </p:cNvSpPr>
            <p:nvPr/>
          </p:nvSpPr>
          <p:spPr bwMode="auto">
            <a:xfrm>
              <a:off x="2717" y="2479"/>
              <a:ext cx="263" cy="246"/>
            </a:xfrm>
            <a:custGeom>
              <a:avLst/>
              <a:gdLst>
                <a:gd name="T0" fmla="*/ 12 w 1080"/>
                <a:gd name="T1" fmla="*/ 2 h 1217"/>
                <a:gd name="T2" fmla="*/ 11 w 1080"/>
                <a:gd name="T3" fmla="*/ 1 h 1217"/>
                <a:gd name="T4" fmla="*/ 10 w 1080"/>
                <a:gd name="T5" fmla="*/ 1 h 1217"/>
                <a:gd name="T6" fmla="*/ 9 w 1080"/>
                <a:gd name="T7" fmla="*/ 1 h 1217"/>
                <a:gd name="T8" fmla="*/ 9 w 1080"/>
                <a:gd name="T9" fmla="*/ 0 h 1217"/>
                <a:gd name="T10" fmla="*/ 7 w 1080"/>
                <a:gd name="T11" fmla="*/ 0 h 1217"/>
                <a:gd name="T12" fmla="*/ 6 w 1080"/>
                <a:gd name="T13" fmla="*/ 0 h 1217"/>
                <a:gd name="T14" fmla="*/ 5 w 1080"/>
                <a:gd name="T15" fmla="*/ 0 h 1217"/>
                <a:gd name="T16" fmla="*/ 0 w 1080"/>
                <a:gd name="T17" fmla="*/ 0 h 1217"/>
                <a:gd name="T18" fmla="*/ 2 w 1080"/>
                <a:gd name="T19" fmla="*/ 6 h 1217"/>
                <a:gd name="T20" fmla="*/ 5 w 1080"/>
                <a:gd name="T21" fmla="*/ 1 h 1217"/>
                <a:gd name="T22" fmla="*/ 6 w 1080"/>
                <a:gd name="T23" fmla="*/ 1 h 1217"/>
                <a:gd name="T24" fmla="*/ 7 w 1080"/>
                <a:gd name="T25" fmla="*/ 1 h 1217"/>
                <a:gd name="T26" fmla="*/ 7 w 1080"/>
                <a:gd name="T27" fmla="*/ 1 h 1217"/>
                <a:gd name="T28" fmla="*/ 8 w 1080"/>
                <a:gd name="T29" fmla="*/ 1 h 1217"/>
                <a:gd name="T30" fmla="*/ 9 w 1080"/>
                <a:gd name="T31" fmla="*/ 2 h 1217"/>
                <a:gd name="T32" fmla="*/ 10 w 1080"/>
                <a:gd name="T33" fmla="*/ 2 h 1217"/>
                <a:gd name="T34" fmla="*/ 10 w 1080"/>
                <a:gd name="T35" fmla="*/ 2 h 1217"/>
                <a:gd name="T36" fmla="*/ 11 w 1080"/>
                <a:gd name="T37" fmla="*/ 3 h 1217"/>
                <a:gd name="T38" fmla="*/ 12 w 1080"/>
                <a:gd name="T39" fmla="*/ 3 h 1217"/>
                <a:gd name="T40" fmla="*/ 13 w 1080"/>
                <a:gd name="T41" fmla="*/ 4 h 1217"/>
                <a:gd name="T42" fmla="*/ 14 w 1080"/>
                <a:gd name="T43" fmla="*/ 5 h 1217"/>
                <a:gd name="T44" fmla="*/ 14 w 1080"/>
                <a:gd name="T45" fmla="*/ 6 h 1217"/>
                <a:gd name="T46" fmla="*/ 11 w 1080"/>
                <a:gd name="T47" fmla="*/ 6 h 1217"/>
                <a:gd name="T48" fmla="*/ 10 w 1080"/>
                <a:gd name="T49" fmla="*/ 6 h 1217"/>
                <a:gd name="T50" fmla="*/ 9 w 1080"/>
                <a:gd name="T51" fmla="*/ 6 h 1217"/>
                <a:gd name="T52" fmla="*/ 9 w 1080"/>
                <a:gd name="T53" fmla="*/ 6 h 1217"/>
                <a:gd name="T54" fmla="*/ 8 w 1080"/>
                <a:gd name="T55" fmla="*/ 7 h 1217"/>
                <a:gd name="T56" fmla="*/ 7 w 1080"/>
                <a:gd name="T57" fmla="*/ 7 h 1217"/>
                <a:gd name="T58" fmla="*/ 7 w 1080"/>
                <a:gd name="T59" fmla="*/ 7 h 1217"/>
                <a:gd name="T60" fmla="*/ 6 w 1080"/>
                <a:gd name="T61" fmla="*/ 7 h 1217"/>
                <a:gd name="T62" fmla="*/ 6 w 1080"/>
                <a:gd name="T63" fmla="*/ 8 h 1217"/>
                <a:gd name="T64" fmla="*/ 6 w 1080"/>
                <a:gd name="T65" fmla="*/ 8 h 1217"/>
                <a:gd name="T66" fmla="*/ 6 w 1080"/>
                <a:gd name="T67" fmla="*/ 8 h 1217"/>
                <a:gd name="T68" fmla="*/ 6 w 1080"/>
                <a:gd name="T69" fmla="*/ 8 h 1217"/>
                <a:gd name="T70" fmla="*/ 7 w 1080"/>
                <a:gd name="T71" fmla="*/ 8 h 1217"/>
                <a:gd name="T72" fmla="*/ 7 w 1080"/>
                <a:gd name="T73" fmla="*/ 8 h 1217"/>
                <a:gd name="T74" fmla="*/ 7 w 1080"/>
                <a:gd name="T75" fmla="*/ 8 h 1217"/>
                <a:gd name="T76" fmla="*/ 8 w 1080"/>
                <a:gd name="T77" fmla="*/ 8 h 1217"/>
                <a:gd name="T78" fmla="*/ 8 w 1080"/>
                <a:gd name="T79" fmla="*/ 8 h 1217"/>
                <a:gd name="T80" fmla="*/ 8 w 1080"/>
                <a:gd name="T81" fmla="*/ 8 h 1217"/>
                <a:gd name="T82" fmla="*/ 9 w 1080"/>
                <a:gd name="T83" fmla="*/ 7 h 1217"/>
                <a:gd name="T84" fmla="*/ 9 w 1080"/>
                <a:gd name="T85" fmla="*/ 7 h 1217"/>
                <a:gd name="T86" fmla="*/ 10 w 1080"/>
                <a:gd name="T87" fmla="*/ 7 h 1217"/>
                <a:gd name="T88" fmla="*/ 10 w 1080"/>
                <a:gd name="T89" fmla="*/ 7 h 1217"/>
                <a:gd name="T90" fmla="*/ 11 w 1080"/>
                <a:gd name="T91" fmla="*/ 7 h 1217"/>
                <a:gd name="T92" fmla="*/ 2 w 1080"/>
                <a:gd name="T93" fmla="*/ 9 h 1217"/>
                <a:gd name="T94" fmla="*/ 0 w 1080"/>
                <a:gd name="T95" fmla="*/ 7 h 1217"/>
                <a:gd name="T96" fmla="*/ 12 w 1080"/>
                <a:gd name="T97" fmla="*/ 10 h 1217"/>
                <a:gd name="T98" fmla="*/ 16 w 1080"/>
                <a:gd name="T99" fmla="*/ 7 h 1217"/>
                <a:gd name="T100" fmla="*/ 16 w 1080"/>
                <a:gd name="T101" fmla="*/ 6 h 1217"/>
                <a:gd name="T102" fmla="*/ 16 w 1080"/>
                <a:gd name="T103" fmla="*/ 5 h 1217"/>
                <a:gd name="T104" fmla="*/ 15 w 1080"/>
                <a:gd name="T105" fmla="*/ 5 h 1217"/>
                <a:gd name="T106" fmla="*/ 15 w 1080"/>
                <a:gd name="T107" fmla="*/ 4 h 1217"/>
                <a:gd name="T108" fmla="*/ 15 w 1080"/>
                <a:gd name="T109" fmla="*/ 4 h 1217"/>
                <a:gd name="T110" fmla="*/ 14 w 1080"/>
                <a:gd name="T111" fmla="*/ 3 h 1217"/>
                <a:gd name="T112" fmla="*/ 13 w 1080"/>
                <a:gd name="T113" fmla="*/ 3 h 1217"/>
                <a:gd name="T114" fmla="*/ 13 w 1080"/>
                <a:gd name="T115" fmla="*/ 2 h 12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80" h="1217">
                  <a:moveTo>
                    <a:pt x="861" y="221"/>
                  </a:moveTo>
                  <a:lnTo>
                    <a:pt x="834" y="195"/>
                  </a:lnTo>
                  <a:lnTo>
                    <a:pt x="806" y="170"/>
                  </a:lnTo>
                  <a:lnTo>
                    <a:pt x="777" y="147"/>
                  </a:lnTo>
                  <a:lnTo>
                    <a:pt x="746" y="126"/>
                  </a:lnTo>
                  <a:lnTo>
                    <a:pt x="715" y="107"/>
                  </a:lnTo>
                  <a:lnTo>
                    <a:pt x="683" y="88"/>
                  </a:lnTo>
                  <a:lnTo>
                    <a:pt x="650" y="73"/>
                  </a:lnTo>
                  <a:lnTo>
                    <a:pt x="617" y="57"/>
                  </a:lnTo>
                  <a:lnTo>
                    <a:pt x="583" y="44"/>
                  </a:lnTo>
                  <a:lnTo>
                    <a:pt x="549" y="32"/>
                  </a:lnTo>
                  <a:lnTo>
                    <a:pt x="513" y="22"/>
                  </a:lnTo>
                  <a:lnTo>
                    <a:pt x="478" y="15"/>
                  </a:lnTo>
                  <a:lnTo>
                    <a:pt x="441" y="9"/>
                  </a:lnTo>
                  <a:lnTo>
                    <a:pt x="404" y="4"/>
                  </a:lnTo>
                  <a:lnTo>
                    <a:pt x="368" y="2"/>
                  </a:lnTo>
                  <a:lnTo>
                    <a:pt x="330" y="0"/>
                  </a:lnTo>
                  <a:lnTo>
                    <a:pt x="0" y="0"/>
                  </a:lnTo>
                  <a:lnTo>
                    <a:pt x="0" y="775"/>
                  </a:lnTo>
                  <a:lnTo>
                    <a:pt x="119" y="775"/>
                  </a:lnTo>
                  <a:lnTo>
                    <a:pt x="119" y="120"/>
                  </a:lnTo>
                  <a:lnTo>
                    <a:pt x="330" y="120"/>
                  </a:lnTo>
                  <a:lnTo>
                    <a:pt x="361" y="122"/>
                  </a:lnTo>
                  <a:lnTo>
                    <a:pt x="392" y="123"/>
                  </a:lnTo>
                  <a:lnTo>
                    <a:pt x="423" y="128"/>
                  </a:lnTo>
                  <a:lnTo>
                    <a:pt x="453" y="133"/>
                  </a:lnTo>
                  <a:lnTo>
                    <a:pt x="484" y="139"/>
                  </a:lnTo>
                  <a:lnTo>
                    <a:pt x="513" y="147"/>
                  </a:lnTo>
                  <a:lnTo>
                    <a:pt x="543" y="157"/>
                  </a:lnTo>
                  <a:lnTo>
                    <a:pt x="571" y="168"/>
                  </a:lnTo>
                  <a:lnTo>
                    <a:pt x="599" y="180"/>
                  </a:lnTo>
                  <a:lnTo>
                    <a:pt x="626" y="194"/>
                  </a:lnTo>
                  <a:lnTo>
                    <a:pt x="653" y="210"/>
                  </a:lnTo>
                  <a:lnTo>
                    <a:pt x="679" y="226"/>
                  </a:lnTo>
                  <a:lnTo>
                    <a:pt x="704" y="244"/>
                  </a:lnTo>
                  <a:lnTo>
                    <a:pt x="729" y="262"/>
                  </a:lnTo>
                  <a:lnTo>
                    <a:pt x="752" y="283"/>
                  </a:lnTo>
                  <a:lnTo>
                    <a:pt x="775" y="305"/>
                  </a:lnTo>
                  <a:lnTo>
                    <a:pt x="813" y="346"/>
                  </a:lnTo>
                  <a:lnTo>
                    <a:pt x="846" y="390"/>
                  </a:lnTo>
                  <a:lnTo>
                    <a:pt x="876" y="435"/>
                  </a:lnTo>
                  <a:lnTo>
                    <a:pt x="901" y="483"/>
                  </a:lnTo>
                  <a:lnTo>
                    <a:pt x="922" y="533"/>
                  </a:lnTo>
                  <a:lnTo>
                    <a:pt x="938" y="584"/>
                  </a:lnTo>
                  <a:lnTo>
                    <a:pt x="950" y="637"/>
                  </a:lnTo>
                  <a:lnTo>
                    <a:pt x="958" y="691"/>
                  </a:lnTo>
                  <a:lnTo>
                    <a:pt x="739" y="691"/>
                  </a:lnTo>
                  <a:lnTo>
                    <a:pt x="739" y="773"/>
                  </a:lnTo>
                  <a:lnTo>
                    <a:pt x="714" y="771"/>
                  </a:lnTo>
                  <a:lnTo>
                    <a:pt x="691" y="773"/>
                  </a:lnTo>
                  <a:lnTo>
                    <a:pt x="666" y="775"/>
                  </a:lnTo>
                  <a:lnTo>
                    <a:pt x="643" y="779"/>
                  </a:lnTo>
                  <a:lnTo>
                    <a:pt x="620" y="784"/>
                  </a:lnTo>
                  <a:lnTo>
                    <a:pt x="597" y="791"/>
                  </a:lnTo>
                  <a:lnTo>
                    <a:pt x="575" y="798"/>
                  </a:lnTo>
                  <a:lnTo>
                    <a:pt x="552" y="808"/>
                  </a:lnTo>
                  <a:lnTo>
                    <a:pt x="532" y="819"/>
                  </a:lnTo>
                  <a:lnTo>
                    <a:pt x="511" y="831"/>
                  </a:lnTo>
                  <a:lnTo>
                    <a:pt x="491" y="845"/>
                  </a:lnTo>
                  <a:lnTo>
                    <a:pt x="473" y="860"/>
                  </a:lnTo>
                  <a:lnTo>
                    <a:pt x="455" y="876"/>
                  </a:lnTo>
                  <a:lnTo>
                    <a:pt x="437" y="893"/>
                  </a:lnTo>
                  <a:lnTo>
                    <a:pt x="421" y="911"/>
                  </a:lnTo>
                  <a:lnTo>
                    <a:pt x="407" y="931"/>
                  </a:lnTo>
                  <a:lnTo>
                    <a:pt x="397" y="953"/>
                  </a:lnTo>
                  <a:lnTo>
                    <a:pt x="397" y="976"/>
                  </a:lnTo>
                  <a:lnTo>
                    <a:pt x="406" y="997"/>
                  </a:lnTo>
                  <a:lnTo>
                    <a:pt x="421" y="1014"/>
                  </a:lnTo>
                  <a:lnTo>
                    <a:pt x="432" y="1020"/>
                  </a:lnTo>
                  <a:lnTo>
                    <a:pt x="443" y="1024"/>
                  </a:lnTo>
                  <a:lnTo>
                    <a:pt x="455" y="1025"/>
                  </a:lnTo>
                  <a:lnTo>
                    <a:pt x="467" y="1025"/>
                  </a:lnTo>
                  <a:lnTo>
                    <a:pt x="478" y="1021"/>
                  </a:lnTo>
                  <a:lnTo>
                    <a:pt x="488" y="1016"/>
                  </a:lnTo>
                  <a:lnTo>
                    <a:pt x="497" y="1009"/>
                  </a:lnTo>
                  <a:lnTo>
                    <a:pt x="505" y="1000"/>
                  </a:lnTo>
                  <a:lnTo>
                    <a:pt x="516" y="987"/>
                  </a:lnTo>
                  <a:lnTo>
                    <a:pt x="527" y="973"/>
                  </a:lnTo>
                  <a:lnTo>
                    <a:pt x="539" y="961"/>
                  </a:lnTo>
                  <a:lnTo>
                    <a:pt x="551" y="950"/>
                  </a:lnTo>
                  <a:lnTo>
                    <a:pt x="565" y="940"/>
                  </a:lnTo>
                  <a:lnTo>
                    <a:pt x="578" y="931"/>
                  </a:lnTo>
                  <a:lnTo>
                    <a:pt x="593" y="923"/>
                  </a:lnTo>
                  <a:lnTo>
                    <a:pt x="608" y="916"/>
                  </a:lnTo>
                  <a:lnTo>
                    <a:pt x="622" y="909"/>
                  </a:lnTo>
                  <a:lnTo>
                    <a:pt x="638" y="904"/>
                  </a:lnTo>
                  <a:lnTo>
                    <a:pt x="654" y="900"/>
                  </a:lnTo>
                  <a:lnTo>
                    <a:pt x="671" y="896"/>
                  </a:lnTo>
                  <a:lnTo>
                    <a:pt x="687" y="894"/>
                  </a:lnTo>
                  <a:lnTo>
                    <a:pt x="704" y="893"/>
                  </a:lnTo>
                  <a:lnTo>
                    <a:pt x="721" y="893"/>
                  </a:lnTo>
                  <a:lnTo>
                    <a:pt x="739" y="894"/>
                  </a:lnTo>
                  <a:lnTo>
                    <a:pt x="739" y="1097"/>
                  </a:lnTo>
                  <a:lnTo>
                    <a:pt x="119" y="1097"/>
                  </a:lnTo>
                  <a:lnTo>
                    <a:pt x="119" y="818"/>
                  </a:lnTo>
                  <a:lnTo>
                    <a:pt x="0" y="852"/>
                  </a:lnTo>
                  <a:lnTo>
                    <a:pt x="0" y="1217"/>
                  </a:lnTo>
                  <a:lnTo>
                    <a:pt x="859" y="1217"/>
                  </a:lnTo>
                  <a:lnTo>
                    <a:pt x="859" y="811"/>
                  </a:lnTo>
                  <a:lnTo>
                    <a:pt x="1080" y="811"/>
                  </a:lnTo>
                  <a:lnTo>
                    <a:pt x="1080" y="751"/>
                  </a:lnTo>
                  <a:lnTo>
                    <a:pt x="1079" y="713"/>
                  </a:lnTo>
                  <a:lnTo>
                    <a:pt x="1077" y="676"/>
                  </a:lnTo>
                  <a:lnTo>
                    <a:pt x="1072" y="639"/>
                  </a:lnTo>
                  <a:lnTo>
                    <a:pt x="1066" y="603"/>
                  </a:lnTo>
                  <a:lnTo>
                    <a:pt x="1058" y="567"/>
                  </a:lnTo>
                  <a:lnTo>
                    <a:pt x="1048" y="532"/>
                  </a:lnTo>
                  <a:lnTo>
                    <a:pt x="1036" y="497"/>
                  </a:lnTo>
                  <a:lnTo>
                    <a:pt x="1024" y="463"/>
                  </a:lnTo>
                  <a:lnTo>
                    <a:pt x="1009" y="430"/>
                  </a:lnTo>
                  <a:lnTo>
                    <a:pt x="992" y="397"/>
                  </a:lnTo>
                  <a:lnTo>
                    <a:pt x="974" y="365"/>
                  </a:lnTo>
                  <a:lnTo>
                    <a:pt x="954" y="334"/>
                  </a:lnTo>
                  <a:lnTo>
                    <a:pt x="933" y="305"/>
                  </a:lnTo>
                  <a:lnTo>
                    <a:pt x="911" y="276"/>
                  </a:lnTo>
                  <a:lnTo>
                    <a:pt x="887" y="248"/>
                  </a:lnTo>
                  <a:lnTo>
                    <a:pt x="861" y="2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6" name="Freeform 63"/>
            <p:cNvSpPr>
              <a:spLocks/>
            </p:cNvSpPr>
            <p:nvPr/>
          </p:nvSpPr>
          <p:spPr bwMode="auto">
            <a:xfrm>
              <a:off x="2911" y="2498"/>
              <a:ext cx="128" cy="106"/>
            </a:xfrm>
            <a:custGeom>
              <a:avLst/>
              <a:gdLst>
                <a:gd name="T0" fmla="*/ 4 w 524"/>
                <a:gd name="T1" fmla="*/ 4 h 524"/>
                <a:gd name="T2" fmla="*/ 5 w 524"/>
                <a:gd name="T3" fmla="*/ 4 h 524"/>
                <a:gd name="T4" fmla="*/ 6 w 524"/>
                <a:gd name="T5" fmla="*/ 4 h 524"/>
                <a:gd name="T6" fmla="*/ 6 w 524"/>
                <a:gd name="T7" fmla="*/ 4 h 524"/>
                <a:gd name="T8" fmla="*/ 7 w 524"/>
                <a:gd name="T9" fmla="*/ 4 h 524"/>
                <a:gd name="T10" fmla="*/ 7 w 524"/>
                <a:gd name="T11" fmla="*/ 3 h 524"/>
                <a:gd name="T12" fmla="*/ 8 w 524"/>
                <a:gd name="T13" fmla="*/ 3 h 524"/>
                <a:gd name="T14" fmla="*/ 8 w 524"/>
                <a:gd name="T15" fmla="*/ 2 h 524"/>
                <a:gd name="T16" fmla="*/ 8 w 524"/>
                <a:gd name="T17" fmla="*/ 2 h 524"/>
                <a:gd name="T18" fmla="*/ 8 w 524"/>
                <a:gd name="T19" fmla="*/ 2 h 524"/>
                <a:gd name="T20" fmla="*/ 7 w 524"/>
                <a:gd name="T21" fmla="*/ 1 h 524"/>
                <a:gd name="T22" fmla="*/ 7 w 524"/>
                <a:gd name="T23" fmla="*/ 1 h 524"/>
                <a:gd name="T24" fmla="*/ 6 w 524"/>
                <a:gd name="T25" fmla="*/ 0 h 524"/>
                <a:gd name="T26" fmla="*/ 6 w 524"/>
                <a:gd name="T27" fmla="*/ 0 h 524"/>
                <a:gd name="T28" fmla="*/ 5 w 524"/>
                <a:gd name="T29" fmla="*/ 0 h 524"/>
                <a:gd name="T30" fmla="*/ 4 w 524"/>
                <a:gd name="T31" fmla="*/ 0 h 524"/>
                <a:gd name="T32" fmla="*/ 3 w 524"/>
                <a:gd name="T33" fmla="*/ 0 h 524"/>
                <a:gd name="T34" fmla="*/ 3 w 524"/>
                <a:gd name="T35" fmla="*/ 0 h 524"/>
                <a:gd name="T36" fmla="*/ 2 w 524"/>
                <a:gd name="T37" fmla="*/ 0 h 524"/>
                <a:gd name="T38" fmla="*/ 1 w 524"/>
                <a:gd name="T39" fmla="*/ 0 h 524"/>
                <a:gd name="T40" fmla="*/ 1 w 524"/>
                <a:gd name="T41" fmla="*/ 1 h 524"/>
                <a:gd name="T42" fmla="*/ 0 w 524"/>
                <a:gd name="T43" fmla="*/ 1 h 524"/>
                <a:gd name="T44" fmla="*/ 0 w 524"/>
                <a:gd name="T45" fmla="*/ 1 h 524"/>
                <a:gd name="T46" fmla="*/ 0 w 524"/>
                <a:gd name="T47" fmla="*/ 2 h 524"/>
                <a:gd name="T48" fmla="*/ 0 w 524"/>
                <a:gd name="T49" fmla="*/ 2 h 524"/>
                <a:gd name="T50" fmla="*/ 0 w 524"/>
                <a:gd name="T51" fmla="*/ 3 h 524"/>
                <a:gd name="T52" fmla="*/ 0 w 524"/>
                <a:gd name="T53" fmla="*/ 3 h 524"/>
                <a:gd name="T54" fmla="*/ 1 w 524"/>
                <a:gd name="T55" fmla="*/ 4 h 524"/>
                <a:gd name="T56" fmla="*/ 1 w 524"/>
                <a:gd name="T57" fmla="*/ 4 h 524"/>
                <a:gd name="T58" fmla="*/ 2 w 524"/>
                <a:gd name="T59" fmla="*/ 4 h 524"/>
                <a:gd name="T60" fmla="*/ 3 w 524"/>
                <a:gd name="T61" fmla="*/ 4 h 524"/>
                <a:gd name="T62" fmla="*/ 3 w 524"/>
                <a:gd name="T63" fmla="*/ 4 h 5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4" h="524">
                  <a:moveTo>
                    <a:pt x="262" y="524"/>
                  </a:moveTo>
                  <a:lnTo>
                    <a:pt x="289" y="523"/>
                  </a:lnTo>
                  <a:lnTo>
                    <a:pt x="313" y="519"/>
                  </a:lnTo>
                  <a:lnTo>
                    <a:pt x="339" y="513"/>
                  </a:lnTo>
                  <a:lnTo>
                    <a:pt x="362" y="505"/>
                  </a:lnTo>
                  <a:lnTo>
                    <a:pt x="386" y="494"/>
                  </a:lnTo>
                  <a:lnTo>
                    <a:pt x="408" y="480"/>
                  </a:lnTo>
                  <a:lnTo>
                    <a:pt x="428" y="464"/>
                  </a:lnTo>
                  <a:lnTo>
                    <a:pt x="448" y="447"/>
                  </a:lnTo>
                  <a:lnTo>
                    <a:pt x="465" y="428"/>
                  </a:lnTo>
                  <a:lnTo>
                    <a:pt x="481" y="408"/>
                  </a:lnTo>
                  <a:lnTo>
                    <a:pt x="493" y="386"/>
                  </a:lnTo>
                  <a:lnTo>
                    <a:pt x="504" y="363"/>
                  </a:lnTo>
                  <a:lnTo>
                    <a:pt x="513" y="338"/>
                  </a:lnTo>
                  <a:lnTo>
                    <a:pt x="519" y="314"/>
                  </a:lnTo>
                  <a:lnTo>
                    <a:pt x="523" y="288"/>
                  </a:lnTo>
                  <a:lnTo>
                    <a:pt x="524" y="262"/>
                  </a:lnTo>
                  <a:lnTo>
                    <a:pt x="523" y="237"/>
                  </a:lnTo>
                  <a:lnTo>
                    <a:pt x="519" y="211"/>
                  </a:lnTo>
                  <a:lnTo>
                    <a:pt x="513" y="186"/>
                  </a:lnTo>
                  <a:lnTo>
                    <a:pt x="504" y="162"/>
                  </a:lnTo>
                  <a:lnTo>
                    <a:pt x="493" y="139"/>
                  </a:lnTo>
                  <a:lnTo>
                    <a:pt x="481" y="117"/>
                  </a:lnTo>
                  <a:lnTo>
                    <a:pt x="465" y="97"/>
                  </a:lnTo>
                  <a:lnTo>
                    <a:pt x="448" y="77"/>
                  </a:lnTo>
                  <a:lnTo>
                    <a:pt x="428" y="60"/>
                  </a:lnTo>
                  <a:lnTo>
                    <a:pt x="408" y="44"/>
                  </a:lnTo>
                  <a:lnTo>
                    <a:pt x="386" y="31"/>
                  </a:lnTo>
                  <a:lnTo>
                    <a:pt x="362" y="20"/>
                  </a:lnTo>
                  <a:lnTo>
                    <a:pt x="339" y="11"/>
                  </a:lnTo>
                  <a:lnTo>
                    <a:pt x="313" y="5"/>
                  </a:lnTo>
                  <a:lnTo>
                    <a:pt x="289" y="2"/>
                  </a:lnTo>
                  <a:lnTo>
                    <a:pt x="262" y="0"/>
                  </a:lnTo>
                  <a:lnTo>
                    <a:pt x="235" y="2"/>
                  </a:lnTo>
                  <a:lnTo>
                    <a:pt x="209" y="5"/>
                  </a:lnTo>
                  <a:lnTo>
                    <a:pt x="184" y="13"/>
                  </a:lnTo>
                  <a:lnTo>
                    <a:pt x="160" y="21"/>
                  </a:lnTo>
                  <a:lnTo>
                    <a:pt x="137" y="32"/>
                  </a:lnTo>
                  <a:lnTo>
                    <a:pt x="115" y="46"/>
                  </a:lnTo>
                  <a:lnTo>
                    <a:pt x="95" y="60"/>
                  </a:lnTo>
                  <a:lnTo>
                    <a:pt x="77" y="77"/>
                  </a:lnTo>
                  <a:lnTo>
                    <a:pt x="60" y="96"/>
                  </a:lnTo>
                  <a:lnTo>
                    <a:pt x="45" y="115"/>
                  </a:lnTo>
                  <a:lnTo>
                    <a:pt x="32" y="137"/>
                  </a:lnTo>
                  <a:lnTo>
                    <a:pt x="21" y="161"/>
                  </a:lnTo>
                  <a:lnTo>
                    <a:pt x="12" y="184"/>
                  </a:lnTo>
                  <a:lnTo>
                    <a:pt x="5" y="210"/>
                  </a:lnTo>
                  <a:lnTo>
                    <a:pt x="1" y="235"/>
                  </a:lnTo>
                  <a:lnTo>
                    <a:pt x="0" y="262"/>
                  </a:lnTo>
                  <a:lnTo>
                    <a:pt x="1" y="288"/>
                  </a:lnTo>
                  <a:lnTo>
                    <a:pt x="5" y="314"/>
                  </a:lnTo>
                  <a:lnTo>
                    <a:pt x="11" y="338"/>
                  </a:lnTo>
                  <a:lnTo>
                    <a:pt x="21" y="363"/>
                  </a:lnTo>
                  <a:lnTo>
                    <a:pt x="31" y="386"/>
                  </a:lnTo>
                  <a:lnTo>
                    <a:pt x="44" y="408"/>
                  </a:lnTo>
                  <a:lnTo>
                    <a:pt x="60" y="428"/>
                  </a:lnTo>
                  <a:lnTo>
                    <a:pt x="77" y="447"/>
                  </a:lnTo>
                  <a:lnTo>
                    <a:pt x="97" y="464"/>
                  </a:lnTo>
                  <a:lnTo>
                    <a:pt x="116" y="480"/>
                  </a:lnTo>
                  <a:lnTo>
                    <a:pt x="138" y="494"/>
                  </a:lnTo>
                  <a:lnTo>
                    <a:pt x="162" y="505"/>
                  </a:lnTo>
                  <a:lnTo>
                    <a:pt x="186" y="513"/>
                  </a:lnTo>
                  <a:lnTo>
                    <a:pt x="211" y="519"/>
                  </a:lnTo>
                  <a:lnTo>
                    <a:pt x="236" y="523"/>
                  </a:lnTo>
                  <a:lnTo>
                    <a:pt x="262"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7" name="Freeform 64"/>
            <p:cNvSpPr>
              <a:spLocks/>
            </p:cNvSpPr>
            <p:nvPr/>
          </p:nvSpPr>
          <p:spPr bwMode="auto">
            <a:xfrm>
              <a:off x="2944" y="2525"/>
              <a:ext cx="62" cy="52"/>
            </a:xfrm>
            <a:custGeom>
              <a:avLst/>
              <a:gdLst>
                <a:gd name="T0" fmla="*/ 0 w 253"/>
                <a:gd name="T1" fmla="*/ 1 h 255"/>
                <a:gd name="T2" fmla="*/ 0 w 253"/>
                <a:gd name="T3" fmla="*/ 1 h 255"/>
                <a:gd name="T4" fmla="*/ 0 w 253"/>
                <a:gd name="T5" fmla="*/ 1 h 255"/>
                <a:gd name="T6" fmla="*/ 0 w 253"/>
                <a:gd name="T7" fmla="*/ 1 h 255"/>
                <a:gd name="T8" fmla="*/ 0 w 253"/>
                <a:gd name="T9" fmla="*/ 1 h 255"/>
                <a:gd name="T10" fmla="*/ 0 w 253"/>
                <a:gd name="T11" fmla="*/ 1 h 255"/>
                <a:gd name="T12" fmla="*/ 0 w 253"/>
                <a:gd name="T13" fmla="*/ 0 h 255"/>
                <a:gd name="T14" fmla="*/ 0 w 253"/>
                <a:gd name="T15" fmla="*/ 0 h 255"/>
                <a:gd name="T16" fmla="*/ 0 w 253"/>
                <a:gd name="T17" fmla="*/ 0 h 255"/>
                <a:gd name="T18" fmla="*/ 1 w 253"/>
                <a:gd name="T19" fmla="*/ 0 h 255"/>
                <a:gd name="T20" fmla="*/ 1 w 253"/>
                <a:gd name="T21" fmla="*/ 0 h 255"/>
                <a:gd name="T22" fmla="*/ 1 w 253"/>
                <a:gd name="T23" fmla="*/ 0 h 255"/>
                <a:gd name="T24" fmla="*/ 1 w 253"/>
                <a:gd name="T25" fmla="*/ 0 h 255"/>
                <a:gd name="T26" fmla="*/ 1 w 253"/>
                <a:gd name="T27" fmla="*/ 0 h 255"/>
                <a:gd name="T28" fmla="*/ 1 w 253"/>
                <a:gd name="T29" fmla="*/ 0 h 255"/>
                <a:gd name="T30" fmla="*/ 2 w 253"/>
                <a:gd name="T31" fmla="*/ 0 h 255"/>
                <a:gd name="T32" fmla="*/ 2 w 253"/>
                <a:gd name="T33" fmla="*/ 0 h 255"/>
                <a:gd name="T34" fmla="*/ 2 w 253"/>
                <a:gd name="T35" fmla="*/ 0 h 255"/>
                <a:gd name="T36" fmla="*/ 2 w 253"/>
                <a:gd name="T37" fmla="*/ 0 h 255"/>
                <a:gd name="T38" fmla="*/ 2 w 253"/>
                <a:gd name="T39" fmla="*/ 0 h 255"/>
                <a:gd name="T40" fmla="*/ 3 w 253"/>
                <a:gd name="T41" fmla="*/ 0 h 255"/>
                <a:gd name="T42" fmla="*/ 3 w 253"/>
                <a:gd name="T43" fmla="*/ 0 h 255"/>
                <a:gd name="T44" fmla="*/ 3 w 253"/>
                <a:gd name="T45" fmla="*/ 0 h 255"/>
                <a:gd name="T46" fmla="*/ 3 w 253"/>
                <a:gd name="T47" fmla="*/ 0 h 255"/>
                <a:gd name="T48" fmla="*/ 3 w 253"/>
                <a:gd name="T49" fmla="*/ 0 h 255"/>
                <a:gd name="T50" fmla="*/ 3 w 253"/>
                <a:gd name="T51" fmla="*/ 0 h 255"/>
                <a:gd name="T52" fmla="*/ 3 w 253"/>
                <a:gd name="T53" fmla="*/ 0 h 255"/>
                <a:gd name="T54" fmla="*/ 3 w 253"/>
                <a:gd name="T55" fmla="*/ 1 h 255"/>
                <a:gd name="T56" fmla="*/ 4 w 253"/>
                <a:gd name="T57" fmla="*/ 1 h 255"/>
                <a:gd name="T58" fmla="*/ 4 w 253"/>
                <a:gd name="T59" fmla="*/ 1 h 255"/>
                <a:gd name="T60" fmla="*/ 4 w 253"/>
                <a:gd name="T61" fmla="*/ 1 h 255"/>
                <a:gd name="T62" fmla="*/ 4 w 253"/>
                <a:gd name="T63" fmla="*/ 1 h 255"/>
                <a:gd name="T64" fmla="*/ 4 w 253"/>
                <a:gd name="T65" fmla="*/ 1 h 255"/>
                <a:gd name="T66" fmla="*/ 4 w 253"/>
                <a:gd name="T67" fmla="*/ 1 h 255"/>
                <a:gd name="T68" fmla="*/ 4 w 253"/>
                <a:gd name="T69" fmla="*/ 1 h 255"/>
                <a:gd name="T70" fmla="*/ 3 w 253"/>
                <a:gd name="T71" fmla="*/ 2 h 255"/>
                <a:gd name="T72" fmla="*/ 3 w 253"/>
                <a:gd name="T73" fmla="*/ 2 h 255"/>
                <a:gd name="T74" fmla="*/ 3 w 253"/>
                <a:gd name="T75" fmla="*/ 2 h 255"/>
                <a:gd name="T76" fmla="*/ 3 w 253"/>
                <a:gd name="T77" fmla="*/ 2 h 255"/>
                <a:gd name="T78" fmla="*/ 2 w 253"/>
                <a:gd name="T79" fmla="*/ 2 h 255"/>
                <a:gd name="T80" fmla="*/ 2 w 253"/>
                <a:gd name="T81" fmla="*/ 2 h 255"/>
                <a:gd name="T82" fmla="*/ 2 w 253"/>
                <a:gd name="T83" fmla="*/ 2 h 255"/>
                <a:gd name="T84" fmla="*/ 1 w 253"/>
                <a:gd name="T85" fmla="*/ 2 h 255"/>
                <a:gd name="T86" fmla="*/ 1 w 253"/>
                <a:gd name="T87" fmla="*/ 2 h 255"/>
                <a:gd name="T88" fmla="*/ 1 w 253"/>
                <a:gd name="T89" fmla="*/ 2 h 255"/>
                <a:gd name="T90" fmla="*/ 1 w 253"/>
                <a:gd name="T91" fmla="*/ 2 h 255"/>
                <a:gd name="T92" fmla="*/ 1 w 253"/>
                <a:gd name="T93" fmla="*/ 2 h 255"/>
                <a:gd name="T94" fmla="*/ 1 w 253"/>
                <a:gd name="T95" fmla="*/ 2 h 255"/>
                <a:gd name="T96" fmla="*/ 0 w 253"/>
                <a:gd name="T97" fmla="*/ 2 h 255"/>
                <a:gd name="T98" fmla="*/ 0 w 253"/>
                <a:gd name="T99" fmla="*/ 2 h 255"/>
                <a:gd name="T100" fmla="*/ 0 w 253"/>
                <a:gd name="T101" fmla="*/ 2 h 255"/>
                <a:gd name="T102" fmla="*/ 0 w 253"/>
                <a:gd name="T103" fmla="*/ 2 h 255"/>
                <a:gd name="T104" fmla="*/ 0 w 253"/>
                <a:gd name="T105" fmla="*/ 1 h 255"/>
                <a:gd name="T106" fmla="*/ 0 w 253"/>
                <a:gd name="T107" fmla="*/ 1 h 255"/>
                <a:gd name="T108" fmla="*/ 0 w 253"/>
                <a:gd name="T109" fmla="*/ 1 h 255"/>
                <a:gd name="T110" fmla="*/ 0 w 253"/>
                <a:gd name="T111" fmla="*/ 1 h 255"/>
                <a:gd name="T112" fmla="*/ 0 w 253"/>
                <a:gd name="T113" fmla="*/ 1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3" h="255">
                  <a:moveTo>
                    <a:pt x="0" y="127"/>
                  </a:moveTo>
                  <a:lnTo>
                    <a:pt x="0" y="115"/>
                  </a:lnTo>
                  <a:lnTo>
                    <a:pt x="2" y="102"/>
                  </a:lnTo>
                  <a:lnTo>
                    <a:pt x="5" y="91"/>
                  </a:lnTo>
                  <a:lnTo>
                    <a:pt x="10" y="78"/>
                  </a:lnTo>
                  <a:lnTo>
                    <a:pt x="15" y="67"/>
                  </a:lnTo>
                  <a:lnTo>
                    <a:pt x="21" y="56"/>
                  </a:lnTo>
                  <a:lnTo>
                    <a:pt x="28" y="47"/>
                  </a:lnTo>
                  <a:lnTo>
                    <a:pt x="37" y="38"/>
                  </a:lnTo>
                  <a:lnTo>
                    <a:pt x="46" y="29"/>
                  </a:lnTo>
                  <a:lnTo>
                    <a:pt x="56" y="22"/>
                  </a:lnTo>
                  <a:lnTo>
                    <a:pt x="67" y="15"/>
                  </a:lnTo>
                  <a:lnTo>
                    <a:pt x="78" y="10"/>
                  </a:lnTo>
                  <a:lnTo>
                    <a:pt x="89" y="6"/>
                  </a:lnTo>
                  <a:lnTo>
                    <a:pt x="101" y="2"/>
                  </a:lnTo>
                  <a:lnTo>
                    <a:pt x="114" y="1"/>
                  </a:lnTo>
                  <a:lnTo>
                    <a:pt x="126" y="0"/>
                  </a:lnTo>
                  <a:lnTo>
                    <a:pt x="138" y="1"/>
                  </a:lnTo>
                  <a:lnTo>
                    <a:pt x="152" y="2"/>
                  </a:lnTo>
                  <a:lnTo>
                    <a:pt x="163" y="6"/>
                  </a:lnTo>
                  <a:lnTo>
                    <a:pt x="175" y="10"/>
                  </a:lnTo>
                  <a:lnTo>
                    <a:pt x="186" y="15"/>
                  </a:lnTo>
                  <a:lnTo>
                    <a:pt x="197" y="22"/>
                  </a:lnTo>
                  <a:lnTo>
                    <a:pt x="207" y="29"/>
                  </a:lnTo>
                  <a:lnTo>
                    <a:pt x="217" y="38"/>
                  </a:lnTo>
                  <a:lnTo>
                    <a:pt x="225" y="47"/>
                  </a:lnTo>
                  <a:lnTo>
                    <a:pt x="232" y="56"/>
                  </a:lnTo>
                  <a:lnTo>
                    <a:pt x="239" y="67"/>
                  </a:lnTo>
                  <a:lnTo>
                    <a:pt x="244" y="78"/>
                  </a:lnTo>
                  <a:lnTo>
                    <a:pt x="248" y="91"/>
                  </a:lnTo>
                  <a:lnTo>
                    <a:pt x="251" y="102"/>
                  </a:lnTo>
                  <a:lnTo>
                    <a:pt x="252" y="115"/>
                  </a:lnTo>
                  <a:lnTo>
                    <a:pt x="253" y="127"/>
                  </a:lnTo>
                  <a:lnTo>
                    <a:pt x="251" y="153"/>
                  </a:lnTo>
                  <a:lnTo>
                    <a:pt x="244" y="176"/>
                  </a:lnTo>
                  <a:lnTo>
                    <a:pt x="231" y="198"/>
                  </a:lnTo>
                  <a:lnTo>
                    <a:pt x="217" y="217"/>
                  </a:lnTo>
                  <a:lnTo>
                    <a:pt x="197" y="233"/>
                  </a:lnTo>
                  <a:lnTo>
                    <a:pt x="176" y="245"/>
                  </a:lnTo>
                  <a:lnTo>
                    <a:pt x="152" y="252"/>
                  </a:lnTo>
                  <a:lnTo>
                    <a:pt x="126" y="255"/>
                  </a:lnTo>
                  <a:lnTo>
                    <a:pt x="114" y="253"/>
                  </a:lnTo>
                  <a:lnTo>
                    <a:pt x="101" y="252"/>
                  </a:lnTo>
                  <a:lnTo>
                    <a:pt x="89" y="248"/>
                  </a:lnTo>
                  <a:lnTo>
                    <a:pt x="78" y="245"/>
                  </a:lnTo>
                  <a:lnTo>
                    <a:pt x="67" y="240"/>
                  </a:lnTo>
                  <a:lnTo>
                    <a:pt x="56" y="233"/>
                  </a:lnTo>
                  <a:lnTo>
                    <a:pt x="46" y="225"/>
                  </a:lnTo>
                  <a:lnTo>
                    <a:pt x="37" y="217"/>
                  </a:lnTo>
                  <a:lnTo>
                    <a:pt x="28" y="208"/>
                  </a:lnTo>
                  <a:lnTo>
                    <a:pt x="21" y="198"/>
                  </a:lnTo>
                  <a:lnTo>
                    <a:pt x="15" y="187"/>
                  </a:lnTo>
                  <a:lnTo>
                    <a:pt x="10" y="176"/>
                  </a:lnTo>
                  <a:lnTo>
                    <a:pt x="5" y="164"/>
                  </a:lnTo>
                  <a:lnTo>
                    <a:pt x="2" y="153"/>
                  </a:lnTo>
                  <a:lnTo>
                    <a:pt x="0" y="140"/>
                  </a:lnTo>
                  <a:lnTo>
                    <a:pt x="0" y="12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8" name="Freeform 65"/>
            <p:cNvSpPr>
              <a:spLocks/>
            </p:cNvSpPr>
            <p:nvPr/>
          </p:nvSpPr>
          <p:spPr bwMode="auto">
            <a:xfrm>
              <a:off x="2810" y="2498"/>
              <a:ext cx="128" cy="106"/>
            </a:xfrm>
            <a:custGeom>
              <a:avLst/>
              <a:gdLst>
                <a:gd name="T0" fmla="*/ 4 w 524"/>
                <a:gd name="T1" fmla="*/ 4 h 524"/>
                <a:gd name="T2" fmla="*/ 5 w 524"/>
                <a:gd name="T3" fmla="*/ 4 h 524"/>
                <a:gd name="T4" fmla="*/ 6 w 524"/>
                <a:gd name="T5" fmla="*/ 4 h 524"/>
                <a:gd name="T6" fmla="*/ 6 w 524"/>
                <a:gd name="T7" fmla="*/ 4 h 524"/>
                <a:gd name="T8" fmla="*/ 7 w 524"/>
                <a:gd name="T9" fmla="*/ 4 h 524"/>
                <a:gd name="T10" fmla="*/ 7 w 524"/>
                <a:gd name="T11" fmla="*/ 3 h 524"/>
                <a:gd name="T12" fmla="*/ 8 w 524"/>
                <a:gd name="T13" fmla="*/ 3 h 524"/>
                <a:gd name="T14" fmla="*/ 8 w 524"/>
                <a:gd name="T15" fmla="*/ 2 h 524"/>
                <a:gd name="T16" fmla="*/ 8 w 524"/>
                <a:gd name="T17" fmla="*/ 2 h 524"/>
                <a:gd name="T18" fmla="*/ 8 w 524"/>
                <a:gd name="T19" fmla="*/ 2 h 524"/>
                <a:gd name="T20" fmla="*/ 7 w 524"/>
                <a:gd name="T21" fmla="*/ 1 h 524"/>
                <a:gd name="T22" fmla="*/ 7 w 524"/>
                <a:gd name="T23" fmla="*/ 1 h 524"/>
                <a:gd name="T24" fmla="*/ 6 w 524"/>
                <a:gd name="T25" fmla="*/ 0 h 524"/>
                <a:gd name="T26" fmla="*/ 6 w 524"/>
                <a:gd name="T27" fmla="*/ 0 h 524"/>
                <a:gd name="T28" fmla="*/ 5 w 524"/>
                <a:gd name="T29" fmla="*/ 0 h 524"/>
                <a:gd name="T30" fmla="*/ 4 w 524"/>
                <a:gd name="T31" fmla="*/ 0 h 524"/>
                <a:gd name="T32" fmla="*/ 3 w 524"/>
                <a:gd name="T33" fmla="*/ 0 h 524"/>
                <a:gd name="T34" fmla="*/ 3 w 524"/>
                <a:gd name="T35" fmla="*/ 0 h 524"/>
                <a:gd name="T36" fmla="*/ 2 w 524"/>
                <a:gd name="T37" fmla="*/ 0 h 524"/>
                <a:gd name="T38" fmla="*/ 1 w 524"/>
                <a:gd name="T39" fmla="*/ 0 h 524"/>
                <a:gd name="T40" fmla="*/ 1 w 524"/>
                <a:gd name="T41" fmla="*/ 1 h 524"/>
                <a:gd name="T42" fmla="*/ 0 w 524"/>
                <a:gd name="T43" fmla="*/ 1 h 524"/>
                <a:gd name="T44" fmla="*/ 0 w 524"/>
                <a:gd name="T45" fmla="*/ 1 h 524"/>
                <a:gd name="T46" fmla="*/ 0 w 524"/>
                <a:gd name="T47" fmla="*/ 2 h 524"/>
                <a:gd name="T48" fmla="*/ 0 w 524"/>
                <a:gd name="T49" fmla="*/ 2 h 524"/>
                <a:gd name="T50" fmla="*/ 0 w 524"/>
                <a:gd name="T51" fmla="*/ 3 h 524"/>
                <a:gd name="T52" fmla="*/ 0 w 524"/>
                <a:gd name="T53" fmla="*/ 3 h 524"/>
                <a:gd name="T54" fmla="*/ 1 w 524"/>
                <a:gd name="T55" fmla="*/ 4 h 524"/>
                <a:gd name="T56" fmla="*/ 1 w 524"/>
                <a:gd name="T57" fmla="*/ 4 h 524"/>
                <a:gd name="T58" fmla="*/ 2 w 524"/>
                <a:gd name="T59" fmla="*/ 4 h 524"/>
                <a:gd name="T60" fmla="*/ 3 w 524"/>
                <a:gd name="T61" fmla="*/ 4 h 524"/>
                <a:gd name="T62" fmla="*/ 3 w 524"/>
                <a:gd name="T63" fmla="*/ 4 h 5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4" h="524">
                  <a:moveTo>
                    <a:pt x="262" y="524"/>
                  </a:moveTo>
                  <a:lnTo>
                    <a:pt x="288" y="523"/>
                  </a:lnTo>
                  <a:lnTo>
                    <a:pt x="313" y="519"/>
                  </a:lnTo>
                  <a:lnTo>
                    <a:pt x="338" y="513"/>
                  </a:lnTo>
                  <a:lnTo>
                    <a:pt x="362" y="505"/>
                  </a:lnTo>
                  <a:lnTo>
                    <a:pt x="386" y="494"/>
                  </a:lnTo>
                  <a:lnTo>
                    <a:pt x="408" y="480"/>
                  </a:lnTo>
                  <a:lnTo>
                    <a:pt x="428" y="464"/>
                  </a:lnTo>
                  <a:lnTo>
                    <a:pt x="448" y="447"/>
                  </a:lnTo>
                  <a:lnTo>
                    <a:pt x="465" y="428"/>
                  </a:lnTo>
                  <a:lnTo>
                    <a:pt x="481" y="408"/>
                  </a:lnTo>
                  <a:lnTo>
                    <a:pt x="493" y="386"/>
                  </a:lnTo>
                  <a:lnTo>
                    <a:pt x="504" y="363"/>
                  </a:lnTo>
                  <a:lnTo>
                    <a:pt x="513" y="338"/>
                  </a:lnTo>
                  <a:lnTo>
                    <a:pt x="519" y="314"/>
                  </a:lnTo>
                  <a:lnTo>
                    <a:pt x="523" y="288"/>
                  </a:lnTo>
                  <a:lnTo>
                    <a:pt x="524" y="262"/>
                  </a:lnTo>
                  <a:lnTo>
                    <a:pt x="523" y="237"/>
                  </a:lnTo>
                  <a:lnTo>
                    <a:pt x="519" y="211"/>
                  </a:lnTo>
                  <a:lnTo>
                    <a:pt x="513" y="186"/>
                  </a:lnTo>
                  <a:lnTo>
                    <a:pt x="504" y="162"/>
                  </a:lnTo>
                  <a:lnTo>
                    <a:pt x="493" y="139"/>
                  </a:lnTo>
                  <a:lnTo>
                    <a:pt x="481" y="117"/>
                  </a:lnTo>
                  <a:lnTo>
                    <a:pt x="465" y="97"/>
                  </a:lnTo>
                  <a:lnTo>
                    <a:pt x="448" y="77"/>
                  </a:lnTo>
                  <a:lnTo>
                    <a:pt x="428" y="60"/>
                  </a:lnTo>
                  <a:lnTo>
                    <a:pt x="408" y="44"/>
                  </a:lnTo>
                  <a:lnTo>
                    <a:pt x="386" y="31"/>
                  </a:lnTo>
                  <a:lnTo>
                    <a:pt x="362" y="20"/>
                  </a:lnTo>
                  <a:lnTo>
                    <a:pt x="338" y="11"/>
                  </a:lnTo>
                  <a:lnTo>
                    <a:pt x="313" y="5"/>
                  </a:lnTo>
                  <a:lnTo>
                    <a:pt x="288" y="2"/>
                  </a:lnTo>
                  <a:lnTo>
                    <a:pt x="262" y="0"/>
                  </a:lnTo>
                  <a:lnTo>
                    <a:pt x="235" y="2"/>
                  </a:lnTo>
                  <a:lnTo>
                    <a:pt x="209" y="5"/>
                  </a:lnTo>
                  <a:lnTo>
                    <a:pt x="183" y="13"/>
                  </a:lnTo>
                  <a:lnTo>
                    <a:pt x="160" y="21"/>
                  </a:lnTo>
                  <a:lnTo>
                    <a:pt x="137" y="32"/>
                  </a:lnTo>
                  <a:lnTo>
                    <a:pt x="115" y="46"/>
                  </a:lnTo>
                  <a:lnTo>
                    <a:pt x="95" y="60"/>
                  </a:lnTo>
                  <a:lnTo>
                    <a:pt x="77" y="77"/>
                  </a:lnTo>
                  <a:lnTo>
                    <a:pt x="60" y="96"/>
                  </a:lnTo>
                  <a:lnTo>
                    <a:pt x="45" y="115"/>
                  </a:lnTo>
                  <a:lnTo>
                    <a:pt x="32" y="137"/>
                  </a:lnTo>
                  <a:lnTo>
                    <a:pt x="21" y="161"/>
                  </a:lnTo>
                  <a:lnTo>
                    <a:pt x="12" y="184"/>
                  </a:lnTo>
                  <a:lnTo>
                    <a:pt x="5" y="210"/>
                  </a:lnTo>
                  <a:lnTo>
                    <a:pt x="1" y="235"/>
                  </a:lnTo>
                  <a:lnTo>
                    <a:pt x="0" y="262"/>
                  </a:lnTo>
                  <a:lnTo>
                    <a:pt x="1" y="288"/>
                  </a:lnTo>
                  <a:lnTo>
                    <a:pt x="5" y="314"/>
                  </a:lnTo>
                  <a:lnTo>
                    <a:pt x="11" y="338"/>
                  </a:lnTo>
                  <a:lnTo>
                    <a:pt x="19" y="363"/>
                  </a:lnTo>
                  <a:lnTo>
                    <a:pt x="30" y="386"/>
                  </a:lnTo>
                  <a:lnTo>
                    <a:pt x="44" y="408"/>
                  </a:lnTo>
                  <a:lnTo>
                    <a:pt x="60" y="428"/>
                  </a:lnTo>
                  <a:lnTo>
                    <a:pt x="77" y="447"/>
                  </a:lnTo>
                  <a:lnTo>
                    <a:pt x="97" y="464"/>
                  </a:lnTo>
                  <a:lnTo>
                    <a:pt x="116" y="480"/>
                  </a:lnTo>
                  <a:lnTo>
                    <a:pt x="138" y="494"/>
                  </a:lnTo>
                  <a:lnTo>
                    <a:pt x="161" y="505"/>
                  </a:lnTo>
                  <a:lnTo>
                    <a:pt x="186" y="513"/>
                  </a:lnTo>
                  <a:lnTo>
                    <a:pt x="210" y="519"/>
                  </a:lnTo>
                  <a:lnTo>
                    <a:pt x="236" y="523"/>
                  </a:lnTo>
                  <a:lnTo>
                    <a:pt x="262"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9" name="Freeform 66"/>
            <p:cNvSpPr>
              <a:spLocks/>
            </p:cNvSpPr>
            <p:nvPr/>
          </p:nvSpPr>
          <p:spPr bwMode="auto">
            <a:xfrm>
              <a:off x="2843" y="2525"/>
              <a:ext cx="62" cy="52"/>
            </a:xfrm>
            <a:custGeom>
              <a:avLst/>
              <a:gdLst>
                <a:gd name="T0" fmla="*/ 0 w 254"/>
                <a:gd name="T1" fmla="*/ 1 h 255"/>
                <a:gd name="T2" fmla="*/ 0 w 254"/>
                <a:gd name="T3" fmla="*/ 1 h 255"/>
                <a:gd name="T4" fmla="*/ 0 w 254"/>
                <a:gd name="T5" fmla="*/ 1 h 255"/>
                <a:gd name="T6" fmla="*/ 0 w 254"/>
                <a:gd name="T7" fmla="*/ 1 h 255"/>
                <a:gd name="T8" fmla="*/ 0 w 254"/>
                <a:gd name="T9" fmla="*/ 1 h 255"/>
                <a:gd name="T10" fmla="*/ 0 w 254"/>
                <a:gd name="T11" fmla="*/ 1 h 255"/>
                <a:gd name="T12" fmla="*/ 0 w 254"/>
                <a:gd name="T13" fmla="*/ 0 h 255"/>
                <a:gd name="T14" fmla="*/ 0 w 254"/>
                <a:gd name="T15" fmla="*/ 0 h 255"/>
                <a:gd name="T16" fmla="*/ 0 w 254"/>
                <a:gd name="T17" fmla="*/ 0 h 255"/>
                <a:gd name="T18" fmla="*/ 1 w 254"/>
                <a:gd name="T19" fmla="*/ 0 h 255"/>
                <a:gd name="T20" fmla="*/ 1 w 254"/>
                <a:gd name="T21" fmla="*/ 0 h 255"/>
                <a:gd name="T22" fmla="*/ 1 w 254"/>
                <a:gd name="T23" fmla="*/ 0 h 255"/>
                <a:gd name="T24" fmla="*/ 1 w 254"/>
                <a:gd name="T25" fmla="*/ 0 h 255"/>
                <a:gd name="T26" fmla="*/ 1 w 254"/>
                <a:gd name="T27" fmla="*/ 0 h 255"/>
                <a:gd name="T28" fmla="*/ 1 w 254"/>
                <a:gd name="T29" fmla="*/ 0 h 255"/>
                <a:gd name="T30" fmla="*/ 2 w 254"/>
                <a:gd name="T31" fmla="*/ 0 h 255"/>
                <a:gd name="T32" fmla="*/ 2 w 254"/>
                <a:gd name="T33" fmla="*/ 0 h 255"/>
                <a:gd name="T34" fmla="*/ 2 w 254"/>
                <a:gd name="T35" fmla="*/ 0 h 255"/>
                <a:gd name="T36" fmla="*/ 2 w 254"/>
                <a:gd name="T37" fmla="*/ 0 h 255"/>
                <a:gd name="T38" fmla="*/ 2 w 254"/>
                <a:gd name="T39" fmla="*/ 0 h 255"/>
                <a:gd name="T40" fmla="*/ 2 w 254"/>
                <a:gd name="T41" fmla="*/ 0 h 255"/>
                <a:gd name="T42" fmla="*/ 3 w 254"/>
                <a:gd name="T43" fmla="*/ 0 h 255"/>
                <a:gd name="T44" fmla="*/ 3 w 254"/>
                <a:gd name="T45" fmla="*/ 0 h 255"/>
                <a:gd name="T46" fmla="*/ 3 w 254"/>
                <a:gd name="T47" fmla="*/ 0 h 255"/>
                <a:gd name="T48" fmla="*/ 3 w 254"/>
                <a:gd name="T49" fmla="*/ 0 h 255"/>
                <a:gd name="T50" fmla="*/ 3 w 254"/>
                <a:gd name="T51" fmla="*/ 0 h 255"/>
                <a:gd name="T52" fmla="*/ 3 w 254"/>
                <a:gd name="T53" fmla="*/ 0 h 255"/>
                <a:gd name="T54" fmla="*/ 3 w 254"/>
                <a:gd name="T55" fmla="*/ 1 h 255"/>
                <a:gd name="T56" fmla="*/ 4 w 254"/>
                <a:gd name="T57" fmla="*/ 1 h 255"/>
                <a:gd name="T58" fmla="*/ 4 w 254"/>
                <a:gd name="T59" fmla="*/ 1 h 255"/>
                <a:gd name="T60" fmla="*/ 4 w 254"/>
                <a:gd name="T61" fmla="*/ 1 h 255"/>
                <a:gd name="T62" fmla="*/ 4 w 254"/>
                <a:gd name="T63" fmla="*/ 1 h 255"/>
                <a:gd name="T64" fmla="*/ 4 w 254"/>
                <a:gd name="T65" fmla="*/ 1 h 255"/>
                <a:gd name="T66" fmla="*/ 4 w 254"/>
                <a:gd name="T67" fmla="*/ 1 h 255"/>
                <a:gd name="T68" fmla="*/ 4 w 254"/>
                <a:gd name="T69" fmla="*/ 1 h 255"/>
                <a:gd name="T70" fmla="*/ 3 w 254"/>
                <a:gd name="T71" fmla="*/ 2 h 255"/>
                <a:gd name="T72" fmla="*/ 3 w 254"/>
                <a:gd name="T73" fmla="*/ 2 h 255"/>
                <a:gd name="T74" fmla="*/ 3 w 254"/>
                <a:gd name="T75" fmla="*/ 2 h 255"/>
                <a:gd name="T76" fmla="*/ 2 w 254"/>
                <a:gd name="T77" fmla="*/ 2 h 255"/>
                <a:gd name="T78" fmla="*/ 2 w 254"/>
                <a:gd name="T79" fmla="*/ 2 h 255"/>
                <a:gd name="T80" fmla="*/ 2 w 254"/>
                <a:gd name="T81" fmla="*/ 2 h 255"/>
                <a:gd name="T82" fmla="*/ 2 w 254"/>
                <a:gd name="T83" fmla="*/ 2 h 255"/>
                <a:gd name="T84" fmla="*/ 1 w 254"/>
                <a:gd name="T85" fmla="*/ 2 h 255"/>
                <a:gd name="T86" fmla="*/ 1 w 254"/>
                <a:gd name="T87" fmla="*/ 2 h 255"/>
                <a:gd name="T88" fmla="*/ 1 w 254"/>
                <a:gd name="T89" fmla="*/ 2 h 255"/>
                <a:gd name="T90" fmla="*/ 1 w 254"/>
                <a:gd name="T91" fmla="*/ 2 h 255"/>
                <a:gd name="T92" fmla="*/ 1 w 254"/>
                <a:gd name="T93" fmla="*/ 2 h 255"/>
                <a:gd name="T94" fmla="*/ 1 w 254"/>
                <a:gd name="T95" fmla="*/ 2 h 255"/>
                <a:gd name="T96" fmla="*/ 0 w 254"/>
                <a:gd name="T97" fmla="*/ 2 h 255"/>
                <a:gd name="T98" fmla="*/ 0 w 254"/>
                <a:gd name="T99" fmla="*/ 2 h 255"/>
                <a:gd name="T100" fmla="*/ 0 w 254"/>
                <a:gd name="T101" fmla="*/ 2 h 255"/>
                <a:gd name="T102" fmla="*/ 0 w 254"/>
                <a:gd name="T103" fmla="*/ 2 h 255"/>
                <a:gd name="T104" fmla="*/ 0 w 254"/>
                <a:gd name="T105" fmla="*/ 1 h 255"/>
                <a:gd name="T106" fmla="*/ 0 w 254"/>
                <a:gd name="T107" fmla="*/ 1 h 255"/>
                <a:gd name="T108" fmla="*/ 0 w 254"/>
                <a:gd name="T109" fmla="*/ 1 h 255"/>
                <a:gd name="T110" fmla="*/ 0 w 254"/>
                <a:gd name="T111" fmla="*/ 1 h 255"/>
                <a:gd name="T112" fmla="*/ 0 w 254"/>
                <a:gd name="T113" fmla="*/ 1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4" h="255">
                  <a:moveTo>
                    <a:pt x="0" y="127"/>
                  </a:moveTo>
                  <a:lnTo>
                    <a:pt x="1" y="115"/>
                  </a:lnTo>
                  <a:lnTo>
                    <a:pt x="2" y="102"/>
                  </a:lnTo>
                  <a:lnTo>
                    <a:pt x="6" y="91"/>
                  </a:lnTo>
                  <a:lnTo>
                    <a:pt x="9" y="78"/>
                  </a:lnTo>
                  <a:lnTo>
                    <a:pt x="14" y="67"/>
                  </a:lnTo>
                  <a:lnTo>
                    <a:pt x="22" y="56"/>
                  </a:lnTo>
                  <a:lnTo>
                    <a:pt x="29" y="47"/>
                  </a:lnTo>
                  <a:lnTo>
                    <a:pt x="37" y="38"/>
                  </a:lnTo>
                  <a:lnTo>
                    <a:pt x="46" y="29"/>
                  </a:lnTo>
                  <a:lnTo>
                    <a:pt x="56" y="22"/>
                  </a:lnTo>
                  <a:lnTo>
                    <a:pt x="67" y="15"/>
                  </a:lnTo>
                  <a:lnTo>
                    <a:pt x="78" y="10"/>
                  </a:lnTo>
                  <a:lnTo>
                    <a:pt x="90" y="6"/>
                  </a:lnTo>
                  <a:lnTo>
                    <a:pt x="101" y="2"/>
                  </a:lnTo>
                  <a:lnTo>
                    <a:pt x="115" y="1"/>
                  </a:lnTo>
                  <a:lnTo>
                    <a:pt x="127" y="0"/>
                  </a:lnTo>
                  <a:lnTo>
                    <a:pt x="139" y="1"/>
                  </a:lnTo>
                  <a:lnTo>
                    <a:pt x="153" y="2"/>
                  </a:lnTo>
                  <a:lnTo>
                    <a:pt x="164" y="6"/>
                  </a:lnTo>
                  <a:lnTo>
                    <a:pt x="176" y="10"/>
                  </a:lnTo>
                  <a:lnTo>
                    <a:pt x="187" y="15"/>
                  </a:lnTo>
                  <a:lnTo>
                    <a:pt x="198" y="22"/>
                  </a:lnTo>
                  <a:lnTo>
                    <a:pt x="208" y="29"/>
                  </a:lnTo>
                  <a:lnTo>
                    <a:pt x="217" y="38"/>
                  </a:lnTo>
                  <a:lnTo>
                    <a:pt x="226" y="47"/>
                  </a:lnTo>
                  <a:lnTo>
                    <a:pt x="233" y="56"/>
                  </a:lnTo>
                  <a:lnTo>
                    <a:pt x="240" y="67"/>
                  </a:lnTo>
                  <a:lnTo>
                    <a:pt x="244" y="78"/>
                  </a:lnTo>
                  <a:lnTo>
                    <a:pt x="249" y="91"/>
                  </a:lnTo>
                  <a:lnTo>
                    <a:pt x="252" y="102"/>
                  </a:lnTo>
                  <a:lnTo>
                    <a:pt x="253" y="115"/>
                  </a:lnTo>
                  <a:lnTo>
                    <a:pt x="254" y="127"/>
                  </a:lnTo>
                  <a:lnTo>
                    <a:pt x="252" y="153"/>
                  </a:lnTo>
                  <a:lnTo>
                    <a:pt x="244" y="176"/>
                  </a:lnTo>
                  <a:lnTo>
                    <a:pt x="232" y="198"/>
                  </a:lnTo>
                  <a:lnTo>
                    <a:pt x="216" y="217"/>
                  </a:lnTo>
                  <a:lnTo>
                    <a:pt x="198" y="233"/>
                  </a:lnTo>
                  <a:lnTo>
                    <a:pt x="176" y="245"/>
                  </a:lnTo>
                  <a:lnTo>
                    <a:pt x="153" y="252"/>
                  </a:lnTo>
                  <a:lnTo>
                    <a:pt x="127" y="255"/>
                  </a:lnTo>
                  <a:lnTo>
                    <a:pt x="115" y="253"/>
                  </a:lnTo>
                  <a:lnTo>
                    <a:pt x="101" y="252"/>
                  </a:lnTo>
                  <a:lnTo>
                    <a:pt x="90" y="248"/>
                  </a:lnTo>
                  <a:lnTo>
                    <a:pt x="78" y="245"/>
                  </a:lnTo>
                  <a:lnTo>
                    <a:pt x="67" y="240"/>
                  </a:lnTo>
                  <a:lnTo>
                    <a:pt x="56" y="233"/>
                  </a:lnTo>
                  <a:lnTo>
                    <a:pt x="46" y="225"/>
                  </a:lnTo>
                  <a:lnTo>
                    <a:pt x="37" y="217"/>
                  </a:lnTo>
                  <a:lnTo>
                    <a:pt x="29" y="208"/>
                  </a:lnTo>
                  <a:lnTo>
                    <a:pt x="22" y="198"/>
                  </a:lnTo>
                  <a:lnTo>
                    <a:pt x="14" y="187"/>
                  </a:lnTo>
                  <a:lnTo>
                    <a:pt x="9" y="176"/>
                  </a:lnTo>
                  <a:lnTo>
                    <a:pt x="6" y="164"/>
                  </a:lnTo>
                  <a:lnTo>
                    <a:pt x="2" y="153"/>
                  </a:lnTo>
                  <a:lnTo>
                    <a:pt x="1" y="140"/>
                  </a:lnTo>
                  <a:lnTo>
                    <a:pt x="0" y="12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30" name="Freeform 67"/>
            <p:cNvSpPr>
              <a:spLocks/>
            </p:cNvSpPr>
            <p:nvPr/>
          </p:nvSpPr>
          <p:spPr bwMode="auto">
            <a:xfrm>
              <a:off x="2966" y="2544"/>
              <a:ext cx="17" cy="14"/>
            </a:xfrm>
            <a:custGeom>
              <a:avLst/>
              <a:gdLst>
                <a:gd name="T0" fmla="*/ 0 w 69"/>
                <a:gd name="T1" fmla="*/ 1 h 69"/>
                <a:gd name="T2" fmla="*/ 1 w 69"/>
                <a:gd name="T3" fmla="*/ 1 h 69"/>
                <a:gd name="T4" fmla="*/ 1 w 69"/>
                <a:gd name="T5" fmla="*/ 0 h 69"/>
                <a:gd name="T6" fmla="*/ 1 w 69"/>
                <a:gd name="T7" fmla="*/ 0 h 69"/>
                <a:gd name="T8" fmla="*/ 1 w 69"/>
                <a:gd name="T9" fmla="*/ 0 h 69"/>
                <a:gd name="T10" fmla="*/ 1 w 69"/>
                <a:gd name="T11" fmla="*/ 0 h 69"/>
                <a:gd name="T12" fmla="*/ 1 w 69"/>
                <a:gd name="T13" fmla="*/ 0 h 69"/>
                <a:gd name="T14" fmla="*/ 1 w 69"/>
                <a:gd name="T15" fmla="*/ 0 h 69"/>
                <a:gd name="T16" fmla="*/ 0 w 69"/>
                <a:gd name="T17" fmla="*/ 0 h 69"/>
                <a:gd name="T18" fmla="*/ 0 w 69"/>
                <a:gd name="T19" fmla="*/ 0 h 69"/>
                <a:gd name="T20" fmla="*/ 0 w 69"/>
                <a:gd name="T21" fmla="*/ 0 h 69"/>
                <a:gd name="T22" fmla="*/ 0 w 69"/>
                <a:gd name="T23" fmla="*/ 0 h 69"/>
                <a:gd name="T24" fmla="*/ 0 w 69"/>
                <a:gd name="T25" fmla="*/ 0 h 69"/>
                <a:gd name="T26" fmla="*/ 0 w 69"/>
                <a:gd name="T27" fmla="*/ 0 h 69"/>
                <a:gd name="T28" fmla="*/ 0 w 69"/>
                <a:gd name="T29" fmla="*/ 0 h 69"/>
                <a:gd name="T30" fmla="*/ 0 w 69"/>
                <a:gd name="T31" fmla="*/ 1 h 69"/>
                <a:gd name="T32" fmla="*/ 0 w 69"/>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9">
                  <a:moveTo>
                    <a:pt x="34" y="69"/>
                  </a:moveTo>
                  <a:lnTo>
                    <a:pt x="47" y="66"/>
                  </a:lnTo>
                  <a:lnTo>
                    <a:pt x="60" y="59"/>
                  </a:lnTo>
                  <a:lnTo>
                    <a:pt x="67" y="48"/>
                  </a:lnTo>
                  <a:lnTo>
                    <a:pt x="69" y="34"/>
                  </a:lnTo>
                  <a:lnTo>
                    <a:pt x="67" y="21"/>
                  </a:lnTo>
                  <a:lnTo>
                    <a:pt x="60" y="10"/>
                  </a:lnTo>
                  <a:lnTo>
                    <a:pt x="47" y="2"/>
                  </a:lnTo>
                  <a:lnTo>
                    <a:pt x="34" y="0"/>
                  </a:lnTo>
                  <a:lnTo>
                    <a:pt x="20" y="2"/>
                  </a:lnTo>
                  <a:lnTo>
                    <a:pt x="9" y="10"/>
                  </a:lnTo>
                  <a:lnTo>
                    <a:pt x="2" y="21"/>
                  </a:lnTo>
                  <a:lnTo>
                    <a:pt x="0" y="34"/>
                  </a:lnTo>
                  <a:lnTo>
                    <a:pt x="2" y="48"/>
                  </a:lnTo>
                  <a:lnTo>
                    <a:pt x="9" y="59"/>
                  </a:lnTo>
                  <a:lnTo>
                    <a:pt x="20" y="66"/>
                  </a:lnTo>
                  <a:lnTo>
                    <a:pt x="34"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31" name="Freeform 68"/>
            <p:cNvSpPr>
              <a:spLocks/>
            </p:cNvSpPr>
            <p:nvPr/>
          </p:nvSpPr>
          <p:spPr bwMode="auto">
            <a:xfrm>
              <a:off x="2865" y="2544"/>
              <a:ext cx="17" cy="14"/>
            </a:xfrm>
            <a:custGeom>
              <a:avLst/>
              <a:gdLst>
                <a:gd name="T0" fmla="*/ 0 w 69"/>
                <a:gd name="T1" fmla="*/ 1 h 69"/>
                <a:gd name="T2" fmla="*/ 1 w 69"/>
                <a:gd name="T3" fmla="*/ 1 h 69"/>
                <a:gd name="T4" fmla="*/ 1 w 69"/>
                <a:gd name="T5" fmla="*/ 0 h 69"/>
                <a:gd name="T6" fmla="*/ 1 w 69"/>
                <a:gd name="T7" fmla="*/ 0 h 69"/>
                <a:gd name="T8" fmla="*/ 1 w 69"/>
                <a:gd name="T9" fmla="*/ 0 h 69"/>
                <a:gd name="T10" fmla="*/ 1 w 69"/>
                <a:gd name="T11" fmla="*/ 0 h 69"/>
                <a:gd name="T12" fmla="*/ 1 w 69"/>
                <a:gd name="T13" fmla="*/ 0 h 69"/>
                <a:gd name="T14" fmla="*/ 1 w 69"/>
                <a:gd name="T15" fmla="*/ 0 h 69"/>
                <a:gd name="T16" fmla="*/ 0 w 69"/>
                <a:gd name="T17" fmla="*/ 0 h 69"/>
                <a:gd name="T18" fmla="*/ 0 w 69"/>
                <a:gd name="T19" fmla="*/ 0 h 69"/>
                <a:gd name="T20" fmla="*/ 0 w 69"/>
                <a:gd name="T21" fmla="*/ 0 h 69"/>
                <a:gd name="T22" fmla="*/ 0 w 69"/>
                <a:gd name="T23" fmla="*/ 0 h 69"/>
                <a:gd name="T24" fmla="*/ 0 w 69"/>
                <a:gd name="T25" fmla="*/ 0 h 69"/>
                <a:gd name="T26" fmla="*/ 0 w 69"/>
                <a:gd name="T27" fmla="*/ 0 h 69"/>
                <a:gd name="T28" fmla="*/ 0 w 69"/>
                <a:gd name="T29" fmla="*/ 0 h 69"/>
                <a:gd name="T30" fmla="*/ 0 w 69"/>
                <a:gd name="T31" fmla="*/ 1 h 69"/>
                <a:gd name="T32" fmla="*/ 0 w 69"/>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9">
                  <a:moveTo>
                    <a:pt x="34" y="69"/>
                  </a:moveTo>
                  <a:lnTo>
                    <a:pt x="47" y="66"/>
                  </a:lnTo>
                  <a:lnTo>
                    <a:pt x="60" y="59"/>
                  </a:lnTo>
                  <a:lnTo>
                    <a:pt x="67" y="48"/>
                  </a:lnTo>
                  <a:lnTo>
                    <a:pt x="69" y="34"/>
                  </a:lnTo>
                  <a:lnTo>
                    <a:pt x="67" y="21"/>
                  </a:lnTo>
                  <a:lnTo>
                    <a:pt x="60" y="10"/>
                  </a:lnTo>
                  <a:lnTo>
                    <a:pt x="47" y="2"/>
                  </a:lnTo>
                  <a:lnTo>
                    <a:pt x="34" y="0"/>
                  </a:lnTo>
                  <a:lnTo>
                    <a:pt x="20" y="2"/>
                  </a:lnTo>
                  <a:lnTo>
                    <a:pt x="9" y="10"/>
                  </a:lnTo>
                  <a:lnTo>
                    <a:pt x="2" y="21"/>
                  </a:lnTo>
                  <a:lnTo>
                    <a:pt x="0" y="34"/>
                  </a:lnTo>
                  <a:lnTo>
                    <a:pt x="2" y="48"/>
                  </a:lnTo>
                  <a:lnTo>
                    <a:pt x="9" y="59"/>
                  </a:lnTo>
                  <a:lnTo>
                    <a:pt x="20" y="66"/>
                  </a:lnTo>
                  <a:lnTo>
                    <a:pt x="34"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grpSp>
      <p:sp>
        <p:nvSpPr>
          <p:cNvPr id="67653" name="Line 69"/>
          <p:cNvSpPr>
            <a:spLocks noChangeShapeType="1"/>
          </p:cNvSpPr>
          <p:nvPr/>
        </p:nvSpPr>
        <p:spPr bwMode="auto">
          <a:xfrm flipH="1" flipV="1">
            <a:off x="5395913" y="2679700"/>
            <a:ext cx="568325" cy="1588"/>
          </a:xfrm>
          <a:prstGeom prst="line">
            <a:avLst/>
          </a:prstGeom>
          <a:noFill/>
          <a:ln w="762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67654" name="Group 70"/>
          <p:cNvGrpSpPr>
            <a:grpSpLocks/>
          </p:cNvGrpSpPr>
          <p:nvPr/>
        </p:nvGrpSpPr>
        <p:grpSpPr bwMode="auto">
          <a:xfrm>
            <a:off x="1231106" y="4187825"/>
            <a:ext cx="6680201" cy="2471737"/>
            <a:chOff x="812" y="2639"/>
            <a:chExt cx="4208" cy="1557"/>
          </a:xfrm>
        </p:grpSpPr>
        <p:sp>
          <p:nvSpPr>
            <p:cNvPr id="67655" name="Line 71"/>
            <p:cNvSpPr>
              <a:spLocks noChangeShapeType="1"/>
            </p:cNvSpPr>
            <p:nvPr/>
          </p:nvSpPr>
          <p:spPr bwMode="auto">
            <a:xfrm>
              <a:off x="4083" y="3230"/>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6" name="Line 72"/>
            <p:cNvSpPr>
              <a:spLocks noChangeShapeType="1"/>
            </p:cNvSpPr>
            <p:nvPr/>
          </p:nvSpPr>
          <p:spPr bwMode="auto">
            <a:xfrm>
              <a:off x="4340" y="3010"/>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7" name="Line 73"/>
            <p:cNvSpPr>
              <a:spLocks noChangeShapeType="1"/>
            </p:cNvSpPr>
            <p:nvPr/>
          </p:nvSpPr>
          <p:spPr bwMode="auto">
            <a:xfrm>
              <a:off x="3789" y="3010"/>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8" name="Line 74"/>
            <p:cNvSpPr>
              <a:spLocks noChangeShapeType="1"/>
            </p:cNvSpPr>
            <p:nvPr/>
          </p:nvSpPr>
          <p:spPr bwMode="auto">
            <a:xfrm>
              <a:off x="2730" y="3226"/>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9" name="Line 75"/>
            <p:cNvSpPr>
              <a:spLocks noChangeShapeType="1"/>
            </p:cNvSpPr>
            <p:nvPr/>
          </p:nvSpPr>
          <p:spPr bwMode="auto">
            <a:xfrm>
              <a:off x="2987" y="3006"/>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60" name="Line 76"/>
            <p:cNvSpPr>
              <a:spLocks noChangeShapeType="1"/>
            </p:cNvSpPr>
            <p:nvPr/>
          </p:nvSpPr>
          <p:spPr bwMode="auto">
            <a:xfrm>
              <a:off x="2436" y="3006"/>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63" name="Group 77"/>
            <p:cNvGrpSpPr>
              <a:grpSpLocks/>
            </p:cNvGrpSpPr>
            <p:nvPr/>
          </p:nvGrpSpPr>
          <p:grpSpPr bwMode="auto">
            <a:xfrm>
              <a:off x="3629" y="2639"/>
              <a:ext cx="1065" cy="991"/>
              <a:chOff x="4176" y="2928"/>
              <a:chExt cx="1392" cy="1296"/>
            </a:xfrm>
          </p:grpSpPr>
          <p:grpSp>
            <p:nvGrpSpPr>
              <p:cNvPr id="31804" name="Group 78"/>
              <p:cNvGrpSpPr>
                <a:grpSpLocks/>
              </p:cNvGrpSpPr>
              <p:nvPr/>
            </p:nvGrpSpPr>
            <p:grpSpPr bwMode="auto">
              <a:xfrm>
                <a:off x="4272" y="3072"/>
                <a:ext cx="1152" cy="1044"/>
                <a:chOff x="4272" y="3072"/>
                <a:chExt cx="1152" cy="1044"/>
              </a:xfrm>
            </p:grpSpPr>
            <p:sp>
              <p:nvSpPr>
                <p:cNvPr id="67663" name="Oval 79"/>
                <p:cNvSpPr>
                  <a:spLocks noChangeArrowheads="1"/>
                </p:cNvSpPr>
                <p:nvPr/>
              </p:nvSpPr>
              <p:spPr bwMode="auto">
                <a:xfrm>
                  <a:off x="4269"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4" name="Oval 80"/>
                <p:cNvSpPr>
                  <a:spLocks noChangeArrowheads="1"/>
                </p:cNvSpPr>
                <p:nvPr/>
              </p:nvSpPr>
              <p:spPr bwMode="auto">
                <a:xfrm>
                  <a:off x="4308" y="3324"/>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5" name="Oval 81"/>
                <p:cNvSpPr>
                  <a:spLocks noChangeArrowheads="1"/>
                </p:cNvSpPr>
                <p:nvPr/>
              </p:nvSpPr>
              <p:spPr bwMode="auto">
                <a:xfrm>
                  <a:off x="4704" y="3108"/>
                  <a:ext cx="107"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6" name="Oval 82"/>
                <p:cNvSpPr>
                  <a:spLocks noChangeArrowheads="1"/>
                </p:cNvSpPr>
                <p:nvPr/>
              </p:nvSpPr>
              <p:spPr bwMode="auto">
                <a:xfrm>
                  <a:off x="4560" y="3252"/>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7" name="Oval 83"/>
                <p:cNvSpPr>
                  <a:spLocks noChangeArrowheads="1"/>
                </p:cNvSpPr>
                <p:nvPr/>
              </p:nvSpPr>
              <p:spPr bwMode="auto">
                <a:xfrm>
                  <a:off x="5028" y="3324"/>
                  <a:ext cx="108"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8" name="Oval 84"/>
                <p:cNvSpPr>
                  <a:spLocks noChangeArrowheads="1"/>
                </p:cNvSpPr>
                <p:nvPr/>
              </p:nvSpPr>
              <p:spPr bwMode="auto">
                <a:xfrm>
                  <a:off x="4632" y="3430"/>
                  <a:ext cx="107" cy="11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9" name="Oval 85"/>
                <p:cNvSpPr>
                  <a:spLocks noChangeArrowheads="1"/>
                </p:cNvSpPr>
                <p:nvPr/>
              </p:nvSpPr>
              <p:spPr bwMode="auto">
                <a:xfrm>
                  <a:off x="5316" y="3324"/>
                  <a:ext cx="108"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0" name="Oval 86"/>
                <p:cNvSpPr>
                  <a:spLocks noChangeArrowheads="1"/>
                </p:cNvSpPr>
                <p:nvPr/>
              </p:nvSpPr>
              <p:spPr bwMode="auto">
                <a:xfrm>
                  <a:off x="4308" y="3756"/>
                  <a:ext cx="106"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1" name="Oval 87"/>
                <p:cNvSpPr>
                  <a:spLocks noChangeArrowheads="1"/>
                </p:cNvSpPr>
                <p:nvPr/>
              </p:nvSpPr>
              <p:spPr bwMode="auto">
                <a:xfrm>
                  <a:off x="4704" y="364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2" name="Oval 88"/>
                <p:cNvSpPr>
                  <a:spLocks noChangeArrowheads="1"/>
                </p:cNvSpPr>
                <p:nvPr/>
              </p:nvSpPr>
              <p:spPr bwMode="auto">
                <a:xfrm>
                  <a:off x="4704" y="3935"/>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3" name="Oval 89"/>
                <p:cNvSpPr>
                  <a:spLocks noChangeArrowheads="1"/>
                </p:cNvSpPr>
                <p:nvPr/>
              </p:nvSpPr>
              <p:spPr bwMode="auto">
                <a:xfrm>
                  <a:off x="5028" y="3647"/>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4" name="Oval 90"/>
                <p:cNvSpPr>
                  <a:spLocks noChangeArrowheads="1"/>
                </p:cNvSpPr>
                <p:nvPr/>
              </p:nvSpPr>
              <p:spPr bwMode="auto">
                <a:xfrm>
                  <a:off x="5316" y="3756"/>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5" name="Oval 91"/>
                <p:cNvSpPr>
                  <a:spLocks noChangeArrowheads="1"/>
                </p:cNvSpPr>
                <p:nvPr/>
              </p:nvSpPr>
              <p:spPr bwMode="auto">
                <a:xfrm>
                  <a:off x="5063" y="400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6" name="Oval 92"/>
                <p:cNvSpPr>
                  <a:spLocks noChangeArrowheads="1"/>
                </p:cNvSpPr>
                <p:nvPr/>
              </p:nvSpPr>
              <p:spPr bwMode="auto">
                <a:xfrm>
                  <a:off x="5316"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77" name="Rectangle 93"/>
              <p:cNvSpPr>
                <a:spLocks noChangeArrowheads="1"/>
              </p:cNvSpPr>
              <p:nvPr/>
            </p:nvSpPr>
            <p:spPr bwMode="auto">
              <a:xfrm>
                <a:off x="4176" y="2928"/>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64" name="Group 94"/>
            <p:cNvGrpSpPr>
              <a:grpSpLocks/>
            </p:cNvGrpSpPr>
            <p:nvPr/>
          </p:nvGrpSpPr>
          <p:grpSpPr bwMode="auto">
            <a:xfrm>
              <a:off x="2271" y="2639"/>
              <a:ext cx="1065" cy="991"/>
              <a:chOff x="4176" y="1680"/>
              <a:chExt cx="1392" cy="1296"/>
            </a:xfrm>
          </p:grpSpPr>
          <p:grpSp>
            <p:nvGrpSpPr>
              <p:cNvPr id="31788" name="Group 95"/>
              <p:cNvGrpSpPr>
                <a:grpSpLocks/>
              </p:cNvGrpSpPr>
              <p:nvPr/>
            </p:nvGrpSpPr>
            <p:grpSpPr bwMode="auto">
              <a:xfrm>
                <a:off x="4272" y="1824"/>
                <a:ext cx="1152" cy="1044"/>
                <a:chOff x="432" y="3072"/>
                <a:chExt cx="1152" cy="1044"/>
              </a:xfrm>
            </p:grpSpPr>
            <p:sp>
              <p:nvSpPr>
                <p:cNvPr id="67680" name="Oval 96"/>
                <p:cNvSpPr>
                  <a:spLocks noChangeArrowheads="1"/>
                </p:cNvSpPr>
                <p:nvPr/>
              </p:nvSpPr>
              <p:spPr bwMode="auto">
                <a:xfrm>
                  <a:off x="429"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1" name="Oval 97"/>
                <p:cNvSpPr>
                  <a:spLocks noChangeArrowheads="1"/>
                </p:cNvSpPr>
                <p:nvPr/>
              </p:nvSpPr>
              <p:spPr bwMode="auto">
                <a:xfrm>
                  <a:off x="468" y="3324"/>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2" name="Oval 98"/>
                <p:cNvSpPr>
                  <a:spLocks noChangeArrowheads="1"/>
                </p:cNvSpPr>
                <p:nvPr/>
              </p:nvSpPr>
              <p:spPr bwMode="auto">
                <a:xfrm>
                  <a:off x="864" y="3108"/>
                  <a:ext cx="107"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3" name="Oval 99"/>
                <p:cNvSpPr>
                  <a:spLocks noChangeArrowheads="1"/>
                </p:cNvSpPr>
                <p:nvPr/>
              </p:nvSpPr>
              <p:spPr bwMode="auto">
                <a:xfrm>
                  <a:off x="720" y="3252"/>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4" name="Oval 100"/>
                <p:cNvSpPr>
                  <a:spLocks noChangeArrowheads="1"/>
                </p:cNvSpPr>
                <p:nvPr/>
              </p:nvSpPr>
              <p:spPr bwMode="auto">
                <a:xfrm>
                  <a:off x="1188" y="3324"/>
                  <a:ext cx="108" cy="10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5" name="Oval 101"/>
                <p:cNvSpPr>
                  <a:spLocks noChangeArrowheads="1"/>
                </p:cNvSpPr>
                <p:nvPr/>
              </p:nvSpPr>
              <p:spPr bwMode="auto">
                <a:xfrm>
                  <a:off x="792" y="3430"/>
                  <a:ext cx="107" cy="11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6" name="Oval 102"/>
                <p:cNvSpPr>
                  <a:spLocks noChangeArrowheads="1"/>
                </p:cNvSpPr>
                <p:nvPr/>
              </p:nvSpPr>
              <p:spPr bwMode="auto">
                <a:xfrm>
                  <a:off x="1476" y="3324"/>
                  <a:ext cx="108" cy="10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7" name="Oval 103"/>
                <p:cNvSpPr>
                  <a:spLocks noChangeArrowheads="1"/>
                </p:cNvSpPr>
                <p:nvPr/>
              </p:nvSpPr>
              <p:spPr bwMode="auto">
                <a:xfrm>
                  <a:off x="468" y="3756"/>
                  <a:ext cx="106"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8" name="Oval 104"/>
                <p:cNvSpPr>
                  <a:spLocks noChangeArrowheads="1"/>
                </p:cNvSpPr>
                <p:nvPr/>
              </p:nvSpPr>
              <p:spPr bwMode="auto">
                <a:xfrm>
                  <a:off x="864" y="3647"/>
                  <a:ext cx="107"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9" name="Oval 105"/>
                <p:cNvSpPr>
                  <a:spLocks noChangeArrowheads="1"/>
                </p:cNvSpPr>
                <p:nvPr/>
              </p:nvSpPr>
              <p:spPr bwMode="auto">
                <a:xfrm>
                  <a:off x="864" y="3935"/>
                  <a:ext cx="107"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0" name="Oval 106"/>
                <p:cNvSpPr>
                  <a:spLocks noChangeArrowheads="1"/>
                </p:cNvSpPr>
                <p:nvPr/>
              </p:nvSpPr>
              <p:spPr bwMode="auto">
                <a:xfrm>
                  <a:off x="1188" y="3647"/>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1" name="Oval 107"/>
                <p:cNvSpPr>
                  <a:spLocks noChangeArrowheads="1"/>
                </p:cNvSpPr>
                <p:nvPr/>
              </p:nvSpPr>
              <p:spPr bwMode="auto">
                <a:xfrm>
                  <a:off x="1476" y="3756"/>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2" name="Oval 108"/>
                <p:cNvSpPr>
                  <a:spLocks noChangeArrowheads="1"/>
                </p:cNvSpPr>
                <p:nvPr/>
              </p:nvSpPr>
              <p:spPr bwMode="auto">
                <a:xfrm>
                  <a:off x="1223" y="400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3" name="Oval 109"/>
                <p:cNvSpPr>
                  <a:spLocks noChangeArrowheads="1"/>
                </p:cNvSpPr>
                <p:nvPr/>
              </p:nvSpPr>
              <p:spPr bwMode="auto">
                <a:xfrm>
                  <a:off x="1476" y="3072"/>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94" name="Rectangle 110"/>
              <p:cNvSpPr>
                <a:spLocks noChangeArrowheads="1"/>
              </p:cNvSpPr>
              <p:nvPr/>
            </p:nvSpPr>
            <p:spPr bwMode="auto">
              <a:xfrm>
                <a:off x="4176" y="1680"/>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95" name="Line 111"/>
            <p:cNvSpPr>
              <a:spLocks noChangeShapeType="1"/>
            </p:cNvSpPr>
            <p:nvPr/>
          </p:nvSpPr>
          <p:spPr bwMode="auto">
            <a:xfrm>
              <a:off x="1372" y="3226"/>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96" name="Line 112"/>
            <p:cNvSpPr>
              <a:spLocks noChangeShapeType="1"/>
            </p:cNvSpPr>
            <p:nvPr/>
          </p:nvSpPr>
          <p:spPr bwMode="auto">
            <a:xfrm>
              <a:off x="1629" y="3006"/>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97" name="Line 113"/>
            <p:cNvSpPr>
              <a:spLocks noChangeShapeType="1"/>
            </p:cNvSpPr>
            <p:nvPr/>
          </p:nvSpPr>
          <p:spPr bwMode="auto">
            <a:xfrm>
              <a:off x="1078" y="3006"/>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68" name="Group 114"/>
            <p:cNvGrpSpPr>
              <a:grpSpLocks/>
            </p:cNvGrpSpPr>
            <p:nvPr/>
          </p:nvGrpSpPr>
          <p:grpSpPr bwMode="auto">
            <a:xfrm>
              <a:off x="986" y="2749"/>
              <a:ext cx="881" cy="798"/>
              <a:chOff x="912" y="2352"/>
              <a:chExt cx="1536" cy="1392"/>
            </a:xfrm>
          </p:grpSpPr>
          <p:sp>
            <p:nvSpPr>
              <p:cNvPr id="67699" name="Oval 115"/>
              <p:cNvSpPr>
                <a:spLocks noChangeArrowheads="1"/>
              </p:cNvSpPr>
              <p:nvPr/>
            </p:nvSpPr>
            <p:spPr bwMode="auto">
              <a:xfrm>
                <a:off x="912" y="235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0" name="Oval 116"/>
              <p:cNvSpPr>
                <a:spLocks noChangeArrowheads="1"/>
              </p:cNvSpPr>
              <p:nvPr/>
            </p:nvSpPr>
            <p:spPr bwMode="auto">
              <a:xfrm>
                <a:off x="961" y="2689"/>
                <a:ext cx="143"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1" name="Oval 117"/>
              <p:cNvSpPr>
                <a:spLocks noChangeArrowheads="1"/>
              </p:cNvSpPr>
              <p:nvPr/>
            </p:nvSpPr>
            <p:spPr bwMode="auto">
              <a:xfrm>
                <a:off x="1487" y="2401"/>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2" name="Oval 118"/>
              <p:cNvSpPr>
                <a:spLocks noChangeArrowheads="1"/>
              </p:cNvSpPr>
              <p:nvPr/>
            </p:nvSpPr>
            <p:spPr bwMode="auto">
              <a:xfrm>
                <a:off x="1296" y="2593"/>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3" name="Oval 119"/>
              <p:cNvSpPr>
                <a:spLocks noChangeArrowheads="1"/>
              </p:cNvSpPr>
              <p:nvPr/>
            </p:nvSpPr>
            <p:spPr bwMode="auto">
              <a:xfrm>
                <a:off x="1920" y="2689"/>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4" name="Oval 120"/>
              <p:cNvSpPr>
                <a:spLocks noChangeArrowheads="1"/>
              </p:cNvSpPr>
              <p:nvPr/>
            </p:nvSpPr>
            <p:spPr bwMode="auto">
              <a:xfrm>
                <a:off x="1391" y="283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5" name="Oval 121"/>
              <p:cNvSpPr>
                <a:spLocks noChangeArrowheads="1"/>
              </p:cNvSpPr>
              <p:nvPr/>
            </p:nvSpPr>
            <p:spPr bwMode="auto">
              <a:xfrm>
                <a:off x="2303" y="2689"/>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6" name="Oval 122"/>
              <p:cNvSpPr>
                <a:spLocks noChangeArrowheads="1"/>
              </p:cNvSpPr>
              <p:nvPr/>
            </p:nvSpPr>
            <p:spPr bwMode="auto">
              <a:xfrm>
                <a:off x="961" y="3264"/>
                <a:ext cx="143"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7" name="Oval 123"/>
              <p:cNvSpPr>
                <a:spLocks noChangeArrowheads="1"/>
              </p:cNvSpPr>
              <p:nvPr/>
            </p:nvSpPr>
            <p:spPr bwMode="auto">
              <a:xfrm>
                <a:off x="1487" y="3120"/>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8" name="Oval 124"/>
              <p:cNvSpPr>
                <a:spLocks noChangeArrowheads="1"/>
              </p:cNvSpPr>
              <p:nvPr/>
            </p:nvSpPr>
            <p:spPr bwMode="auto">
              <a:xfrm>
                <a:off x="1487" y="3503"/>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9" name="Oval 125"/>
              <p:cNvSpPr>
                <a:spLocks noChangeArrowheads="1"/>
              </p:cNvSpPr>
              <p:nvPr/>
            </p:nvSpPr>
            <p:spPr bwMode="auto">
              <a:xfrm>
                <a:off x="1920" y="3120"/>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0" name="Oval 126"/>
              <p:cNvSpPr>
                <a:spLocks noChangeArrowheads="1"/>
              </p:cNvSpPr>
              <p:nvPr/>
            </p:nvSpPr>
            <p:spPr bwMode="auto">
              <a:xfrm>
                <a:off x="2303" y="3264"/>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1" name="Oval 127"/>
              <p:cNvSpPr>
                <a:spLocks noChangeArrowheads="1"/>
              </p:cNvSpPr>
              <p:nvPr/>
            </p:nvSpPr>
            <p:spPr bwMode="auto">
              <a:xfrm>
                <a:off x="1969" y="3599"/>
                <a:ext cx="143"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2" name="Oval 128"/>
              <p:cNvSpPr>
                <a:spLocks noChangeArrowheads="1"/>
              </p:cNvSpPr>
              <p:nvPr/>
            </p:nvSpPr>
            <p:spPr bwMode="auto">
              <a:xfrm>
                <a:off x="2303" y="235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713" name="Rectangle 129"/>
            <p:cNvSpPr>
              <a:spLocks noChangeArrowheads="1"/>
            </p:cNvSpPr>
            <p:nvPr/>
          </p:nvSpPr>
          <p:spPr bwMode="auto">
            <a:xfrm>
              <a:off x="913" y="2639"/>
              <a:ext cx="1064" cy="99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4" name="Line 130"/>
            <p:cNvSpPr>
              <a:spLocks noChangeShapeType="1"/>
            </p:cNvSpPr>
            <p:nvPr/>
          </p:nvSpPr>
          <p:spPr bwMode="auto">
            <a:xfrm>
              <a:off x="812" y="3874"/>
              <a:ext cx="36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15" name="Text Box 131"/>
            <p:cNvSpPr txBox="1">
              <a:spLocks noChangeArrowheads="1"/>
            </p:cNvSpPr>
            <p:nvPr/>
          </p:nvSpPr>
          <p:spPr bwMode="auto">
            <a:xfrm>
              <a:off x="1133" y="3746"/>
              <a:ext cx="1578" cy="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a:latin typeface="Garamond" charset="0"/>
                </a:rPr>
                <a:t>Same-cluster constraint</a:t>
              </a:r>
            </a:p>
            <a:p>
              <a:pPr algn="ctr">
                <a:defRPr/>
              </a:pPr>
              <a:r>
                <a:rPr lang="en-US" sz="2000" dirty="0">
                  <a:latin typeface="Garamond" charset="0"/>
                </a:rPr>
                <a:t>(must-link)</a:t>
              </a:r>
            </a:p>
          </p:txBody>
        </p:sp>
        <p:sp>
          <p:nvSpPr>
            <p:cNvPr id="67716" name="Line 132"/>
            <p:cNvSpPr>
              <a:spLocks noChangeShapeType="1"/>
            </p:cNvSpPr>
            <p:nvPr/>
          </p:nvSpPr>
          <p:spPr bwMode="auto">
            <a:xfrm>
              <a:off x="2885" y="3878"/>
              <a:ext cx="36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17" name="Text Box 133"/>
            <p:cNvSpPr txBox="1">
              <a:spLocks noChangeArrowheads="1"/>
            </p:cNvSpPr>
            <p:nvPr/>
          </p:nvSpPr>
          <p:spPr bwMode="auto">
            <a:xfrm>
              <a:off x="3191" y="3750"/>
              <a:ext cx="1829" cy="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a:latin typeface="Garamond" charset="0"/>
                </a:rPr>
                <a:t>Different-cluster constraint</a:t>
              </a:r>
            </a:p>
            <a:p>
              <a:pPr algn="ctr">
                <a:defRPr/>
              </a:pPr>
              <a:r>
                <a:rPr lang="en-US" sz="2000" dirty="0">
                  <a:latin typeface="Garamond" charset="0"/>
                </a:rPr>
                <a:t>(cannot-link)</a:t>
              </a:r>
            </a:p>
          </p:txBody>
        </p:sp>
      </p:grpSp>
      <p:grpSp>
        <p:nvGrpSpPr>
          <p:cNvPr id="67718" name="Group 134"/>
          <p:cNvGrpSpPr>
            <a:grpSpLocks/>
          </p:cNvGrpSpPr>
          <p:nvPr/>
        </p:nvGrpSpPr>
        <p:grpSpPr bwMode="auto">
          <a:xfrm>
            <a:off x="5645150" y="4078288"/>
            <a:ext cx="1922463" cy="1789112"/>
            <a:chOff x="3936" y="2496"/>
            <a:chExt cx="1392" cy="1296"/>
          </a:xfrm>
        </p:grpSpPr>
        <p:sp>
          <p:nvSpPr>
            <p:cNvPr id="67719" name="Line 135"/>
            <p:cNvSpPr>
              <a:spLocks noChangeShapeType="1"/>
            </p:cNvSpPr>
            <p:nvPr/>
          </p:nvSpPr>
          <p:spPr bwMode="auto">
            <a:xfrm>
              <a:off x="3936" y="2496"/>
              <a:ext cx="1392" cy="1296"/>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20" name="Line 136"/>
            <p:cNvSpPr>
              <a:spLocks noChangeShapeType="1"/>
            </p:cNvSpPr>
            <p:nvPr/>
          </p:nvSpPr>
          <p:spPr bwMode="auto">
            <a:xfrm flipH="1">
              <a:off x="3936" y="2496"/>
              <a:ext cx="1392" cy="1296"/>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4CAE-1E9F-0049-AA3E-4BBD0A114B36}"/>
              </a:ext>
            </a:extLst>
          </p:cNvPr>
          <p:cNvSpPr>
            <a:spLocks noGrp="1"/>
          </p:cNvSpPr>
          <p:nvPr>
            <p:ph type="title"/>
          </p:nvPr>
        </p:nvSpPr>
        <p:spPr/>
        <p:txBody>
          <a:bodyPr/>
          <a:lstStyle/>
          <a:p>
            <a:r>
              <a:rPr lang="en-US" sz="4400" dirty="0"/>
              <a:t>(2) Hierarchical clustering</a:t>
            </a:r>
          </a:p>
        </p:txBody>
      </p:sp>
      <p:sp>
        <p:nvSpPr>
          <p:cNvPr id="3" name="Content Placeholder 2">
            <a:extLst>
              <a:ext uri="{FF2B5EF4-FFF2-40B4-BE49-F238E27FC236}">
                <a16:creationId xmlns:a16="http://schemas.microsoft.com/office/drawing/2014/main" id="{5EDA405F-0F06-8346-88D7-186AC4841E25}"/>
              </a:ext>
            </a:extLst>
          </p:cNvPr>
          <p:cNvSpPr>
            <a:spLocks noGrp="1"/>
          </p:cNvSpPr>
          <p:nvPr>
            <p:ph idx="1"/>
          </p:nvPr>
        </p:nvSpPr>
        <p:spPr>
          <a:xfrm>
            <a:off x="685800" y="1981200"/>
            <a:ext cx="7772400" cy="4572000"/>
          </a:xfrm>
        </p:spPr>
        <p:txBody>
          <a:bodyPr/>
          <a:lstStyle/>
          <a:p>
            <a:r>
              <a:rPr lang="en-US" sz="3200" b="1" dirty="0"/>
              <a:t>Agglomerative</a:t>
            </a:r>
          </a:p>
          <a:p>
            <a:pPr lvl="1"/>
            <a:r>
              <a:rPr lang="en-US" sz="3200" b="1" dirty="0"/>
              <a:t>Bottom-up </a:t>
            </a:r>
            <a:r>
              <a:rPr lang="en-US" sz="3200" dirty="0"/>
              <a:t>approach: elements start as individual clusters &amp; clusters are merged as one moves up the hierarchy</a:t>
            </a:r>
          </a:p>
          <a:p>
            <a:r>
              <a:rPr lang="en-US" sz="3200" b="1" dirty="0"/>
              <a:t>Divisive</a:t>
            </a:r>
          </a:p>
          <a:p>
            <a:pPr lvl="1"/>
            <a:r>
              <a:rPr lang="en-US" sz="3200" b="1" dirty="0"/>
              <a:t>Top-down </a:t>
            </a:r>
            <a:r>
              <a:rPr lang="en-US" sz="3200" dirty="0"/>
              <a:t>approach: elements start as a single cluster &amp; clusters are split as one moves down the hierarchy</a:t>
            </a:r>
          </a:p>
          <a:p>
            <a:endParaRPr lang="en-US" sz="3200" dirty="0"/>
          </a:p>
        </p:txBody>
      </p:sp>
      <p:sp>
        <p:nvSpPr>
          <p:cNvPr id="5" name="Down Arrow 4">
            <a:extLst>
              <a:ext uri="{FF2B5EF4-FFF2-40B4-BE49-F238E27FC236}">
                <a16:creationId xmlns:a16="http://schemas.microsoft.com/office/drawing/2014/main" id="{962BB6E0-1BFE-A742-94C4-33E4CA576A9D}"/>
              </a:ext>
            </a:extLst>
          </p:cNvPr>
          <p:cNvSpPr/>
          <p:nvPr/>
        </p:nvSpPr>
        <p:spPr bwMode="auto">
          <a:xfrm>
            <a:off x="8115300" y="46101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Down Arrow 5">
            <a:extLst>
              <a:ext uri="{FF2B5EF4-FFF2-40B4-BE49-F238E27FC236}">
                <a16:creationId xmlns:a16="http://schemas.microsoft.com/office/drawing/2014/main" id="{6E0F97CC-5AE2-F849-9265-52EE8FAF438F}"/>
              </a:ext>
            </a:extLst>
          </p:cNvPr>
          <p:cNvSpPr/>
          <p:nvPr/>
        </p:nvSpPr>
        <p:spPr bwMode="auto">
          <a:xfrm rot="10800000">
            <a:off x="8115300" y="26670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267565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14400" y="457200"/>
            <a:ext cx="7467600" cy="762000"/>
          </a:xfrm>
        </p:spPr>
        <p:txBody>
          <a:bodyPr/>
          <a:lstStyle/>
          <a:p>
            <a:r>
              <a:rPr lang="en-US" dirty="0"/>
              <a:t>Hierarchical Clustering</a:t>
            </a:r>
          </a:p>
        </p:txBody>
      </p:sp>
      <p:sp>
        <p:nvSpPr>
          <p:cNvPr id="25604" name="Rectangle 4"/>
          <p:cNvSpPr>
            <a:spLocks noGrp="1" noChangeArrowheads="1"/>
          </p:cNvSpPr>
          <p:nvPr>
            <p:ph type="body" idx="1"/>
          </p:nvPr>
        </p:nvSpPr>
        <p:spPr>
          <a:xfrm>
            <a:off x="914400" y="1447800"/>
            <a:ext cx="7543800" cy="685800"/>
          </a:xfrm>
          <a:noFill/>
          <a:ln/>
        </p:spPr>
        <p:txBody>
          <a:bodyPr/>
          <a:lstStyle/>
          <a:p>
            <a:pPr algn="ctr">
              <a:buFont typeface="Wingdings" charset="2"/>
              <a:buNone/>
            </a:pPr>
            <a:r>
              <a:rPr lang="en-US" sz="3200" dirty="0"/>
              <a:t>Recursive partitioning/merging of a data set</a:t>
            </a:r>
          </a:p>
        </p:txBody>
      </p:sp>
      <p:sp>
        <p:nvSpPr>
          <p:cNvPr id="25605" name="Oval 5"/>
          <p:cNvSpPr>
            <a:spLocks noChangeArrowheads="1"/>
          </p:cNvSpPr>
          <p:nvPr/>
        </p:nvSpPr>
        <p:spPr bwMode="auto">
          <a:xfrm>
            <a:off x="2312987" y="4724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6" name="Oval 6"/>
          <p:cNvSpPr>
            <a:spLocks noChangeArrowheads="1"/>
          </p:cNvSpPr>
          <p:nvPr/>
        </p:nvSpPr>
        <p:spPr bwMode="auto">
          <a:xfrm>
            <a:off x="1017587" y="3962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7" name="Oval 7"/>
          <p:cNvSpPr>
            <a:spLocks noChangeArrowheads="1"/>
          </p:cNvSpPr>
          <p:nvPr/>
        </p:nvSpPr>
        <p:spPr bwMode="auto">
          <a:xfrm>
            <a:off x="3303587" y="38862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8" name="Oval 8"/>
          <p:cNvSpPr>
            <a:spLocks noChangeArrowheads="1"/>
          </p:cNvSpPr>
          <p:nvPr/>
        </p:nvSpPr>
        <p:spPr bwMode="auto">
          <a:xfrm>
            <a:off x="1246187" y="3581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9" name="Oval 9"/>
          <p:cNvSpPr>
            <a:spLocks noChangeArrowheads="1"/>
          </p:cNvSpPr>
          <p:nvPr/>
        </p:nvSpPr>
        <p:spPr bwMode="auto">
          <a:xfrm>
            <a:off x="3379787" y="32766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10" name="Oval 10"/>
          <p:cNvSpPr>
            <a:spLocks noChangeArrowheads="1"/>
          </p:cNvSpPr>
          <p:nvPr/>
        </p:nvSpPr>
        <p:spPr bwMode="auto">
          <a:xfrm>
            <a:off x="788987" y="2514600"/>
            <a:ext cx="3200400" cy="3048000"/>
          </a:xfrm>
          <a:prstGeom prst="ellipse">
            <a:avLst/>
          </a:prstGeom>
          <a:noFill/>
          <a:ln w="9525">
            <a:solidFill>
              <a:schemeClr val="tx1"/>
            </a:solidFill>
            <a:round/>
            <a:headEnd/>
            <a:tailEnd/>
          </a:ln>
          <a:effectLst/>
        </p:spPr>
        <p:txBody>
          <a:bodyPr wrap="none" anchor="ctr">
            <a:prstTxWarp prst="textNoShape">
              <a:avLst/>
            </a:prstTxWarp>
          </a:bodyPr>
          <a:lstStyle/>
          <a:p>
            <a:endParaRPr lang="en-US" dirty="0">
              <a:latin typeface="Calibri"/>
            </a:endParaRPr>
          </a:p>
        </p:txBody>
      </p:sp>
      <p:sp>
        <p:nvSpPr>
          <p:cNvPr id="25611" name="Line 11"/>
          <p:cNvSpPr>
            <a:spLocks noChangeShapeType="1"/>
          </p:cNvSpPr>
          <p:nvPr/>
        </p:nvSpPr>
        <p:spPr bwMode="auto">
          <a:xfrm>
            <a:off x="1322387" y="2895600"/>
            <a:ext cx="2438400" cy="1981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2" name="Line 12"/>
          <p:cNvSpPr>
            <a:spLocks noChangeShapeType="1"/>
          </p:cNvSpPr>
          <p:nvPr/>
        </p:nvSpPr>
        <p:spPr bwMode="auto">
          <a:xfrm flipH="1">
            <a:off x="1169987" y="3733800"/>
            <a:ext cx="1219200" cy="1219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3" name="Line 13"/>
          <p:cNvSpPr>
            <a:spLocks noChangeShapeType="1"/>
          </p:cNvSpPr>
          <p:nvPr/>
        </p:nvSpPr>
        <p:spPr bwMode="auto">
          <a:xfrm flipV="1">
            <a:off x="2541587" y="3429000"/>
            <a:ext cx="1295400" cy="457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4" name="Line 14"/>
          <p:cNvSpPr>
            <a:spLocks noChangeShapeType="1"/>
          </p:cNvSpPr>
          <p:nvPr/>
        </p:nvSpPr>
        <p:spPr bwMode="auto">
          <a:xfrm flipH="1" flipV="1">
            <a:off x="865187" y="3581400"/>
            <a:ext cx="990600" cy="6858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5" name="Text Box 15"/>
          <p:cNvSpPr txBox="1">
            <a:spLocks noChangeArrowheads="1"/>
          </p:cNvSpPr>
          <p:nvPr/>
        </p:nvSpPr>
        <p:spPr bwMode="auto">
          <a:xfrm>
            <a:off x="1382712" y="34861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1</a:t>
            </a:r>
          </a:p>
        </p:txBody>
      </p:sp>
      <p:sp>
        <p:nvSpPr>
          <p:cNvPr id="25616" name="Text Box 16"/>
          <p:cNvSpPr txBox="1">
            <a:spLocks noChangeArrowheads="1"/>
          </p:cNvSpPr>
          <p:nvPr/>
        </p:nvSpPr>
        <p:spPr bwMode="auto">
          <a:xfrm>
            <a:off x="1017587" y="4087813"/>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2</a:t>
            </a:r>
          </a:p>
        </p:txBody>
      </p:sp>
      <p:sp>
        <p:nvSpPr>
          <p:cNvPr id="25617" name="Text Box 17"/>
          <p:cNvSpPr txBox="1">
            <a:spLocks noChangeArrowheads="1"/>
          </p:cNvSpPr>
          <p:nvPr/>
        </p:nvSpPr>
        <p:spPr bwMode="auto">
          <a:xfrm>
            <a:off x="2449512" y="46291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3</a:t>
            </a:r>
          </a:p>
        </p:txBody>
      </p:sp>
      <p:sp>
        <p:nvSpPr>
          <p:cNvPr id="25618" name="Text Box 18"/>
          <p:cNvSpPr txBox="1">
            <a:spLocks noChangeArrowheads="1"/>
          </p:cNvSpPr>
          <p:nvPr/>
        </p:nvSpPr>
        <p:spPr bwMode="auto">
          <a:xfrm>
            <a:off x="3363912" y="39433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4</a:t>
            </a:r>
          </a:p>
        </p:txBody>
      </p:sp>
      <p:sp>
        <p:nvSpPr>
          <p:cNvPr id="25619" name="Text Box 19"/>
          <p:cNvSpPr txBox="1">
            <a:spLocks noChangeArrowheads="1"/>
          </p:cNvSpPr>
          <p:nvPr/>
        </p:nvSpPr>
        <p:spPr bwMode="auto">
          <a:xfrm>
            <a:off x="3135312" y="30289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5</a:t>
            </a:r>
          </a:p>
        </p:txBody>
      </p:sp>
      <p:grpSp>
        <p:nvGrpSpPr>
          <p:cNvPr id="2" name="Group 20"/>
          <p:cNvGrpSpPr>
            <a:grpSpLocks/>
          </p:cNvGrpSpPr>
          <p:nvPr/>
        </p:nvGrpSpPr>
        <p:grpSpPr bwMode="auto">
          <a:xfrm>
            <a:off x="4294187" y="2590800"/>
            <a:ext cx="4087813" cy="2927350"/>
            <a:chOff x="2880" y="1920"/>
            <a:chExt cx="2575" cy="1844"/>
          </a:xfrm>
        </p:grpSpPr>
        <p:sp>
          <p:nvSpPr>
            <p:cNvPr id="25621" name="Text Box 21"/>
            <p:cNvSpPr txBox="1">
              <a:spLocks noChangeArrowheads="1"/>
            </p:cNvSpPr>
            <p:nvPr/>
          </p:nvSpPr>
          <p:spPr bwMode="auto">
            <a:xfrm>
              <a:off x="2880" y="3552"/>
              <a:ext cx="1716" cy="212"/>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    1           2       3      4            5</a:t>
              </a:r>
            </a:p>
          </p:txBody>
        </p:sp>
        <p:grpSp>
          <p:nvGrpSpPr>
            <p:cNvPr id="3" name="Group 22"/>
            <p:cNvGrpSpPr>
              <a:grpSpLocks/>
            </p:cNvGrpSpPr>
            <p:nvPr/>
          </p:nvGrpSpPr>
          <p:grpSpPr bwMode="auto">
            <a:xfrm>
              <a:off x="3082" y="1920"/>
              <a:ext cx="2373" cy="1632"/>
              <a:chOff x="3082" y="1920"/>
              <a:chExt cx="2373" cy="1632"/>
            </a:xfrm>
          </p:grpSpPr>
          <p:sp>
            <p:nvSpPr>
              <p:cNvPr id="25623" name="Line 23"/>
              <p:cNvSpPr>
                <a:spLocks noChangeShapeType="1"/>
              </p:cNvSpPr>
              <p:nvPr/>
            </p:nvSpPr>
            <p:spPr bwMode="auto">
              <a:xfrm>
                <a:off x="3562" y="2028"/>
                <a:ext cx="67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4" name="Line 24"/>
              <p:cNvSpPr>
                <a:spLocks noChangeShapeType="1"/>
              </p:cNvSpPr>
              <p:nvPr/>
            </p:nvSpPr>
            <p:spPr bwMode="auto">
              <a:xfrm>
                <a:off x="3562" y="2028"/>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5" name="Line 25"/>
              <p:cNvSpPr>
                <a:spLocks noChangeShapeType="1"/>
              </p:cNvSpPr>
              <p:nvPr/>
            </p:nvSpPr>
            <p:spPr bwMode="auto">
              <a:xfrm>
                <a:off x="4234" y="2028"/>
                <a:ext cx="0" cy="672"/>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6" name="Line 26"/>
              <p:cNvSpPr>
                <a:spLocks noChangeShapeType="1"/>
              </p:cNvSpPr>
              <p:nvPr/>
            </p:nvSpPr>
            <p:spPr bwMode="auto">
              <a:xfrm>
                <a:off x="3322" y="2364"/>
                <a:ext cx="480"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7" name="Line 27"/>
              <p:cNvSpPr>
                <a:spLocks noChangeShapeType="1"/>
              </p:cNvSpPr>
              <p:nvPr/>
            </p:nvSpPr>
            <p:spPr bwMode="auto">
              <a:xfrm>
                <a:off x="3322" y="2364"/>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8" name="Line 28"/>
              <p:cNvSpPr>
                <a:spLocks noChangeShapeType="1"/>
              </p:cNvSpPr>
              <p:nvPr/>
            </p:nvSpPr>
            <p:spPr bwMode="auto">
              <a:xfrm>
                <a:off x="4042" y="2700"/>
                <a:ext cx="43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9" name="Line 29"/>
              <p:cNvSpPr>
                <a:spLocks noChangeShapeType="1"/>
              </p:cNvSpPr>
              <p:nvPr/>
            </p:nvSpPr>
            <p:spPr bwMode="auto">
              <a:xfrm>
                <a:off x="3082" y="3132"/>
                <a:ext cx="43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0" name="Line 30"/>
              <p:cNvSpPr>
                <a:spLocks noChangeShapeType="1"/>
              </p:cNvSpPr>
              <p:nvPr/>
            </p:nvSpPr>
            <p:spPr bwMode="auto">
              <a:xfrm>
                <a:off x="3514" y="3132"/>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1" name="Line 31"/>
              <p:cNvSpPr>
                <a:spLocks noChangeShapeType="1"/>
              </p:cNvSpPr>
              <p:nvPr/>
            </p:nvSpPr>
            <p:spPr bwMode="auto">
              <a:xfrm>
                <a:off x="3082" y="3132"/>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2" name="Line 32"/>
              <p:cNvSpPr>
                <a:spLocks noChangeShapeType="1"/>
              </p:cNvSpPr>
              <p:nvPr/>
            </p:nvSpPr>
            <p:spPr bwMode="auto">
              <a:xfrm>
                <a:off x="3802" y="2364"/>
                <a:ext cx="0" cy="1104"/>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3" name="Line 33"/>
              <p:cNvSpPr>
                <a:spLocks noChangeShapeType="1"/>
              </p:cNvSpPr>
              <p:nvPr/>
            </p:nvSpPr>
            <p:spPr bwMode="auto">
              <a:xfrm>
                <a:off x="4042" y="2700"/>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4" name="Line 34"/>
              <p:cNvSpPr>
                <a:spLocks noChangeShapeType="1"/>
              </p:cNvSpPr>
              <p:nvPr/>
            </p:nvSpPr>
            <p:spPr bwMode="auto">
              <a:xfrm>
                <a:off x="4474" y="2700"/>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grpSp>
            <p:nvGrpSpPr>
              <p:cNvPr id="4" name="Group 35"/>
              <p:cNvGrpSpPr>
                <a:grpSpLocks/>
              </p:cNvGrpSpPr>
              <p:nvPr/>
            </p:nvGrpSpPr>
            <p:grpSpPr bwMode="auto">
              <a:xfrm>
                <a:off x="4704" y="1920"/>
                <a:ext cx="751" cy="1632"/>
                <a:chOff x="4800" y="1920"/>
                <a:chExt cx="751" cy="1632"/>
              </a:xfrm>
            </p:grpSpPr>
            <p:sp>
              <p:nvSpPr>
                <p:cNvPr id="25636" name="Text Box 36"/>
                <p:cNvSpPr txBox="1">
                  <a:spLocks noChangeArrowheads="1"/>
                </p:cNvSpPr>
                <p:nvPr/>
              </p:nvSpPr>
              <p:spPr bwMode="auto">
                <a:xfrm>
                  <a:off x="4800" y="1920"/>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1-</a:t>
                  </a:r>
                  <a:r>
                    <a:rPr lang="en-US" sz="1400" dirty="0">
                      <a:latin typeface="Calibri"/>
                    </a:rPr>
                    <a:t>clustering</a:t>
                  </a:r>
                  <a:endParaRPr lang="en-US" sz="1400" dirty="0">
                    <a:latin typeface="Symbol" charset="2"/>
                  </a:endParaRPr>
                </a:p>
              </p:txBody>
            </p:sp>
            <p:sp>
              <p:nvSpPr>
                <p:cNvPr id="25637" name="Text Box 37"/>
                <p:cNvSpPr txBox="1">
                  <a:spLocks noChangeArrowheads="1"/>
                </p:cNvSpPr>
                <p:nvPr/>
              </p:nvSpPr>
              <p:spPr bwMode="auto">
                <a:xfrm>
                  <a:off x="4800" y="2304"/>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2-</a:t>
                  </a:r>
                  <a:r>
                    <a:rPr lang="en-US" sz="1400" dirty="0">
                      <a:latin typeface="Calibri"/>
                    </a:rPr>
                    <a:t>clustering</a:t>
                  </a:r>
                  <a:endParaRPr lang="en-US" sz="1400" dirty="0">
                    <a:latin typeface="Symbol" charset="2"/>
                  </a:endParaRPr>
                </a:p>
              </p:txBody>
            </p:sp>
            <p:sp>
              <p:nvSpPr>
                <p:cNvPr id="25638" name="Text Box 38"/>
                <p:cNvSpPr txBox="1">
                  <a:spLocks noChangeArrowheads="1"/>
                </p:cNvSpPr>
                <p:nvPr/>
              </p:nvSpPr>
              <p:spPr bwMode="auto">
                <a:xfrm>
                  <a:off x="4800" y="2640"/>
                  <a:ext cx="751"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3-</a:t>
                  </a:r>
                  <a:r>
                    <a:rPr lang="en-US" sz="1400" dirty="0">
                      <a:latin typeface="Calibri"/>
                    </a:rPr>
                    <a:t>clustering</a:t>
                  </a:r>
                  <a:endParaRPr lang="en-US" sz="1400" dirty="0">
                    <a:latin typeface="Symbol" charset="2"/>
                  </a:endParaRPr>
                </a:p>
              </p:txBody>
            </p:sp>
            <p:sp>
              <p:nvSpPr>
                <p:cNvPr id="25639" name="Text Box 39"/>
                <p:cNvSpPr txBox="1">
                  <a:spLocks noChangeArrowheads="1"/>
                </p:cNvSpPr>
                <p:nvPr/>
              </p:nvSpPr>
              <p:spPr bwMode="auto">
                <a:xfrm>
                  <a:off x="4800" y="3072"/>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4-</a:t>
                  </a:r>
                  <a:r>
                    <a:rPr lang="en-US" sz="1400" dirty="0">
                      <a:latin typeface="Calibri"/>
                    </a:rPr>
                    <a:t>clustering</a:t>
                  </a:r>
                  <a:endParaRPr lang="en-US" sz="1400" dirty="0">
                    <a:latin typeface="Symbol" charset="2"/>
                  </a:endParaRPr>
                </a:p>
              </p:txBody>
            </p:sp>
            <p:sp>
              <p:nvSpPr>
                <p:cNvPr id="25640" name="Text Box 40"/>
                <p:cNvSpPr txBox="1">
                  <a:spLocks noChangeArrowheads="1"/>
                </p:cNvSpPr>
                <p:nvPr/>
              </p:nvSpPr>
              <p:spPr bwMode="auto">
                <a:xfrm>
                  <a:off x="4800" y="3360"/>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5-</a:t>
                  </a:r>
                  <a:r>
                    <a:rPr lang="en-US" sz="1400" dirty="0">
                      <a:latin typeface="Calibri"/>
                    </a:rPr>
                    <a:t>clustering</a:t>
                  </a:r>
                  <a:endParaRPr lang="en-US" sz="1400" dirty="0">
                    <a:latin typeface="Symbol" charset="2"/>
                  </a:endParaRPr>
                </a:p>
              </p:txBody>
            </p:sp>
          </p:grpSp>
        </p:grpSp>
      </p:grpSp>
    </p:spTree>
    <p:extLst>
      <p:ext uri="{BB962C8B-B14F-4D97-AF65-F5344CB8AC3E}">
        <p14:creationId xmlns:p14="http://schemas.microsoft.com/office/powerpoint/2010/main" val="3340219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034" name="Rectangle 42"/>
          <p:cNvSpPr>
            <a:spLocks noChangeArrowheads="1"/>
          </p:cNvSpPr>
          <p:nvPr/>
        </p:nvSpPr>
        <p:spPr bwMode="auto">
          <a:xfrm>
            <a:off x="-24407" y="1752600"/>
            <a:ext cx="4841127" cy="4495800"/>
          </a:xfrm>
          <a:prstGeom prst="rect">
            <a:avLst/>
          </a:prstGeom>
          <a:noFill/>
          <a:ln w="9525">
            <a:noFill/>
            <a:miter lim="800000"/>
            <a:headEnd/>
            <a:tailEnd/>
          </a:ln>
          <a:effectLst/>
        </p:spPr>
        <p:txBody>
          <a:bodyPr lIns="92075" tIns="46038" rIns="92075" bIns="46038">
            <a:prstTxWarp prst="textNoShape">
              <a:avLst/>
            </a:prstTxWarp>
          </a:bodyPr>
          <a:lstStyle/>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Tree structure representing all data </a:t>
            </a:r>
            <a:r>
              <a:rPr lang="en-US" altLang="zh-CN" sz="3000" dirty="0" err="1">
                <a:latin typeface="Calibri" panose="020F0502020204030204" pitchFamily="34" charset="0"/>
                <a:ea typeface="SimSun" pitchFamily="2" charset="-122"/>
                <a:cs typeface="Calibri" panose="020F0502020204030204" pitchFamily="34" charset="0"/>
              </a:rPr>
              <a:t>partitionings</a:t>
            </a:r>
            <a:endParaRPr lang="en-US" altLang="zh-CN" sz="3000" dirty="0">
              <a:latin typeface="Calibri" panose="020F0502020204030204" pitchFamily="34" charset="0"/>
              <a:ea typeface="SimSun" pitchFamily="2" charset="-122"/>
              <a:cs typeface="Calibri" panose="020F0502020204030204" pitchFamily="34" charset="0"/>
            </a:endParaRPr>
          </a:p>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Constructed as clustering proceeds</a:t>
            </a:r>
          </a:p>
          <a:p>
            <a:pPr marL="284163" lvl="1" indent="-227013" eaLnBrk="0" hangingPunct="0">
              <a:buClr>
                <a:schemeClr val="bg2"/>
              </a:buClr>
              <a:buFontTx/>
              <a:buChar char="•"/>
            </a:pPr>
            <a:endParaRPr lang="en-US" altLang="zh-CN" sz="3000" dirty="0">
              <a:latin typeface="Calibri" panose="020F0502020204030204" pitchFamily="34" charset="0"/>
              <a:ea typeface="SimSun" pitchFamily="2" charset="-122"/>
              <a:cs typeface="Calibri" panose="020F0502020204030204" pitchFamily="34" charset="0"/>
            </a:endParaRPr>
          </a:p>
          <a:p>
            <a:pPr marL="284163" lvl="1" indent="-227013" eaLnBrk="0" hangingPunct="0">
              <a:buClr>
                <a:schemeClr val="bg2"/>
              </a:buClr>
              <a:buFontTx/>
              <a:buChar char="•"/>
            </a:pPr>
            <a:endParaRPr lang="en-US" altLang="zh-CN" sz="3000" dirty="0">
              <a:latin typeface="Calibri" panose="020F0502020204030204" pitchFamily="34" charset="0"/>
              <a:ea typeface="SimSun" pitchFamily="2" charset="-122"/>
              <a:cs typeface="Calibri" panose="020F0502020204030204" pitchFamily="34" charset="0"/>
            </a:endParaRPr>
          </a:p>
        </p:txBody>
      </p:sp>
      <p:sp>
        <p:nvSpPr>
          <p:cNvPr id="51204" name="Rectangle 43"/>
          <p:cNvSpPr>
            <a:spLocks noChangeArrowheads="1"/>
          </p:cNvSpPr>
          <p:nvPr/>
        </p:nvSpPr>
        <p:spPr bwMode="auto">
          <a:xfrm>
            <a:off x="762000" y="457200"/>
            <a:ext cx="7924800" cy="1066800"/>
          </a:xfrm>
          <a:prstGeom prst="rect">
            <a:avLst/>
          </a:prstGeom>
          <a:noFill/>
          <a:ln w="9525">
            <a:noFill/>
            <a:miter lim="800000"/>
            <a:headEnd/>
            <a:tailEnd/>
          </a:ln>
        </p:spPr>
        <p:txBody>
          <a:bodyPr anchor="ctr">
            <a:prstTxWarp prst="textNoShape">
              <a:avLst/>
            </a:prstTxWarp>
          </a:bodyPr>
          <a:lstStyle/>
          <a:p>
            <a:pPr algn="ctr"/>
            <a:r>
              <a:rPr lang="en-US" sz="4400" b="1" dirty="0" err="1">
                <a:solidFill>
                  <a:schemeClr val="tx2"/>
                </a:solidFill>
                <a:latin typeface="Calibri"/>
                <a:ea typeface="Calibri"/>
                <a:cs typeface="Calibri"/>
                <a:hlinkClick r:id="rId2"/>
              </a:rPr>
              <a:t>Dendogram</a:t>
            </a:r>
            <a:endParaRPr lang="en-US" sz="4400" b="1" dirty="0">
              <a:solidFill>
                <a:schemeClr val="tx2"/>
              </a:solidFill>
              <a:latin typeface="Calibri"/>
              <a:ea typeface="Calibri"/>
              <a:cs typeface="Calibri"/>
            </a:endParaRPr>
          </a:p>
        </p:txBody>
      </p:sp>
      <p:sp>
        <p:nvSpPr>
          <p:cNvPr id="51210" name="Oval 3"/>
          <p:cNvSpPr>
            <a:spLocks noChangeArrowheads="1"/>
          </p:cNvSpPr>
          <p:nvPr/>
        </p:nvSpPr>
        <p:spPr bwMode="auto">
          <a:xfrm>
            <a:off x="883626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1" name="Oval 4"/>
          <p:cNvSpPr>
            <a:spLocks noChangeArrowheads="1"/>
          </p:cNvSpPr>
          <p:nvPr/>
        </p:nvSpPr>
        <p:spPr bwMode="auto">
          <a:xfrm>
            <a:off x="8282354"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2" name="Oval 5"/>
          <p:cNvSpPr>
            <a:spLocks noChangeArrowheads="1"/>
          </p:cNvSpPr>
          <p:nvPr/>
        </p:nvSpPr>
        <p:spPr bwMode="auto">
          <a:xfrm>
            <a:off x="7768004"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3" name="Oval 6"/>
          <p:cNvSpPr>
            <a:spLocks noChangeArrowheads="1"/>
          </p:cNvSpPr>
          <p:nvPr/>
        </p:nvSpPr>
        <p:spPr bwMode="auto">
          <a:xfrm>
            <a:off x="729321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4" name="Oval 7"/>
          <p:cNvSpPr>
            <a:spLocks noChangeArrowheads="1"/>
          </p:cNvSpPr>
          <p:nvPr/>
        </p:nvSpPr>
        <p:spPr bwMode="auto">
          <a:xfrm>
            <a:off x="677886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5" name="Oval 8"/>
          <p:cNvSpPr>
            <a:spLocks noChangeArrowheads="1"/>
          </p:cNvSpPr>
          <p:nvPr/>
        </p:nvSpPr>
        <p:spPr bwMode="auto">
          <a:xfrm>
            <a:off x="626451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6" name="Oval 9"/>
          <p:cNvSpPr>
            <a:spLocks noChangeArrowheads="1"/>
          </p:cNvSpPr>
          <p:nvPr/>
        </p:nvSpPr>
        <p:spPr bwMode="auto">
          <a:xfrm>
            <a:off x="5789735"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7" name="Oval 10"/>
          <p:cNvSpPr>
            <a:spLocks noChangeArrowheads="1"/>
          </p:cNvSpPr>
          <p:nvPr/>
        </p:nvSpPr>
        <p:spPr bwMode="auto">
          <a:xfrm>
            <a:off x="5275385"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8" name="Oval 11"/>
          <p:cNvSpPr>
            <a:spLocks noChangeArrowheads="1"/>
          </p:cNvSpPr>
          <p:nvPr/>
        </p:nvSpPr>
        <p:spPr bwMode="auto">
          <a:xfrm>
            <a:off x="4800600"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9" name="Line 12"/>
          <p:cNvSpPr>
            <a:spLocks noChangeShapeType="1"/>
          </p:cNvSpPr>
          <p:nvPr/>
        </p:nvSpPr>
        <p:spPr bwMode="auto">
          <a:xfrm>
            <a:off x="4840165" y="5000625"/>
            <a:ext cx="47478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0" name="Line 13"/>
          <p:cNvSpPr>
            <a:spLocks noChangeShapeType="1"/>
          </p:cNvSpPr>
          <p:nvPr/>
        </p:nvSpPr>
        <p:spPr bwMode="auto">
          <a:xfrm>
            <a:off x="5314950"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1" name="Line 14"/>
          <p:cNvSpPr>
            <a:spLocks noChangeShapeType="1"/>
          </p:cNvSpPr>
          <p:nvPr/>
        </p:nvSpPr>
        <p:spPr bwMode="auto">
          <a:xfrm>
            <a:off x="630408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2" name="Line 15"/>
          <p:cNvSpPr>
            <a:spLocks noChangeShapeType="1"/>
          </p:cNvSpPr>
          <p:nvPr/>
        </p:nvSpPr>
        <p:spPr bwMode="auto">
          <a:xfrm>
            <a:off x="6304085" y="5000625"/>
            <a:ext cx="5143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3" name="Line 16"/>
          <p:cNvSpPr>
            <a:spLocks noChangeShapeType="1"/>
          </p:cNvSpPr>
          <p:nvPr/>
        </p:nvSpPr>
        <p:spPr bwMode="auto">
          <a:xfrm>
            <a:off x="681843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4" name="Line 17"/>
          <p:cNvSpPr>
            <a:spLocks noChangeShapeType="1"/>
          </p:cNvSpPr>
          <p:nvPr/>
        </p:nvSpPr>
        <p:spPr bwMode="auto">
          <a:xfrm>
            <a:off x="8321919"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5" name="Line 18"/>
          <p:cNvSpPr>
            <a:spLocks noChangeShapeType="1"/>
          </p:cNvSpPr>
          <p:nvPr/>
        </p:nvSpPr>
        <p:spPr bwMode="auto">
          <a:xfrm>
            <a:off x="8321919" y="5067300"/>
            <a:ext cx="55391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6" name="Line 19"/>
          <p:cNvSpPr>
            <a:spLocks noChangeShapeType="1"/>
          </p:cNvSpPr>
          <p:nvPr/>
        </p:nvSpPr>
        <p:spPr bwMode="auto">
          <a:xfrm>
            <a:off x="8875835"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8" name="Line 21"/>
          <p:cNvSpPr>
            <a:spLocks noChangeShapeType="1"/>
          </p:cNvSpPr>
          <p:nvPr/>
        </p:nvSpPr>
        <p:spPr bwMode="auto">
          <a:xfrm>
            <a:off x="5105400" y="4572000"/>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0" name="Line 23"/>
          <p:cNvSpPr>
            <a:spLocks noChangeShapeType="1"/>
          </p:cNvSpPr>
          <p:nvPr/>
        </p:nvSpPr>
        <p:spPr bwMode="auto">
          <a:xfrm>
            <a:off x="6501912" y="4333875"/>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1" name="Line 24"/>
          <p:cNvSpPr>
            <a:spLocks noChangeShapeType="1"/>
          </p:cNvSpPr>
          <p:nvPr/>
        </p:nvSpPr>
        <p:spPr bwMode="auto">
          <a:xfrm>
            <a:off x="6541477" y="4333875"/>
            <a:ext cx="0" cy="666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2" name="Line 25"/>
          <p:cNvSpPr>
            <a:spLocks noChangeShapeType="1"/>
          </p:cNvSpPr>
          <p:nvPr/>
        </p:nvSpPr>
        <p:spPr bwMode="auto">
          <a:xfrm>
            <a:off x="6581042" y="4333875"/>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3" name="Line 26"/>
          <p:cNvSpPr>
            <a:spLocks noChangeShapeType="1"/>
          </p:cNvSpPr>
          <p:nvPr/>
        </p:nvSpPr>
        <p:spPr bwMode="auto">
          <a:xfrm>
            <a:off x="7332785" y="4333875"/>
            <a:ext cx="0" cy="14668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4" name="Line 27"/>
          <p:cNvSpPr>
            <a:spLocks noChangeShapeType="1"/>
          </p:cNvSpPr>
          <p:nvPr/>
        </p:nvSpPr>
        <p:spPr bwMode="auto">
          <a:xfrm>
            <a:off x="6541477" y="4333875"/>
            <a:ext cx="79131"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5" name="Line 28"/>
          <p:cNvSpPr>
            <a:spLocks noChangeShapeType="1"/>
          </p:cNvSpPr>
          <p:nvPr/>
        </p:nvSpPr>
        <p:spPr bwMode="auto">
          <a:xfrm>
            <a:off x="6937131" y="360045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6" name="Line 29"/>
          <p:cNvSpPr>
            <a:spLocks noChangeShapeType="1"/>
          </p:cNvSpPr>
          <p:nvPr/>
        </p:nvSpPr>
        <p:spPr bwMode="auto">
          <a:xfrm flipV="1">
            <a:off x="7807569" y="3600450"/>
            <a:ext cx="0" cy="220027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7" name="Line 30"/>
          <p:cNvSpPr>
            <a:spLocks noChangeShapeType="1"/>
          </p:cNvSpPr>
          <p:nvPr/>
        </p:nvSpPr>
        <p:spPr bwMode="auto">
          <a:xfrm>
            <a:off x="6937131" y="3600450"/>
            <a:ext cx="870438"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8" name="Line 31"/>
          <p:cNvSpPr>
            <a:spLocks noChangeShapeType="1"/>
          </p:cNvSpPr>
          <p:nvPr/>
        </p:nvSpPr>
        <p:spPr bwMode="auto">
          <a:xfrm>
            <a:off x="7372350" y="2867025"/>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9" name="Line 32"/>
          <p:cNvSpPr>
            <a:spLocks noChangeShapeType="1"/>
          </p:cNvSpPr>
          <p:nvPr/>
        </p:nvSpPr>
        <p:spPr bwMode="auto">
          <a:xfrm flipV="1">
            <a:off x="8598877" y="2800350"/>
            <a:ext cx="0" cy="22669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0" name="Line 33"/>
          <p:cNvSpPr>
            <a:spLocks noChangeShapeType="1"/>
          </p:cNvSpPr>
          <p:nvPr/>
        </p:nvSpPr>
        <p:spPr bwMode="auto">
          <a:xfrm flipH="1">
            <a:off x="7372350" y="2800350"/>
            <a:ext cx="12265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1" name="Line 34"/>
          <p:cNvSpPr>
            <a:spLocks noChangeShapeType="1"/>
          </p:cNvSpPr>
          <p:nvPr/>
        </p:nvSpPr>
        <p:spPr bwMode="auto">
          <a:xfrm flipV="1">
            <a:off x="7372350" y="2800350"/>
            <a:ext cx="0" cy="2000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2" name="Line 35"/>
          <p:cNvSpPr>
            <a:spLocks noChangeShapeType="1"/>
          </p:cNvSpPr>
          <p:nvPr/>
        </p:nvSpPr>
        <p:spPr bwMode="auto">
          <a:xfrm>
            <a:off x="7965831" y="2000250"/>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3" name="Line 36"/>
          <p:cNvSpPr>
            <a:spLocks noChangeShapeType="1"/>
          </p:cNvSpPr>
          <p:nvPr/>
        </p:nvSpPr>
        <p:spPr bwMode="auto">
          <a:xfrm flipH="1">
            <a:off x="5512777" y="2000250"/>
            <a:ext cx="2453054"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4" name="Line 37"/>
          <p:cNvSpPr>
            <a:spLocks noChangeShapeType="1"/>
          </p:cNvSpPr>
          <p:nvPr/>
        </p:nvSpPr>
        <p:spPr bwMode="auto">
          <a:xfrm flipV="1">
            <a:off x="5410200" y="2000249"/>
            <a:ext cx="23446" cy="2571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5" name="Line 38"/>
          <p:cNvSpPr>
            <a:spLocks noChangeShapeType="1"/>
          </p:cNvSpPr>
          <p:nvPr/>
        </p:nvSpPr>
        <p:spPr bwMode="auto">
          <a:xfrm>
            <a:off x="5710604" y="2000250"/>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6" name="Line 39"/>
          <p:cNvSpPr>
            <a:spLocks noChangeShapeType="1"/>
          </p:cNvSpPr>
          <p:nvPr/>
        </p:nvSpPr>
        <p:spPr bwMode="auto">
          <a:xfrm flipH="1">
            <a:off x="5433646" y="2000250"/>
            <a:ext cx="1978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7" name="Line 40"/>
          <p:cNvSpPr>
            <a:spLocks noChangeShapeType="1"/>
          </p:cNvSpPr>
          <p:nvPr/>
        </p:nvSpPr>
        <p:spPr bwMode="auto">
          <a:xfrm flipV="1">
            <a:off x="6699738" y="1600200"/>
            <a:ext cx="0" cy="4000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8" name="Line 41"/>
          <p:cNvSpPr>
            <a:spLocks noChangeShapeType="1"/>
          </p:cNvSpPr>
          <p:nvPr/>
        </p:nvSpPr>
        <p:spPr bwMode="auto">
          <a:xfrm>
            <a:off x="484016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cxnSp>
        <p:nvCxnSpPr>
          <p:cNvPr id="50" name="Straight Connector 49"/>
          <p:cNvCxnSpPr/>
          <p:nvPr/>
        </p:nvCxnSpPr>
        <p:spPr bwMode="auto">
          <a:xfrm rot="5400000" flipH="1" flipV="1">
            <a:off x="4876800" y="4800600"/>
            <a:ext cx="457200" cy="1588"/>
          </a:xfrm>
          <a:prstGeom prst="line">
            <a:avLst/>
          </a:prstGeom>
          <a:noFill/>
          <a:ln w="12700" cap="flat" cmpd="sng" algn="ctr">
            <a:solidFill>
              <a:schemeClr val="tx1"/>
            </a:solidFill>
            <a:prstDash val="solid"/>
            <a:miter lim="800000"/>
            <a:headEnd type="none" w="med" len="med"/>
            <a:tailEnd type="none" w="med" len="med"/>
          </a:ln>
          <a:effectLst/>
        </p:spPr>
      </p:cxnSp>
      <p:cxnSp>
        <p:nvCxnSpPr>
          <p:cNvPr id="52" name="Straight Connector 51"/>
          <p:cNvCxnSpPr>
            <a:cxnSpLocks/>
            <a:stCxn id="51216" idx="6"/>
          </p:cNvCxnSpPr>
          <p:nvPr/>
        </p:nvCxnSpPr>
        <p:spPr bwMode="auto">
          <a:xfrm flipH="1" flipV="1">
            <a:off x="5867400" y="4552950"/>
            <a:ext cx="1466" cy="1228725"/>
          </a:xfrm>
          <a:prstGeom prst="line">
            <a:avLst/>
          </a:prstGeom>
          <a:noFill/>
          <a:ln w="12700" cap="flat" cmpd="sng" algn="ctr">
            <a:solidFill>
              <a:schemeClr val="tx1"/>
            </a:solidFill>
            <a:prstDash val="solid"/>
            <a:miter lim="800000"/>
            <a:headEnd type="none" w="med" len="med"/>
            <a:tailEnd type="none" w="med" len="med"/>
          </a:ln>
          <a:effectLst/>
        </p:spPr>
      </p:cxnSp>
      <p:sp>
        <p:nvSpPr>
          <p:cNvPr id="3" name="TextBox 2">
            <a:extLst>
              <a:ext uri="{FF2B5EF4-FFF2-40B4-BE49-F238E27FC236}">
                <a16:creationId xmlns:a16="http://schemas.microsoft.com/office/drawing/2014/main" id="{3CB489B1-E1B0-514C-954B-2454A25C82DF}"/>
              </a:ext>
            </a:extLst>
          </p:cNvPr>
          <p:cNvSpPr txBox="1"/>
          <p:nvPr/>
        </p:nvSpPr>
        <p:spPr>
          <a:xfrm>
            <a:off x="4648200" y="6248400"/>
            <a:ext cx="4267199" cy="461665"/>
          </a:xfrm>
          <a:prstGeom prst="rect">
            <a:avLst/>
          </a:prstGeom>
          <a:noFill/>
        </p:spPr>
        <p:txBody>
          <a:bodyPr wrap="square" rtlCol="0">
            <a:spAutoFit/>
          </a:bodyPr>
          <a:lstStyle/>
          <a:p>
            <a:pPr algn="ctr"/>
            <a:r>
              <a:rPr lang="en-US" dirty="0"/>
              <a:t>Nine items</a:t>
            </a:r>
          </a:p>
        </p:txBody>
      </p:sp>
    </p:spTree>
    <p:extLst>
      <p:ext uri="{BB962C8B-B14F-4D97-AF65-F5344CB8AC3E}">
        <p14:creationId xmlns:p14="http://schemas.microsoft.com/office/powerpoint/2010/main" val="30803345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034" name="Rectangle 42"/>
          <p:cNvSpPr>
            <a:spLocks noChangeArrowheads="1"/>
          </p:cNvSpPr>
          <p:nvPr/>
        </p:nvSpPr>
        <p:spPr bwMode="auto">
          <a:xfrm>
            <a:off x="-6823" y="1471613"/>
            <a:ext cx="4942239" cy="4829175"/>
          </a:xfrm>
          <a:prstGeom prst="rect">
            <a:avLst/>
          </a:prstGeom>
          <a:noFill/>
          <a:ln w="9525">
            <a:noFill/>
            <a:miter lim="800000"/>
            <a:headEnd/>
            <a:tailEnd/>
          </a:ln>
          <a:effectLst/>
        </p:spPr>
        <p:txBody>
          <a:bodyPr lIns="92075" tIns="46038" rIns="92075" bIns="46038">
            <a:prstTxWarp prst="textNoShape">
              <a:avLst/>
            </a:prstTxWarp>
          </a:bodyPr>
          <a:lstStyle/>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Tree structure representing all data </a:t>
            </a:r>
            <a:r>
              <a:rPr lang="en-US" altLang="zh-CN" sz="3000" dirty="0" err="1">
                <a:latin typeface="Calibri" panose="020F0502020204030204" pitchFamily="34" charset="0"/>
                <a:ea typeface="SimSun" pitchFamily="2" charset="-122"/>
                <a:cs typeface="Calibri" panose="020F0502020204030204" pitchFamily="34" charset="0"/>
              </a:rPr>
              <a:t>partitionings</a:t>
            </a:r>
            <a:endParaRPr lang="en-US" altLang="zh-CN" sz="3000" dirty="0">
              <a:latin typeface="Calibri" panose="020F0502020204030204" pitchFamily="34" charset="0"/>
              <a:ea typeface="SimSun" pitchFamily="2" charset="-122"/>
              <a:cs typeface="Calibri" panose="020F0502020204030204" pitchFamily="34" charset="0"/>
            </a:endParaRPr>
          </a:p>
          <a:p>
            <a:pPr marL="284163" lvl="1" indent="-227013">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Constructed as clustering proceeds</a:t>
            </a:r>
          </a:p>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Get a K-clustering by looking at </a:t>
            </a:r>
            <a:r>
              <a:rPr lang="en-US" altLang="zh-CN" sz="3000" b="1" dirty="0">
                <a:latin typeface="Calibri" panose="020F0502020204030204" pitchFamily="34" charset="0"/>
                <a:ea typeface="SimSun" pitchFamily="2" charset="-122"/>
                <a:cs typeface="Calibri" panose="020F0502020204030204" pitchFamily="34" charset="0"/>
              </a:rPr>
              <a:t>connected</a:t>
            </a:r>
            <a:r>
              <a:rPr lang="en-US" altLang="zh-CN" sz="3000" dirty="0">
                <a:latin typeface="Calibri" panose="020F0502020204030204" pitchFamily="34" charset="0"/>
                <a:ea typeface="SimSun" pitchFamily="2" charset="-122"/>
                <a:cs typeface="Calibri" panose="020F0502020204030204" pitchFamily="34" charset="0"/>
              </a:rPr>
              <a:t> components at any given level</a:t>
            </a:r>
          </a:p>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Often binary </a:t>
            </a:r>
            <a:r>
              <a:rPr lang="en-US" altLang="zh-CN" sz="3000" dirty="0" err="1">
                <a:latin typeface="Calibri" panose="020F0502020204030204" pitchFamily="34" charset="0"/>
                <a:ea typeface="SimSun" pitchFamily="2" charset="-122"/>
                <a:cs typeface="Calibri" panose="020F0502020204030204" pitchFamily="34" charset="0"/>
              </a:rPr>
              <a:t>dendograms</a:t>
            </a:r>
            <a:r>
              <a:rPr lang="en-US" altLang="zh-CN" sz="3000" dirty="0">
                <a:latin typeface="Calibri" panose="020F0502020204030204" pitchFamily="34" charset="0"/>
                <a:ea typeface="SimSun" pitchFamily="2" charset="-122"/>
                <a:cs typeface="Calibri" panose="020F0502020204030204" pitchFamily="34" charset="0"/>
              </a:rPr>
              <a:t>, but n-</a:t>
            </a:r>
            <a:r>
              <a:rPr lang="en-US" altLang="zh-CN" sz="3000" dirty="0" err="1">
                <a:latin typeface="Calibri" panose="020F0502020204030204" pitchFamily="34" charset="0"/>
                <a:ea typeface="SimSun" pitchFamily="2" charset="-122"/>
                <a:cs typeface="Calibri" panose="020F0502020204030204" pitchFamily="34" charset="0"/>
              </a:rPr>
              <a:t>ary</a:t>
            </a:r>
            <a:r>
              <a:rPr lang="en-US" altLang="zh-CN" sz="3000" dirty="0">
                <a:latin typeface="Calibri" panose="020F0502020204030204" pitchFamily="34" charset="0"/>
                <a:ea typeface="SimSun" pitchFamily="2" charset="-122"/>
                <a:cs typeface="Calibri" panose="020F0502020204030204" pitchFamily="34" charset="0"/>
              </a:rPr>
              <a:t> ones easy to get with minor algorithm changes</a:t>
            </a:r>
          </a:p>
        </p:txBody>
      </p:sp>
      <p:sp>
        <p:nvSpPr>
          <p:cNvPr id="51204" name="Rectangle 43"/>
          <p:cNvSpPr>
            <a:spLocks noChangeArrowheads="1"/>
          </p:cNvSpPr>
          <p:nvPr/>
        </p:nvSpPr>
        <p:spPr bwMode="auto">
          <a:xfrm>
            <a:off x="762000" y="457200"/>
            <a:ext cx="7924800" cy="1066800"/>
          </a:xfrm>
          <a:prstGeom prst="rect">
            <a:avLst/>
          </a:prstGeom>
          <a:noFill/>
          <a:ln w="9525">
            <a:noFill/>
            <a:miter lim="800000"/>
            <a:headEnd/>
            <a:tailEnd/>
          </a:ln>
        </p:spPr>
        <p:txBody>
          <a:bodyPr anchor="ctr">
            <a:prstTxWarp prst="textNoShape">
              <a:avLst/>
            </a:prstTxWarp>
          </a:bodyPr>
          <a:lstStyle/>
          <a:p>
            <a:pPr algn="ctr"/>
            <a:r>
              <a:rPr lang="en-US" sz="4400" b="1" dirty="0">
                <a:solidFill>
                  <a:schemeClr val="tx2"/>
                </a:solidFill>
                <a:latin typeface="Calibri"/>
                <a:ea typeface="Calibri"/>
                <a:cs typeface="Calibri"/>
                <a:hlinkClick r:id="rId3"/>
              </a:rPr>
              <a:t>Dendogram</a:t>
            </a:r>
            <a:endParaRPr lang="en-US" sz="4400" b="1" dirty="0">
              <a:solidFill>
                <a:schemeClr val="tx2"/>
              </a:solidFill>
              <a:latin typeface="Calibri"/>
              <a:ea typeface="Calibri"/>
              <a:cs typeface="Calibri"/>
            </a:endParaRPr>
          </a:p>
        </p:txBody>
      </p:sp>
      <p:grpSp>
        <p:nvGrpSpPr>
          <p:cNvPr id="2" name="Group 1">
            <a:extLst>
              <a:ext uri="{FF2B5EF4-FFF2-40B4-BE49-F238E27FC236}">
                <a16:creationId xmlns:a16="http://schemas.microsoft.com/office/drawing/2014/main" id="{7889A8EF-44AC-9542-8732-9D46A215F068}"/>
              </a:ext>
            </a:extLst>
          </p:cNvPr>
          <p:cNvGrpSpPr/>
          <p:nvPr/>
        </p:nvGrpSpPr>
        <p:grpSpPr>
          <a:xfrm>
            <a:off x="4648200" y="1600200"/>
            <a:ext cx="4343400" cy="4495800"/>
            <a:chOff x="4648200" y="1600200"/>
            <a:chExt cx="4343400" cy="4495800"/>
          </a:xfrm>
        </p:grpSpPr>
        <p:sp>
          <p:nvSpPr>
            <p:cNvPr id="51210" name="Oval 3"/>
            <p:cNvSpPr>
              <a:spLocks noChangeArrowheads="1"/>
            </p:cNvSpPr>
            <p:nvPr/>
          </p:nvSpPr>
          <p:spPr bwMode="auto">
            <a:xfrm>
              <a:off x="88362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1" name="Oval 4"/>
            <p:cNvSpPr>
              <a:spLocks noChangeArrowheads="1"/>
            </p:cNvSpPr>
            <p:nvPr/>
          </p:nvSpPr>
          <p:spPr bwMode="auto">
            <a:xfrm>
              <a:off x="828235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2" name="Oval 5"/>
            <p:cNvSpPr>
              <a:spLocks noChangeArrowheads="1"/>
            </p:cNvSpPr>
            <p:nvPr/>
          </p:nvSpPr>
          <p:spPr bwMode="auto">
            <a:xfrm>
              <a:off x="776800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3" name="Oval 6"/>
            <p:cNvSpPr>
              <a:spLocks noChangeArrowheads="1"/>
            </p:cNvSpPr>
            <p:nvPr/>
          </p:nvSpPr>
          <p:spPr bwMode="auto">
            <a:xfrm>
              <a:off x="72932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4" name="Oval 7"/>
            <p:cNvSpPr>
              <a:spLocks noChangeArrowheads="1"/>
            </p:cNvSpPr>
            <p:nvPr/>
          </p:nvSpPr>
          <p:spPr bwMode="auto">
            <a:xfrm>
              <a:off x="67788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5" name="Oval 8"/>
            <p:cNvSpPr>
              <a:spLocks noChangeArrowheads="1"/>
            </p:cNvSpPr>
            <p:nvPr/>
          </p:nvSpPr>
          <p:spPr bwMode="auto">
            <a:xfrm>
              <a:off x="62645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6" name="Oval 9"/>
            <p:cNvSpPr>
              <a:spLocks noChangeArrowheads="1"/>
            </p:cNvSpPr>
            <p:nvPr/>
          </p:nvSpPr>
          <p:spPr bwMode="auto">
            <a:xfrm>
              <a:off x="578973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7" name="Oval 10"/>
            <p:cNvSpPr>
              <a:spLocks noChangeArrowheads="1"/>
            </p:cNvSpPr>
            <p:nvPr/>
          </p:nvSpPr>
          <p:spPr bwMode="auto">
            <a:xfrm>
              <a:off x="527538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8" name="Oval 11"/>
            <p:cNvSpPr>
              <a:spLocks noChangeArrowheads="1"/>
            </p:cNvSpPr>
            <p:nvPr/>
          </p:nvSpPr>
          <p:spPr bwMode="auto">
            <a:xfrm>
              <a:off x="4800600"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9" name="Line 12"/>
            <p:cNvSpPr>
              <a:spLocks noChangeShapeType="1"/>
            </p:cNvSpPr>
            <p:nvPr/>
          </p:nvSpPr>
          <p:spPr bwMode="auto">
            <a:xfrm>
              <a:off x="4840165" y="5000625"/>
              <a:ext cx="47478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0" name="Line 13"/>
            <p:cNvSpPr>
              <a:spLocks noChangeShapeType="1"/>
            </p:cNvSpPr>
            <p:nvPr/>
          </p:nvSpPr>
          <p:spPr bwMode="auto">
            <a:xfrm>
              <a:off x="5314950"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1" name="Line 14"/>
            <p:cNvSpPr>
              <a:spLocks noChangeShapeType="1"/>
            </p:cNvSpPr>
            <p:nvPr/>
          </p:nvSpPr>
          <p:spPr bwMode="auto">
            <a:xfrm>
              <a:off x="630408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2" name="Line 15"/>
            <p:cNvSpPr>
              <a:spLocks noChangeShapeType="1"/>
            </p:cNvSpPr>
            <p:nvPr/>
          </p:nvSpPr>
          <p:spPr bwMode="auto">
            <a:xfrm>
              <a:off x="6304085" y="5000625"/>
              <a:ext cx="5143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3" name="Line 16"/>
            <p:cNvSpPr>
              <a:spLocks noChangeShapeType="1"/>
            </p:cNvSpPr>
            <p:nvPr/>
          </p:nvSpPr>
          <p:spPr bwMode="auto">
            <a:xfrm>
              <a:off x="681843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4" name="Line 17"/>
            <p:cNvSpPr>
              <a:spLocks noChangeShapeType="1"/>
            </p:cNvSpPr>
            <p:nvPr/>
          </p:nvSpPr>
          <p:spPr bwMode="auto">
            <a:xfrm>
              <a:off x="8321919"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5" name="Line 18"/>
            <p:cNvSpPr>
              <a:spLocks noChangeShapeType="1"/>
            </p:cNvSpPr>
            <p:nvPr/>
          </p:nvSpPr>
          <p:spPr bwMode="auto">
            <a:xfrm>
              <a:off x="8321919" y="5067300"/>
              <a:ext cx="55391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6" name="Line 19"/>
            <p:cNvSpPr>
              <a:spLocks noChangeShapeType="1"/>
            </p:cNvSpPr>
            <p:nvPr/>
          </p:nvSpPr>
          <p:spPr bwMode="auto">
            <a:xfrm>
              <a:off x="8875835"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8" name="Line 21"/>
            <p:cNvSpPr>
              <a:spLocks noChangeShapeType="1"/>
            </p:cNvSpPr>
            <p:nvPr/>
          </p:nvSpPr>
          <p:spPr bwMode="auto">
            <a:xfrm>
              <a:off x="5105400" y="4572000"/>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0" name="Line 23"/>
            <p:cNvSpPr>
              <a:spLocks noChangeShapeType="1"/>
            </p:cNvSpPr>
            <p:nvPr/>
          </p:nvSpPr>
          <p:spPr bwMode="auto">
            <a:xfrm>
              <a:off x="6501912" y="4333875"/>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1" name="Line 24"/>
            <p:cNvSpPr>
              <a:spLocks noChangeShapeType="1"/>
            </p:cNvSpPr>
            <p:nvPr/>
          </p:nvSpPr>
          <p:spPr bwMode="auto">
            <a:xfrm>
              <a:off x="6541477" y="4333875"/>
              <a:ext cx="0" cy="666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2" name="Line 25"/>
            <p:cNvSpPr>
              <a:spLocks noChangeShapeType="1"/>
            </p:cNvSpPr>
            <p:nvPr/>
          </p:nvSpPr>
          <p:spPr bwMode="auto">
            <a:xfrm>
              <a:off x="6581042" y="4333875"/>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3" name="Line 26"/>
            <p:cNvSpPr>
              <a:spLocks noChangeShapeType="1"/>
            </p:cNvSpPr>
            <p:nvPr/>
          </p:nvSpPr>
          <p:spPr bwMode="auto">
            <a:xfrm>
              <a:off x="7332785" y="4333875"/>
              <a:ext cx="0" cy="14668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4" name="Line 27"/>
            <p:cNvSpPr>
              <a:spLocks noChangeShapeType="1"/>
            </p:cNvSpPr>
            <p:nvPr/>
          </p:nvSpPr>
          <p:spPr bwMode="auto">
            <a:xfrm>
              <a:off x="6541477" y="4333875"/>
              <a:ext cx="79131"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5" name="Line 28"/>
            <p:cNvSpPr>
              <a:spLocks noChangeShapeType="1"/>
            </p:cNvSpPr>
            <p:nvPr/>
          </p:nvSpPr>
          <p:spPr bwMode="auto">
            <a:xfrm>
              <a:off x="6937131" y="360045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6" name="Line 29"/>
            <p:cNvSpPr>
              <a:spLocks noChangeShapeType="1"/>
            </p:cNvSpPr>
            <p:nvPr/>
          </p:nvSpPr>
          <p:spPr bwMode="auto">
            <a:xfrm flipV="1">
              <a:off x="7807569" y="3600450"/>
              <a:ext cx="0" cy="220027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7" name="Line 30"/>
            <p:cNvSpPr>
              <a:spLocks noChangeShapeType="1"/>
            </p:cNvSpPr>
            <p:nvPr/>
          </p:nvSpPr>
          <p:spPr bwMode="auto">
            <a:xfrm>
              <a:off x="6937131" y="3600450"/>
              <a:ext cx="870438"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8" name="Line 31"/>
            <p:cNvSpPr>
              <a:spLocks noChangeShapeType="1"/>
            </p:cNvSpPr>
            <p:nvPr/>
          </p:nvSpPr>
          <p:spPr bwMode="auto">
            <a:xfrm>
              <a:off x="7372350" y="2867025"/>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9" name="Line 32"/>
            <p:cNvSpPr>
              <a:spLocks noChangeShapeType="1"/>
            </p:cNvSpPr>
            <p:nvPr/>
          </p:nvSpPr>
          <p:spPr bwMode="auto">
            <a:xfrm flipV="1">
              <a:off x="8598877" y="2800350"/>
              <a:ext cx="0" cy="22669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0" name="Line 33"/>
            <p:cNvSpPr>
              <a:spLocks noChangeShapeType="1"/>
            </p:cNvSpPr>
            <p:nvPr/>
          </p:nvSpPr>
          <p:spPr bwMode="auto">
            <a:xfrm flipH="1">
              <a:off x="7372350" y="2800350"/>
              <a:ext cx="12265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1" name="Line 34"/>
            <p:cNvSpPr>
              <a:spLocks noChangeShapeType="1"/>
            </p:cNvSpPr>
            <p:nvPr/>
          </p:nvSpPr>
          <p:spPr bwMode="auto">
            <a:xfrm flipV="1">
              <a:off x="7372350" y="2800350"/>
              <a:ext cx="0" cy="2000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2" name="Line 35"/>
            <p:cNvSpPr>
              <a:spLocks noChangeShapeType="1"/>
            </p:cNvSpPr>
            <p:nvPr/>
          </p:nvSpPr>
          <p:spPr bwMode="auto">
            <a:xfrm>
              <a:off x="7965831" y="2000250"/>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3" name="Line 36"/>
            <p:cNvSpPr>
              <a:spLocks noChangeShapeType="1"/>
            </p:cNvSpPr>
            <p:nvPr/>
          </p:nvSpPr>
          <p:spPr bwMode="auto">
            <a:xfrm flipH="1">
              <a:off x="5512777" y="2000250"/>
              <a:ext cx="2453054"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4" name="Line 37"/>
            <p:cNvSpPr>
              <a:spLocks noChangeShapeType="1"/>
            </p:cNvSpPr>
            <p:nvPr/>
          </p:nvSpPr>
          <p:spPr bwMode="auto">
            <a:xfrm flipV="1">
              <a:off x="5410200" y="2000249"/>
              <a:ext cx="23446" cy="2571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5" name="Line 38"/>
            <p:cNvSpPr>
              <a:spLocks noChangeShapeType="1"/>
            </p:cNvSpPr>
            <p:nvPr/>
          </p:nvSpPr>
          <p:spPr bwMode="auto">
            <a:xfrm>
              <a:off x="5710604" y="2000250"/>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6" name="Line 39"/>
            <p:cNvSpPr>
              <a:spLocks noChangeShapeType="1"/>
            </p:cNvSpPr>
            <p:nvPr/>
          </p:nvSpPr>
          <p:spPr bwMode="auto">
            <a:xfrm flipH="1">
              <a:off x="5433646" y="2000250"/>
              <a:ext cx="1978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7" name="Line 40"/>
            <p:cNvSpPr>
              <a:spLocks noChangeShapeType="1"/>
            </p:cNvSpPr>
            <p:nvPr/>
          </p:nvSpPr>
          <p:spPr bwMode="auto">
            <a:xfrm flipV="1">
              <a:off x="6699738" y="1600200"/>
              <a:ext cx="0" cy="4000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8" name="Line 41"/>
            <p:cNvSpPr>
              <a:spLocks noChangeShapeType="1"/>
            </p:cNvSpPr>
            <p:nvPr/>
          </p:nvSpPr>
          <p:spPr bwMode="auto">
            <a:xfrm>
              <a:off x="484016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05" name="Line 44"/>
            <p:cNvSpPr>
              <a:spLocks noChangeShapeType="1"/>
            </p:cNvSpPr>
            <p:nvPr/>
          </p:nvSpPr>
          <p:spPr bwMode="auto">
            <a:xfrm>
              <a:off x="4953000" y="3962400"/>
              <a:ext cx="3886200" cy="0"/>
            </a:xfrm>
            <a:prstGeom prst="line">
              <a:avLst/>
            </a:prstGeom>
            <a:noFill/>
            <a:ln w="38100">
              <a:solidFill>
                <a:schemeClr val="hlink"/>
              </a:solidFill>
              <a:prstDash val="lgDash"/>
              <a:miter lim="800000"/>
              <a:headEnd/>
              <a:tailEnd/>
            </a:ln>
          </p:spPr>
          <p:txBody>
            <a:bodyPr wrap="none" anchor="ctr">
              <a:prstTxWarp prst="textNoShape">
                <a:avLst/>
              </a:prstTxWarp>
            </a:bodyPr>
            <a:lstStyle/>
            <a:p>
              <a:endParaRPr lang="en-US" dirty="0">
                <a:latin typeface="Calibri"/>
              </a:endParaRPr>
            </a:p>
          </p:txBody>
        </p:sp>
        <p:sp>
          <p:nvSpPr>
            <p:cNvPr id="51206" name="Oval 45"/>
            <p:cNvSpPr>
              <a:spLocks noChangeArrowheads="1"/>
            </p:cNvSpPr>
            <p:nvPr/>
          </p:nvSpPr>
          <p:spPr bwMode="auto">
            <a:xfrm>
              <a:off x="4648200" y="5486400"/>
              <a:ext cx="1371600"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7" name="Oval 47"/>
            <p:cNvSpPr>
              <a:spLocks noChangeArrowheads="1"/>
            </p:cNvSpPr>
            <p:nvPr/>
          </p:nvSpPr>
          <p:spPr bwMode="auto">
            <a:xfrm>
              <a:off x="6172200" y="5486400"/>
              <a:ext cx="1295400"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8" name="Oval 48"/>
            <p:cNvSpPr>
              <a:spLocks noChangeArrowheads="1"/>
            </p:cNvSpPr>
            <p:nvPr/>
          </p:nvSpPr>
          <p:spPr bwMode="auto">
            <a:xfrm>
              <a:off x="7620000" y="5486400"/>
              <a:ext cx="381000" cy="5334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9" name="Oval 49"/>
            <p:cNvSpPr>
              <a:spLocks noChangeArrowheads="1"/>
            </p:cNvSpPr>
            <p:nvPr/>
          </p:nvSpPr>
          <p:spPr bwMode="auto">
            <a:xfrm>
              <a:off x="8153400" y="5486400"/>
              <a:ext cx="838200" cy="5334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cxnSp>
          <p:nvCxnSpPr>
            <p:cNvPr id="50" name="Straight Connector 49"/>
            <p:cNvCxnSpPr/>
            <p:nvPr/>
          </p:nvCxnSpPr>
          <p:spPr bwMode="auto">
            <a:xfrm rot="5400000" flipH="1" flipV="1">
              <a:off x="4876800" y="4800600"/>
              <a:ext cx="457200" cy="1588"/>
            </a:xfrm>
            <a:prstGeom prst="line">
              <a:avLst/>
            </a:prstGeom>
            <a:noFill/>
            <a:ln w="12700" cap="flat" cmpd="sng" algn="ctr">
              <a:solidFill>
                <a:schemeClr val="tx1"/>
              </a:solidFill>
              <a:prstDash val="solid"/>
              <a:miter lim="800000"/>
              <a:headEnd type="none" w="med" len="med"/>
              <a:tailEnd type="none" w="med" len="med"/>
            </a:ln>
            <a:effectLst/>
          </p:spPr>
        </p:cxnSp>
        <p:cxnSp>
          <p:nvCxnSpPr>
            <p:cNvPr id="52" name="Straight Connector 51"/>
            <p:cNvCxnSpPr>
              <a:stCxn id="51216" idx="6"/>
            </p:cNvCxnSpPr>
            <p:nvPr/>
          </p:nvCxnSpPr>
          <p:spPr bwMode="auto">
            <a:xfrm flipH="1" flipV="1">
              <a:off x="5867400" y="4572000"/>
              <a:ext cx="1466" cy="1228725"/>
            </a:xfrm>
            <a:prstGeom prst="line">
              <a:avLst/>
            </a:prstGeom>
            <a:noFill/>
            <a:ln w="12700" cap="flat" cmpd="sng" algn="ctr">
              <a:solidFill>
                <a:schemeClr val="tx1"/>
              </a:solidFill>
              <a:prstDash val="solid"/>
              <a:miter lim="800000"/>
              <a:headEnd type="none" w="med" len="med"/>
              <a:tailEnd type="none" w="med" len="med"/>
            </a:ln>
            <a:effectLst/>
          </p:spPr>
        </p:cxnSp>
      </p:grpSp>
      <p:sp>
        <p:nvSpPr>
          <p:cNvPr id="49" name="TextBox 48">
            <a:extLst>
              <a:ext uri="{FF2B5EF4-FFF2-40B4-BE49-F238E27FC236}">
                <a16:creationId xmlns:a16="http://schemas.microsoft.com/office/drawing/2014/main" id="{7CA2CEB4-214F-D643-8C55-14A2AB055820}"/>
              </a:ext>
            </a:extLst>
          </p:cNvPr>
          <p:cNvSpPr txBox="1"/>
          <p:nvPr/>
        </p:nvSpPr>
        <p:spPr>
          <a:xfrm>
            <a:off x="4648200" y="6248400"/>
            <a:ext cx="4267199" cy="461665"/>
          </a:xfrm>
          <a:prstGeom prst="rect">
            <a:avLst/>
          </a:prstGeom>
          <a:noFill/>
        </p:spPr>
        <p:txBody>
          <a:bodyPr wrap="square" rtlCol="0">
            <a:spAutoFit/>
          </a:bodyPr>
          <a:lstStyle/>
          <a:p>
            <a:pPr algn="ctr"/>
            <a:r>
              <a:rPr lang="en-US" dirty="0"/>
              <a:t>Four clusters </a:t>
            </a:r>
          </a:p>
        </p:txBody>
      </p:sp>
    </p:spTree>
    <p:extLst>
      <p:ext uri="{BB962C8B-B14F-4D97-AF65-F5344CB8AC3E}">
        <p14:creationId xmlns:p14="http://schemas.microsoft.com/office/powerpoint/2010/main" val="257783983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034" name="Rectangle 42"/>
          <p:cNvSpPr>
            <a:spLocks noChangeArrowheads="1"/>
          </p:cNvSpPr>
          <p:nvPr/>
        </p:nvSpPr>
        <p:spPr bwMode="auto">
          <a:xfrm>
            <a:off x="-6823" y="1471613"/>
            <a:ext cx="4942239" cy="4829175"/>
          </a:xfrm>
          <a:prstGeom prst="rect">
            <a:avLst/>
          </a:prstGeom>
          <a:noFill/>
          <a:ln w="9525">
            <a:noFill/>
            <a:miter lim="800000"/>
            <a:headEnd/>
            <a:tailEnd/>
          </a:ln>
          <a:effectLst/>
        </p:spPr>
        <p:txBody>
          <a:bodyPr lIns="92075" tIns="46038" rIns="92075" bIns="46038">
            <a:prstTxWarp prst="textNoShape">
              <a:avLst/>
            </a:prstTxWarp>
          </a:bodyPr>
          <a:lstStyle/>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Tree structure representing all data </a:t>
            </a:r>
            <a:r>
              <a:rPr lang="en-US" altLang="zh-CN" sz="3000" dirty="0" err="1">
                <a:latin typeface="Calibri" panose="020F0502020204030204" pitchFamily="34" charset="0"/>
                <a:ea typeface="SimSun" pitchFamily="2" charset="-122"/>
                <a:cs typeface="Calibri" panose="020F0502020204030204" pitchFamily="34" charset="0"/>
              </a:rPr>
              <a:t>partitionings</a:t>
            </a:r>
            <a:endParaRPr lang="en-US" altLang="zh-CN" sz="3000" dirty="0">
              <a:latin typeface="Calibri" panose="020F0502020204030204" pitchFamily="34" charset="0"/>
              <a:ea typeface="SimSun" pitchFamily="2" charset="-122"/>
              <a:cs typeface="Calibri" panose="020F0502020204030204" pitchFamily="34" charset="0"/>
            </a:endParaRPr>
          </a:p>
          <a:p>
            <a:pPr marL="284163" lvl="1" indent="-227013">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Constructed as clustering proceeds</a:t>
            </a:r>
          </a:p>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Get a K-clustering by looking at </a:t>
            </a:r>
            <a:r>
              <a:rPr lang="en-US" altLang="zh-CN" sz="3000" b="1" dirty="0">
                <a:latin typeface="Calibri" panose="020F0502020204030204" pitchFamily="34" charset="0"/>
                <a:ea typeface="SimSun" pitchFamily="2" charset="-122"/>
                <a:cs typeface="Calibri" panose="020F0502020204030204" pitchFamily="34" charset="0"/>
              </a:rPr>
              <a:t>connected</a:t>
            </a:r>
            <a:r>
              <a:rPr lang="en-US" altLang="zh-CN" sz="3000" dirty="0">
                <a:latin typeface="Calibri" panose="020F0502020204030204" pitchFamily="34" charset="0"/>
                <a:ea typeface="SimSun" pitchFamily="2" charset="-122"/>
                <a:cs typeface="Calibri" panose="020F0502020204030204" pitchFamily="34" charset="0"/>
              </a:rPr>
              <a:t> components at any given level</a:t>
            </a:r>
          </a:p>
          <a:p>
            <a:pPr marL="284163" lvl="1" indent="-227013" eaLnBrk="0" hangingPunct="0">
              <a:buClr>
                <a:schemeClr val="bg2"/>
              </a:buClr>
              <a:buFontTx/>
              <a:buChar char="•"/>
            </a:pPr>
            <a:r>
              <a:rPr lang="en-US" altLang="zh-CN" sz="3000" dirty="0">
                <a:latin typeface="Calibri" panose="020F0502020204030204" pitchFamily="34" charset="0"/>
                <a:ea typeface="SimSun" pitchFamily="2" charset="-122"/>
                <a:cs typeface="Calibri" panose="020F0502020204030204" pitchFamily="34" charset="0"/>
              </a:rPr>
              <a:t>Often binary </a:t>
            </a:r>
            <a:r>
              <a:rPr lang="en-US" altLang="zh-CN" sz="3000" dirty="0" err="1">
                <a:latin typeface="Calibri" panose="020F0502020204030204" pitchFamily="34" charset="0"/>
                <a:ea typeface="SimSun" pitchFamily="2" charset="-122"/>
                <a:cs typeface="Calibri" panose="020F0502020204030204" pitchFamily="34" charset="0"/>
              </a:rPr>
              <a:t>dendograms</a:t>
            </a:r>
            <a:r>
              <a:rPr lang="en-US" altLang="zh-CN" sz="3000" dirty="0">
                <a:latin typeface="Calibri" panose="020F0502020204030204" pitchFamily="34" charset="0"/>
                <a:ea typeface="SimSun" pitchFamily="2" charset="-122"/>
                <a:cs typeface="Calibri" panose="020F0502020204030204" pitchFamily="34" charset="0"/>
              </a:rPr>
              <a:t>, but n-</a:t>
            </a:r>
            <a:r>
              <a:rPr lang="en-US" altLang="zh-CN" sz="3000" dirty="0" err="1">
                <a:latin typeface="Calibri" panose="020F0502020204030204" pitchFamily="34" charset="0"/>
                <a:ea typeface="SimSun" pitchFamily="2" charset="-122"/>
                <a:cs typeface="Calibri" panose="020F0502020204030204" pitchFamily="34" charset="0"/>
              </a:rPr>
              <a:t>ary</a:t>
            </a:r>
            <a:r>
              <a:rPr lang="en-US" altLang="zh-CN" sz="3000" dirty="0">
                <a:latin typeface="Calibri" panose="020F0502020204030204" pitchFamily="34" charset="0"/>
                <a:ea typeface="SimSun" pitchFamily="2" charset="-122"/>
                <a:cs typeface="Calibri" panose="020F0502020204030204" pitchFamily="34" charset="0"/>
              </a:rPr>
              <a:t> ones easy to get with minor algorithm changes</a:t>
            </a:r>
          </a:p>
        </p:txBody>
      </p:sp>
      <p:sp>
        <p:nvSpPr>
          <p:cNvPr id="51204" name="Rectangle 43"/>
          <p:cNvSpPr>
            <a:spLocks noChangeArrowheads="1"/>
          </p:cNvSpPr>
          <p:nvPr/>
        </p:nvSpPr>
        <p:spPr bwMode="auto">
          <a:xfrm>
            <a:off x="762000" y="457200"/>
            <a:ext cx="7924800" cy="1066800"/>
          </a:xfrm>
          <a:prstGeom prst="rect">
            <a:avLst/>
          </a:prstGeom>
          <a:noFill/>
          <a:ln w="9525">
            <a:noFill/>
            <a:miter lim="800000"/>
            <a:headEnd/>
            <a:tailEnd/>
          </a:ln>
        </p:spPr>
        <p:txBody>
          <a:bodyPr anchor="ctr">
            <a:prstTxWarp prst="textNoShape">
              <a:avLst/>
            </a:prstTxWarp>
          </a:bodyPr>
          <a:lstStyle/>
          <a:p>
            <a:pPr algn="ctr"/>
            <a:r>
              <a:rPr lang="en-US" sz="4400" b="1" dirty="0">
                <a:solidFill>
                  <a:schemeClr val="tx2"/>
                </a:solidFill>
                <a:latin typeface="Calibri"/>
                <a:ea typeface="Calibri"/>
                <a:cs typeface="Calibri"/>
                <a:hlinkClick r:id="rId3"/>
              </a:rPr>
              <a:t>Dendogram</a:t>
            </a:r>
            <a:endParaRPr lang="en-US" sz="4400" b="1" dirty="0">
              <a:solidFill>
                <a:schemeClr val="tx2"/>
              </a:solidFill>
              <a:latin typeface="Calibri"/>
              <a:ea typeface="Calibri"/>
              <a:cs typeface="Calibri"/>
            </a:endParaRPr>
          </a:p>
        </p:txBody>
      </p:sp>
      <p:sp>
        <p:nvSpPr>
          <p:cNvPr id="51210" name="Oval 3"/>
          <p:cNvSpPr>
            <a:spLocks noChangeArrowheads="1"/>
          </p:cNvSpPr>
          <p:nvPr/>
        </p:nvSpPr>
        <p:spPr bwMode="auto">
          <a:xfrm>
            <a:off x="88362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1" name="Oval 4"/>
          <p:cNvSpPr>
            <a:spLocks noChangeArrowheads="1"/>
          </p:cNvSpPr>
          <p:nvPr/>
        </p:nvSpPr>
        <p:spPr bwMode="auto">
          <a:xfrm>
            <a:off x="828235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2" name="Oval 5"/>
          <p:cNvSpPr>
            <a:spLocks noChangeArrowheads="1"/>
          </p:cNvSpPr>
          <p:nvPr/>
        </p:nvSpPr>
        <p:spPr bwMode="auto">
          <a:xfrm>
            <a:off x="776800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3" name="Oval 6"/>
          <p:cNvSpPr>
            <a:spLocks noChangeArrowheads="1"/>
          </p:cNvSpPr>
          <p:nvPr/>
        </p:nvSpPr>
        <p:spPr bwMode="auto">
          <a:xfrm>
            <a:off x="72932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4" name="Oval 7"/>
          <p:cNvSpPr>
            <a:spLocks noChangeArrowheads="1"/>
          </p:cNvSpPr>
          <p:nvPr/>
        </p:nvSpPr>
        <p:spPr bwMode="auto">
          <a:xfrm>
            <a:off x="67788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5" name="Oval 8"/>
          <p:cNvSpPr>
            <a:spLocks noChangeArrowheads="1"/>
          </p:cNvSpPr>
          <p:nvPr/>
        </p:nvSpPr>
        <p:spPr bwMode="auto">
          <a:xfrm>
            <a:off x="62645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6" name="Oval 9"/>
          <p:cNvSpPr>
            <a:spLocks noChangeArrowheads="1"/>
          </p:cNvSpPr>
          <p:nvPr/>
        </p:nvSpPr>
        <p:spPr bwMode="auto">
          <a:xfrm>
            <a:off x="578973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7" name="Oval 10"/>
          <p:cNvSpPr>
            <a:spLocks noChangeArrowheads="1"/>
          </p:cNvSpPr>
          <p:nvPr/>
        </p:nvSpPr>
        <p:spPr bwMode="auto">
          <a:xfrm>
            <a:off x="527538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8" name="Oval 11"/>
          <p:cNvSpPr>
            <a:spLocks noChangeArrowheads="1"/>
          </p:cNvSpPr>
          <p:nvPr/>
        </p:nvSpPr>
        <p:spPr bwMode="auto">
          <a:xfrm>
            <a:off x="4800600"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9" name="Line 12"/>
          <p:cNvSpPr>
            <a:spLocks noChangeShapeType="1"/>
          </p:cNvSpPr>
          <p:nvPr/>
        </p:nvSpPr>
        <p:spPr bwMode="auto">
          <a:xfrm>
            <a:off x="4840165" y="5000625"/>
            <a:ext cx="47478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0" name="Line 13"/>
          <p:cNvSpPr>
            <a:spLocks noChangeShapeType="1"/>
          </p:cNvSpPr>
          <p:nvPr/>
        </p:nvSpPr>
        <p:spPr bwMode="auto">
          <a:xfrm>
            <a:off x="5314950"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1" name="Line 14"/>
          <p:cNvSpPr>
            <a:spLocks noChangeShapeType="1"/>
          </p:cNvSpPr>
          <p:nvPr/>
        </p:nvSpPr>
        <p:spPr bwMode="auto">
          <a:xfrm>
            <a:off x="630408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2" name="Line 15"/>
          <p:cNvSpPr>
            <a:spLocks noChangeShapeType="1"/>
          </p:cNvSpPr>
          <p:nvPr/>
        </p:nvSpPr>
        <p:spPr bwMode="auto">
          <a:xfrm>
            <a:off x="6304085" y="5000625"/>
            <a:ext cx="5143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3" name="Line 16"/>
          <p:cNvSpPr>
            <a:spLocks noChangeShapeType="1"/>
          </p:cNvSpPr>
          <p:nvPr/>
        </p:nvSpPr>
        <p:spPr bwMode="auto">
          <a:xfrm>
            <a:off x="681843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4" name="Line 17"/>
          <p:cNvSpPr>
            <a:spLocks noChangeShapeType="1"/>
          </p:cNvSpPr>
          <p:nvPr/>
        </p:nvSpPr>
        <p:spPr bwMode="auto">
          <a:xfrm>
            <a:off x="8321919"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5" name="Line 18"/>
          <p:cNvSpPr>
            <a:spLocks noChangeShapeType="1"/>
          </p:cNvSpPr>
          <p:nvPr/>
        </p:nvSpPr>
        <p:spPr bwMode="auto">
          <a:xfrm>
            <a:off x="8321919" y="5067300"/>
            <a:ext cx="55391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6" name="Line 19"/>
          <p:cNvSpPr>
            <a:spLocks noChangeShapeType="1"/>
          </p:cNvSpPr>
          <p:nvPr/>
        </p:nvSpPr>
        <p:spPr bwMode="auto">
          <a:xfrm>
            <a:off x="8875835"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8" name="Line 21"/>
          <p:cNvSpPr>
            <a:spLocks noChangeShapeType="1"/>
          </p:cNvSpPr>
          <p:nvPr/>
        </p:nvSpPr>
        <p:spPr bwMode="auto">
          <a:xfrm>
            <a:off x="5105400" y="4572000"/>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0" name="Line 23"/>
          <p:cNvSpPr>
            <a:spLocks noChangeShapeType="1"/>
          </p:cNvSpPr>
          <p:nvPr/>
        </p:nvSpPr>
        <p:spPr bwMode="auto">
          <a:xfrm>
            <a:off x="6501912" y="4333875"/>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1" name="Line 24"/>
          <p:cNvSpPr>
            <a:spLocks noChangeShapeType="1"/>
          </p:cNvSpPr>
          <p:nvPr/>
        </p:nvSpPr>
        <p:spPr bwMode="auto">
          <a:xfrm>
            <a:off x="6541477" y="4333875"/>
            <a:ext cx="0" cy="666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2" name="Line 25"/>
          <p:cNvSpPr>
            <a:spLocks noChangeShapeType="1"/>
          </p:cNvSpPr>
          <p:nvPr/>
        </p:nvSpPr>
        <p:spPr bwMode="auto">
          <a:xfrm>
            <a:off x="6581042" y="4333875"/>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3" name="Line 26"/>
          <p:cNvSpPr>
            <a:spLocks noChangeShapeType="1"/>
          </p:cNvSpPr>
          <p:nvPr/>
        </p:nvSpPr>
        <p:spPr bwMode="auto">
          <a:xfrm>
            <a:off x="7332785" y="4333875"/>
            <a:ext cx="0" cy="14668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4" name="Line 27"/>
          <p:cNvSpPr>
            <a:spLocks noChangeShapeType="1"/>
          </p:cNvSpPr>
          <p:nvPr/>
        </p:nvSpPr>
        <p:spPr bwMode="auto">
          <a:xfrm>
            <a:off x="6541477" y="4333875"/>
            <a:ext cx="79131"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5" name="Line 28"/>
          <p:cNvSpPr>
            <a:spLocks noChangeShapeType="1"/>
          </p:cNvSpPr>
          <p:nvPr/>
        </p:nvSpPr>
        <p:spPr bwMode="auto">
          <a:xfrm>
            <a:off x="6937131" y="360045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6" name="Line 29"/>
          <p:cNvSpPr>
            <a:spLocks noChangeShapeType="1"/>
          </p:cNvSpPr>
          <p:nvPr/>
        </p:nvSpPr>
        <p:spPr bwMode="auto">
          <a:xfrm flipV="1">
            <a:off x="7807569" y="3600450"/>
            <a:ext cx="0" cy="220027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7" name="Line 30"/>
          <p:cNvSpPr>
            <a:spLocks noChangeShapeType="1"/>
          </p:cNvSpPr>
          <p:nvPr/>
        </p:nvSpPr>
        <p:spPr bwMode="auto">
          <a:xfrm>
            <a:off x="6937131" y="3600450"/>
            <a:ext cx="870438"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8" name="Line 31"/>
          <p:cNvSpPr>
            <a:spLocks noChangeShapeType="1"/>
          </p:cNvSpPr>
          <p:nvPr/>
        </p:nvSpPr>
        <p:spPr bwMode="auto">
          <a:xfrm>
            <a:off x="7372350" y="2867025"/>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9" name="Line 32"/>
          <p:cNvSpPr>
            <a:spLocks noChangeShapeType="1"/>
          </p:cNvSpPr>
          <p:nvPr/>
        </p:nvSpPr>
        <p:spPr bwMode="auto">
          <a:xfrm flipV="1">
            <a:off x="8598877" y="2800350"/>
            <a:ext cx="0" cy="22669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0" name="Line 33"/>
          <p:cNvSpPr>
            <a:spLocks noChangeShapeType="1"/>
          </p:cNvSpPr>
          <p:nvPr/>
        </p:nvSpPr>
        <p:spPr bwMode="auto">
          <a:xfrm flipH="1">
            <a:off x="7372350" y="2800350"/>
            <a:ext cx="12265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1" name="Line 34"/>
          <p:cNvSpPr>
            <a:spLocks noChangeShapeType="1"/>
          </p:cNvSpPr>
          <p:nvPr/>
        </p:nvSpPr>
        <p:spPr bwMode="auto">
          <a:xfrm flipV="1">
            <a:off x="7372350" y="2800350"/>
            <a:ext cx="0" cy="2000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2" name="Line 35"/>
          <p:cNvSpPr>
            <a:spLocks noChangeShapeType="1"/>
          </p:cNvSpPr>
          <p:nvPr/>
        </p:nvSpPr>
        <p:spPr bwMode="auto">
          <a:xfrm>
            <a:off x="7965831" y="2000250"/>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3" name="Line 36"/>
          <p:cNvSpPr>
            <a:spLocks noChangeShapeType="1"/>
          </p:cNvSpPr>
          <p:nvPr/>
        </p:nvSpPr>
        <p:spPr bwMode="auto">
          <a:xfrm flipH="1">
            <a:off x="5512777" y="2000250"/>
            <a:ext cx="2453054"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4" name="Line 37"/>
          <p:cNvSpPr>
            <a:spLocks noChangeShapeType="1"/>
          </p:cNvSpPr>
          <p:nvPr/>
        </p:nvSpPr>
        <p:spPr bwMode="auto">
          <a:xfrm flipV="1">
            <a:off x="5410200" y="2000249"/>
            <a:ext cx="23446" cy="2571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5" name="Line 38"/>
          <p:cNvSpPr>
            <a:spLocks noChangeShapeType="1"/>
          </p:cNvSpPr>
          <p:nvPr/>
        </p:nvSpPr>
        <p:spPr bwMode="auto">
          <a:xfrm>
            <a:off x="5710604" y="2000250"/>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6" name="Line 39"/>
          <p:cNvSpPr>
            <a:spLocks noChangeShapeType="1"/>
          </p:cNvSpPr>
          <p:nvPr/>
        </p:nvSpPr>
        <p:spPr bwMode="auto">
          <a:xfrm flipH="1">
            <a:off x="5433646" y="2000250"/>
            <a:ext cx="1978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7" name="Line 40"/>
          <p:cNvSpPr>
            <a:spLocks noChangeShapeType="1"/>
          </p:cNvSpPr>
          <p:nvPr/>
        </p:nvSpPr>
        <p:spPr bwMode="auto">
          <a:xfrm flipV="1">
            <a:off x="6699738" y="1600200"/>
            <a:ext cx="0" cy="4000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8" name="Line 41"/>
          <p:cNvSpPr>
            <a:spLocks noChangeShapeType="1"/>
          </p:cNvSpPr>
          <p:nvPr/>
        </p:nvSpPr>
        <p:spPr bwMode="auto">
          <a:xfrm>
            <a:off x="484016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05" name="Line 44"/>
          <p:cNvSpPr>
            <a:spLocks noChangeShapeType="1"/>
          </p:cNvSpPr>
          <p:nvPr/>
        </p:nvSpPr>
        <p:spPr bwMode="auto">
          <a:xfrm>
            <a:off x="4994031" y="2438400"/>
            <a:ext cx="3886200" cy="0"/>
          </a:xfrm>
          <a:prstGeom prst="line">
            <a:avLst/>
          </a:prstGeom>
          <a:noFill/>
          <a:ln w="38100">
            <a:solidFill>
              <a:schemeClr val="hlink"/>
            </a:solidFill>
            <a:prstDash val="lgDash"/>
            <a:miter lim="800000"/>
            <a:headEnd/>
            <a:tailEnd/>
          </a:ln>
        </p:spPr>
        <p:txBody>
          <a:bodyPr wrap="none" anchor="ctr">
            <a:prstTxWarp prst="textNoShape">
              <a:avLst/>
            </a:prstTxWarp>
          </a:bodyPr>
          <a:lstStyle/>
          <a:p>
            <a:endParaRPr lang="en-US" dirty="0">
              <a:latin typeface="Calibri"/>
            </a:endParaRPr>
          </a:p>
        </p:txBody>
      </p:sp>
      <p:sp>
        <p:nvSpPr>
          <p:cNvPr id="51206" name="Oval 45"/>
          <p:cNvSpPr>
            <a:spLocks noChangeArrowheads="1"/>
          </p:cNvSpPr>
          <p:nvPr/>
        </p:nvSpPr>
        <p:spPr bwMode="auto">
          <a:xfrm>
            <a:off x="4648200" y="5486400"/>
            <a:ext cx="1371600"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7" name="Oval 47"/>
          <p:cNvSpPr>
            <a:spLocks noChangeArrowheads="1"/>
          </p:cNvSpPr>
          <p:nvPr/>
        </p:nvSpPr>
        <p:spPr bwMode="auto">
          <a:xfrm>
            <a:off x="6156372" y="5495926"/>
            <a:ext cx="2987625"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cxnSp>
        <p:nvCxnSpPr>
          <p:cNvPr id="50" name="Straight Connector 49"/>
          <p:cNvCxnSpPr/>
          <p:nvPr/>
        </p:nvCxnSpPr>
        <p:spPr bwMode="auto">
          <a:xfrm rot="5400000" flipH="1" flipV="1">
            <a:off x="4876800" y="4800600"/>
            <a:ext cx="457200" cy="1588"/>
          </a:xfrm>
          <a:prstGeom prst="line">
            <a:avLst/>
          </a:prstGeom>
          <a:noFill/>
          <a:ln w="12700" cap="flat" cmpd="sng" algn="ctr">
            <a:solidFill>
              <a:schemeClr val="tx1"/>
            </a:solidFill>
            <a:prstDash val="solid"/>
            <a:miter lim="800000"/>
            <a:headEnd type="none" w="med" len="med"/>
            <a:tailEnd type="none" w="med" len="med"/>
          </a:ln>
          <a:effectLst/>
        </p:spPr>
      </p:cxnSp>
      <p:cxnSp>
        <p:nvCxnSpPr>
          <p:cNvPr id="52" name="Straight Connector 51"/>
          <p:cNvCxnSpPr>
            <a:stCxn id="51216" idx="6"/>
          </p:cNvCxnSpPr>
          <p:nvPr/>
        </p:nvCxnSpPr>
        <p:spPr bwMode="auto">
          <a:xfrm flipH="1" flipV="1">
            <a:off x="5867400" y="4572000"/>
            <a:ext cx="1466" cy="1228725"/>
          </a:xfrm>
          <a:prstGeom prst="line">
            <a:avLst/>
          </a:prstGeom>
          <a:noFill/>
          <a:ln w="12700" cap="flat" cmpd="sng" algn="ctr">
            <a:solidFill>
              <a:schemeClr val="tx1"/>
            </a:solidFill>
            <a:prstDash val="solid"/>
            <a:miter lim="800000"/>
            <a:headEnd type="none" w="med" len="med"/>
            <a:tailEnd type="none" w="med" len="med"/>
          </a:ln>
          <a:effectLst/>
        </p:spPr>
      </p:cxnSp>
      <p:sp>
        <p:nvSpPr>
          <p:cNvPr id="49" name="TextBox 48">
            <a:extLst>
              <a:ext uri="{FF2B5EF4-FFF2-40B4-BE49-F238E27FC236}">
                <a16:creationId xmlns:a16="http://schemas.microsoft.com/office/drawing/2014/main" id="{7CA2CEB4-214F-D643-8C55-14A2AB055820}"/>
              </a:ext>
            </a:extLst>
          </p:cNvPr>
          <p:cNvSpPr txBox="1"/>
          <p:nvPr/>
        </p:nvSpPr>
        <p:spPr>
          <a:xfrm>
            <a:off x="4648200" y="6248400"/>
            <a:ext cx="4267199" cy="461665"/>
          </a:xfrm>
          <a:prstGeom prst="rect">
            <a:avLst/>
          </a:prstGeom>
          <a:noFill/>
        </p:spPr>
        <p:txBody>
          <a:bodyPr wrap="square" rtlCol="0">
            <a:spAutoFit/>
          </a:bodyPr>
          <a:lstStyle/>
          <a:p>
            <a:pPr algn="ctr"/>
            <a:r>
              <a:rPr lang="en-US" dirty="0"/>
              <a:t>Two clusters </a:t>
            </a:r>
          </a:p>
        </p:txBody>
      </p:sp>
    </p:spTree>
    <p:extLst>
      <p:ext uri="{BB962C8B-B14F-4D97-AF65-F5344CB8AC3E}">
        <p14:creationId xmlns:p14="http://schemas.microsoft.com/office/powerpoint/2010/main" val="101637871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8175"/>
            <a:ext cx="8153400" cy="1143000"/>
          </a:xfrm>
        </p:spPr>
        <p:txBody>
          <a:bodyPr/>
          <a:lstStyle/>
          <a:p>
            <a:r>
              <a:rPr lang="en-US" sz="4400" dirty="0"/>
              <a:t>Hierarchical clustering advantages</a:t>
            </a:r>
          </a:p>
        </p:txBody>
      </p:sp>
      <p:sp>
        <p:nvSpPr>
          <p:cNvPr id="3" name="Content Placeholder 2"/>
          <p:cNvSpPr>
            <a:spLocks noGrp="1"/>
          </p:cNvSpPr>
          <p:nvPr>
            <p:ph idx="1"/>
          </p:nvPr>
        </p:nvSpPr>
        <p:spPr>
          <a:xfrm>
            <a:off x="914400" y="1781174"/>
            <a:ext cx="7543800" cy="4848225"/>
          </a:xfrm>
        </p:spPr>
        <p:txBody>
          <a:bodyPr/>
          <a:lstStyle/>
          <a:p>
            <a:r>
              <a:rPr lang="en-US" sz="3200" dirty="0"/>
              <a:t>Need not specify number of clusters</a:t>
            </a:r>
          </a:p>
          <a:p>
            <a:r>
              <a:rPr lang="en-US" sz="3200" dirty="0"/>
              <a:t>Good for data visualization</a:t>
            </a:r>
          </a:p>
          <a:p>
            <a:pPr marL="469900" lvl="1" indent="-285750"/>
            <a:r>
              <a:rPr lang="en-US" sz="3200" dirty="0"/>
              <a:t>See how data points interact at many levels</a:t>
            </a:r>
          </a:p>
          <a:p>
            <a:pPr marL="469900" lvl="1" indent="-285750"/>
            <a:r>
              <a:rPr lang="en-US" sz="3200" dirty="0"/>
              <a:t>Can view data at multiple granularity levels</a:t>
            </a:r>
          </a:p>
          <a:p>
            <a:pPr marL="469900" lvl="1" indent="-285750"/>
            <a:r>
              <a:rPr lang="en-US" sz="3200" dirty="0"/>
              <a:t>Understand how all points interact</a:t>
            </a:r>
          </a:p>
          <a:p>
            <a:r>
              <a:rPr lang="en-US" sz="3200" dirty="0"/>
              <a:t>Specifies all of the K </a:t>
            </a:r>
            <a:r>
              <a:rPr lang="en-US" sz="3200" dirty="0" err="1"/>
              <a:t>clusterings</a:t>
            </a:r>
            <a:r>
              <a:rPr lang="en-US" sz="3200" dirty="0"/>
              <a:t>/partitions</a:t>
            </a:r>
          </a:p>
        </p:txBody>
      </p:sp>
    </p:spTree>
    <p:extLst>
      <p:ext uri="{BB962C8B-B14F-4D97-AF65-F5344CB8AC3E}">
        <p14:creationId xmlns:p14="http://schemas.microsoft.com/office/powerpoint/2010/main" val="147305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A389-E8D8-4341-972B-75B8F7853689}"/>
              </a:ext>
            </a:extLst>
          </p:cNvPr>
          <p:cNvSpPr>
            <a:spLocks noGrp="1"/>
          </p:cNvSpPr>
          <p:nvPr>
            <p:ph type="title"/>
          </p:nvPr>
        </p:nvSpPr>
        <p:spPr>
          <a:xfrm>
            <a:off x="31845" y="0"/>
            <a:ext cx="7772400" cy="1143000"/>
          </a:xfrm>
        </p:spPr>
        <p:txBody>
          <a:bodyPr/>
          <a:lstStyle/>
          <a:p>
            <a:pPr algn="l"/>
            <a:r>
              <a:rPr lang="en-US" sz="3600" dirty="0"/>
              <a:t>Yann </a:t>
            </a:r>
            <a:r>
              <a:rPr lang="en-US" sz="3600" dirty="0" err="1"/>
              <a:t>LeCun</a:t>
            </a:r>
            <a:r>
              <a:rPr lang="en-US" sz="3600" dirty="0"/>
              <a:t> on Unsupervised Learning</a:t>
            </a:r>
          </a:p>
        </p:txBody>
      </p:sp>
      <p:sp>
        <p:nvSpPr>
          <p:cNvPr id="3" name="Content Placeholder 2">
            <a:extLst>
              <a:ext uri="{FF2B5EF4-FFF2-40B4-BE49-F238E27FC236}">
                <a16:creationId xmlns:a16="http://schemas.microsoft.com/office/drawing/2014/main" id="{39CBBC40-507E-3F4F-86E4-C3BC6501B76A}"/>
              </a:ext>
            </a:extLst>
          </p:cNvPr>
          <p:cNvSpPr>
            <a:spLocks noGrp="1"/>
          </p:cNvSpPr>
          <p:nvPr>
            <p:ph idx="1"/>
          </p:nvPr>
        </p:nvSpPr>
        <p:spPr>
          <a:xfrm>
            <a:off x="229262" y="762000"/>
            <a:ext cx="8533738" cy="2479243"/>
          </a:xfrm>
        </p:spPr>
        <p:txBody>
          <a:bodyPr/>
          <a:lstStyle/>
          <a:p>
            <a:pPr marL="0" indent="0">
              <a:buNone/>
            </a:pPr>
            <a:r>
              <a:rPr lang="en-US" sz="2000" dirty="0"/>
              <a:t>“Most of human and animal learning is </a:t>
            </a:r>
            <a:r>
              <a:rPr lang="en-US" sz="2000" i="1" dirty="0"/>
              <a:t>unsupervised learning</a:t>
            </a:r>
            <a:r>
              <a:rPr lang="en-US" sz="2000" dirty="0"/>
              <a:t>. If</a:t>
            </a:r>
            <a:br>
              <a:rPr lang="en-US" sz="2000" dirty="0"/>
            </a:br>
            <a:r>
              <a:rPr lang="en-US" sz="2000" dirty="0"/>
              <a:t>intelligence was a cake, unsupervised learning would be the cake,</a:t>
            </a:r>
            <a:br>
              <a:rPr lang="en-US" sz="2000" dirty="0"/>
            </a:br>
            <a:r>
              <a:rPr lang="en-US" sz="2000" i="1" dirty="0"/>
              <a:t>supervised learning </a:t>
            </a:r>
            <a:r>
              <a:rPr lang="en-US" sz="2000" dirty="0"/>
              <a:t>would be the icing on the cake, and </a:t>
            </a:r>
            <a:r>
              <a:rPr lang="en-US" sz="2000" i="1" dirty="0"/>
              <a:t>reinforcement learning </a:t>
            </a:r>
            <a:r>
              <a:rPr lang="en-US" sz="2000" dirty="0"/>
              <a:t>would be the cherry on the cake. … We know how to make the icing and the cherry, but we don't know how to make the cake. We need to solve the unsupervised learning problem before we can even think of getting to true AI.”</a:t>
            </a:r>
            <a:r>
              <a:rPr lang="en-US" sz="2000" b="1" dirty="0">
                <a:solidFill>
                  <a:srgbClr val="FF0000"/>
                </a:solidFill>
              </a:rPr>
              <a:t>*</a:t>
            </a:r>
          </a:p>
          <a:p>
            <a:pPr marL="0" indent="0" algn="r">
              <a:buNone/>
            </a:pPr>
            <a:r>
              <a:rPr lang="en-US" sz="2700" dirty="0"/>
              <a:t>--</a:t>
            </a:r>
          </a:p>
        </p:txBody>
      </p:sp>
      <p:pic>
        <p:nvPicPr>
          <p:cNvPr id="4" name="Picture 3">
            <a:extLst>
              <a:ext uri="{FF2B5EF4-FFF2-40B4-BE49-F238E27FC236}">
                <a16:creationId xmlns:a16="http://schemas.microsoft.com/office/drawing/2014/main" id="{51427E8D-E2C6-4B49-8735-A375745B5F14}"/>
              </a:ext>
            </a:extLst>
          </p:cNvPr>
          <p:cNvPicPr>
            <a:picLocks noChangeAspect="1"/>
          </p:cNvPicPr>
          <p:nvPr/>
        </p:nvPicPr>
        <p:blipFill>
          <a:blip r:embed="rId2"/>
          <a:stretch>
            <a:fillRect/>
          </a:stretch>
        </p:blipFill>
        <p:spPr>
          <a:xfrm>
            <a:off x="7696200" y="76200"/>
            <a:ext cx="1371600" cy="1371600"/>
          </a:xfrm>
          <a:prstGeom prst="rect">
            <a:avLst/>
          </a:prstGeom>
        </p:spPr>
      </p:pic>
      <p:sp>
        <p:nvSpPr>
          <p:cNvPr id="5" name="TextBox 4">
            <a:extLst>
              <a:ext uri="{FF2B5EF4-FFF2-40B4-BE49-F238E27FC236}">
                <a16:creationId xmlns:a16="http://schemas.microsoft.com/office/drawing/2014/main" id="{11C64C63-161B-7B47-A1EF-9BB5EB496FB5}"/>
              </a:ext>
            </a:extLst>
          </p:cNvPr>
          <p:cNvSpPr txBox="1"/>
          <p:nvPr/>
        </p:nvSpPr>
        <p:spPr>
          <a:xfrm>
            <a:off x="229262" y="6412468"/>
            <a:ext cx="8649963" cy="369332"/>
          </a:xfrm>
          <a:prstGeom prst="rect">
            <a:avLst/>
          </a:prstGeom>
          <a:noFill/>
        </p:spPr>
        <p:txBody>
          <a:bodyPr wrap="square" rtlCol="0">
            <a:spAutoFit/>
          </a:bodyPr>
          <a:lstStyle/>
          <a:p>
            <a:r>
              <a:rPr lang="en-US" sz="1800" b="1" i="1" dirty="0">
                <a:solidFill>
                  <a:srgbClr val="FF0000"/>
                </a:solidFill>
                <a:latin typeface="Calibri" panose="020F0502020204030204" pitchFamily="34" charset="0"/>
                <a:cs typeface="Calibri" panose="020F0502020204030204" pitchFamily="34" charset="0"/>
              </a:rPr>
              <a:t>*</a:t>
            </a:r>
            <a:r>
              <a:rPr lang="en-US" sz="1800" i="1" dirty="0">
                <a:latin typeface="Calibri" panose="020F0502020204030204" pitchFamily="34" charset="0"/>
                <a:cs typeface="Calibri" panose="020F0502020204030204" pitchFamily="34" charset="0"/>
              </a:rPr>
              <a:t> </a:t>
            </a:r>
            <a:r>
              <a:rPr lang="en-US" sz="1800" dirty="0">
                <a:hlinkClick r:id="rId3"/>
              </a:rPr>
              <a:t>Yann LeCun</a:t>
            </a:r>
            <a:r>
              <a:rPr lang="en-US" sz="1800" dirty="0"/>
              <a:t> (</a:t>
            </a:r>
            <a:r>
              <a:rPr lang="en-US" sz="1800" i="1" dirty="0">
                <a:latin typeface="Calibri" panose="020F0502020204030204" pitchFamily="34" charset="0"/>
                <a:cs typeface="Calibri" panose="020F0502020204030204" pitchFamily="34" charset="0"/>
              </a:rPr>
              <a:t>Head of Facebook AI, NYU CS Prof.) </a:t>
            </a:r>
            <a:r>
              <a:rPr lang="en-US" sz="1800" dirty="0"/>
              <a:t>on AlphaGo’s success and AI, 2016</a:t>
            </a:r>
          </a:p>
        </p:txBody>
      </p:sp>
      <p:pic>
        <p:nvPicPr>
          <p:cNvPr id="6" name="Picture 5" descr="Diagram&#10;&#10;Description automatically generated">
            <a:extLst>
              <a:ext uri="{FF2B5EF4-FFF2-40B4-BE49-F238E27FC236}">
                <a16:creationId xmlns:a16="http://schemas.microsoft.com/office/drawing/2014/main" id="{F61D6083-1F57-2D4E-8E50-08932078007D}"/>
              </a:ext>
            </a:extLst>
          </p:cNvPr>
          <p:cNvPicPr>
            <a:picLocks noChangeAspect="1"/>
          </p:cNvPicPr>
          <p:nvPr/>
        </p:nvPicPr>
        <p:blipFill>
          <a:blip r:embed="rId4"/>
          <a:stretch>
            <a:fillRect/>
          </a:stretch>
        </p:blipFill>
        <p:spPr>
          <a:xfrm>
            <a:off x="1981200" y="2819400"/>
            <a:ext cx="5181600" cy="3373632"/>
          </a:xfrm>
          <a:prstGeom prst="rect">
            <a:avLst/>
          </a:prstGeom>
        </p:spPr>
      </p:pic>
    </p:spTree>
    <p:extLst>
      <p:ext uri="{BB962C8B-B14F-4D97-AF65-F5344CB8AC3E}">
        <p14:creationId xmlns:p14="http://schemas.microsoft.com/office/powerpoint/2010/main" val="2956316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Divisive hierarchical clustering</a:t>
            </a:r>
          </a:p>
        </p:txBody>
      </p:sp>
      <p:sp>
        <p:nvSpPr>
          <p:cNvPr id="3" name="Content Placeholder 2"/>
          <p:cNvSpPr>
            <a:spLocks noGrp="1"/>
          </p:cNvSpPr>
          <p:nvPr>
            <p:ph idx="1"/>
          </p:nvPr>
        </p:nvSpPr>
        <p:spPr>
          <a:xfrm>
            <a:off x="609600" y="1295400"/>
            <a:ext cx="8077200" cy="5562600"/>
          </a:xfrm>
        </p:spPr>
        <p:txBody>
          <a:bodyPr/>
          <a:lstStyle/>
          <a:p>
            <a:r>
              <a:rPr lang="en-US" sz="2800" dirty="0"/>
              <a:t>Top-down technique to find best partitioning of data, generally exponential in time</a:t>
            </a:r>
          </a:p>
          <a:p>
            <a:r>
              <a:rPr lang="en-US" sz="2800" dirty="0"/>
              <a:t>Common approach:</a:t>
            </a:r>
          </a:p>
          <a:p>
            <a:pPr lvl="1"/>
            <a:r>
              <a:rPr lang="en-US" sz="2800" dirty="0"/>
              <a:t>Let </a:t>
            </a:r>
            <a:r>
              <a:rPr lang="en-US" sz="2800" b="1" dirty="0"/>
              <a:t>C</a:t>
            </a:r>
            <a:r>
              <a:rPr lang="en-US" sz="2800" dirty="0"/>
              <a:t> be a set of clusters</a:t>
            </a:r>
          </a:p>
          <a:p>
            <a:pPr lvl="1"/>
            <a:r>
              <a:rPr lang="en-US" sz="2800" dirty="0"/>
              <a:t>Initialize </a:t>
            </a:r>
            <a:r>
              <a:rPr lang="en-US" sz="2800" b="1" dirty="0"/>
              <a:t>C</a:t>
            </a:r>
            <a:r>
              <a:rPr lang="en-US" sz="2800" dirty="0"/>
              <a:t> to be a one-clustering of data</a:t>
            </a:r>
          </a:p>
          <a:p>
            <a:pPr lvl="1"/>
            <a:r>
              <a:rPr lang="en-US" sz="2800" dirty="0"/>
              <a:t>While there exists a cluster </a:t>
            </a:r>
            <a:r>
              <a:rPr lang="en-US" sz="2800" i="1" dirty="0" err="1"/>
              <a:t>c</a:t>
            </a:r>
            <a:r>
              <a:rPr lang="en-US" sz="2800" dirty="0"/>
              <a:t> in </a:t>
            </a:r>
            <a:r>
              <a:rPr lang="en-US" sz="2800" b="1" dirty="0"/>
              <a:t>C</a:t>
            </a:r>
            <a:endParaRPr lang="en-US" sz="2800" dirty="0"/>
          </a:p>
          <a:p>
            <a:pPr lvl="2"/>
            <a:r>
              <a:rPr lang="en-US" sz="2800" dirty="0"/>
              <a:t>remove </a:t>
            </a:r>
            <a:r>
              <a:rPr lang="en-US" sz="2800" i="1" dirty="0" err="1"/>
              <a:t>c</a:t>
            </a:r>
            <a:r>
              <a:rPr lang="en-US" sz="2800" dirty="0"/>
              <a:t> from </a:t>
            </a:r>
            <a:r>
              <a:rPr lang="en-US" sz="2800" b="1" dirty="0"/>
              <a:t>C</a:t>
            </a:r>
            <a:endParaRPr lang="en-US" sz="2800" dirty="0"/>
          </a:p>
          <a:p>
            <a:pPr lvl="2"/>
            <a:r>
              <a:rPr lang="en-US" sz="2800" dirty="0"/>
              <a:t>partition </a:t>
            </a:r>
            <a:r>
              <a:rPr lang="en-US" sz="2800" i="1" dirty="0"/>
              <a:t>c</a:t>
            </a:r>
            <a:r>
              <a:rPr lang="en-US" sz="2800" dirty="0"/>
              <a:t> into 2 clusters (</a:t>
            </a:r>
            <a:r>
              <a:rPr lang="en-US" sz="2800" i="1" dirty="0"/>
              <a:t>c</a:t>
            </a:r>
            <a:r>
              <a:rPr lang="en-US" sz="2800" i="1" baseline="-25000" dirty="0"/>
              <a:t>1</a:t>
            </a:r>
            <a:r>
              <a:rPr lang="en-US" sz="2800" dirty="0"/>
              <a:t> and </a:t>
            </a:r>
            <a:r>
              <a:rPr lang="en-US" sz="2800" i="1" dirty="0"/>
              <a:t>c</a:t>
            </a:r>
            <a:r>
              <a:rPr lang="en-US" sz="2800" i="1" baseline="-25000" dirty="0"/>
              <a:t>2</a:t>
            </a:r>
            <a:r>
              <a:rPr lang="en-US" sz="2800" i="1" dirty="0"/>
              <a:t> ) </a:t>
            </a:r>
            <a:r>
              <a:rPr lang="en-US" sz="2800" dirty="0"/>
              <a:t>using a flat clustering algorithm (e.g., k-means with k=2)</a:t>
            </a:r>
          </a:p>
          <a:p>
            <a:pPr lvl="2"/>
            <a:r>
              <a:rPr lang="en-US" sz="2800" dirty="0"/>
              <a:t>Add to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a:t>
            </a:r>
            <a:r>
              <a:rPr lang="en-US" sz="2800" b="1" dirty="0"/>
              <a:t>C</a:t>
            </a:r>
          </a:p>
          <a:p>
            <a:pPr marL="681037" lvl="2" indent="0">
              <a:buNone/>
            </a:pPr>
            <a:endParaRPr lang="en-US" sz="2800" b="1" dirty="0"/>
          </a:p>
        </p:txBody>
      </p:sp>
      <p:sp>
        <p:nvSpPr>
          <p:cNvPr id="7" name="Down Arrow 6">
            <a:extLst>
              <a:ext uri="{FF2B5EF4-FFF2-40B4-BE49-F238E27FC236}">
                <a16:creationId xmlns:a16="http://schemas.microsoft.com/office/drawing/2014/main" id="{E706D414-A472-3E49-A82C-4E7EC187FE10}"/>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4095828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Down Arrow 17">
            <a:extLst>
              <a:ext uri="{FF2B5EF4-FFF2-40B4-BE49-F238E27FC236}">
                <a16:creationId xmlns:a16="http://schemas.microsoft.com/office/drawing/2014/main" id="{0B41C3C6-4A1E-7549-B262-7D9A873A6FD3}"/>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302389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Oval 17"/>
          <p:cNvSpPr/>
          <p:nvPr/>
        </p:nvSpPr>
        <p:spPr bwMode="auto">
          <a:xfrm>
            <a:off x="838200" y="1676400"/>
            <a:ext cx="5715000" cy="4038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0" name="TextBox 19">
            <a:extLst>
              <a:ext uri="{FF2B5EF4-FFF2-40B4-BE49-F238E27FC236}">
                <a16:creationId xmlns:a16="http://schemas.microsoft.com/office/drawing/2014/main" id="{AB9BF05A-E952-0D40-92C8-D32FA7EEFA9C}"/>
              </a:ext>
            </a:extLst>
          </p:cNvPr>
          <p:cNvSpPr txBox="1"/>
          <p:nvPr/>
        </p:nvSpPr>
        <p:spPr>
          <a:xfrm>
            <a:off x="6227433" y="5552182"/>
            <a:ext cx="2590800" cy="1077218"/>
          </a:xfrm>
          <a:prstGeom prst="rect">
            <a:avLst/>
          </a:prstGeom>
          <a:noFill/>
        </p:spPr>
        <p:txBody>
          <a:bodyPr wrap="square" rtlCol="0">
            <a:spAutoFit/>
          </a:bodyPr>
          <a:lstStyle/>
          <a:p>
            <a:r>
              <a:rPr lang="en-US" sz="3200" dirty="0">
                <a:latin typeface="Calibri"/>
              </a:rPr>
              <a:t>start with one cluster</a:t>
            </a:r>
          </a:p>
        </p:txBody>
      </p:sp>
      <p:sp>
        <p:nvSpPr>
          <p:cNvPr id="21" name="Down Arrow 20">
            <a:extLst>
              <a:ext uri="{FF2B5EF4-FFF2-40B4-BE49-F238E27FC236}">
                <a16:creationId xmlns:a16="http://schemas.microsoft.com/office/drawing/2014/main" id="{E599796A-0CCC-8B48-B630-5C795DE9047C}"/>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12927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400"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76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086100"/>
            <a:ext cx="3962400" cy="1143000"/>
          </a:xfrm>
          <a:prstGeom prst="line">
            <a:avLst/>
          </a:prstGeom>
          <a:noFill/>
          <a:ln w="38100" cap="flat" cmpd="sng" algn="ctr">
            <a:solidFill>
              <a:schemeClr val="tx1"/>
            </a:solidFill>
            <a:prstDash val="solid"/>
            <a:miter lim="800000"/>
            <a:headEnd type="none" w="med" len="med"/>
            <a:tailEnd type="none" w="med" len="med"/>
          </a:ln>
          <a:effectLst/>
        </p:spPr>
      </p:cxnSp>
      <p:sp>
        <p:nvSpPr>
          <p:cNvPr id="19" name="TextBox 18">
            <a:extLst>
              <a:ext uri="{FF2B5EF4-FFF2-40B4-BE49-F238E27FC236}">
                <a16:creationId xmlns:a16="http://schemas.microsoft.com/office/drawing/2014/main" id="{56493E47-3F92-F040-AF44-37B77DF443E4}"/>
              </a:ext>
            </a:extLst>
          </p:cNvPr>
          <p:cNvSpPr txBox="1"/>
          <p:nvPr/>
        </p:nvSpPr>
        <p:spPr>
          <a:xfrm>
            <a:off x="4419600" y="5253097"/>
            <a:ext cx="4648200" cy="1569660"/>
          </a:xfrm>
          <a:prstGeom prst="rect">
            <a:avLst/>
          </a:prstGeom>
          <a:noFill/>
        </p:spPr>
        <p:txBody>
          <a:bodyPr wrap="square" rtlCol="0">
            <a:spAutoFit/>
          </a:bodyPr>
          <a:lstStyle/>
          <a:p>
            <a:pPr algn="r"/>
            <a:r>
              <a:rPr lang="en-US" sz="3200" dirty="0">
                <a:latin typeface="Calibri"/>
              </a:rPr>
              <a:t>use flat clustering to</a:t>
            </a:r>
            <a:br>
              <a:rPr lang="en-US" sz="3200" dirty="0">
                <a:latin typeface="Calibri"/>
              </a:rPr>
            </a:br>
            <a:r>
              <a:rPr lang="en-US" sz="3200" dirty="0">
                <a:latin typeface="Calibri"/>
              </a:rPr>
              <a:t>split into two clusters (e.g., using K-means with k=2)</a:t>
            </a:r>
          </a:p>
        </p:txBody>
      </p:sp>
      <p:sp>
        <p:nvSpPr>
          <p:cNvPr id="20" name="Down Arrow 19">
            <a:extLst>
              <a:ext uri="{FF2B5EF4-FFF2-40B4-BE49-F238E27FC236}">
                <a16:creationId xmlns:a16="http://schemas.microsoft.com/office/drawing/2014/main" id="{E69D863F-5BDE-4E41-879F-19AA9D330A47}"/>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254213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400"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Oval 17"/>
          <p:cNvSpPr/>
          <p:nvPr/>
        </p:nvSpPr>
        <p:spPr bwMode="auto">
          <a:xfrm>
            <a:off x="1447800" y="1905000"/>
            <a:ext cx="2286000" cy="35052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0" name="Oval 19"/>
          <p:cNvSpPr/>
          <p:nvPr/>
        </p:nvSpPr>
        <p:spPr bwMode="auto">
          <a:xfrm>
            <a:off x="3886200" y="2057400"/>
            <a:ext cx="2057400" cy="3276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76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1" name="Down Arrow 20">
            <a:extLst>
              <a:ext uri="{FF2B5EF4-FFF2-40B4-BE49-F238E27FC236}">
                <a16:creationId xmlns:a16="http://schemas.microsoft.com/office/drawing/2014/main" id="{B39162AE-6DA5-9541-BEDB-A5B27DF73277}"/>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9131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400" dirty="0"/>
              <a:t>Divisive clustering</a:t>
            </a:r>
          </a:p>
        </p:txBody>
      </p:sp>
      <p:sp>
        <p:nvSpPr>
          <p:cNvPr id="4" name="Oval 3"/>
          <p:cNvSpPr/>
          <p:nvPr/>
        </p:nvSpPr>
        <p:spPr bwMode="auto">
          <a:xfrm>
            <a:off x="22098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438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667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91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648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76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0861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3695700"/>
            <a:ext cx="3124200" cy="38100"/>
          </a:xfrm>
          <a:prstGeom prst="line">
            <a:avLst/>
          </a:prstGeom>
          <a:noFill/>
          <a:ln w="38100" cap="flat" cmpd="sng" algn="ctr">
            <a:solidFill>
              <a:schemeClr val="tx1"/>
            </a:solidFill>
            <a:prstDash val="solid"/>
            <a:miter lim="800000"/>
            <a:headEnd type="none" w="med" len="med"/>
            <a:tailEnd type="none" w="med" len="med"/>
          </a:ln>
          <a:effectLst/>
        </p:spPr>
      </p:cxnSp>
      <p:sp>
        <p:nvSpPr>
          <p:cNvPr id="24" name="TextBox 23">
            <a:extLst>
              <a:ext uri="{FF2B5EF4-FFF2-40B4-BE49-F238E27FC236}">
                <a16:creationId xmlns:a16="http://schemas.microsoft.com/office/drawing/2014/main" id="{F1245650-C602-604E-BE8D-3E6362192AFE}"/>
              </a:ext>
            </a:extLst>
          </p:cNvPr>
          <p:cNvSpPr txBox="1"/>
          <p:nvPr/>
        </p:nvSpPr>
        <p:spPr>
          <a:xfrm>
            <a:off x="6477000" y="5135940"/>
            <a:ext cx="2590800" cy="1569660"/>
          </a:xfrm>
          <a:prstGeom prst="rect">
            <a:avLst/>
          </a:prstGeom>
          <a:noFill/>
        </p:spPr>
        <p:txBody>
          <a:bodyPr wrap="square" rtlCol="0">
            <a:spAutoFit/>
          </a:bodyPr>
          <a:lstStyle/>
          <a:p>
            <a:r>
              <a:rPr lang="en-US" sz="3200" dirty="0">
                <a:latin typeface="Calibri"/>
              </a:rPr>
              <a:t>split using flat clustering, e.g., K-means</a:t>
            </a:r>
          </a:p>
        </p:txBody>
      </p:sp>
      <p:sp>
        <p:nvSpPr>
          <p:cNvPr id="25" name="Down Arrow 24">
            <a:extLst>
              <a:ext uri="{FF2B5EF4-FFF2-40B4-BE49-F238E27FC236}">
                <a16:creationId xmlns:a16="http://schemas.microsoft.com/office/drawing/2014/main" id="{48C041B6-572B-DE46-BD41-92AD25F21CBE}"/>
              </a:ext>
            </a:extLst>
          </p:cNvPr>
          <p:cNvSpPr/>
          <p:nvPr/>
        </p:nvSpPr>
        <p:spPr bwMode="auto">
          <a:xfrm>
            <a:off x="8229600" y="228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797678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Divisive clustering</a:t>
            </a:r>
          </a:p>
        </p:txBody>
      </p:sp>
      <p:sp>
        <p:nvSpPr>
          <p:cNvPr id="4" name="Oval 3"/>
          <p:cNvSpPr/>
          <p:nvPr/>
        </p:nvSpPr>
        <p:spPr bwMode="auto">
          <a:xfrm>
            <a:off x="22098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581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3352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5029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2057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4671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4076700"/>
            <a:ext cx="3124200" cy="38100"/>
          </a:xfrm>
          <a:prstGeom prst="line">
            <a:avLst/>
          </a:prstGeom>
          <a:noFill/>
          <a:ln w="38100" cap="flat" cmpd="sng" algn="ctr">
            <a:solidFill>
              <a:schemeClr val="tx1"/>
            </a:solidFill>
            <a:prstDash val="solid"/>
            <a:miter lim="800000"/>
            <a:headEnd type="none" w="med" len="med"/>
            <a:tailEnd type="none" w="med" len="med"/>
          </a:ln>
          <a:effectLst/>
        </p:spPr>
      </p:cxnSp>
      <p:sp>
        <p:nvSpPr>
          <p:cNvPr id="21" name="TextBox 20"/>
          <p:cNvSpPr txBox="1"/>
          <p:nvPr/>
        </p:nvSpPr>
        <p:spPr>
          <a:xfrm>
            <a:off x="4953000" y="1600200"/>
            <a:ext cx="3216145" cy="461665"/>
          </a:xfrm>
          <a:prstGeom prst="rect">
            <a:avLst/>
          </a:prstGeom>
          <a:noFill/>
        </p:spPr>
        <p:txBody>
          <a:bodyPr wrap="none" rtlCol="0">
            <a:spAutoFit/>
          </a:bodyPr>
          <a:lstStyle/>
          <a:p>
            <a:r>
              <a:rPr lang="en-US" dirty="0">
                <a:solidFill>
                  <a:srgbClr val="0000FF"/>
                </a:solidFill>
                <a:latin typeface="Calibri"/>
              </a:rPr>
              <a:t>split using flat clustering</a:t>
            </a:r>
          </a:p>
        </p:txBody>
      </p:sp>
      <p:cxnSp>
        <p:nvCxnSpPr>
          <p:cNvPr id="25" name="Straight Connector 24"/>
          <p:cNvCxnSpPr/>
          <p:nvPr/>
        </p:nvCxnSpPr>
        <p:spPr bwMode="auto">
          <a:xfrm flipV="1">
            <a:off x="4114800" y="3048000"/>
            <a:ext cx="2057400" cy="1676400"/>
          </a:xfrm>
          <a:prstGeom prst="line">
            <a:avLst/>
          </a:prstGeom>
          <a:noFill/>
          <a:ln w="38100" cap="flat" cmpd="sng" algn="ctr">
            <a:solidFill>
              <a:schemeClr val="tx1"/>
            </a:solidFill>
            <a:prstDash val="solid"/>
            <a:miter lim="800000"/>
            <a:headEnd type="none" w="med" len="med"/>
            <a:tailEnd type="none" w="med" len="med"/>
          </a:ln>
          <a:effectLst/>
        </p:spPr>
      </p:cxnSp>
      <p:sp>
        <p:nvSpPr>
          <p:cNvPr id="24" name="TextBox 23">
            <a:extLst>
              <a:ext uri="{FF2B5EF4-FFF2-40B4-BE49-F238E27FC236}">
                <a16:creationId xmlns:a16="http://schemas.microsoft.com/office/drawing/2014/main" id="{BDF576CB-7876-DC41-BA20-78D8FAAC9779}"/>
              </a:ext>
            </a:extLst>
          </p:cNvPr>
          <p:cNvSpPr txBox="1"/>
          <p:nvPr/>
        </p:nvSpPr>
        <p:spPr>
          <a:xfrm>
            <a:off x="6477000" y="5043487"/>
            <a:ext cx="2590800" cy="1569660"/>
          </a:xfrm>
          <a:prstGeom prst="rect">
            <a:avLst/>
          </a:prstGeom>
          <a:noFill/>
        </p:spPr>
        <p:txBody>
          <a:bodyPr wrap="square" rtlCol="0">
            <a:spAutoFit/>
          </a:bodyPr>
          <a:lstStyle/>
          <a:p>
            <a:r>
              <a:rPr lang="en-US" sz="3200" dirty="0">
                <a:latin typeface="Calibri"/>
              </a:rPr>
              <a:t>split using flat clustering, e.g., K-means</a:t>
            </a:r>
          </a:p>
        </p:txBody>
      </p:sp>
      <p:sp>
        <p:nvSpPr>
          <p:cNvPr id="26" name="Down Arrow 25">
            <a:extLst>
              <a:ext uri="{FF2B5EF4-FFF2-40B4-BE49-F238E27FC236}">
                <a16:creationId xmlns:a16="http://schemas.microsoft.com/office/drawing/2014/main" id="{B4AEEF25-78D2-B44C-97A5-0936C679A956}"/>
              </a:ext>
            </a:extLst>
          </p:cNvPr>
          <p:cNvSpPr/>
          <p:nvPr/>
        </p:nvSpPr>
        <p:spPr bwMode="auto">
          <a:xfrm>
            <a:off x="8229600" y="609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3921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a:t>Divisive clustering</a:t>
            </a:r>
          </a:p>
        </p:txBody>
      </p:sp>
      <p:sp>
        <p:nvSpPr>
          <p:cNvPr id="4" name="Oval 3"/>
          <p:cNvSpPr/>
          <p:nvPr/>
        </p:nvSpPr>
        <p:spPr bwMode="auto">
          <a:xfrm>
            <a:off x="2209800" y="2286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514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124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2895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362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2590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3962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16002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0099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3619500"/>
            <a:ext cx="3124200" cy="381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5" name="Straight Connector 24"/>
          <p:cNvCxnSpPr/>
          <p:nvPr/>
        </p:nvCxnSpPr>
        <p:spPr bwMode="auto">
          <a:xfrm flipV="1">
            <a:off x="4114800" y="2590800"/>
            <a:ext cx="2057400" cy="16764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6" name="Straight Connector 25"/>
          <p:cNvCxnSpPr/>
          <p:nvPr/>
        </p:nvCxnSpPr>
        <p:spPr bwMode="auto">
          <a:xfrm rot="5400000">
            <a:off x="2057400" y="4572000"/>
            <a:ext cx="1905000" cy="76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8" name="Straight Connector 27"/>
          <p:cNvCxnSpPr/>
          <p:nvPr/>
        </p:nvCxnSpPr>
        <p:spPr bwMode="auto">
          <a:xfrm rot="5400000">
            <a:off x="1752600" y="3886199"/>
            <a:ext cx="1371601" cy="1219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3" name="Straight Connector 32"/>
          <p:cNvCxnSpPr/>
          <p:nvPr/>
        </p:nvCxnSpPr>
        <p:spPr bwMode="auto">
          <a:xfrm>
            <a:off x="3048000" y="4343400"/>
            <a:ext cx="12192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5" name="Straight Connector 34"/>
          <p:cNvCxnSpPr/>
          <p:nvPr/>
        </p:nvCxnSpPr>
        <p:spPr bwMode="auto">
          <a:xfrm rot="5400000" flipH="1" flipV="1">
            <a:off x="1562100" y="2324100"/>
            <a:ext cx="1981200" cy="6858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8" name="Straight Connector 37"/>
          <p:cNvCxnSpPr/>
          <p:nvPr/>
        </p:nvCxnSpPr>
        <p:spPr bwMode="auto">
          <a:xfrm rot="10800000">
            <a:off x="1447800" y="2362200"/>
            <a:ext cx="10668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0" name="Straight Connector 39"/>
          <p:cNvCxnSpPr/>
          <p:nvPr/>
        </p:nvCxnSpPr>
        <p:spPr bwMode="auto">
          <a:xfrm rot="16200000" flipH="1">
            <a:off x="2247900" y="2933700"/>
            <a:ext cx="10668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2" name="Straight Connector 41"/>
          <p:cNvCxnSpPr/>
          <p:nvPr/>
        </p:nvCxnSpPr>
        <p:spPr bwMode="auto">
          <a:xfrm flipV="1">
            <a:off x="2743200" y="2667000"/>
            <a:ext cx="9144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4" name="Straight Connector 43"/>
          <p:cNvCxnSpPr/>
          <p:nvPr/>
        </p:nvCxnSpPr>
        <p:spPr bwMode="auto">
          <a:xfrm rot="5400000" flipH="1" flipV="1">
            <a:off x="3505200" y="2667000"/>
            <a:ext cx="2286000" cy="457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6" name="Straight Connector 45"/>
          <p:cNvCxnSpPr/>
          <p:nvPr/>
        </p:nvCxnSpPr>
        <p:spPr bwMode="auto">
          <a:xfrm>
            <a:off x="4648200" y="2819400"/>
            <a:ext cx="990600" cy="2286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8" name="Straight Connector 47"/>
          <p:cNvCxnSpPr/>
          <p:nvPr/>
        </p:nvCxnSpPr>
        <p:spPr bwMode="auto">
          <a:xfrm rot="10800000">
            <a:off x="3581400" y="2362200"/>
            <a:ext cx="1066800" cy="457200"/>
          </a:xfrm>
          <a:prstGeom prst="line">
            <a:avLst/>
          </a:prstGeom>
          <a:noFill/>
          <a:ln w="38100" cap="flat" cmpd="sng" algn="ctr">
            <a:solidFill>
              <a:schemeClr val="tx1"/>
            </a:solidFill>
            <a:prstDash val="solid"/>
            <a:miter lim="800000"/>
            <a:headEnd type="none" w="med" len="med"/>
            <a:tailEnd type="none" w="med" len="med"/>
          </a:ln>
          <a:effectLst/>
        </p:spPr>
      </p:cxnSp>
      <p:sp>
        <p:nvSpPr>
          <p:cNvPr id="31" name="TextBox 30">
            <a:extLst>
              <a:ext uri="{FF2B5EF4-FFF2-40B4-BE49-F238E27FC236}">
                <a16:creationId xmlns:a16="http://schemas.microsoft.com/office/drawing/2014/main" id="{302725AB-2F52-8641-8EEC-6A13BD723B28}"/>
              </a:ext>
            </a:extLst>
          </p:cNvPr>
          <p:cNvSpPr txBox="1"/>
          <p:nvPr/>
        </p:nvSpPr>
        <p:spPr>
          <a:xfrm>
            <a:off x="5867400" y="5212140"/>
            <a:ext cx="3112367" cy="1569660"/>
          </a:xfrm>
          <a:prstGeom prst="rect">
            <a:avLst/>
          </a:prstGeom>
          <a:noFill/>
        </p:spPr>
        <p:txBody>
          <a:bodyPr wrap="square" rtlCol="0">
            <a:spAutoFit/>
          </a:bodyPr>
          <a:lstStyle/>
          <a:p>
            <a:r>
              <a:rPr lang="en-US" sz="3200" dirty="0">
                <a:latin typeface="Calibri"/>
              </a:rPr>
              <a:t>Stop when clusters reach some constraint</a:t>
            </a:r>
          </a:p>
        </p:txBody>
      </p:sp>
      <p:sp>
        <p:nvSpPr>
          <p:cNvPr id="32" name="Down Arrow 31">
            <a:extLst>
              <a:ext uri="{FF2B5EF4-FFF2-40B4-BE49-F238E27FC236}">
                <a16:creationId xmlns:a16="http://schemas.microsoft.com/office/drawing/2014/main" id="{69399ABE-54DD-6240-AB70-4F9048E09F93}"/>
              </a:ext>
            </a:extLst>
          </p:cNvPr>
          <p:cNvSpPr/>
          <p:nvPr/>
        </p:nvSpPr>
        <p:spPr bwMode="auto">
          <a:xfrm>
            <a:off x="8229600" y="1524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895976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15740F-1E62-4C4D-A524-41EC89CF040F}"/>
              </a:ext>
            </a:extLst>
          </p:cNvPr>
          <p:cNvSpPr>
            <a:spLocks noGrp="1"/>
          </p:cNvSpPr>
          <p:nvPr>
            <p:ph type="sldNum" sz="quarter" idx="10"/>
          </p:nvPr>
        </p:nvSpPr>
        <p:spPr/>
        <p:txBody>
          <a:bodyPr/>
          <a:lstStyle/>
          <a:p>
            <a:pPr>
              <a:defRPr/>
            </a:pPr>
            <a:fld id="{D2FF8EBC-C417-3E45-9E3B-DC2307D3C11F}" type="slidenum">
              <a:rPr lang="en-US" smtClean="0"/>
              <a:pPr>
                <a:defRPr/>
              </a:pPr>
              <a:t>38</a:t>
            </a:fld>
            <a:endParaRPr lang="en-US"/>
          </a:p>
        </p:txBody>
      </p:sp>
      <p:pic>
        <p:nvPicPr>
          <p:cNvPr id="4" name="Picture 3" descr="A screenshot of a cell phone&#10;&#10;Description automatically generated">
            <a:extLst>
              <a:ext uri="{FF2B5EF4-FFF2-40B4-BE49-F238E27FC236}">
                <a16:creationId xmlns:a16="http://schemas.microsoft.com/office/drawing/2014/main" id="{46E79EDB-9F4A-674F-BF5D-289A0F12E89C}"/>
              </a:ext>
            </a:extLst>
          </p:cNvPr>
          <p:cNvPicPr>
            <a:picLocks noChangeAspect="1"/>
          </p:cNvPicPr>
          <p:nvPr/>
        </p:nvPicPr>
        <p:blipFill>
          <a:blip r:embed="rId2"/>
          <a:stretch>
            <a:fillRect/>
          </a:stretch>
        </p:blipFill>
        <p:spPr>
          <a:xfrm>
            <a:off x="457200" y="685800"/>
            <a:ext cx="8229600" cy="54864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3337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 y="416169"/>
            <a:ext cx="8458200" cy="990600"/>
          </a:xfrm>
        </p:spPr>
        <p:txBody>
          <a:bodyPr/>
          <a:lstStyle/>
          <a:p>
            <a:pPr eaLnBrk="1" hangingPunct="1"/>
            <a:r>
              <a:rPr lang="en-US" sz="3600" dirty="0"/>
              <a:t>Hierarchical Agglomerative Clustering</a:t>
            </a:r>
          </a:p>
        </p:txBody>
      </p:sp>
      <p:sp>
        <p:nvSpPr>
          <p:cNvPr id="52227" name="Rectangle 3"/>
          <p:cNvSpPr>
            <a:spLocks noGrp="1" noChangeArrowheads="1"/>
          </p:cNvSpPr>
          <p:nvPr>
            <p:ph type="body" idx="1"/>
          </p:nvPr>
        </p:nvSpPr>
        <p:spPr>
          <a:xfrm>
            <a:off x="381000" y="1524000"/>
            <a:ext cx="8458200" cy="5181600"/>
          </a:xfrm>
        </p:spPr>
        <p:txBody>
          <a:bodyPr/>
          <a:lstStyle/>
          <a:p>
            <a:r>
              <a:rPr lang="en-US" sz="3200" dirty="0"/>
              <a:t>Let </a:t>
            </a:r>
            <a:r>
              <a:rPr lang="en-US" sz="3200" b="1" dirty="0"/>
              <a:t>C</a:t>
            </a:r>
            <a:r>
              <a:rPr lang="en-US" sz="3200" dirty="0"/>
              <a:t> be a set of clusters</a:t>
            </a:r>
          </a:p>
          <a:p>
            <a:r>
              <a:rPr lang="en-US" sz="3200" dirty="0"/>
              <a:t>Initialize </a:t>
            </a:r>
            <a:r>
              <a:rPr lang="en-US" sz="3200" b="1" dirty="0"/>
              <a:t>C</a:t>
            </a:r>
            <a:r>
              <a:rPr lang="en-US" sz="3200" dirty="0"/>
              <a:t> to all points/docs as separate clusters</a:t>
            </a:r>
          </a:p>
          <a:p>
            <a:r>
              <a:rPr lang="en-US" sz="3200" dirty="0"/>
              <a:t>While </a:t>
            </a:r>
            <a:r>
              <a:rPr lang="en-US" sz="3200" b="1" dirty="0"/>
              <a:t>C</a:t>
            </a:r>
            <a:r>
              <a:rPr lang="en-US" sz="3200" dirty="0"/>
              <a:t> contains more than one cluster</a:t>
            </a:r>
          </a:p>
          <a:p>
            <a:pPr lvl="1"/>
            <a:r>
              <a:rPr lang="en-US" sz="2800" dirty="0"/>
              <a:t>find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in </a:t>
            </a:r>
            <a:r>
              <a:rPr lang="en-US" sz="2800" b="1" dirty="0"/>
              <a:t>C</a:t>
            </a:r>
            <a:r>
              <a:rPr lang="en-US" sz="2800" dirty="0"/>
              <a:t> that are </a:t>
            </a:r>
            <a:r>
              <a:rPr lang="en-US" sz="2800" b="1" dirty="0"/>
              <a:t>closest together</a:t>
            </a:r>
          </a:p>
          <a:p>
            <a:pPr lvl="1"/>
            <a:r>
              <a:rPr lang="en-US" sz="2800" dirty="0"/>
              <a:t>remove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from </a:t>
            </a:r>
            <a:r>
              <a:rPr lang="en-US" sz="2800" b="1" dirty="0"/>
              <a:t>C</a:t>
            </a:r>
            <a:endParaRPr lang="en-US" sz="2800" dirty="0"/>
          </a:p>
          <a:p>
            <a:pPr lvl="1"/>
            <a:r>
              <a:rPr lang="en-US" sz="2800" dirty="0"/>
              <a:t>merge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and add resulting cluster to </a:t>
            </a:r>
            <a:r>
              <a:rPr lang="en-US" sz="2800" b="1" dirty="0"/>
              <a:t>C</a:t>
            </a:r>
            <a:endParaRPr lang="en-US" sz="4400" dirty="0"/>
          </a:p>
          <a:p>
            <a:pPr eaLnBrk="1" hangingPunct="1"/>
            <a:r>
              <a:rPr lang="en-US" sz="3200" dirty="0"/>
              <a:t>Merging history forms a binary tree or hierarchy</a:t>
            </a:r>
          </a:p>
          <a:p>
            <a:pPr eaLnBrk="1" hangingPunct="1"/>
            <a:r>
              <a:rPr lang="en-US" sz="3200" b="1" dirty="0"/>
              <a:t>Q: How to measure distance between clusters?</a:t>
            </a:r>
          </a:p>
        </p:txBody>
      </p:sp>
      <p:sp>
        <p:nvSpPr>
          <p:cNvPr id="5" name="Down Arrow 4">
            <a:extLst>
              <a:ext uri="{FF2B5EF4-FFF2-40B4-BE49-F238E27FC236}">
                <a16:creationId xmlns:a16="http://schemas.microsoft.com/office/drawing/2014/main" id="{F3E3DBC7-C4CB-4B4D-864D-82C1DBFA7DE3}"/>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740681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rrowheads="1"/>
          </p:cNvSpPr>
          <p:nvPr>
            <p:ph type="title"/>
          </p:nvPr>
        </p:nvSpPr>
        <p:spPr>
          <a:xfrm>
            <a:off x="609600" y="457200"/>
            <a:ext cx="7772400" cy="1143000"/>
          </a:xfrm>
        </p:spPr>
        <p:txBody>
          <a:bodyPr/>
          <a:lstStyle/>
          <a:p>
            <a:r>
              <a:rPr lang="en-US" dirty="0">
                <a:ea typeface="ＭＳ Ｐゴシック" charset="0"/>
                <a:cs typeface="ＭＳ Ｐゴシック" charset="0"/>
              </a:rPr>
              <a:t>Unsupervised Learning</a:t>
            </a:r>
          </a:p>
        </p:txBody>
      </p:sp>
      <p:sp>
        <p:nvSpPr>
          <p:cNvPr id="53251" name="Rectangle 3"/>
          <p:cNvSpPr>
            <a:spLocks noGrp="1" noChangeArrowheads="1"/>
          </p:cNvSpPr>
          <p:nvPr>
            <p:ph type="body" idx="1"/>
          </p:nvPr>
        </p:nvSpPr>
        <p:spPr>
          <a:xfrm>
            <a:off x="550863" y="1600200"/>
            <a:ext cx="8212137" cy="4859338"/>
          </a:xfrm>
        </p:spPr>
        <p:txBody>
          <a:bodyPr/>
          <a:lstStyle/>
          <a:p>
            <a:pPr>
              <a:lnSpc>
                <a:spcPct val="90000"/>
              </a:lnSpc>
            </a:pPr>
            <a:r>
              <a:rPr lang="en-US" sz="3000" dirty="0">
                <a:ea typeface="ＭＳ Ｐゴシック" charset="0"/>
                <a:cs typeface="ＭＳ Ｐゴシック" charset="0"/>
              </a:rPr>
              <a:t>Supervised learning used labeled data pairs (x, y) to learn a function f : </a:t>
            </a:r>
            <a:r>
              <a:rPr lang="en-US" sz="3000" dirty="0" err="1">
                <a:ea typeface="ＭＳ Ｐゴシック" charset="0"/>
                <a:cs typeface="ＭＳ Ｐゴシック" charset="0"/>
              </a:rPr>
              <a:t>X→y</a:t>
            </a:r>
            <a:endParaRPr lang="en-US" sz="3000" dirty="0">
              <a:ea typeface="ＭＳ Ｐゴシック" charset="0"/>
              <a:cs typeface="ＭＳ Ｐゴシック" charset="0"/>
            </a:endParaRPr>
          </a:p>
          <a:p>
            <a:pPr>
              <a:lnSpc>
                <a:spcPct val="90000"/>
              </a:lnSpc>
            </a:pPr>
            <a:r>
              <a:rPr lang="en-US" sz="3000" dirty="0">
                <a:ea typeface="ＭＳ Ｐゴシック" charset="0"/>
                <a:cs typeface="ＭＳ Ｐゴシック" charset="0"/>
              </a:rPr>
              <a:t>What if we don</a:t>
            </a:r>
            <a:r>
              <a:rPr lang="en-US" sz="3000" dirty="0">
                <a:latin typeface="Arial" charset="0"/>
                <a:ea typeface="ＭＳ Ｐゴシック" charset="0"/>
                <a:cs typeface="ＭＳ Ｐゴシック" charset="0"/>
              </a:rPr>
              <a:t>’</a:t>
            </a:r>
            <a:r>
              <a:rPr lang="en-US" altLang="ja-JP" sz="3000" dirty="0">
                <a:ea typeface="ＭＳ Ｐゴシック" charset="0"/>
                <a:cs typeface="ＭＳ Ｐゴシック" charset="0"/>
              </a:rPr>
              <a:t>t have labels?</a:t>
            </a:r>
          </a:p>
          <a:p>
            <a:pPr>
              <a:lnSpc>
                <a:spcPct val="90000"/>
              </a:lnSpc>
            </a:pPr>
            <a:r>
              <a:rPr lang="en-US" sz="3000" dirty="0">
                <a:ea typeface="ＭＳ Ｐゴシック" charset="0"/>
                <a:cs typeface="ＭＳ Ｐゴシック" charset="0"/>
              </a:rPr>
              <a:t>No labels = </a:t>
            </a:r>
            <a:r>
              <a:rPr lang="en-US" sz="3000" b="1" dirty="0">
                <a:ea typeface="ＭＳ Ｐゴシック" charset="0"/>
                <a:cs typeface="ＭＳ Ｐゴシック" charset="0"/>
              </a:rPr>
              <a:t>unsupervised learning</a:t>
            </a:r>
          </a:p>
          <a:p>
            <a:pPr>
              <a:lnSpc>
                <a:spcPct val="90000"/>
              </a:lnSpc>
            </a:pPr>
            <a:r>
              <a:rPr lang="en-US" sz="3000" dirty="0">
                <a:ea typeface="ＭＳ Ｐゴシック" charset="0"/>
                <a:cs typeface="ＭＳ Ｐゴシック" charset="0"/>
              </a:rPr>
              <a:t>Only some points are labeled = </a:t>
            </a:r>
            <a:r>
              <a:rPr lang="en-US" sz="3000" b="1" dirty="0">
                <a:ea typeface="ＭＳ Ｐゴシック" charset="0"/>
                <a:cs typeface="ＭＳ Ｐゴシック" charset="0"/>
              </a:rPr>
              <a:t>semi-supervised learning</a:t>
            </a:r>
          </a:p>
          <a:p>
            <a:pPr lvl="1">
              <a:lnSpc>
                <a:spcPct val="90000"/>
              </a:lnSpc>
            </a:pPr>
            <a:r>
              <a:rPr lang="en-US" sz="3000" dirty="0">
                <a:ea typeface="ＭＳ Ｐゴシック" charset="0"/>
              </a:rPr>
              <a:t>Getting labels is expensive, so we only get a few</a:t>
            </a:r>
          </a:p>
          <a:p>
            <a:pPr>
              <a:lnSpc>
                <a:spcPct val="90000"/>
              </a:lnSpc>
            </a:pPr>
            <a:r>
              <a:rPr lang="en-US" sz="3000" b="1" dirty="0">
                <a:ea typeface="ＭＳ Ｐゴシック" charset="0"/>
                <a:cs typeface="ＭＳ Ｐゴシック" charset="0"/>
              </a:rPr>
              <a:t>Clustering</a:t>
            </a:r>
            <a:r>
              <a:rPr lang="en-US" sz="3000" dirty="0">
                <a:ea typeface="ＭＳ Ｐゴシック" charset="0"/>
                <a:cs typeface="ＭＳ Ｐゴシック" charset="0"/>
              </a:rPr>
              <a:t> is the unsupervised grouping of data points based on similarity</a:t>
            </a:r>
          </a:p>
          <a:p>
            <a:pPr>
              <a:lnSpc>
                <a:spcPct val="90000"/>
              </a:lnSpc>
            </a:pPr>
            <a:r>
              <a:rPr lang="en-US" sz="3000" dirty="0">
                <a:ea typeface="ＭＳ Ｐゴシック" charset="0"/>
                <a:cs typeface="ＭＳ Ｐゴシック" charset="0"/>
              </a:rPr>
              <a:t>It can be used for </a:t>
            </a:r>
            <a:r>
              <a:rPr lang="en-US" sz="3000" b="1" dirty="0">
                <a:ea typeface="ＭＳ Ｐゴシック" charset="0"/>
                <a:cs typeface="ＭＳ Ｐゴシック" charset="0"/>
              </a:rPr>
              <a:t>knowledge discovery</a:t>
            </a:r>
            <a:endParaRPr lang="en-US" sz="3000" dirty="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200" b="1" dirty="0">
                <a:sym typeface="Symbol" charset="2"/>
              </a:rPr>
              <a:t>Single-link: </a:t>
            </a:r>
            <a:r>
              <a:rPr lang="en-US" sz="3200" dirty="0">
                <a:ea typeface="ＭＳ Ｐゴシック" charset="-128"/>
                <a:sym typeface="Symbol" charset="2"/>
              </a:rPr>
              <a:t>Similarity of the </a:t>
            </a:r>
            <a:r>
              <a:rPr lang="en-US" sz="3200" i="1" dirty="0">
                <a:ea typeface="ＭＳ Ｐゴシック" charset="-128"/>
                <a:sym typeface="Symbol" charset="2"/>
              </a:rPr>
              <a:t>most</a:t>
            </a:r>
            <a:r>
              <a:rPr lang="en-US" sz="3200" dirty="0">
                <a:ea typeface="ＭＳ Ｐゴシック" charset="-128"/>
                <a:sym typeface="Symbol" charset="2"/>
              </a:rPr>
              <a:t> similar (single-link)</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stCxn id="7" idx="6"/>
            <a:endCxn id="10" idx="2"/>
          </p:cNvCxnSpPr>
          <p:nvPr/>
        </p:nvCxnSpPr>
        <p:spPr bwMode="auto">
          <a:xfrm flipV="1">
            <a:off x="3048000" y="4152900"/>
            <a:ext cx="2362200" cy="304800"/>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5602" name="Object 2"/>
          <p:cNvGraphicFramePr>
            <a:graphicFrameLocks noChangeAspect="1"/>
          </p:cNvGraphicFramePr>
          <p:nvPr/>
        </p:nvGraphicFramePr>
        <p:xfrm>
          <a:off x="2971800" y="5943600"/>
          <a:ext cx="2430463" cy="649288"/>
        </p:xfrm>
        <a:graphic>
          <a:graphicData uri="http://schemas.openxmlformats.org/presentationml/2006/ole">
            <mc:AlternateContent xmlns:mc="http://schemas.openxmlformats.org/markup-compatibility/2006">
              <mc:Choice xmlns:v="urn:schemas-microsoft-com:vml" Requires="v">
                <p:oleObj spid="_x0000_s1077" name="Equation" r:id="rId3" imgW="901700" imgH="241300" progId="Equation.3">
                  <p:embed/>
                </p:oleObj>
              </mc:Choice>
              <mc:Fallback>
                <p:oleObj name="Equation" r:id="rId3" imgW="901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5943600"/>
                        <a:ext cx="2430463" cy="6492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 name="Down Arrow 14">
            <a:extLst>
              <a:ext uri="{FF2B5EF4-FFF2-40B4-BE49-F238E27FC236}">
                <a16:creationId xmlns:a16="http://schemas.microsoft.com/office/drawing/2014/main" id="{B9D4D816-3CD5-1B4A-AED2-DEA729E81FA5}"/>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extBox 1">
            <a:extLst>
              <a:ext uri="{FF2B5EF4-FFF2-40B4-BE49-F238E27FC236}">
                <a16:creationId xmlns:a16="http://schemas.microsoft.com/office/drawing/2014/main" id="{9E69DA7E-1549-7A43-A6A6-3806917EB699}"/>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=SINGLE </a:t>
            </a:r>
          </a:p>
        </p:txBody>
      </p:sp>
    </p:spTree>
    <p:extLst>
      <p:ext uri="{BB962C8B-B14F-4D97-AF65-F5344CB8AC3E}">
        <p14:creationId xmlns:p14="http://schemas.microsoft.com/office/powerpoint/2010/main" val="771862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676400"/>
            <a:ext cx="7772400" cy="1219200"/>
          </a:xfrm>
        </p:spPr>
        <p:txBody>
          <a:bodyPr/>
          <a:lstStyle/>
          <a:p>
            <a:pPr marL="0" indent="0" eaLnBrk="1" hangingPunct="1">
              <a:buNone/>
            </a:pPr>
            <a:r>
              <a:rPr lang="en-US" sz="3200" b="1" dirty="0">
                <a:sym typeface="Symbol" charset="2"/>
              </a:rPr>
              <a:t>Complete-link:  </a:t>
            </a:r>
            <a:r>
              <a:rPr lang="en-US" sz="3200" dirty="0">
                <a:ea typeface="ＭＳ Ｐゴシック" charset="-128"/>
                <a:sym typeface="Symbol" charset="2"/>
              </a:rPr>
              <a:t>Similarity of the “furthest” points, the </a:t>
            </a:r>
            <a:r>
              <a:rPr lang="en-US" sz="3200" i="1" dirty="0">
                <a:ea typeface="ＭＳ Ｐゴシック" charset="-128"/>
                <a:sym typeface="Symbol" charset="2"/>
              </a:rPr>
              <a:t>least</a:t>
            </a:r>
            <a:r>
              <a:rPr lang="en-US" sz="3200" dirty="0">
                <a:ea typeface="ＭＳ Ｐゴシック" charset="-128"/>
                <a:sym typeface="Symbol" charset="2"/>
              </a:rPr>
              <a:t> similar</a:t>
            </a:r>
            <a:endParaRPr lang="en-US" sz="3200" dirty="0">
              <a:ea typeface="ＭＳ Ｐゴシック" charset="-128"/>
            </a:endParaRP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endCxn id="11" idx="2"/>
          </p:cNvCxnSpPr>
          <p:nvPr/>
        </p:nvCxnSpPr>
        <p:spPr bwMode="auto">
          <a:xfrm flipV="1">
            <a:off x="2057400" y="4229100"/>
            <a:ext cx="4495800" cy="800100"/>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15042" name="Object 2"/>
          <p:cNvGraphicFramePr>
            <a:graphicFrameLocks noChangeAspect="1"/>
          </p:cNvGraphicFramePr>
          <p:nvPr/>
        </p:nvGraphicFramePr>
        <p:xfrm>
          <a:off x="2971800" y="2819400"/>
          <a:ext cx="2430463" cy="649288"/>
        </p:xfrm>
        <a:graphic>
          <a:graphicData uri="http://schemas.openxmlformats.org/presentationml/2006/ole">
            <mc:AlternateContent xmlns:mc="http://schemas.openxmlformats.org/markup-compatibility/2006">
              <mc:Choice xmlns:v="urn:schemas-microsoft-com:vml" Requires="v">
                <p:oleObj spid="_x0000_s2100" name="Equation" r:id="rId3" imgW="901700" imgH="241300" progId="Equation.3">
                  <p:embed/>
                </p:oleObj>
              </mc:Choice>
              <mc:Fallback>
                <p:oleObj name="Equation" r:id="rId3" imgW="901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819400"/>
                        <a:ext cx="2430463" cy="6492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Down Arrow 16">
            <a:extLst>
              <a:ext uri="{FF2B5EF4-FFF2-40B4-BE49-F238E27FC236}">
                <a16:creationId xmlns:a16="http://schemas.microsoft.com/office/drawing/2014/main" id="{212F728A-7957-C843-BEEA-942988E4AA17}"/>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8" name="TextBox 17">
            <a:extLst>
              <a:ext uri="{FF2B5EF4-FFF2-40B4-BE49-F238E27FC236}">
                <a16:creationId xmlns:a16="http://schemas.microsoft.com/office/drawing/2014/main" id="{611C9DD9-6355-C548-B0D2-44252364771D}"/>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=COMPLETE </a:t>
            </a:r>
          </a:p>
        </p:txBody>
      </p:sp>
    </p:spTree>
    <p:extLst>
      <p:ext uri="{BB962C8B-B14F-4D97-AF65-F5344CB8AC3E}">
        <p14:creationId xmlns:p14="http://schemas.microsoft.com/office/powerpoint/2010/main" val="805031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600" b="1" dirty="0"/>
              <a:t>Centroid: </a:t>
            </a:r>
            <a:r>
              <a:rPr lang="en-US" sz="3600" dirty="0">
                <a:ea typeface="ＭＳ Ｐゴシック" charset="-128"/>
                <a:sym typeface="Symbol" charset="2"/>
              </a:rPr>
              <a:t>Clusters whose centroids (centers of gravity) are the most similar</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grpSp>
        <p:nvGrpSpPr>
          <p:cNvPr id="19" name="Group 18"/>
          <p:cNvGrpSpPr/>
          <p:nvPr/>
        </p:nvGrpSpPr>
        <p:grpSpPr>
          <a:xfrm>
            <a:off x="2362200" y="4343400"/>
            <a:ext cx="3733800" cy="533400"/>
            <a:chOff x="2362200" y="4343400"/>
            <a:chExt cx="3733800" cy="533400"/>
          </a:xfrm>
        </p:grpSpPr>
        <p:cxnSp>
          <p:nvCxnSpPr>
            <p:cNvPr id="16" name="Straight Connector 15"/>
            <p:cNvCxnSpPr>
              <a:endCxn id="17" idx="2"/>
            </p:cNvCxnSpPr>
            <p:nvPr/>
          </p:nvCxnSpPr>
          <p:spPr bwMode="auto">
            <a:xfrm flipV="1">
              <a:off x="2590800" y="4457700"/>
              <a:ext cx="3276600" cy="266700"/>
            </a:xfrm>
            <a:prstGeom prst="line">
              <a:avLst/>
            </a:prstGeom>
            <a:noFill/>
            <a:ln w="38100" cap="flat" cmpd="sng" algn="ctr">
              <a:solidFill>
                <a:srgbClr val="FF0000"/>
              </a:solidFill>
              <a:prstDash val="solid"/>
              <a:miter lim="800000"/>
              <a:headEnd type="none" w="med" len="med"/>
              <a:tailEnd type="none" w="med" len="med"/>
            </a:ln>
            <a:effectLst/>
          </p:spPr>
        </p:cxnSp>
        <p:sp>
          <p:nvSpPr>
            <p:cNvPr id="15" name="Oval 14"/>
            <p:cNvSpPr/>
            <p:nvPr/>
          </p:nvSpPr>
          <p:spPr bwMode="auto">
            <a:xfrm>
              <a:off x="2362200" y="4648200"/>
              <a:ext cx="228600" cy="228600"/>
            </a:xfrm>
            <a:prstGeom prst="ellipse">
              <a:avLst/>
            </a:prstGeom>
            <a:solidFill>
              <a:srgbClr val="CC0000"/>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5867400" y="4343400"/>
              <a:ext cx="228600" cy="228600"/>
            </a:xfrm>
            <a:prstGeom prst="ellipse">
              <a:avLst/>
            </a:prstGeom>
            <a:solidFill>
              <a:srgbClr val="CC0000"/>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grpSp>
      <p:graphicFrame>
        <p:nvGraphicFramePr>
          <p:cNvPr id="217090" name="Object 2"/>
          <p:cNvGraphicFramePr>
            <a:graphicFrameLocks noChangeAspect="1"/>
          </p:cNvGraphicFramePr>
          <p:nvPr/>
        </p:nvGraphicFramePr>
        <p:xfrm>
          <a:off x="3200400" y="6096000"/>
          <a:ext cx="1981200" cy="685800"/>
        </p:xfrm>
        <a:graphic>
          <a:graphicData uri="http://schemas.openxmlformats.org/presentationml/2006/ole">
            <mc:AlternateContent xmlns:mc="http://schemas.openxmlformats.org/markup-compatibility/2006">
              <mc:Choice xmlns:v="urn:schemas-microsoft-com:vml" Requires="v">
                <p:oleObj spid="_x0000_s3127" name="Equation" r:id="rId4" imgW="660240" imgH="228600" progId="Equation.3">
                  <p:embed/>
                </p:oleObj>
              </mc:Choice>
              <mc:Fallback>
                <p:oleObj name="Equation" r:id="rId4" imgW="6602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6096000"/>
                        <a:ext cx="1981200" cy="685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8" name="Down Arrow 17">
            <a:extLst>
              <a:ext uri="{FF2B5EF4-FFF2-40B4-BE49-F238E27FC236}">
                <a16:creationId xmlns:a16="http://schemas.microsoft.com/office/drawing/2014/main" id="{A75AA494-EF36-A34E-89D7-31B1EA4D7186}"/>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0" name="TextBox 19">
            <a:extLst>
              <a:ext uri="{FF2B5EF4-FFF2-40B4-BE49-F238E27FC236}">
                <a16:creationId xmlns:a16="http://schemas.microsoft.com/office/drawing/2014/main" id="{EB5B3182-D40A-0D47-AA4B-DCBBF976D02A}"/>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=CENTROID </a:t>
            </a:r>
          </a:p>
        </p:txBody>
      </p:sp>
    </p:spTree>
    <p:extLst>
      <p:ext uri="{BB962C8B-B14F-4D97-AF65-F5344CB8AC3E}">
        <p14:creationId xmlns:p14="http://schemas.microsoft.com/office/powerpoint/2010/main" val="4187287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200" b="1" dirty="0">
                <a:sym typeface="Symbol" charset="2"/>
              </a:rPr>
              <a:t>Average-link: </a:t>
            </a:r>
            <a:r>
              <a:rPr lang="en-US" sz="3200" dirty="0">
                <a:ea typeface="ＭＳ Ｐゴシック" charset="-128"/>
                <a:sym typeface="Symbol" charset="2"/>
              </a:rPr>
              <a:t>Average similarity between all pairs of elements</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stCxn id="7" idx="6"/>
            <a:endCxn id="10" idx="2"/>
          </p:cNvCxnSpPr>
          <p:nvPr/>
        </p:nvCxnSpPr>
        <p:spPr bwMode="auto">
          <a:xfrm flipV="1">
            <a:off x="3048000" y="4152900"/>
            <a:ext cx="2362200" cy="304800"/>
          </a:xfrm>
          <a:prstGeom prst="line">
            <a:avLst/>
          </a:prstGeom>
          <a:noFill/>
          <a:ln w="38100" cap="flat" cmpd="sng" algn="ctr">
            <a:solidFill>
              <a:srgbClr val="FF0000"/>
            </a:solidFill>
            <a:prstDash val="solid"/>
            <a:miter lim="800000"/>
            <a:headEnd type="none" w="med" len="med"/>
            <a:tailEnd type="none" w="med" len="med"/>
          </a:ln>
          <a:effectLst/>
        </p:spPr>
      </p:cxnSp>
      <p:cxnSp>
        <p:nvCxnSpPr>
          <p:cNvPr id="15" name="Straight Connector 14"/>
          <p:cNvCxnSpPr>
            <a:stCxn id="7" idx="5"/>
            <a:endCxn id="9" idx="2"/>
          </p:cNvCxnSpPr>
          <p:nvPr/>
        </p:nvCxnSpPr>
        <p:spPr bwMode="auto">
          <a:xfrm rot="16200000" flipH="1">
            <a:off x="4062272" y="3490772"/>
            <a:ext cx="452578" cy="25480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19" name="Straight Connector 18"/>
          <p:cNvCxnSpPr>
            <a:endCxn id="11" idx="2"/>
          </p:cNvCxnSpPr>
          <p:nvPr/>
        </p:nvCxnSpPr>
        <p:spPr bwMode="auto">
          <a:xfrm flipV="1">
            <a:off x="3048000" y="4229100"/>
            <a:ext cx="3505200" cy="266701"/>
          </a:xfrm>
          <a:prstGeom prst="line">
            <a:avLst/>
          </a:prstGeom>
          <a:noFill/>
          <a:ln w="38100" cap="flat" cmpd="sng" algn="ctr">
            <a:solidFill>
              <a:srgbClr val="FF0000"/>
            </a:solidFill>
            <a:prstDash val="solid"/>
            <a:miter lim="800000"/>
            <a:headEnd type="none" w="med" len="med"/>
            <a:tailEnd type="none" w="med" len="med"/>
          </a:ln>
          <a:effectLst/>
        </p:spPr>
      </p:cxnSp>
      <p:cxnSp>
        <p:nvCxnSpPr>
          <p:cNvPr id="21" name="Straight Connector 20"/>
          <p:cNvCxnSpPr>
            <a:endCxn id="9" idx="3"/>
          </p:cNvCxnSpPr>
          <p:nvPr/>
        </p:nvCxnSpPr>
        <p:spPr bwMode="auto">
          <a:xfrm flipV="1">
            <a:off x="3124200" y="5071922"/>
            <a:ext cx="2471878" cy="1096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23" name="Straight Connector 22"/>
          <p:cNvCxnSpPr>
            <a:stCxn id="5" idx="6"/>
            <a:endCxn id="9" idx="3"/>
          </p:cNvCxnSpPr>
          <p:nvPr/>
        </p:nvCxnSpPr>
        <p:spPr bwMode="auto">
          <a:xfrm>
            <a:off x="2057400" y="5067300"/>
            <a:ext cx="3538678" cy="4622"/>
          </a:xfrm>
          <a:prstGeom prst="line">
            <a:avLst/>
          </a:prstGeom>
          <a:noFill/>
          <a:ln w="38100" cap="flat" cmpd="sng" algn="ctr">
            <a:solidFill>
              <a:srgbClr val="FF0000"/>
            </a:solidFill>
            <a:prstDash val="solid"/>
            <a:miter lim="800000"/>
            <a:headEnd type="none" w="med" len="med"/>
            <a:tailEnd type="none" w="med" len="med"/>
          </a:ln>
          <a:effectLst/>
        </p:spPr>
      </p:cxnSp>
      <p:cxnSp>
        <p:nvCxnSpPr>
          <p:cNvPr id="25" name="Straight Connector 24"/>
          <p:cNvCxnSpPr>
            <a:stCxn id="4" idx="5"/>
          </p:cNvCxnSpPr>
          <p:nvPr/>
        </p:nvCxnSpPr>
        <p:spPr bwMode="auto">
          <a:xfrm rot="16200000" flipH="1">
            <a:off x="3490772" y="2919272"/>
            <a:ext cx="757378" cy="33862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30" name="Straight Connector 29"/>
          <p:cNvCxnSpPr>
            <a:stCxn id="5" idx="7"/>
            <a:endCxn id="11" idx="3"/>
          </p:cNvCxnSpPr>
          <p:nvPr/>
        </p:nvCxnSpPr>
        <p:spPr bwMode="auto">
          <a:xfrm rot="5400000" flipH="1" flipV="1">
            <a:off x="3967022" y="2366822"/>
            <a:ext cx="676556" cy="45627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3" name="Straight Connector 32"/>
          <p:cNvCxnSpPr>
            <a:stCxn id="5" idx="7"/>
            <a:endCxn id="10" idx="3"/>
          </p:cNvCxnSpPr>
          <p:nvPr/>
        </p:nvCxnSpPr>
        <p:spPr bwMode="auto">
          <a:xfrm rot="5400000" flipH="1" flipV="1">
            <a:off x="3357422" y="2900222"/>
            <a:ext cx="752756" cy="34197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6" name="Straight Connector 35"/>
          <p:cNvCxnSpPr>
            <a:stCxn id="4" idx="7"/>
            <a:endCxn id="10" idx="1"/>
          </p:cNvCxnSpPr>
          <p:nvPr/>
        </p:nvCxnSpPr>
        <p:spPr bwMode="auto">
          <a:xfrm rot="5400000" flipH="1" flipV="1">
            <a:off x="3810000" y="2438400"/>
            <a:ext cx="1588" cy="32673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9" name="Straight Connector 38"/>
          <p:cNvCxnSpPr>
            <a:endCxn id="11" idx="1"/>
          </p:cNvCxnSpPr>
          <p:nvPr/>
        </p:nvCxnSpPr>
        <p:spPr bwMode="auto">
          <a:xfrm flipV="1">
            <a:off x="2219044" y="4148278"/>
            <a:ext cx="4367634" cy="42722"/>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18114" name="Object 2"/>
          <p:cNvGraphicFramePr>
            <a:graphicFrameLocks noChangeAspect="1"/>
          </p:cNvGraphicFramePr>
          <p:nvPr/>
        </p:nvGraphicFramePr>
        <p:xfrm>
          <a:off x="2743200" y="6000750"/>
          <a:ext cx="2971800" cy="857250"/>
        </p:xfrm>
        <a:graphic>
          <a:graphicData uri="http://schemas.openxmlformats.org/presentationml/2006/ole">
            <mc:AlternateContent xmlns:mc="http://schemas.openxmlformats.org/markup-compatibility/2006">
              <mc:Choice xmlns:v="urn:schemas-microsoft-com:vml" Requires="v">
                <p:oleObj spid="_x0000_s6199" name="Equation" r:id="rId4" imgW="1143000" imgH="330120" progId="Equation.3">
                  <p:embed/>
                </p:oleObj>
              </mc:Choice>
              <mc:Fallback>
                <p:oleObj name="Equation" r:id="rId4" imgW="1143000" imgH="3301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6000750"/>
                        <a:ext cx="2971800" cy="8572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4" name="Down Arrow 23">
            <a:extLst>
              <a:ext uri="{FF2B5EF4-FFF2-40B4-BE49-F238E27FC236}">
                <a16:creationId xmlns:a16="http://schemas.microsoft.com/office/drawing/2014/main" id="{3EE68B02-0790-1D47-9B60-FD1DC520E168}"/>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6" name="TextBox 25">
            <a:extLst>
              <a:ext uri="{FF2B5EF4-FFF2-40B4-BE49-F238E27FC236}">
                <a16:creationId xmlns:a16="http://schemas.microsoft.com/office/drawing/2014/main" id="{86DA6B3F-C491-4542-89D9-D1D2EA128705}"/>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=AVERAGE </a:t>
            </a:r>
          </a:p>
        </p:txBody>
      </p:sp>
    </p:spTree>
    <p:extLst>
      <p:ext uri="{BB962C8B-B14F-4D97-AF65-F5344CB8AC3E}">
        <p14:creationId xmlns:p14="http://schemas.microsoft.com/office/powerpoint/2010/main" val="3512367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screenshot of a computer&#10;&#10;Description automatically generated">
            <a:extLst>
              <a:ext uri="{FF2B5EF4-FFF2-40B4-BE49-F238E27FC236}">
                <a16:creationId xmlns:a16="http://schemas.microsoft.com/office/drawing/2014/main" id="{0A77D281-6CB1-B241-A829-CA381E81BD5C}"/>
              </a:ext>
            </a:extLst>
          </p:cNvPr>
          <p:cNvPicPr>
            <a:picLocks noGrp="1" noChangeAspect="1"/>
          </p:cNvPicPr>
          <p:nvPr>
            <p:ph idx="1"/>
          </p:nvPr>
        </p:nvPicPr>
        <p:blipFill>
          <a:blip r:embed="rId2"/>
          <a:stretch>
            <a:fillRect/>
          </a:stretch>
        </p:blipFill>
        <p:spPr>
          <a:xfrm>
            <a:off x="-457200" y="-304800"/>
            <a:ext cx="10033462" cy="7772400"/>
          </a:xfrm>
        </p:spPr>
      </p:pic>
      <p:sp>
        <p:nvSpPr>
          <p:cNvPr id="7" name="Rectangle 6">
            <a:extLst>
              <a:ext uri="{FF2B5EF4-FFF2-40B4-BE49-F238E27FC236}">
                <a16:creationId xmlns:a16="http://schemas.microsoft.com/office/drawing/2014/main" id="{1020632F-5F71-A74B-8F10-3C7A84EDC5D0}"/>
              </a:ext>
            </a:extLst>
          </p:cNvPr>
          <p:cNvSpPr/>
          <p:nvPr/>
        </p:nvSpPr>
        <p:spPr bwMode="auto">
          <a:xfrm>
            <a:off x="3048000" y="4191000"/>
            <a:ext cx="3886200" cy="14478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Rectangle 7">
            <a:extLst>
              <a:ext uri="{FF2B5EF4-FFF2-40B4-BE49-F238E27FC236}">
                <a16:creationId xmlns:a16="http://schemas.microsoft.com/office/drawing/2014/main" id="{5A8477B9-E472-954F-9E18-86CBAF9B8C2F}"/>
              </a:ext>
            </a:extLst>
          </p:cNvPr>
          <p:cNvSpPr/>
          <p:nvPr/>
        </p:nvSpPr>
        <p:spPr bwMode="auto">
          <a:xfrm>
            <a:off x="533400" y="609600"/>
            <a:ext cx="4953000" cy="4572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TextBox 8">
            <a:extLst>
              <a:ext uri="{FF2B5EF4-FFF2-40B4-BE49-F238E27FC236}">
                <a16:creationId xmlns:a16="http://schemas.microsoft.com/office/drawing/2014/main" id="{1BC94AD4-8580-FE41-9578-32A8961DDC22}"/>
              </a:ext>
            </a:extLst>
          </p:cNvPr>
          <p:cNvSpPr txBox="1"/>
          <p:nvPr/>
        </p:nvSpPr>
        <p:spPr>
          <a:xfrm>
            <a:off x="0" y="6248400"/>
            <a:ext cx="9143999" cy="523220"/>
          </a:xfrm>
          <a:prstGeom prst="rect">
            <a:avLst/>
          </a:prstGeom>
          <a:solidFill>
            <a:schemeClr val="tx1"/>
          </a:solidFill>
        </p:spPr>
        <p:txBody>
          <a:bodyPr wrap="square" rtlCol="0">
            <a:spAutoFit/>
          </a:bodyPr>
          <a:lstStyle/>
          <a:p>
            <a:pPr algn="ctr"/>
            <a:r>
              <a:rPr lang="en-US" sz="2800" dirty="0" err="1">
                <a:solidFill>
                  <a:schemeClr val="bg1"/>
                </a:solidFill>
                <a:latin typeface="Calibri" panose="020F0502020204030204" pitchFamily="34" charset="0"/>
                <a:cs typeface="Calibri" panose="020F0502020204030204" pitchFamily="34" charset="0"/>
              </a:rPr>
              <a:t>Defaut</a:t>
            </a:r>
            <a:r>
              <a:rPr lang="en-US" sz="2800" dirty="0">
                <a:solidFill>
                  <a:schemeClr val="bg1"/>
                </a:solidFill>
                <a:latin typeface="Calibri" panose="020F0502020204030204" pitchFamily="34" charset="0"/>
                <a:cs typeface="Calibri" panose="020F0502020204030204" pitchFamily="34" charset="0"/>
              </a:rPr>
              <a:t> </a:t>
            </a:r>
            <a:r>
              <a:rPr lang="en-US" sz="2800" b="1" dirty="0">
                <a:solidFill>
                  <a:schemeClr val="bg1"/>
                </a:solidFill>
                <a:latin typeface="Calibri" panose="020F0502020204030204" pitchFamily="34" charset="0"/>
                <a:cs typeface="Calibri" panose="020F0502020204030204" pitchFamily="34" charset="0"/>
              </a:rPr>
              <a:t>SINGLE</a:t>
            </a:r>
            <a:r>
              <a:rPr lang="en-US" sz="2800" dirty="0">
                <a:solidFill>
                  <a:schemeClr val="bg1"/>
                </a:solidFill>
                <a:latin typeface="Calibri" panose="020F0502020204030204" pitchFamily="34" charset="0"/>
                <a:cs typeface="Calibri" panose="020F0502020204030204" pitchFamily="34" charset="0"/>
              </a:rPr>
              <a:t> cluster distance gives poor results here</a:t>
            </a:r>
          </a:p>
        </p:txBody>
      </p:sp>
    </p:spTree>
    <p:extLst>
      <p:ext uri="{BB962C8B-B14F-4D97-AF65-F5344CB8AC3E}">
        <p14:creationId xmlns:p14="http://schemas.microsoft.com/office/powerpoint/2010/main" val="1243493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descr="A screenshot of a social media post&#10;&#10;Description automatically generated">
            <a:extLst>
              <a:ext uri="{FF2B5EF4-FFF2-40B4-BE49-F238E27FC236}">
                <a16:creationId xmlns:a16="http://schemas.microsoft.com/office/drawing/2014/main" id="{C474ABCB-B277-8742-9D3D-1C7426D2641B}"/>
              </a:ext>
            </a:extLst>
          </p:cNvPr>
          <p:cNvPicPr>
            <a:picLocks noChangeAspect="1"/>
          </p:cNvPicPr>
          <p:nvPr/>
        </p:nvPicPr>
        <p:blipFill>
          <a:blip r:embed="rId2"/>
          <a:stretch>
            <a:fillRect/>
          </a:stretch>
        </p:blipFill>
        <p:spPr bwMode="auto">
          <a:xfrm>
            <a:off x="-457200" y="-304800"/>
            <a:ext cx="10033462"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Rectangle 5">
            <a:extLst>
              <a:ext uri="{FF2B5EF4-FFF2-40B4-BE49-F238E27FC236}">
                <a16:creationId xmlns:a16="http://schemas.microsoft.com/office/drawing/2014/main" id="{9A854134-5D7C-2745-86B3-2C5FB021E7D5}"/>
              </a:ext>
            </a:extLst>
          </p:cNvPr>
          <p:cNvSpPr/>
          <p:nvPr/>
        </p:nvSpPr>
        <p:spPr bwMode="auto">
          <a:xfrm>
            <a:off x="3200400" y="4191000"/>
            <a:ext cx="3886200" cy="14478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Rectangle 6">
            <a:extLst>
              <a:ext uri="{FF2B5EF4-FFF2-40B4-BE49-F238E27FC236}">
                <a16:creationId xmlns:a16="http://schemas.microsoft.com/office/drawing/2014/main" id="{96D3F41B-1E65-964C-BDC0-2140EB424EE1}"/>
              </a:ext>
            </a:extLst>
          </p:cNvPr>
          <p:cNvSpPr/>
          <p:nvPr/>
        </p:nvSpPr>
        <p:spPr bwMode="auto">
          <a:xfrm>
            <a:off x="685800" y="609600"/>
            <a:ext cx="4953000" cy="4572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TextBox 7">
            <a:extLst>
              <a:ext uri="{FF2B5EF4-FFF2-40B4-BE49-F238E27FC236}">
                <a16:creationId xmlns:a16="http://schemas.microsoft.com/office/drawing/2014/main" id="{90D8359C-5C8F-AE41-953E-0A09CD2DD0E5}"/>
              </a:ext>
            </a:extLst>
          </p:cNvPr>
          <p:cNvSpPr txBox="1"/>
          <p:nvPr/>
        </p:nvSpPr>
        <p:spPr>
          <a:xfrm>
            <a:off x="0" y="6222274"/>
            <a:ext cx="9143999" cy="523220"/>
          </a:xfrm>
          <a:prstGeom prst="rect">
            <a:avLst/>
          </a:prstGeom>
          <a:solidFill>
            <a:schemeClr val="tx1"/>
          </a:solid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Using </a:t>
            </a:r>
            <a:r>
              <a:rPr lang="en-US" sz="2800" b="1" dirty="0">
                <a:solidFill>
                  <a:schemeClr val="bg1"/>
                </a:solidFill>
                <a:latin typeface="Calibri" panose="020F0502020204030204" pitchFamily="34" charset="0"/>
                <a:cs typeface="Calibri" panose="020F0502020204030204" pitchFamily="34" charset="0"/>
              </a:rPr>
              <a:t>AVERAGE</a:t>
            </a:r>
            <a:r>
              <a:rPr lang="en-US" sz="2800" dirty="0">
                <a:solidFill>
                  <a:schemeClr val="bg1"/>
                </a:solidFill>
                <a:latin typeface="Calibri" panose="020F0502020204030204" pitchFamily="34" charset="0"/>
                <a:cs typeface="Calibri" panose="020F0502020204030204" pitchFamily="34" charset="0"/>
              </a:rPr>
              <a:t> cluster distance measure improves results</a:t>
            </a:r>
          </a:p>
        </p:txBody>
      </p:sp>
    </p:spTree>
    <p:extLst>
      <p:ext uri="{BB962C8B-B14F-4D97-AF65-F5344CB8AC3E}">
        <p14:creationId xmlns:p14="http://schemas.microsoft.com/office/powerpoint/2010/main" val="1590208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80A8-529D-2149-86F1-606086DCFECB}"/>
              </a:ext>
            </a:extLst>
          </p:cNvPr>
          <p:cNvSpPr>
            <a:spLocks noGrp="1"/>
          </p:cNvSpPr>
          <p:nvPr>
            <p:ph type="title"/>
          </p:nvPr>
        </p:nvSpPr>
        <p:spPr>
          <a:xfrm>
            <a:off x="685800" y="377840"/>
            <a:ext cx="7772400" cy="1143000"/>
          </a:xfrm>
        </p:spPr>
        <p:txBody>
          <a:bodyPr/>
          <a:lstStyle/>
          <a:p>
            <a:r>
              <a:rPr lang="en-US" dirty="0"/>
              <a:t>Knowing when to stop</a:t>
            </a:r>
          </a:p>
        </p:txBody>
      </p:sp>
      <p:sp>
        <p:nvSpPr>
          <p:cNvPr id="3" name="Content Placeholder 2">
            <a:extLst>
              <a:ext uri="{FF2B5EF4-FFF2-40B4-BE49-F238E27FC236}">
                <a16:creationId xmlns:a16="http://schemas.microsoft.com/office/drawing/2014/main" id="{5914EEF0-E412-574E-889D-12E3B8176CA1}"/>
              </a:ext>
            </a:extLst>
          </p:cNvPr>
          <p:cNvSpPr>
            <a:spLocks noGrp="1"/>
          </p:cNvSpPr>
          <p:nvPr>
            <p:ph idx="1"/>
          </p:nvPr>
        </p:nvSpPr>
        <p:spPr>
          <a:xfrm>
            <a:off x="685800" y="1752600"/>
            <a:ext cx="7772400" cy="4572000"/>
          </a:xfrm>
        </p:spPr>
        <p:txBody>
          <a:bodyPr/>
          <a:lstStyle/>
          <a:p>
            <a:r>
              <a:rPr lang="en-US" sz="3200" dirty="0"/>
              <a:t>General issue is knowing when to stop merging/splitting a cluster</a:t>
            </a:r>
          </a:p>
          <a:p>
            <a:r>
              <a:rPr lang="en-US" sz="3200" dirty="0"/>
              <a:t>We may have a problem specific desired range of clusters (e.g., 3-6)</a:t>
            </a:r>
          </a:p>
          <a:p>
            <a:r>
              <a:rPr lang="en-US" sz="3200" dirty="0"/>
              <a:t>There are some general metrics for assessing quality of a cluster</a:t>
            </a:r>
          </a:p>
          <a:p>
            <a:r>
              <a:rPr lang="en-US" sz="3200" dirty="0"/>
              <a:t>There are also domain specific heuristics for cluster quality</a:t>
            </a:r>
          </a:p>
        </p:txBody>
      </p:sp>
      <p:pic>
        <p:nvPicPr>
          <p:cNvPr id="7170" name="Picture 2" descr="Toyota Principle #5 - Build a culture of stopping to fix ... - Getting to  LeanGetting to Lean">
            <a:extLst>
              <a:ext uri="{FF2B5EF4-FFF2-40B4-BE49-F238E27FC236}">
                <a16:creationId xmlns:a16="http://schemas.microsoft.com/office/drawing/2014/main" id="{A63EC03D-96ED-6D40-93B8-3A2A04E5E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457200"/>
            <a:ext cx="1003300" cy="984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305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A9DD5-7DB0-804C-A83E-65DB1E2A7887}"/>
              </a:ext>
            </a:extLst>
          </p:cNvPr>
          <p:cNvSpPr>
            <a:spLocks noGrp="1"/>
          </p:cNvSpPr>
          <p:nvPr>
            <p:ph type="title"/>
          </p:nvPr>
        </p:nvSpPr>
        <p:spPr>
          <a:xfrm>
            <a:off x="685800" y="304800"/>
            <a:ext cx="7772400" cy="1143000"/>
          </a:xfrm>
        </p:spPr>
        <p:txBody>
          <a:bodyPr/>
          <a:lstStyle/>
          <a:p>
            <a:r>
              <a:rPr lang="en-US" dirty="0"/>
              <a:t>(3) DBSCAN Algorithm</a:t>
            </a:r>
          </a:p>
        </p:txBody>
      </p:sp>
      <p:sp>
        <p:nvSpPr>
          <p:cNvPr id="3" name="Content Placeholder 2">
            <a:extLst>
              <a:ext uri="{FF2B5EF4-FFF2-40B4-BE49-F238E27FC236}">
                <a16:creationId xmlns:a16="http://schemas.microsoft.com/office/drawing/2014/main" id="{A0CE8C3A-C473-5D4A-842D-51B367567559}"/>
              </a:ext>
            </a:extLst>
          </p:cNvPr>
          <p:cNvSpPr>
            <a:spLocks noGrp="1"/>
          </p:cNvSpPr>
          <p:nvPr>
            <p:ph idx="1"/>
          </p:nvPr>
        </p:nvSpPr>
        <p:spPr>
          <a:xfrm>
            <a:off x="609600" y="1295400"/>
            <a:ext cx="8001000" cy="5410200"/>
          </a:xfrm>
        </p:spPr>
        <p:txBody>
          <a:bodyPr/>
          <a:lstStyle/>
          <a:p>
            <a:r>
              <a:rPr lang="en-US" sz="3200" dirty="0"/>
              <a:t>Density-Based Spatial Clustering of Applica-</a:t>
            </a:r>
            <a:r>
              <a:rPr lang="en-US" sz="3200" dirty="0" err="1"/>
              <a:t>tions</a:t>
            </a:r>
            <a:r>
              <a:rPr lang="en-US" sz="3200" dirty="0"/>
              <a:t> with Noise</a:t>
            </a:r>
          </a:p>
          <a:p>
            <a:r>
              <a:rPr lang="en-US" sz="3200" dirty="0"/>
              <a:t>It clusters close points based on a distance and a minimum number of points</a:t>
            </a:r>
          </a:p>
          <a:p>
            <a:pPr lvl="1"/>
            <a:r>
              <a:rPr lang="en-US" sz="2400" dirty="0"/>
              <a:t>Key parameters: eps=maximum distance between two points; </a:t>
            </a:r>
            <a:r>
              <a:rPr lang="en-US" sz="2400" dirty="0" err="1"/>
              <a:t>minPoints</a:t>
            </a:r>
            <a:r>
              <a:rPr lang="en-US" sz="2400" dirty="0"/>
              <a:t>= minimal cluster size</a:t>
            </a:r>
          </a:p>
          <a:p>
            <a:r>
              <a:rPr lang="en-US" sz="3200" dirty="0"/>
              <a:t>Marks as outliers points in low-density regions</a:t>
            </a:r>
          </a:p>
          <a:p>
            <a:r>
              <a:rPr lang="en-US" sz="3200" dirty="0"/>
              <a:t>Needn’t specify number of clusters expected</a:t>
            </a:r>
          </a:p>
          <a:p>
            <a:r>
              <a:rPr lang="en-US" sz="3200" dirty="0"/>
              <a:t>Fast</a:t>
            </a:r>
          </a:p>
          <a:p>
            <a:endParaRPr lang="en-US" sz="3200" dirty="0"/>
          </a:p>
          <a:p>
            <a:endParaRPr lang="en-US" sz="3200" dirty="0"/>
          </a:p>
          <a:p>
            <a:pPr algn="ctr"/>
            <a:endParaRPr lang="en-US" sz="3200" dirty="0"/>
          </a:p>
        </p:txBody>
      </p:sp>
    </p:spTree>
    <p:extLst>
      <p:ext uri="{BB962C8B-B14F-4D97-AF65-F5344CB8AC3E}">
        <p14:creationId xmlns:p14="http://schemas.microsoft.com/office/powerpoint/2010/main" val="3103400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9EAA91-9F2C-9341-BF2D-BC3C46F0685F}"/>
              </a:ext>
            </a:extLst>
          </p:cNvPr>
          <p:cNvSpPr>
            <a:spLocks noGrp="1"/>
          </p:cNvSpPr>
          <p:nvPr>
            <p:ph type="sldNum" sz="quarter" idx="10"/>
          </p:nvPr>
        </p:nvSpPr>
        <p:spPr/>
        <p:txBody>
          <a:bodyPr/>
          <a:lstStyle/>
          <a:p>
            <a:pPr>
              <a:defRPr/>
            </a:pPr>
            <a:fld id="{D2FF8EBC-C417-3E45-9E3B-DC2307D3C11F}" type="slidenum">
              <a:rPr lang="en-US" smtClean="0"/>
              <a:pPr>
                <a:defRPr/>
              </a:pPr>
              <a:t>48</a:t>
            </a:fld>
            <a:endParaRPr lang="en-US"/>
          </a:p>
        </p:txBody>
      </p:sp>
      <p:pic>
        <p:nvPicPr>
          <p:cNvPr id="4" name="Picture 3" descr="A picture containing bird&#10;&#10;Description automatically generated">
            <a:extLst>
              <a:ext uri="{FF2B5EF4-FFF2-40B4-BE49-F238E27FC236}">
                <a16:creationId xmlns:a16="http://schemas.microsoft.com/office/drawing/2014/main" id="{5FACDA46-B84E-9F4F-A390-ED445F6CD952}"/>
              </a:ext>
            </a:extLst>
          </p:cNvPr>
          <p:cNvPicPr>
            <a:picLocks noChangeAspect="1"/>
          </p:cNvPicPr>
          <p:nvPr/>
        </p:nvPicPr>
        <p:blipFill>
          <a:blip r:embed="rId2"/>
          <a:stretch>
            <a:fillRect/>
          </a:stretch>
        </p:blipFill>
        <p:spPr>
          <a:xfrm>
            <a:off x="457200" y="685800"/>
            <a:ext cx="8229600" cy="5486400"/>
          </a:xfrm>
          <a:prstGeom prst="rect">
            <a:avLst/>
          </a:prstGeom>
          <a:ln w="3175">
            <a:solidFill>
              <a:schemeClr val="tx1">
                <a:lumMod val="95000"/>
                <a:lumOff val="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0411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A9DD5-7DB0-804C-A83E-65DB1E2A7887}"/>
              </a:ext>
            </a:extLst>
          </p:cNvPr>
          <p:cNvSpPr>
            <a:spLocks noGrp="1"/>
          </p:cNvSpPr>
          <p:nvPr>
            <p:ph type="title"/>
          </p:nvPr>
        </p:nvSpPr>
        <p:spPr>
          <a:xfrm>
            <a:off x="304800" y="304800"/>
            <a:ext cx="8534400" cy="1143000"/>
          </a:xfrm>
        </p:spPr>
        <p:txBody>
          <a:bodyPr/>
          <a:lstStyle/>
          <a:p>
            <a:r>
              <a:rPr lang="en-US" dirty="0"/>
              <a:t>Comparing Clustering algorithms</a:t>
            </a:r>
          </a:p>
        </p:txBody>
      </p:sp>
      <p:pic>
        <p:nvPicPr>
          <p:cNvPr id="4" name="Picture 3">
            <a:extLst>
              <a:ext uri="{FF2B5EF4-FFF2-40B4-BE49-F238E27FC236}">
                <a16:creationId xmlns:a16="http://schemas.microsoft.com/office/drawing/2014/main" id="{087377A9-BBFC-DE43-B93B-0CB0DF8DC1DD}"/>
              </a:ext>
            </a:extLst>
          </p:cNvPr>
          <p:cNvPicPr>
            <a:picLocks noChangeAspect="1"/>
          </p:cNvPicPr>
          <p:nvPr/>
        </p:nvPicPr>
        <p:blipFill>
          <a:blip r:embed="rId3"/>
          <a:stretch>
            <a:fillRect/>
          </a:stretch>
        </p:blipFill>
        <p:spPr>
          <a:xfrm>
            <a:off x="127000" y="1447800"/>
            <a:ext cx="8890000" cy="4445000"/>
          </a:xfrm>
          <a:prstGeom prst="rect">
            <a:avLst/>
          </a:prstGeom>
        </p:spPr>
      </p:pic>
      <p:sp>
        <p:nvSpPr>
          <p:cNvPr id="5" name="TextBox 4">
            <a:extLst>
              <a:ext uri="{FF2B5EF4-FFF2-40B4-BE49-F238E27FC236}">
                <a16:creationId xmlns:a16="http://schemas.microsoft.com/office/drawing/2014/main" id="{B3374EA7-27BD-BB43-B1B6-88A22E26C40C}"/>
              </a:ext>
            </a:extLst>
          </p:cNvPr>
          <p:cNvSpPr txBox="1"/>
          <p:nvPr/>
        </p:nvSpPr>
        <p:spPr>
          <a:xfrm>
            <a:off x="1828800" y="6019800"/>
            <a:ext cx="5274201" cy="461665"/>
          </a:xfrm>
          <a:prstGeom prst="rect">
            <a:avLst/>
          </a:prstGeom>
          <a:noFill/>
        </p:spPr>
        <p:txBody>
          <a:bodyPr wrap="none" rtlCol="0">
            <a:spAutoFit/>
          </a:bodyPr>
          <a:lstStyle/>
          <a:p>
            <a:r>
              <a:rPr lang="en-US" dirty="0"/>
              <a:t> </a:t>
            </a:r>
            <a:r>
              <a:rPr lang="en-US" dirty="0">
                <a:hlinkClick r:id="rId4"/>
              </a:rPr>
              <a:t>Scikit Learn — Plot Cluster Comparison</a:t>
            </a:r>
            <a:endParaRPr lang="en-US" dirty="0"/>
          </a:p>
        </p:txBody>
      </p:sp>
      <p:sp>
        <p:nvSpPr>
          <p:cNvPr id="7" name="Content Placeholder 6">
            <a:extLst>
              <a:ext uri="{FF2B5EF4-FFF2-40B4-BE49-F238E27FC236}">
                <a16:creationId xmlns:a16="http://schemas.microsoft.com/office/drawing/2014/main" id="{ECB8E212-75BA-2344-BA06-3CB88DA3984D}"/>
              </a:ext>
            </a:extLst>
          </p:cNvPr>
          <p:cNvSpPr>
            <a:spLocks noGrp="1"/>
          </p:cNvSpPr>
          <p:nvPr>
            <p:ph idx="1"/>
          </p:nvPr>
        </p:nvSpPr>
        <p:spPr>
          <a:xfrm>
            <a:off x="9982200" y="1143000"/>
            <a:ext cx="3429000" cy="4572000"/>
          </a:xfrm>
        </p:spPr>
        <p:txBody>
          <a:bodyPr/>
          <a:lstStyle/>
          <a:p>
            <a:endParaRPr lang="en-US" dirty="0"/>
          </a:p>
        </p:txBody>
      </p:sp>
    </p:spTree>
    <p:extLst>
      <p:ext uri="{BB962C8B-B14F-4D97-AF65-F5344CB8AC3E}">
        <p14:creationId xmlns:p14="http://schemas.microsoft.com/office/powerpoint/2010/main" val="1329661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228600"/>
            <a:ext cx="7772400" cy="1143000"/>
          </a:xfrm>
        </p:spPr>
        <p:txBody>
          <a:bodyPr/>
          <a:lstStyle/>
          <a:p>
            <a:r>
              <a:rPr lang="en-US" dirty="0">
                <a:ea typeface="ＭＳ Ｐゴシック" charset="0"/>
                <a:cs typeface="ＭＳ Ｐゴシック" charset="0"/>
              </a:rPr>
              <a:t>Clustering algorithms</a:t>
            </a:r>
          </a:p>
        </p:txBody>
      </p:sp>
      <p:sp>
        <p:nvSpPr>
          <p:cNvPr id="20482" name="Content Placeholder 2"/>
          <p:cNvSpPr>
            <a:spLocks noGrp="1"/>
          </p:cNvSpPr>
          <p:nvPr>
            <p:ph idx="1"/>
          </p:nvPr>
        </p:nvSpPr>
        <p:spPr>
          <a:xfrm>
            <a:off x="457200" y="1219200"/>
            <a:ext cx="8458200" cy="5181600"/>
          </a:xfrm>
        </p:spPr>
        <p:txBody>
          <a:bodyPr/>
          <a:lstStyle/>
          <a:p>
            <a:r>
              <a:rPr lang="en-US" sz="3200" dirty="0">
                <a:ea typeface="ＭＳ Ｐゴシック" charset="0"/>
                <a:cs typeface="ＭＳ Ｐゴシック" charset="0"/>
              </a:rPr>
              <a:t>Many clustering algorithms</a:t>
            </a:r>
          </a:p>
          <a:p>
            <a:r>
              <a:rPr lang="en-US" sz="3200" dirty="0">
                <a:ea typeface="ＭＳ Ｐゴシック" charset="0"/>
                <a:cs typeface="ＭＳ Ｐゴシック" charset="0"/>
              </a:rPr>
              <a:t>Clustering typically done using a </a:t>
            </a:r>
            <a:r>
              <a:rPr lang="en-US" sz="3200" b="1" dirty="0">
                <a:ea typeface="ＭＳ Ｐゴシック" charset="0"/>
                <a:cs typeface="ＭＳ Ｐゴシック" charset="0"/>
              </a:rPr>
              <a:t>distance measure </a:t>
            </a:r>
            <a:r>
              <a:rPr lang="en-US" sz="3200" dirty="0">
                <a:ea typeface="ＭＳ Ｐゴシック" charset="0"/>
                <a:cs typeface="ＭＳ Ｐゴシック" charset="0"/>
              </a:rPr>
              <a:t>defined between instances or points</a:t>
            </a:r>
          </a:p>
          <a:p>
            <a:r>
              <a:rPr lang="en-US" sz="3200" dirty="0">
                <a:ea typeface="ＭＳ Ｐゴシック" charset="0"/>
                <a:cs typeface="ＭＳ Ｐゴシック" charset="0"/>
              </a:rPr>
              <a:t>Distance defined by instance </a:t>
            </a:r>
            <a:r>
              <a:rPr lang="en-US" sz="3200" b="1" dirty="0">
                <a:ea typeface="ＭＳ Ｐゴシック" charset="0"/>
                <a:cs typeface="ＭＳ Ｐゴシック" charset="0"/>
              </a:rPr>
              <a:t>feature space</a:t>
            </a:r>
            <a:r>
              <a:rPr lang="en-US" sz="3200" dirty="0">
                <a:ea typeface="ＭＳ Ｐゴシック" charset="0"/>
                <a:cs typeface="ＭＳ Ｐゴシック" charset="0"/>
              </a:rPr>
              <a:t>,</a:t>
            </a:r>
            <a:r>
              <a:rPr lang="en-US" sz="3200" b="1" dirty="0">
                <a:ea typeface="ＭＳ Ｐゴシック" charset="0"/>
                <a:cs typeface="ＭＳ Ｐゴシック" charset="0"/>
              </a:rPr>
              <a:t> </a:t>
            </a:r>
            <a:r>
              <a:rPr lang="en-US" sz="3200" dirty="0">
                <a:ea typeface="ＭＳ Ｐゴシック" charset="0"/>
                <a:cs typeface="ＭＳ Ｐゴシック" charset="0"/>
              </a:rPr>
              <a:t>so it works with numeric features</a:t>
            </a:r>
          </a:p>
          <a:p>
            <a:pPr lvl="1">
              <a:spcBef>
                <a:spcPts val="300"/>
              </a:spcBef>
            </a:pPr>
            <a:r>
              <a:rPr lang="en-US" sz="2800" dirty="0">
                <a:ea typeface="ＭＳ Ｐゴシック" charset="0"/>
                <a:cs typeface="ＭＳ Ｐゴシック" charset="0"/>
              </a:rPr>
              <a:t>Requires encoding of categorial values; may benefit from normalization </a:t>
            </a:r>
          </a:p>
          <a:p>
            <a:r>
              <a:rPr lang="en-US" sz="3200" dirty="0">
                <a:ea typeface="ＭＳ Ｐゴシック" charset="0"/>
                <a:cs typeface="ＭＳ Ｐゴシック" charset="0"/>
              </a:rPr>
              <a:t>We’ll look at three popular approaches</a:t>
            </a:r>
          </a:p>
          <a:p>
            <a:pPr marL="854075" lvl="1" indent="-514350">
              <a:spcBef>
                <a:spcPts val="300"/>
              </a:spcBef>
              <a:buFont typeface="+mj-lt"/>
              <a:buAutoNum type="arabicPeriod"/>
            </a:pPr>
            <a:r>
              <a:rPr lang="en-US" sz="2800" dirty="0"/>
              <a:t>Centroid-based clustering</a:t>
            </a:r>
          </a:p>
          <a:p>
            <a:pPr marL="854075" lvl="1" indent="-514350">
              <a:spcBef>
                <a:spcPts val="300"/>
              </a:spcBef>
              <a:buFont typeface="+mj-lt"/>
              <a:buAutoNum type="arabicPeriod"/>
            </a:pPr>
            <a:r>
              <a:rPr lang="en-US" sz="2800" dirty="0"/>
              <a:t>Hierarchical clustering</a:t>
            </a:r>
          </a:p>
          <a:p>
            <a:pPr marL="854075" lvl="1" indent="-514350">
              <a:spcBef>
                <a:spcPts val="300"/>
              </a:spcBef>
              <a:buFont typeface="+mj-lt"/>
              <a:buAutoNum type="arabicPeriod"/>
            </a:pPr>
            <a:r>
              <a:rPr lang="en-US" sz="2800" dirty="0"/>
              <a:t>DBSCAN </a:t>
            </a:r>
          </a:p>
          <a:p>
            <a:pPr lvl="1"/>
            <a:endParaRPr lang="en-US" sz="3200" dirty="0">
              <a:ea typeface="ＭＳ Ｐゴシック" charset="0"/>
              <a:cs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FEA8-B725-1546-9D68-4B9B9244176E}"/>
              </a:ext>
            </a:extLst>
          </p:cNvPr>
          <p:cNvSpPr>
            <a:spLocks noGrp="1"/>
          </p:cNvSpPr>
          <p:nvPr>
            <p:ph type="title"/>
          </p:nvPr>
        </p:nvSpPr>
        <p:spPr>
          <a:xfrm>
            <a:off x="685800" y="152400"/>
            <a:ext cx="7772400" cy="1143000"/>
          </a:xfrm>
        </p:spPr>
        <p:txBody>
          <a:bodyPr/>
          <a:lstStyle/>
          <a:p>
            <a:r>
              <a:rPr lang="en-US" dirty="0"/>
              <a:t>DBSCAN Example</a:t>
            </a:r>
          </a:p>
        </p:txBody>
      </p:sp>
      <p:pic>
        <p:nvPicPr>
          <p:cNvPr id="5" name="Content Placeholder 4">
            <a:extLst>
              <a:ext uri="{FF2B5EF4-FFF2-40B4-BE49-F238E27FC236}">
                <a16:creationId xmlns:a16="http://schemas.microsoft.com/office/drawing/2014/main" id="{AB54E173-37ED-7A45-A61F-52D7A43775DC}"/>
              </a:ext>
            </a:extLst>
          </p:cNvPr>
          <p:cNvPicPr>
            <a:picLocks noGrp="1" noChangeAspect="1"/>
          </p:cNvPicPr>
          <p:nvPr>
            <p:ph idx="1"/>
          </p:nvPr>
        </p:nvPicPr>
        <p:blipFill>
          <a:blip r:embed="rId2"/>
          <a:stretch>
            <a:fillRect/>
          </a:stretch>
        </p:blipFill>
        <p:spPr>
          <a:xfrm>
            <a:off x="914400" y="1219200"/>
            <a:ext cx="7315200" cy="4601847"/>
          </a:xfrm>
          <a:ln w="3175">
            <a:solidFill>
              <a:schemeClr val="tx1">
                <a:lumMod val="95000"/>
                <a:lumOff val="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F81F208-E7B7-3C43-A6BD-BF65FE6A3163}"/>
              </a:ext>
            </a:extLst>
          </p:cNvPr>
          <p:cNvSpPr txBox="1"/>
          <p:nvPr/>
        </p:nvSpPr>
        <p:spPr>
          <a:xfrm>
            <a:off x="838200" y="5874603"/>
            <a:ext cx="7620000" cy="892552"/>
          </a:xfrm>
          <a:prstGeom prst="rect">
            <a:avLst/>
          </a:prstGeom>
          <a:noFill/>
        </p:spPr>
        <p:txBody>
          <a:bodyPr wrap="square" rtlCol="0">
            <a:spAutoFit/>
          </a:bodyPr>
          <a:lstStyle/>
          <a:p>
            <a:r>
              <a:rPr lang="en-US" sz="2600" dirty="0">
                <a:latin typeface="Calibri" panose="020F0502020204030204" pitchFamily="34" charset="0"/>
                <a:cs typeface="Calibri" panose="020F0502020204030204" pitchFamily="34" charset="0"/>
              </a:rPr>
              <a:t>This gif (in ppt) shows how DBSCAN grows four clusters and identifies the remaining points as outliers </a:t>
            </a:r>
          </a:p>
        </p:txBody>
      </p:sp>
    </p:spTree>
    <p:extLst>
      <p:ext uri="{BB962C8B-B14F-4D97-AF65-F5344CB8AC3E}">
        <p14:creationId xmlns:p14="http://schemas.microsoft.com/office/powerpoint/2010/main" val="1510658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582A-35DA-0247-BA73-248241186DE6}"/>
              </a:ext>
            </a:extLst>
          </p:cNvPr>
          <p:cNvSpPr>
            <a:spLocks noGrp="1"/>
          </p:cNvSpPr>
          <p:nvPr>
            <p:ph type="title"/>
          </p:nvPr>
        </p:nvSpPr>
        <p:spPr>
          <a:xfrm>
            <a:off x="685800" y="152400"/>
            <a:ext cx="7772400" cy="1600200"/>
          </a:xfrm>
        </p:spPr>
        <p:txBody>
          <a:bodyPr/>
          <a:lstStyle/>
          <a:p>
            <a:r>
              <a:rPr lang="en-US" dirty="0"/>
              <a:t>Visualizing DBSCAN</a:t>
            </a:r>
            <a:br>
              <a:rPr lang="en-US" dirty="0"/>
            </a:br>
            <a:r>
              <a:rPr lang="en-US" dirty="0">
                <a:hlinkClick r:id="rId3"/>
              </a:rPr>
              <a:t>https://</a:t>
            </a:r>
            <a:r>
              <a:rPr lang="en-US" dirty="0" err="1">
                <a:hlinkClick r:id="rId3"/>
              </a:rPr>
              <a:t>bit.ly</a:t>
            </a:r>
            <a:r>
              <a:rPr lang="en-US" dirty="0">
                <a:hlinkClick r:id="rId3"/>
              </a:rPr>
              <a:t>/471dbscan</a:t>
            </a:r>
            <a:endParaRPr lang="en-US" dirty="0"/>
          </a:p>
        </p:txBody>
      </p:sp>
      <p:pic>
        <p:nvPicPr>
          <p:cNvPr id="4" name="Picture 3" descr="A screenshot of a cell phone&#10;&#10;Description automatically generated">
            <a:extLst>
              <a:ext uri="{FF2B5EF4-FFF2-40B4-BE49-F238E27FC236}">
                <a16:creationId xmlns:a16="http://schemas.microsoft.com/office/drawing/2014/main" id="{0B64C942-7B7B-004B-8C1D-A94594B9A58F}"/>
              </a:ext>
            </a:extLst>
          </p:cNvPr>
          <p:cNvPicPr>
            <a:picLocks noChangeAspect="1"/>
          </p:cNvPicPr>
          <p:nvPr/>
        </p:nvPicPr>
        <p:blipFill>
          <a:blip r:embed="rId4"/>
          <a:stretch>
            <a:fillRect/>
          </a:stretch>
        </p:blipFill>
        <p:spPr>
          <a:xfrm>
            <a:off x="114300" y="1447800"/>
            <a:ext cx="8915400" cy="5853545"/>
          </a:xfrm>
          <a:prstGeom prst="rect">
            <a:avLst/>
          </a:prstGeom>
        </p:spPr>
      </p:pic>
    </p:spTree>
    <p:extLst>
      <p:ext uri="{BB962C8B-B14F-4D97-AF65-F5344CB8AC3E}">
        <p14:creationId xmlns:p14="http://schemas.microsoft.com/office/powerpoint/2010/main" val="4235134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941A-476A-264E-A16D-6DCAF5691EF8}"/>
              </a:ext>
            </a:extLst>
          </p:cNvPr>
          <p:cNvSpPr>
            <a:spLocks noGrp="1"/>
          </p:cNvSpPr>
          <p:nvPr>
            <p:ph type="title"/>
          </p:nvPr>
        </p:nvSpPr>
        <p:spPr>
          <a:xfrm>
            <a:off x="685800" y="381000"/>
            <a:ext cx="7772400" cy="1143000"/>
          </a:xfrm>
        </p:spPr>
        <p:txBody>
          <a:bodyPr/>
          <a:lstStyle/>
          <a:p>
            <a:r>
              <a:rPr lang="en-US" dirty="0"/>
              <a:t>Clustering Summary</a:t>
            </a:r>
          </a:p>
        </p:txBody>
      </p:sp>
      <p:sp>
        <p:nvSpPr>
          <p:cNvPr id="3" name="Content Placeholder 2">
            <a:extLst>
              <a:ext uri="{FF2B5EF4-FFF2-40B4-BE49-F238E27FC236}">
                <a16:creationId xmlns:a16="http://schemas.microsoft.com/office/drawing/2014/main" id="{86DD2AC4-B7BD-F14B-917E-9F1939376A12}"/>
              </a:ext>
            </a:extLst>
          </p:cNvPr>
          <p:cNvSpPr>
            <a:spLocks noGrp="1"/>
          </p:cNvSpPr>
          <p:nvPr>
            <p:ph idx="1"/>
          </p:nvPr>
        </p:nvSpPr>
        <p:spPr>
          <a:xfrm>
            <a:off x="685800" y="1371600"/>
            <a:ext cx="7772400" cy="4953000"/>
          </a:xfrm>
        </p:spPr>
        <p:txBody>
          <a:bodyPr/>
          <a:lstStyle/>
          <a:p>
            <a:r>
              <a:rPr lang="en-US" sz="3200" dirty="0"/>
              <a:t>Clustering is useful and effective for many tasks</a:t>
            </a:r>
          </a:p>
          <a:p>
            <a:r>
              <a:rPr lang="en-US" sz="3200" dirty="0"/>
              <a:t>K-means clustering is one of the simplest and fastest techniques but</a:t>
            </a:r>
          </a:p>
          <a:p>
            <a:pPr lvl="1"/>
            <a:r>
              <a:rPr lang="en-US" sz="2800" dirty="0"/>
              <a:t>Requires knowing how many clusters is right</a:t>
            </a:r>
          </a:p>
          <a:p>
            <a:pPr lvl="1"/>
            <a:r>
              <a:rPr lang="en-US" sz="2800" dirty="0"/>
              <a:t>Doesn’t handle outliers well</a:t>
            </a:r>
          </a:p>
          <a:p>
            <a:r>
              <a:rPr lang="en-US" sz="3200" dirty="0"/>
              <a:t>Hierarchical clustering is slower but more general, but needs a metric on knowing when to stop</a:t>
            </a:r>
          </a:p>
          <a:p>
            <a:r>
              <a:rPr lang="en-US" sz="3200" dirty="0"/>
              <a:t>There are many other clustering options</a:t>
            </a:r>
          </a:p>
        </p:txBody>
      </p:sp>
    </p:spTree>
    <p:extLst>
      <p:ext uri="{BB962C8B-B14F-4D97-AF65-F5344CB8AC3E}">
        <p14:creationId xmlns:p14="http://schemas.microsoft.com/office/powerpoint/2010/main" val="1454056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200400" y="1066800"/>
            <a:ext cx="5197475" cy="5330825"/>
          </a:xfrm>
          <a:effectLst>
            <a:outerShdw blurRad="50800" dist="38100" dir="2700000" algn="tl" rotWithShape="0">
              <a:srgbClr val="000000">
                <a:alpha val="43000"/>
              </a:srgbClr>
            </a:outerShdw>
          </a:effectLst>
        </p:spPr>
      </p:pic>
      <p:sp>
        <p:nvSpPr>
          <p:cNvPr id="21506" name="Rectangle 3"/>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Clustering Data</a:t>
            </a:r>
          </a:p>
        </p:txBody>
      </p:sp>
      <p:sp>
        <p:nvSpPr>
          <p:cNvPr id="3" name="TextBox 2">
            <a:extLst>
              <a:ext uri="{FF2B5EF4-FFF2-40B4-BE49-F238E27FC236}">
                <a16:creationId xmlns:a16="http://schemas.microsoft.com/office/drawing/2014/main" id="{F6D75A3D-58E6-8248-B02B-0E84EB3D02C9}"/>
              </a:ext>
            </a:extLst>
          </p:cNvPr>
          <p:cNvSpPr txBox="1"/>
          <p:nvPr/>
        </p:nvSpPr>
        <p:spPr>
          <a:xfrm>
            <a:off x="445826" y="1285388"/>
            <a:ext cx="2743201" cy="489364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Given a collection of points (</a:t>
            </a:r>
            <a:r>
              <a:rPr lang="en-US" dirty="0" err="1">
                <a:latin typeface="Calibri" panose="020F0502020204030204" pitchFamily="34" charset="0"/>
                <a:cs typeface="Calibri" panose="020F0502020204030204" pitchFamily="34" charset="0"/>
              </a:rPr>
              <a:t>x,y</a:t>
            </a:r>
            <a:r>
              <a:rPr lang="en-US" dirty="0">
                <a:latin typeface="Calibri" panose="020F0502020204030204" pitchFamily="34" charset="0"/>
                <a:cs typeface="Calibri" panose="020F0502020204030204" pitchFamily="34" charset="0"/>
              </a:rPr>
              <a:t>), group them into one or more clusters based on their distance from one another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How many clusters are there?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How can we find them</a:t>
            </a:r>
          </a:p>
          <a:p>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226050" y="1905000"/>
            <a:ext cx="3698875" cy="3792537"/>
          </a:xfrm>
          <a:effectLst>
            <a:outerShdw blurRad="50800" dist="38100" dir="2700000" algn="tl" rotWithShape="0">
              <a:srgbClr val="000000">
                <a:alpha val="43000"/>
              </a:srgbClr>
            </a:outerShdw>
          </a:effectLst>
        </p:spPr>
      </p:pic>
      <p:sp>
        <p:nvSpPr>
          <p:cNvPr id="57347"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8"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9"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0"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1"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23559" name="Rectangle 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(1) K-Means Clustering</a:t>
            </a:r>
          </a:p>
        </p:txBody>
      </p:sp>
      <p:sp>
        <p:nvSpPr>
          <p:cNvPr id="57353" name="Rectangle 9"/>
          <p:cNvSpPr>
            <a:spLocks noChangeArrowheads="1"/>
          </p:cNvSpPr>
          <p:nvPr/>
        </p:nvSpPr>
        <p:spPr bwMode="auto">
          <a:xfrm>
            <a:off x="219075" y="1411873"/>
            <a:ext cx="4891088" cy="5262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90513" indent="-290513">
              <a:buFontTx/>
              <a:buChar char="•"/>
              <a:defRPr/>
            </a:pPr>
            <a:r>
              <a:rPr lang="en-US" sz="3200" dirty="0">
                <a:latin typeface="Calibri" panose="020F0502020204030204" pitchFamily="34" charset="0"/>
                <a:cs typeface="Calibri" panose="020F0502020204030204" pitchFamily="34" charset="0"/>
              </a:rPr>
              <a:t>Randomly choose k cluster center locations, aka </a:t>
            </a:r>
            <a:r>
              <a:rPr lang="en-US" sz="3200" b="1" dirty="0">
                <a:latin typeface="Calibri" panose="020F0502020204030204" pitchFamily="34" charset="0"/>
                <a:cs typeface="Calibri" panose="020F0502020204030204" pitchFamily="34" charset="0"/>
              </a:rPr>
              <a:t>centroids</a:t>
            </a:r>
          </a:p>
          <a:p>
            <a:pPr marL="290513" indent="-290513">
              <a:buFontTx/>
              <a:buChar char="•"/>
              <a:defRPr/>
            </a:pPr>
            <a:r>
              <a:rPr lang="en-US" sz="3200" dirty="0">
                <a:latin typeface="Calibri" panose="020F0502020204030204" pitchFamily="34" charset="0"/>
                <a:cs typeface="Calibri" panose="020F0502020204030204" pitchFamily="34" charset="0"/>
              </a:rPr>
              <a:t>Loop until convergence</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assign a point to cluster of closest centroid</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re-estimate cluster centroids based on its data assigned</a:t>
            </a:r>
          </a:p>
          <a:p>
            <a:pPr marL="342900" indent="-280988">
              <a:buFontTx/>
              <a:buChar char="•"/>
              <a:defRPr/>
            </a:pPr>
            <a:r>
              <a:rPr lang="en-US" sz="3200" dirty="0">
                <a:latin typeface="Calibri" panose="020F0502020204030204" pitchFamily="34" charset="0"/>
                <a:cs typeface="Calibri" panose="020F0502020204030204" pitchFamily="34" charset="0"/>
              </a:rPr>
              <a:t>Convergence: no point is re-assigned to a different cluster</a:t>
            </a:r>
          </a:p>
        </p:txBody>
      </p:sp>
      <p:sp>
        <p:nvSpPr>
          <p:cNvPr id="2" name="TextBox 1">
            <a:extLst>
              <a:ext uri="{FF2B5EF4-FFF2-40B4-BE49-F238E27FC236}">
                <a16:creationId xmlns:a16="http://schemas.microsoft.com/office/drawing/2014/main" id="{280AB4DF-F9D0-474A-98BF-33BF50F2DA96}"/>
              </a:ext>
            </a:extLst>
          </p:cNvPr>
          <p:cNvSpPr txBox="1"/>
          <p:nvPr/>
        </p:nvSpPr>
        <p:spPr>
          <a:xfrm>
            <a:off x="5226050" y="1310630"/>
            <a:ext cx="3613149" cy="461665"/>
          </a:xfrm>
          <a:prstGeom prst="rect">
            <a:avLst/>
          </a:prstGeom>
          <a:noFill/>
        </p:spPr>
        <p:txBody>
          <a:bodyPr wrap="square" rtlCol="0">
            <a:spAutoFit/>
          </a:bodyPr>
          <a:lstStyle/>
          <a:p>
            <a:pPr algn="ctr"/>
            <a:r>
              <a:rPr lang="en-US" dirty="0"/>
              <a:t>k = 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erson&#10;&#10;Description automatically generated">
            <a:extLst>
              <a:ext uri="{FF2B5EF4-FFF2-40B4-BE49-F238E27FC236}">
                <a16:creationId xmlns:a16="http://schemas.microsoft.com/office/drawing/2014/main" id="{BC67FBB9-5AAD-B144-A974-A3AA805BE2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1000"/>
                    </a14:imgEffect>
                    <a14:imgEffect>
                      <a14:saturation sat="145000"/>
                    </a14:imgEffect>
                  </a14:imgLayer>
                </a14:imgProps>
              </a:ext>
            </a:extLst>
          </a:blip>
          <a:stretch>
            <a:fillRect/>
          </a:stretch>
        </p:blipFill>
        <p:spPr>
          <a:xfrm>
            <a:off x="171450" y="495300"/>
            <a:ext cx="8801100" cy="58674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1399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E057-516A-CD47-A733-ED9EE984CDF3}"/>
              </a:ext>
            </a:extLst>
          </p:cNvPr>
          <p:cNvSpPr>
            <a:spLocks noGrp="1"/>
          </p:cNvSpPr>
          <p:nvPr>
            <p:ph type="title"/>
          </p:nvPr>
        </p:nvSpPr>
        <p:spPr>
          <a:xfrm>
            <a:off x="685800" y="376451"/>
            <a:ext cx="7772400" cy="1143000"/>
          </a:xfrm>
        </p:spPr>
        <p:txBody>
          <a:bodyPr/>
          <a:lstStyle/>
          <a:p>
            <a:r>
              <a:rPr lang="en-US" dirty="0"/>
              <a:t>distance, centroids</a:t>
            </a:r>
          </a:p>
        </p:txBody>
      </p:sp>
      <p:sp>
        <p:nvSpPr>
          <p:cNvPr id="3" name="Content Placeholder 2">
            <a:extLst>
              <a:ext uri="{FF2B5EF4-FFF2-40B4-BE49-F238E27FC236}">
                <a16:creationId xmlns:a16="http://schemas.microsoft.com/office/drawing/2014/main" id="{DB65BACC-EFEC-4440-9102-7B9768A38E83}"/>
              </a:ext>
            </a:extLst>
          </p:cNvPr>
          <p:cNvSpPr>
            <a:spLocks noGrp="1"/>
          </p:cNvSpPr>
          <p:nvPr>
            <p:ph idx="1"/>
          </p:nvPr>
        </p:nvSpPr>
        <p:spPr>
          <a:xfrm>
            <a:off x="457200" y="1519451"/>
            <a:ext cx="8153400" cy="5181600"/>
          </a:xfrm>
        </p:spPr>
        <p:txBody>
          <a:bodyPr/>
          <a:lstStyle/>
          <a:p>
            <a:r>
              <a:rPr lang="en-US" sz="2800" dirty="0"/>
              <a:t>Distance between points </a:t>
            </a:r>
            <a:r>
              <a:rPr lang="en-US" dirty="0"/>
              <a:t>(X</a:t>
            </a:r>
            <a:r>
              <a:rPr lang="en-US" baseline="-25000" dirty="0"/>
              <a:t>0</a:t>
            </a:r>
            <a:r>
              <a:rPr lang="en-US" dirty="0"/>
              <a:t>,Y</a:t>
            </a:r>
            <a:r>
              <a:rPr lang="en-US" baseline="-25000" dirty="0"/>
              <a:t>0</a:t>
            </a:r>
            <a:r>
              <a:rPr lang="en-US" dirty="0"/>
              <a:t>,Z</a:t>
            </a:r>
            <a:r>
              <a:rPr lang="en-US" baseline="-25000" dirty="0"/>
              <a:t>0</a:t>
            </a:r>
            <a:r>
              <a:rPr lang="en-US" dirty="0"/>
              <a:t>) </a:t>
            </a:r>
            <a:r>
              <a:rPr lang="en-US" sz="2800" dirty="0"/>
              <a:t>and</a:t>
            </a:r>
            <a:r>
              <a:rPr lang="en-US" dirty="0"/>
              <a:t> (X</a:t>
            </a:r>
            <a:r>
              <a:rPr lang="en-US" baseline="-25000" dirty="0"/>
              <a:t>1</a:t>
            </a:r>
            <a:r>
              <a:rPr lang="en-US" dirty="0"/>
              <a:t>,Y</a:t>
            </a:r>
            <a:r>
              <a:rPr lang="en-US" baseline="-25000" dirty="0"/>
              <a:t>1</a:t>
            </a:r>
            <a:r>
              <a:rPr lang="en-US" dirty="0"/>
              <a:t>,Z</a:t>
            </a:r>
            <a:r>
              <a:rPr lang="en-US" baseline="-25000" dirty="0"/>
              <a:t>1</a:t>
            </a:r>
            <a:r>
              <a:rPr lang="en-US" dirty="0"/>
              <a:t>) </a:t>
            </a:r>
            <a:r>
              <a:rPr lang="en-US" sz="3200" dirty="0"/>
              <a:t>is</a:t>
            </a:r>
            <a:r>
              <a:rPr lang="en-US" dirty="0"/>
              <a:t> </a:t>
            </a:r>
            <a:r>
              <a:rPr lang="en-US" sz="2800" dirty="0"/>
              <a:t>just sqrt</a:t>
            </a:r>
            <a:r>
              <a:rPr lang="en-US" dirty="0"/>
              <a:t>((X</a:t>
            </a:r>
            <a:r>
              <a:rPr lang="en-US" baseline="-25000" dirty="0"/>
              <a:t>0</a:t>
            </a:r>
            <a:r>
              <a:rPr lang="en-US" dirty="0"/>
              <a:t>- X</a:t>
            </a:r>
            <a:r>
              <a:rPr lang="en-US" baseline="-25000" dirty="0"/>
              <a:t>1</a:t>
            </a:r>
            <a:r>
              <a:rPr lang="en-US" dirty="0"/>
              <a:t>)</a:t>
            </a:r>
            <a:r>
              <a:rPr lang="en-US" baseline="30000" dirty="0"/>
              <a:t>2 </a:t>
            </a:r>
            <a:r>
              <a:rPr lang="en-US" dirty="0"/>
              <a:t>+ (Y</a:t>
            </a:r>
            <a:r>
              <a:rPr lang="en-US" baseline="-25000" dirty="0"/>
              <a:t>0</a:t>
            </a:r>
            <a:r>
              <a:rPr lang="en-US" dirty="0"/>
              <a:t>- Y</a:t>
            </a:r>
            <a:r>
              <a:rPr lang="en-US" baseline="-25000" dirty="0"/>
              <a:t>1</a:t>
            </a:r>
            <a:r>
              <a:rPr lang="en-US" dirty="0"/>
              <a:t>)</a:t>
            </a:r>
            <a:r>
              <a:rPr lang="en-US" baseline="30000" dirty="0"/>
              <a:t>2 </a:t>
            </a:r>
            <a:r>
              <a:rPr lang="en-US" dirty="0"/>
              <a:t>+ (Z</a:t>
            </a:r>
            <a:r>
              <a:rPr lang="en-US" baseline="-25000" dirty="0"/>
              <a:t>0</a:t>
            </a:r>
            <a:r>
              <a:rPr lang="en-US" dirty="0"/>
              <a:t>- Z</a:t>
            </a:r>
            <a:r>
              <a:rPr lang="en-US" baseline="-25000" dirty="0"/>
              <a:t>1</a:t>
            </a:r>
            <a:r>
              <a:rPr lang="en-US" dirty="0"/>
              <a:t>)</a:t>
            </a:r>
            <a:r>
              <a:rPr lang="en-US" baseline="30000" dirty="0"/>
              <a:t>2</a:t>
            </a:r>
            <a:r>
              <a:rPr lang="en-US" dirty="0"/>
              <a:t>)</a:t>
            </a:r>
          </a:p>
          <a:p>
            <a:r>
              <a:rPr lang="en-US" sz="2800" dirty="0"/>
              <a:t>In </a:t>
            </a:r>
            <a:r>
              <a:rPr lang="en-US" sz="2800" dirty="0" err="1"/>
              <a:t>numpy</a:t>
            </a:r>
            <a:endParaRPr lang="en-US" sz="2800" dirty="0"/>
          </a:p>
          <a:p>
            <a:pPr marL="339725" lvl="1" indent="0">
              <a:buNone/>
            </a:pPr>
            <a:r>
              <a:rPr lang="en-US" dirty="0"/>
              <a:t>&gt;&gt;&gt; import </a:t>
            </a:r>
            <a:r>
              <a:rPr lang="en-US" dirty="0" err="1"/>
              <a:t>numpy</a:t>
            </a:r>
            <a:r>
              <a:rPr lang="en-US" dirty="0"/>
              <a:t> as np</a:t>
            </a:r>
          </a:p>
          <a:p>
            <a:pPr marL="339725" lvl="1" indent="0">
              <a:buNone/>
            </a:pPr>
            <a:r>
              <a:rPr lang="en-US" dirty="0"/>
              <a:t>&gt;&gt;&gt; p1 = </a:t>
            </a:r>
            <a:r>
              <a:rPr lang="en-US" dirty="0" err="1"/>
              <a:t>np.array</a:t>
            </a:r>
            <a:r>
              <a:rPr lang="en-US" dirty="0"/>
              <a:t>([0,-2,0,1]) ; p2 = </a:t>
            </a:r>
            <a:r>
              <a:rPr lang="en-US" dirty="0" err="1"/>
              <a:t>np.array</a:t>
            </a:r>
            <a:r>
              <a:rPr lang="en-US" dirty="0"/>
              <a:t>([0,1,2,1]))</a:t>
            </a:r>
          </a:p>
          <a:p>
            <a:pPr marL="339725" lvl="1" indent="0">
              <a:buNone/>
            </a:pPr>
            <a:r>
              <a:rPr lang="en-US" dirty="0"/>
              <a:t>&gt;&gt;&gt; </a:t>
            </a:r>
            <a:r>
              <a:rPr lang="en-US" dirty="0" err="1"/>
              <a:t>np.linalg.norm</a:t>
            </a:r>
            <a:r>
              <a:rPr lang="en-US" dirty="0"/>
              <a:t>(p1 - p2)</a:t>
            </a:r>
          </a:p>
          <a:p>
            <a:pPr marL="339725" lvl="1" indent="0">
              <a:buNone/>
            </a:pPr>
            <a:r>
              <a:rPr lang="en-US" dirty="0"/>
              <a:t>3.605551275463989</a:t>
            </a:r>
          </a:p>
          <a:p>
            <a:pPr marL="341312" indent="-342900"/>
            <a:r>
              <a:rPr lang="en-US" sz="2800" dirty="0"/>
              <a:t>Computing centroid of set of points easy</a:t>
            </a:r>
          </a:p>
          <a:p>
            <a:pPr marL="339725" lvl="1" indent="0">
              <a:buNone/>
            </a:pPr>
            <a:r>
              <a:rPr lang="en-US" dirty="0"/>
              <a:t>&gt;&gt;&gt; points = </a:t>
            </a:r>
            <a:r>
              <a:rPr lang="en-US" dirty="0" err="1"/>
              <a:t>np.array</a:t>
            </a:r>
            <a:r>
              <a:rPr lang="en-US" dirty="0"/>
              <a:t>([[1,2,3], [2,1,1], [3,1,0]])    # 3D points</a:t>
            </a:r>
          </a:p>
          <a:p>
            <a:pPr marL="339725" lvl="1" indent="0">
              <a:buNone/>
            </a:pPr>
            <a:r>
              <a:rPr lang="en-US" dirty="0"/>
              <a:t>&gt;&gt;&gt; centroid = </a:t>
            </a:r>
            <a:r>
              <a:rPr lang="en-US" dirty="0" err="1"/>
              <a:t>np.mean</a:t>
            </a:r>
            <a:r>
              <a:rPr lang="en-US" dirty="0"/>
              <a:t>(points, axis=0)                # mean across columns</a:t>
            </a:r>
          </a:p>
          <a:p>
            <a:pPr marL="339725" lvl="1" indent="0">
              <a:buNone/>
            </a:pPr>
            <a:r>
              <a:rPr lang="en-US" dirty="0"/>
              <a:t>&gt;&gt;&gt; centroid</a:t>
            </a:r>
          </a:p>
          <a:p>
            <a:pPr marL="339725" lvl="1" indent="0">
              <a:buNone/>
            </a:pPr>
            <a:r>
              <a:rPr lang="en-US" dirty="0"/>
              <a:t>array([2.0, 1.33, 1.33])</a:t>
            </a:r>
          </a:p>
          <a:p>
            <a:pPr marL="339725" lvl="1" indent="0">
              <a:buNone/>
            </a:pPr>
            <a:endParaRPr lang="en-US" sz="2400" dirty="0"/>
          </a:p>
        </p:txBody>
      </p:sp>
    </p:spTree>
    <p:extLst>
      <p:ext uri="{BB962C8B-B14F-4D97-AF65-F5344CB8AC3E}">
        <p14:creationId xmlns:p14="http://schemas.microsoft.com/office/powerpoint/2010/main" val="630428937"/>
      </p:ext>
    </p:extLst>
  </p:cSld>
  <p:clrMapOvr>
    <a:masterClrMapping/>
  </p:clrMapOvr>
</p:sld>
</file>

<file path=ppt/theme/theme1.xml><?xml version="1.0" encoding="utf-8"?>
<a:theme xmlns:a="http://schemas.openxmlformats.org/drawingml/2006/main" name="Blank Presentation">
  <a:themeElements>
    <a:clrScheme name="Custom 35">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19821</TotalTime>
  <Words>1632</Words>
  <Application>Microsoft Macintosh PowerPoint</Application>
  <PresentationFormat>On-screen Show (4:3)</PresentationFormat>
  <Paragraphs>243</Paragraphs>
  <Slides>52</Slides>
  <Notes>22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2" baseType="lpstr">
      <vt:lpstr>.AppleSystemUIFont</vt:lpstr>
      <vt:lpstr>Arial</vt:lpstr>
      <vt:lpstr>Calibri</vt:lpstr>
      <vt:lpstr>Garamond</vt:lpstr>
      <vt:lpstr>Lucida Sans</vt:lpstr>
      <vt:lpstr>Symbol</vt:lpstr>
      <vt:lpstr>Times New Roman</vt:lpstr>
      <vt:lpstr>Wingdings</vt:lpstr>
      <vt:lpstr>Blank Presentation</vt:lpstr>
      <vt:lpstr>Equation</vt:lpstr>
      <vt:lpstr>Unsupervised Learning: Clustering</vt:lpstr>
      <vt:lpstr>PowerPoint Presentation</vt:lpstr>
      <vt:lpstr>Yann LeCun on Unsupervised Learning</vt:lpstr>
      <vt:lpstr>Unsupervised Learning</vt:lpstr>
      <vt:lpstr>Clustering algorithms</vt:lpstr>
      <vt:lpstr>Clustering Data</vt:lpstr>
      <vt:lpstr>(1) K-Means Clustering</vt:lpstr>
      <vt:lpstr>PowerPoint Presentation</vt:lpstr>
      <vt:lpstr>distance, centroids</vt:lpstr>
      <vt:lpstr>(1) K-Means Clustering</vt:lpstr>
      <vt:lpstr>K-Means Clustering</vt:lpstr>
      <vt:lpstr>K-Means Clustering</vt:lpstr>
      <vt:lpstr>K-Means Clustering</vt:lpstr>
      <vt:lpstr>Visualizing k-means: http://bit.ly/471kmean</vt:lpstr>
      <vt:lpstr>Clustering the Iris Data</vt:lpstr>
      <vt:lpstr>PowerPoint Presentation</vt:lpstr>
      <vt:lpstr>PowerPoint Presentation</vt:lpstr>
      <vt:lpstr>PowerPoint Presentation</vt:lpstr>
      <vt:lpstr>Scikit-learn clustering</vt:lpstr>
      <vt:lpstr>PowerPoint Presentation</vt:lpstr>
      <vt:lpstr>PowerPoint Presentation</vt:lpstr>
      <vt:lpstr>Problems with K-Means</vt:lpstr>
      <vt:lpstr>Problems with K-Means</vt:lpstr>
      <vt:lpstr>(2) Hierarchical clustering</vt:lpstr>
      <vt:lpstr>Hierarchical Clustering</vt:lpstr>
      <vt:lpstr>PowerPoint Presentation</vt:lpstr>
      <vt:lpstr>PowerPoint Presentation</vt:lpstr>
      <vt:lpstr>PowerPoint Presentation</vt:lpstr>
      <vt:lpstr>Hierarchical clustering advantages</vt:lpstr>
      <vt:lpstr>Divisive hierarchical clustering</vt:lpstr>
      <vt:lpstr>Divisive clustering</vt:lpstr>
      <vt:lpstr>Divisive clustering</vt:lpstr>
      <vt:lpstr>Divisive clustering</vt:lpstr>
      <vt:lpstr>Divisive clustering</vt:lpstr>
      <vt:lpstr>Divisive clustering</vt:lpstr>
      <vt:lpstr>Divisive clustering</vt:lpstr>
      <vt:lpstr>Divisive clustering</vt:lpstr>
      <vt:lpstr>PowerPoint Presentation</vt:lpstr>
      <vt:lpstr>Hierarchical Agglomerative Clustering</vt:lpstr>
      <vt:lpstr>Distance between clusters</vt:lpstr>
      <vt:lpstr>Distance between clusters</vt:lpstr>
      <vt:lpstr>Distance between clusters</vt:lpstr>
      <vt:lpstr>Distance between clusters</vt:lpstr>
      <vt:lpstr>PowerPoint Presentation</vt:lpstr>
      <vt:lpstr>PowerPoint Presentation</vt:lpstr>
      <vt:lpstr>Knowing when to stop</vt:lpstr>
      <vt:lpstr>(3) DBSCAN Algorithm</vt:lpstr>
      <vt:lpstr>PowerPoint Presentation</vt:lpstr>
      <vt:lpstr>Comparing Clustering algorithms</vt:lpstr>
      <vt:lpstr>DBSCAN Example</vt:lpstr>
      <vt:lpstr>Visualizing DBSCAN https://bit.ly/471dbscan</vt:lpstr>
      <vt:lpstr>Clustering Summary</vt:lpstr>
    </vt:vector>
  </TitlesOfParts>
  <Manager/>
  <Company>UMBC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II: k-NN / Bayesian</dc:title>
  <dc:subject/>
  <dc:creator>COGITO</dc:creator>
  <cp:keywords/>
  <dc:description/>
  <cp:lastModifiedBy>Tim Finin</cp:lastModifiedBy>
  <cp:revision>541</cp:revision>
  <cp:lastPrinted>2019-05-01T18:25:36Z</cp:lastPrinted>
  <dcterms:created xsi:type="dcterms:W3CDTF">2009-12-09T21:37:40Z</dcterms:created>
  <dcterms:modified xsi:type="dcterms:W3CDTF">2021-04-29T19:41:05Z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2</vt:i4>
  </property>
  <property fmtid="{D5CDD505-2E9C-101B-9397-08002B2CF9AE}" pid="7" name="MailAddress">
    <vt:lpwstr>finin@umbc.edu</vt:lpwstr>
  </property>
  <property fmtid="{D5CDD505-2E9C-101B-9397-08002B2CF9AE}" pid="8" name="HomePage">
    <vt:lpwstr>http://umbc.edu/~finin</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C:\Users\finin\teaching\AI\RN\</vt:lpwstr>
  </property>
</Properties>
</file>