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4" r:id="rId2"/>
    <p:sldId id="361" r:id="rId3"/>
    <p:sldId id="279" r:id="rId4"/>
    <p:sldId id="291" r:id="rId5"/>
    <p:sldId id="372" r:id="rId6"/>
    <p:sldId id="292" r:id="rId7"/>
    <p:sldId id="297" r:id="rId8"/>
    <p:sldId id="293" r:id="rId9"/>
    <p:sldId id="278" r:id="rId10"/>
    <p:sldId id="370" r:id="rId11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5794"/>
  </p:normalViewPr>
  <p:slideViewPr>
    <p:cSldViewPr showGuides="1">
      <p:cViewPr varScale="1">
        <p:scale>
          <a:sx n="140" d="100"/>
          <a:sy n="140" d="100"/>
        </p:scale>
        <p:origin x="2256" y="192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4038599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Propositional Logic: Pro &amp; Con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63823A-0170-6F4F-B2CA-C46C047BF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1524000" cy="152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75A449-C542-2B41-BC8A-26673E6DA518}"/>
              </a:ext>
            </a:extLst>
          </p:cNvPr>
          <p:cNvSpPr txBox="1"/>
          <p:nvPr/>
        </p:nvSpPr>
        <p:spPr>
          <a:xfrm>
            <a:off x="6599177" y="309860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UMBC 471 9.2.4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0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37668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good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Lays 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complete; 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" y="1143000"/>
            <a:ext cx="82296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represent properties of individuals or relations between them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age 24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hard to represent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(FOL) represents this </a:t>
            </a:r>
            <a:r>
              <a:rPr lang="en-US" sz="3000" dirty="0" err="1">
                <a:ea typeface="ＭＳ Ｐゴシック" charset="0"/>
                <a:cs typeface="ＭＳ Ｐゴシック" charset="0"/>
              </a:rPr>
              <a:t>informa-tion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via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 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&amp;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John loves Mary: loves(John, Mary)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Every elephant is gray: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 x (elephant(x) </a:t>
            </a:r>
            <a:r>
              <a:rPr lang="en-US" sz="2600" dirty="0">
                <a:ea typeface="ＭＳ Ｐゴシック" charset="0"/>
                <a:cs typeface="Calibri"/>
              </a:rPr>
              <a:t>→</a:t>
            </a:r>
            <a:r>
              <a:rPr lang="en-US" sz="2600" dirty="0">
                <a:ea typeface="ＭＳ Ｐゴシック" charset="0"/>
              </a:rPr>
              <a:t> gray(x))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There is a black swan: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 x (swan(X) ^ black(X))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A12 = agent is in call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S12 = There’s a stench in cell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B34 = There’s a breeze in cell (3,4)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W22 = </a:t>
            </a:r>
            <a:r>
              <a:rPr lang="en-US" dirty="0" err="1">
                <a:ea typeface="ＭＳ Ｐゴシック" charset="0"/>
              </a:rPr>
              <a:t>Wumpus</a:t>
            </a:r>
            <a:r>
              <a:rPr lang="en-US" dirty="0">
                <a:ea typeface="ＭＳ Ｐゴシック" charset="0"/>
              </a:rPr>
              <a:t> is in cell (2,2)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V11 = We’</a:t>
            </a:r>
            <a:r>
              <a:rPr lang="en-US" altLang="ja-JP" dirty="0">
                <a:ea typeface="ＭＳ Ｐゴシック" charset="0"/>
              </a:rPr>
              <a:t>ve visited cell (1,1)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W32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 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W32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B22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P32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W22 </a:t>
            </a:r>
            <a:r>
              <a:rPr lang="en-US" dirty="0">
                <a:ea typeface="ＭＳ Ｐゴシック" charset="0"/>
                <a:sym typeface="Symbol" charset="0"/>
              </a:rPr>
              <a:t> S12  S23  S32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V22  OK22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F247B0C7-A6B9-424A-81E4-33C9ADF5152A}"/>
              </a:ext>
            </a:extLst>
          </p:cNvPr>
          <p:cNvSpPr/>
          <p:nvPr/>
        </p:nvSpPr>
        <p:spPr bwMode="auto">
          <a:xfrm>
            <a:off x="5109681" y="5029200"/>
            <a:ext cx="3577120" cy="1219200"/>
          </a:xfrm>
          <a:prstGeom prst="wedgeRoundRectCallout">
            <a:avLst>
              <a:gd name="adj1" fmla="val -53315"/>
              <a:gd name="adj2" fmla="val -113680"/>
              <a:gd name="adj3" fmla="val 16667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If there’s no stench in cell 2,2 then the Wumpus isn’t in cell 21, 23 32 or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Eight symbols for each cell, i.e.: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requires giving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36CF27-C31C-E246-AD2D-E55BF72585CB}"/>
              </a:ext>
            </a:extLst>
          </p:cNvPr>
          <p:cNvSpPr txBox="1"/>
          <p:nvPr/>
        </p:nvSpPr>
        <p:spPr>
          <a:xfrm>
            <a:off x="4974771" y="4414151"/>
            <a:ext cx="38862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8 symbols for 16 cells =&gt; 128 symbols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128</a:t>
            </a:r>
            <a:r>
              <a:rPr lang="en-US" dirty="0"/>
              <a:t> possible models  </a:t>
            </a:r>
            <a:r>
              <a:rPr lang="en-US" dirty="0">
                <a:sym typeface="Wingdings" pitchFamily="2" charset="2"/>
              </a:rPr>
              <a:t>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Must do better than brute force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the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in (1,3) using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these four rules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7.5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(R1)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S11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(R2)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S21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(R3)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(R4)</a:t>
            </a:r>
            <a:r>
              <a:rPr lang="en-US" sz="2800" dirty="0">
                <a:ea typeface="ＭＳ Ｐゴシック" charset="0"/>
              </a:rPr>
              <a:t>   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W13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W13: Wumpus is in cell 1,3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248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yielding three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~S21 and R2, then 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68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F2D588-195C-EC43-B89D-452E1F834ECE}"/>
              </a:ext>
            </a:extLst>
          </p:cNvPr>
          <p:cNvSpPr txBox="1"/>
          <p:nvPr/>
        </p:nvSpPr>
        <p:spPr>
          <a:xfrm>
            <a:off x="6172200" y="5010527"/>
            <a:ext cx="26757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Rule Abbreviation</a:t>
            </a:r>
          </a:p>
          <a:p>
            <a:r>
              <a:rPr lang="en-US" dirty="0"/>
              <a:t>MP: modes ponens</a:t>
            </a:r>
          </a:p>
          <a:p>
            <a:r>
              <a:rPr lang="en-US" dirty="0"/>
              <a:t>AE: and elimination</a:t>
            </a:r>
          </a:p>
          <a:p>
            <a:r>
              <a:rPr lang="en-US" dirty="0"/>
              <a:t>R: unit resolution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Wumpus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Lack of variables prevents general rules, e.g.:</a:t>
            </a:r>
          </a:p>
          <a:p>
            <a:pPr marL="455613" lvl="2" indent="-22383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 x, y V(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cs typeface="Calibri"/>
              </a:rPr>
              <a:t>→</a:t>
            </a:r>
            <a:r>
              <a:rPr lang="en-US" sz="2800" dirty="0">
                <a:ea typeface="ＭＳ Ｐゴシック" charset="0"/>
              </a:rPr>
              <a:t> OK(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 x, y 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cs typeface="Calibri"/>
              </a:rPr>
              <a:t>→</a:t>
            </a:r>
            <a:r>
              <a:rPr lang="en-US" sz="2800" dirty="0">
                <a:ea typeface="ＭＳ Ｐゴシック" charset="0"/>
              </a:rPr>
              <a:t> W(x-1,y) </a:t>
            </a:r>
            <a:r>
              <a:rPr lang="en-US" sz="2800" dirty="0">
                <a:ea typeface="ＭＳ Ｐゴシック" charset="0"/>
                <a:sym typeface="Symbol" charset="0"/>
              </a:rPr>
              <a:t> </a:t>
            </a:r>
            <a:r>
              <a:rPr lang="en-US" sz="2800" dirty="0"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Change of KB over time difficult to represent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In classical logic; a fact is true or false for all time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A standard technique is to index dynamic facts with the time when they’re true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A(1, 1, 0)   </a:t>
            </a:r>
            <a:r>
              <a:rPr lang="en-US" sz="2600" i="1" dirty="0">
                <a:ea typeface="ＭＳ Ｐゴシック" charset="0"/>
              </a:rPr>
              <a:t># agent was in cell 1,1 at time 0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A(2, 1, 1)  </a:t>
            </a:r>
            <a:r>
              <a:rPr lang="en-US" sz="2600" i="1" dirty="0">
                <a:ea typeface="ＭＳ Ｐゴシック" charset="0"/>
              </a:rPr>
              <a:t># agent was in cell 2,1 at time 1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Thus we have a separate KB for every time point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600200"/>
            <a:ext cx="8648700" cy="44196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Inference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process of deriving new sentences from old</a:t>
            </a:r>
          </a:p>
          <a:p>
            <a:pPr lvl="1"/>
            <a:r>
              <a:rPr lang="en-US" sz="2400" b="1" dirty="0">
                <a:ea typeface="ＭＳ Ｐゴシック" charset="0"/>
              </a:rPr>
              <a:t>Sound</a:t>
            </a:r>
            <a:r>
              <a:rPr lang="en-US" sz="2400" dirty="0">
                <a:ea typeface="ＭＳ Ｐゴシック" charset="0"/>
              </a:rPr>
              <a:t> inference derives true conclusions given true premises</a:t>
            </a:r>
          </a:p>
          <a:p>
            <a:pPr lvl="1"/>
            <a:r>
              <a:rPr lang="en-US" sz="2400" b="1" dirty="0">
                <a:ea typeface="ＭＳ Ｐゴシック" charset="0"/>
              </a:rPr>
              <a:t>Complete</a:t>
            </a:r>
            <a:r>
              <a:rPr lang="en-US" sz="2400" dirty="0">
                <a:ea typeface="ＭＳ Ｐゴシック" charset="0"/>
              </a:rPr>
              <a:t> inference derives all true conclusions from premises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dirty="0">
                <a:ea typeface="ＭＳ Ｐゴシック" charset="0"/>
                <a:cs typeface="ＭＳ Ｐゴシック" charset="0"/>
              </a:rPr>
              <a:t> about what the world is made of and the kind of beliefs we can have</a:t>
            </a:r>
          </a:p>
          <a:p>
            <a:r>
              <a:rPr lang="en-US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dirty="0">
                <a:ea typeface="ＭＳ Ｐゴシック" charset="0"/>
                <a:cs typeface="ＭＳ Ｐゴシック" charset="0"/>
              </a:rPr>
              <a:t> commits only to existence of facts that may or may not be the case in the world being represented</a:t>
            </a:r>
          </a:p>
          <a:p>
            <a:pPr lvl="1"/>
            <a:r>
              <a:rPr lang="en-US" sz="2400" dirty="0">
                <a:ea typeface="ＭＳ Ｐゴシック" charset="0"/>
              </a:rPr>
              <a:t>Simple syntax &amp; semantics illustrates the process of inference</a:t>
            </a:r>
          </a:p>
          <a:p>
            <a:pPr lvl="1"/>
            <a:r>
              <a:rPr lang="en-US" sz="2400" dirty="0">
                <a:ea typeface="ＭＳ Ｐゴシック" charset="0"/>
              </a:rPr>
              <a:t>It can become impractical, even for very small worlds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20695</TotalTime>
  <Words>967</Words>
  <Application>Microsoft Macintosh PowerPoint</Application>
  <PresentationFormat>On-screen Show (4:3)</PresentationFormat>
  <Paragraphs>116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Calligraphy</vt:lpstr>
      <vt:lpstr>Times New Roman</vt:lpstr>
      <vt:lpstr>Blank Presentation</vt:lpstr>
      <vt:lpstr>Propositional Logic: Pro &amp; Con</vt:lpstr>
      <vt:lpstr>Propositional logic: pro and con</vt:lpstr>
      <vt:lpstr>PL is a weak KR language</vt:lpstr>
      <vt:lpstr>Hunt the Wumpus domain</vt:lpstr>
      <vt:lpstr>Hunt the Wumpus domain</vt:lpstr>
      <vt:lpstr>After third move</vt:lpstr>
      <vt:lpstr>Proving W13: Wumpus is in cell 1,3</vt:lpstr>
      <vt:lpstr>Propositional Wumpus problems</vt:lpstr>
      <vt:lpstr>Propositional logic 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302</cp:revision>
  <cp:lastPrinted>2019-03-27T18:18:31Z</cp:lastPrinted>
  <dcterms:created xsi:type="dcterms:W3CDTF">2009-10-25T14:57:13Z</dcterms:created>
  <dcterms:modified xsi:type="dcterms:W3CDTF">2020-03-24T21:14:40Z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