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/>
    <p:restoredTop sz="94901" autoAdjust="0"/>
  </p:normalViewPr>
  <p:slideViewPr>
    <p:cSldViewPr showGuides="1">
      <p:cViewPr varScale="1">
        <p:scale>
          <a:sx n="108" d="100"/>
          <a:sy n="108" d="100"/>
        </p:scale>
        <p:origin x="976" y="184"/>
      </p:cViewPr>
      <p:guideLst>
        <p:guide orient="horz" pos="4224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900DFCDA-C582-9545-A593-34FD96970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5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FD89E57-87F7-D54B-9561-EBC43040A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32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6C6578-54FA-6E41-85AF-2BE2800A9FF7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2886382-17DF-C540-8300-73B969E09852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074E94E-AD6F-1F4D-B985-10387DDB5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6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97D46C-216A-0F4D-9C57-16FF0856A673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7A17A68-56E1-784A-B8F0-949647887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4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6C9546A-16F8-0B4E-A7B0-BEA66A951BD6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BF3E7D-BF4D-B84F-AFCF-9AE404208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6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41423BE-B57A-4248-B5D5-C0F6A420575B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6CC94FB-83FD-0A42-83B7-14CDED0C5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3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5591A2-DE36-9847-A0DA-FD2D8780DA8C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0584E62-13EB-F34D-ACDC-4F42279E6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217F212-EDAE-AF41-B3DD-1162CE03EA67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F3E2A7F-42A2-1240-8150-FE74F3B5E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2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FC5BFB4-48CB-8E4A-B027-A769128FEA73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9695276-6B2E-154E-AA16-CAA8E492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3C7C9C8-4584-0F4B-845A-BD1EFF718406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6B11A64-DBD9-F547-B454-417AA3643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1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D09C457-F102-B94E-8BE5-3BEB3796F666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608058F-C1E1-9B4F-B18A-6A57BAFE5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7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38BFFAB-A291-0A46-923D-0EB88F19FF36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DF57E83-5806-C94A-A825-D7FC6E8AD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76B4DF6-F105-064A-8059-91E9FCDBF739}" type="datetime1">
              <a:rPr lang="en-US"/>
              <a:pPr>
                <a:defRPr/>
              </a:pPr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D1CDFA6-1E39-7D4C-BCD1-1949A05ED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4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um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mbrian_explos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research.google.com/" TargetMode="External"/><Relationship Id="rId2" Type="http://schemas.openxmlformats.org/officeDocument/2006/relationships/hyperlink" Target="https://jupyter.rs.umbc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5964" y="1444607"/>
            <a:ext cx="7772400" cy="4305300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 &amp; Notebooks</a:t>
            </a:r>
            <a:b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for AI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89BE65B-D00F-0841-A580-A0EA656D1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636" y="304800"/>
            <a:ext cx="1954773" cy="22657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9698-3FF2-E440-98AC-469D3BC3E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0B6A6-6681-5948-ABC8-7FF1115BD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r>
              <a:rPr lang="en-US" dirty="0"/>
              <a:t>Python has become the most popular programming language today by some metrics</a:t>
            </a:r>
          </a:p>
          <a:p>
            <a:r>
              <a:rPr lang="en-US" dirty="0"/>
              <a:t>It’s a great higher-level programming language</a:t>
            </a:r>
          </a:p>
          <a:p>
            <a:pPr lvl="1"/>
            <a:r>
              <a:rPr lang="en-US" dirty="0"/>
              <a:t>Easy to learn and use</a:t>
            </a:r>
          </a:p>
          <a:p>
            <a:pPr lvl="1"/>
            <a:r>
              <a:rPr lang="en-US" dirty="0"/>
              <a:t>Many interesting and powerful features</a:t>
            </a:r>
          </a:p>
          <a:p>
            <a:pPr lvl="1"/>
            <a:r>
              <a:rPr lang="en-US" dirty="0"/>
              <a:t>Large library of modules; easy to install</a:t>
            </a:r>
          </a:p>
          <a:p>
            <a:r>
              <a:rPr lang="en-US" dirty="0"/>
              <a:t>Drawbacks: slow (interpreted); few built-in datatypes (no arrays!), poor multiprocessing,…</a:t>
            </a:r>
          </a:p>
          <a:p>
            <a:r>
              <a:rPr lang="en-US" dirty="0"/>
              <a:t>Overcome by new modules implementing efficient data structures in C (e.g., </a:t>
            </a:r>
            <a:r>
              <a:rPr lang="en-US" dirty="0" err="1">
                <a:hlinkClick r:id="rId2"/>
              </a:rPr>
              <a:t>Numpy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3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7166-493E-374F-BFD8-A636C955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 for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6AB1F-E0F3-9146-8D22-B8CC5D3EB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/>
              <a:t>AI is currently undergoing a </a:t>
            </a:r>
            <a:r>
              <a:rPr lang="en-US" dirty="0">
                <a:hlinkClick r:id="rId2"/>
              </a:rPr>
              <a:t>Cambrian explosion </a:t>
            </a:r>
            <a:endParaRPr lang="en-US" dirty="0"/>
          </a:p>
          <a:p>
            <a:pPr marL="234950" indent="-234950"/>
            <a:r>
              <a:rPr lang="en-US" dirty="0"/>
              <a:t>New ideas appear every week and must be evaluated and explored rapidly to maintain an advantage or even keep up</a:t>
            </a:r>
          </a:p>
          <a:p>
            <a:pPr lvl="1"/>
            <a:r>
              <a:rPr lang="en-US" dirty="0"/>
              <a:t>Applies to companies, researchers, students</a:t>
            </a:r>
          </a:p>
          <a:p>
            <a:pPr marL="234950" indent="-234950"/>
            <a:r>
              <a:rPr lang="en-US" dirty="0"/>
              <a:t>Python is great for rapid development</a:t>
            </a:r>
          </a:p>
          <a:p>
            <a:pPr marL="234950" indent="-234950"/>
            <a:r>
              <a:rPr lang="en-US" dirty="0"/>
              <a:t>New neural network packages (e.g., TensorFlow, </a:t>
            </a:r>
            <a:r>
              <a:rPr lang="en-US" dirty="0" err="1"/>
              <a:t>PyTorch</a:t>
            </a:r>
            <a:r>
              <a:rPr lang="en-US" dirty="0"/>
              <a:t>) use efficient C modules for expensive computing parts, visualization, etc. </a:t>
            </a:r>
          </a:p>
        </p:txBody>
      </p:sp>
    </p:spTree>
    <p:extLst>
      <p:ext uri="{BB962C8B-B14F-4D97-AF65-F5344CB8AC3E}">
        <p14:creationId xmlns:p14="http://schemas.microsoft.com/office/powerpoint/2010/main" val="351314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38B91DD-7515-8946-BAA1-6DD43B88C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52400"/>
            <a:ext cx="4038600" cy="28603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843DD9-314D-0847-AF52-A5E4F5DC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Jupyter</a:t>
            </a:r>
            <a:r>
              <a:rPr lang="en-US" dirty="0"/>
              <a:t> 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646E-5C14-D34A-8BC3-639DA264C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0"/>
            <a:ext cx="8382000" cy="4905314"/>
          </a:xfrm>
        </p:spPr>
        <p:txBody>
          <a:bodyPr/>
          <a:lstStyle/>
          <a:p>
            <a:r>
              <a:rPr lang="en-US" dirty="0"/>
              <a:t>Current Python notebook</a:t>
            </a:r>
            <a:br>
              <a:rPr lang="en-US" dirty="0"/>
            </a:br>
            <a:r>
              <a:rPr lang="en-US" dirty="0"/>
              <a:t>software, replacing </a:t>
            </a:r>
            <a:r>
              <a:rPr lang="en-US" dirty="0" err="1"/>
              <a:t>iPython</a:t>
            </a:r>
            <a:endParaRPr lang="en-US" dirty="0"/>
          </a:p>
          <a:p>
            <a:r>
              <a:rPr lang="en-US" dirty="0"/>
              <a:t>Open source, browser-</a:t>
            </a:r>
            <a:br>
              <a:rPr lang="en-US" dirty="0"/>
            </a:br>
            <a:r>
              <a:rPr lang="en-US" dirty="0"/>
              <a:t>based application to create and share </a:t>
            </a:r>
            <a:r>
              <a:rPr lang="en-US" i="1" dirty="0"/>
              <a:t>interactive documents</a:t>
            </a:r>
            <a:r>
              <a:rPr lang="en-US" dirty="0"/>
              <a:t> with</a:t>
            </a:r>
          </a:p>
          <a:p>
            <a:pPr lvl="1"/>
            <a:r>
              <a:rPr lang="en-US" dirty="0"/>
              <a:t>Live Python code (also R, Julia, Scala, Bash, …)</a:t>
            </a:r>
          </a:p>
          <a:p>
            <a:pPr lvl="1"/>
            <a:r>
              <a:rPr lang="en-US" dirty="0"/>
              <a:t>Visualizations</a:t>
            </a:r>
          </a:p>
          <a:p>
            <a:pPr lvl="1"/>
            <a:r>
              <a:rPr lang="en-US" dirty="0"/>
              <a:t>Narrative Text</a:t>
            </a:r>
          </a:p>
          <a:p>
            <a:r>
              <a:rPr lang="en-US" dirty="0"/>
              <a:t>Also has a console window and file mover</a:t>
            </a:r>
          </a:p>
        </p:txBody>
      </p:sp>
    </p:spTree>
    <p:extLst>
      <p:ext uri="{BB962C8B-B14F-4D97-AF65-F5344CB8AC3E}">
        <p14:creationId xmlns:p14="http://schemas.microsoft.com/office/powerpoint/2010/main" val="346298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7FF3-A25E-B14D-AA53-B093D7CB4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9D51C-9C25-BC48-8EB8-17823FEE0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43000"/>
            <a:ext cx="8529917" cy="5562600"/>
          </a:xfrm>
        </p:spPr>
        <p:txBody>
          <a:bodyPr/>
          <a:lstStyle/>
          <a:p>
            <a:pPr marL="234950" indent="-234950"/>
            <a:r>
              <a:rPr lang="en-US" dirty="0"/>
              <a:t>Install on your computer</a:t>
            </a:r>
          </a:p>
          <a:p>
            <a:pPr lvl="1"/>
            <a:r>
              <a:rPr lang="en-US" dirty="0"/>
              <a:t>Pip install </a:t>
            </a:r>
            <a:r>
              <a:rPr lang="en-US" dirty="0" err="1"/>
              <a:t>jupyter</a:t>
            </a:r>
            <a:r>
              <a:rPr lang="en-US" dirty="0"/>
              <a:t>; cd to working directory; execute command “</a:t>
            </a:r>
            <a:r>
              <a:rPr lang="en-US" dirty="0" err="1"/>
              <a:t>jupyter</a:t>
            </a:r>
            <a:r>
              <a:rPr lang="en-US" dirty="0"/>
              <a:t> notebook”; visit browser</a:t>
            </a:r>
          </a:p>
          <a:p>
            <a:pPr marL="293688" indent="-236538"/>
            <a:r>
              <a:rPr lang="en-US" dirty="0"/>
              <a:t>In your browser, access UMBC’s remote </a:t>
            </a:r>
            <a:r>
              <a:rPr lang="en-US" dirty="0" err="1"/>
              <a:t>Jupyter</a:t>
            </a:r>
            <a:r>
              <a:rPr lang="en-US" dirty="0"/>
              <a:t> server, </a:t>
            </a:r>
            <a:r>
              <a:rPr lang="en-US" dirty="0">
                <a:hlinkClick r:id="rId2"/>
              </a:rPr>
              <a:t>https://jupyter.rs.umbc.edu/</a:t>
            </a:r>
            <a:r>
              <a:rPr lang="en-US" dirty="0"/>
              <a:t> </a:t>
            </a:r>
          </a:p>
          <a:p>
            <a:pPr marL="693738" lvl="1" indent="-236538"/>
            <a:r>
              <a:rPr lang="en-US" dirty="0"/>
              <a:t>Requires authorization and then logging in </a:t>
            </a:r>
          </a:p>
          <a:p>
            <a:pPr marL="293688" indent="-236538"/>
            <a:r>
              <a:rPr lang="en-US" dirty="0"/>
              <a:t>Access Google’s free </a:t>
            </a:r>
            <a:r>
              <a:rPr lang="en-US" dirty="0" err="1"/>
              <a:t>Colab</a:t>
            </a:r>
            <a:r>
              <a:rPr lang="en-US" dirty="0"/>
              <a:t> server at  </a:t>
            </a:r>
            <a:r>
              <a:rPr lang="en-US" dirty="0">
                <a:hlinkClick r:id="rId3"/>
              </a:rPr>
              <a:t>https://colab.research.google.com/</a:t>
            </a:r>
            <a:endParaRPr lang="en-US" dirty="0"/>
          </a:p>
          <a:p>
            <a:pPr marL="693738" lvl="1" indent="-236538"/>
            <a:r>
              <a:rPr lang="en-US" dirty="0"/>
              <a:t>Powerful but harder to work with local files on your computer</a:t>
            </a:r>
          </a:p>
          <a:p>
            <a:pPr marL="293688" indent="-236538"/>
            <a:r>
              <a:rPr lang="en-US" dirty="0"/>
              <a:t>Ok, there are more ways, but…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F5ECF88-1782-C64E-9F63-2D57B9572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1000" y="152400"/>
            <a:ext cx="986117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4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0370-2D99-9246-BA52-522AF7C7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2895600" cy="990600"/>
          </a:xfrm>
        </p:spPr>
        <p:txBody>
          <a:bodyPr/>
          <a:lstStyle/>
          <a:p>
            <a:pPr algn="l"/>
            <a:r>
              <a:rPr lang="en-US" dirty="0"/>
              <a:t>Let’s try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092B3-FCEE-B942-9B25-84FA6A4C1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78" y="1295400"/>
            <a:ext cx="3042322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Example: code to solve water jug problems with two jugs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D38277-8A1B-984C-8CD9-BF7FE407D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42900"/>
            <a:ext cx="5633122" cy="6172200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051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23564</TotalTime>
  <Words>300</Words>
  <Application>Microsoft Macintosh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Python &amp; Notebooks for AI</vt:lpstr>
      <vt:lpstr>Why Python</vt:lpstr>
      <vt:lpstr>Why Python for AI?</vt:lpstr>
      <vt:lpstr>Jupyter Notebooks</vt:lpstr>
      <vt:lpstr>Three ways to use…</vt:lpstr>
      <vt:lpstr>Let’s try it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262</cp:revision>
  <cp:lastPrinted>2009-09-21T21:09:25Z</cp:lastPrinted>
  <dcterms:created xsi:type="dcterms:W3CDTF">2009-09-18T23:34:15Z</dcterms:created>
  <dcterms:modified xsi:type="dcterms:W3CDTF">2020-02-11T20:33:19Z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