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4"/>
  </p:notesMasterIdLst>
  <p:handoutMasterIdLst>
    <p:handoutMasterId r:id="rId35"/>
  </p:handoutMasterIdLst>
  <p:sldIdLst>
    <p:sldId id="278" r:id="rId2"/>
    <p:sldId id="334" r:id="rId3"/>
    <p:sldId id="335" r:id="rId4"/>
    <p:sldId id="257" r:id="rId5"/>
    <p:sldId id="323" r:id="rId6"/>
    <p:sldId id="336" r:id="rId7"/>
    <p:sldId id="326" r:id="rId8"/>
    <p:sldId id="337" r:id="rId9"/>
    <p:sldId id="331" r:id="rId10"/>
    <p:sldId id="332" r:id="rId11"/>
    <p:sldId id="333" r:id="rId12"/>
    <p:sldId id="313" r:id="rId13"/>
    <p:sldId id="259" r:id="rId14"/>
    <p:sldId id="343" r:id="rId15"/>
    <p:sldId id="314" r:id="rId16"/>
    <p:sldId id="342" r:id="rId17"/>
    <p:sldId id="315" r:id="rId18"/>
    <p:sldId id="316" r:id="rId19"/>
    <p:sldId id="317" r:id="rId20"/>
    <p:sldId id="318" r:id="rId21"/>
    <p:sldId id="268" r:id="rId22"/>
    <p:sldId id="269" r:id="rId23"/>
    <p:sldId id="344" r:id="rId24"/>
    <p:sldId id="270" r:id="rId25"/>
    <p:sldId id="274" r:id="rId26"/>
    <p:sldId id="345" r:id="rId27"/>
    <p:sldId id="276" r:id="rId28"/>
    <p:sldId id="261" r:id="rId29"/>
    <p:sldId id="262" r:id="rId30"/>
    <p:sldId id="341" r:id="rId31"/>
    <p:sldId id="340" r:id="rId32"/>
    <p:sldId id="339" r:id="rId33"/>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46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8"/>
    <p:restoredTop sz="91497"/>
  </p:normalViewPr>
  <p:slideViewPr>
    <p:cSldViewPr>
      <p:cViewPr varScale="1">
        <p:scale>
          <a:sx n="80" d="100"/>
          <a:sy n="80" d="100"/>
        </p:scale>
        <p:origin x="1016" y="176"/>
      </p:cViewPr>
      <p:guideLst>
        <p:guide orient="horz" pos="2160"/>
        <p:guide pos="4656"/>
      </p:guideLst>
    </p:cSldViewPr>
  </p:slideViewPr>
  <p:notesTextViewPr>
    <p:cViewPr>
      <p:scale>
        <a:sx n="100" d="100"/>
        <a:sy n="100" d="100"/>
      </p:scale>
      <p:origin x="0" y="0"/>
    </p:cViewPr>
  </p:notesTextViewPr>
  <p:sorterViewPr>
    <p:cViewPr>
      <p:scale>
        <a:sx n="100" d="100"/>
        <a:sy n="100" d="100"/>
      </p:scale>
      <p:origin x="0" y="168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E3D10764-F14A-AF42-A5CF-D0938E3DCF1E}"/>
              </a:ext>
            </a:extLst>
          </p:cNvPr>
          <p:cNvSpPr>
            <a:spLocks noGrp="1" noChangeArrowheads="1"/>
          </p:cNvSpPr>
          <p:nvPr>
            <p:ph type="hdr" sz="quarter"/>
          </p:nvPr>
        </p:nvSpPr>
        <p:spPr bwMode="auto">
          <a:xfrm>
            <a:off x="0" y="0"/>
            <a:ext cx="4160838" cy="366713"/>
          </a:xfrm>
          <a:prstGeom prst="rect">
            <a:avLst/>
          </a:prstGeom>
          <a:noFill/>
          <a:ln w="9525">
            <a:noFill/>
            <a:miter lim="800000"/>
            <a:headEnd/>
            <a:tailEnd/>
          </a:ln>
          <a:effectLst/>
        </p:spPr>
        <p:txBody>
          <a:bodyPr vert="horz" wrap="square" lIns="95610" tIns="47805" rIns="95610" bIns="47805" numCol="1" anchor="t" anchorCtr="0" compatLnSpc="1">
            <a:prstTxWarp prst="textNoShape">
              <a:avLst/>
            </a:prstTxWarp>
          </a:bodyPr>
          <a:lstStyle>
            <a:lvl1pPr defTabSz="955675">
              <a:defRPr sz="1300">
                <a:latin typeface="Times New Roman" charset="0"/>
                <a:ea typeface="ＭＳ Ｐゴシック" charset="0"/>
                <a:cs typeface="ＭＳ Ｐゴシック" charset="0"/>
              </a:defRPr>
            </a:lvl1pPr>
          </a:lstStyle>
          <a:p>
            <a:pPr>
              <a:defRPr/>
            </a:pPr>
            <a:endParaRPr lang="en-US"/>
          </a:p>
        </p:txBody>
      </p:sp>
      <p:sp>
        <p:nvSpPr>
          <p:cNvPr id="110595" name="Rectangle 3">
            <a:extLst>
              <a:ext uri="{FF2B5EF4-FFF2-40B4-BE49-F238E27FC236}">
                <a16:creationId xmlns:a16="http://schemas.microsoft.com/office/drawing/2014/main" id="{ABA89AD4-C2FE-634C-AFAF-59C21FC54E70}"/>
              </a:ext>
            </a:extLst>
          </p:cNvPr>
          <p:cNvSpPr>
            <a:spLocks noGrp="1" noChangeArrowheads="1"/>
          </p:cNvSpPr>
          <p:nvPr>
            <p:ph type="dt" idx="1"/>
          </p:nvPr>
        </p:nvSpPr>
        <p:spPr bwMode="auto">
          <a:xfrm>
            <a:off x="5437188" y="0"/>
            <a:ext cx="4162425" cy="366713"/>
          </a:xfrm>
          <a:prstGeom prst="rect">
            <a:avLst/>
          </a:prstGeom>
          <a:noFill/>
          <a:ln w="9525">
            <a:noFill/>
            <a:miter lim="800000"/>
            <a:headEnd/>
            <a:tailEnd/>
          </a:ln>
          <a:effectLst/>
        </p:spPr>
        <p:txBody>
          <a:bodyPr vert="horz" wrap="square" lIns="95610" tIns="47805" rIns="95610" bIns="47805" numCol="1" anchor="t" anchorCtr="0" compatLnSpc="1">
            <a:prstTxWarp prst="textNoShape">
              <a:avLst/>
            </a:prstTxWarp>
          </a:bodyPr>
          <a:lstStyle>
            <a:lvl1pPr algn="r" defTabSz="955675">
              <a:defRPr sz="1300">
                <a:latin typeface="Times New Roman" charset="0"/>
                <a:ea typeface="ＭＳ Ｐゴシック" charset="0"/>
                <a:cs typeface="ＭＳ Ｐゴシック" charset="0"/>
              </a:defRPr>
            </a:lvl1pPr>
          </a:lstStyle>
          <a:p>
            <a:pPr>
              <a:defRPr/>
            </a:pPr>
            <a:endParaRPr lang="en-US"/>
          </a:p>
        </p:txBody>
      </p:sp>
      <p:sp>
        <p:nvSpPr>
          <p:cNvPr id="15364" name="Rectangle 4">
            <a:extLst>
              <a:ext uri="{FF2B5EF4-FFF2-40B4-BE49-F238E27FC236}">
                <a16:creationId xmlns:a16="http://schemas.microsoft.com/office/drawing/2014/main" id="{0B4F0B31-6189-A545-A1D0-0DF5A17D9BB7}"/>
              </a:ext>
            </a:extLst>
          </p:cNvPr>
          <p:cNvSpPr>
            <a:spLocks noGrp="1" noRot="1" noChangeAspect="1" noChangeArrowheads="1" noTextEdit="1"/>
          </p:cNvSpPr>
          <p:nvPr>
            <p:ph type="sldImg" idx="2"/>
          </p:nvPr>
        </p:nvSpPr>
        <p:spPr bwMode="auto">
          <a:xfrm>
            <a:off x="2971800" y="547688"/>
            <a:ext cx="3659188" cy="27447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7" name="Rectangle 5">
            <a:extLst>
              <a:ext uri="{FF2B5EF4-FFF2-40B4-BE49-F238E27FC236}">
                <a16:creationId xmlns:a16="http://schemas.microsoft.com/office/drawing/2014/main" id="{57D0D940-7569-2B4E-82FE-87D90CA0ED75}"/>
              </a:ext>
            </a:extLst>
          </p:cNvPr>
          <p:cNvSpPr>
            <a:spLocks noGrp="1" noChangeArrowheads="1"/>
          </p:cNvSpPr>
          <p:nvPr>
            <p:ph type="body" sz="quarter" idx="3"/>
          </p:nvPr>
        </p:nvSpPr>
        <p:spPr bwMode="auto">
          <a:xfrm>
            <a:off x="960438" y="3475038"/>
            <a:ext cx="7681912" cy="3292475"/>
          </a:xfrm>
          <a:prstGeom prst="rect">
            <a:avLst/>
          </a:prstGeom>
          <a:noFill/>
          <a:ln w="9525">
            <a:noFill/>
            <a:miter lim="800000"/>
            <a:headEnd/>
            <a:tailEnd/>
          </a:ln>
          <a:effectLst/>
        </p:spPr>
        <p:txBody>
          <a:bodyPr vert="horz" wrap="square" lIns="95610" tIns="47805" rIns="95610" bIns="4780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0598" name="Rectangle 6">
            <a:extLst>
              <a:ext uri="{FF2B5EF4-FFF2-40B4-BE49-F238E27FC236}">
                <a16:creationId xmlns:a16="http://schemas.microsoft.com/office/drawing/2014/main" id="{361E3E23-461D-4E4E-898D-7102CCD3F5C5}"/>
              </a:ext>
            </a:extLst>
          </p:cNvPr>
          <p:cNvSpPr>
            <a:spLocks noGrp="1" noChangeArrowheads="1"/>
          </p:cNvSpPr>
          <p:nvPr>
            <p:ph type="ftr" sz="quarter" idx="4"/>
          </p:nvPr>
        </p:nvSpPr>
        <p:spPr bwMode="auto">
          <a:xfrm>
            <a:off x="0" y="6946900"/>
            <a:ext cx="4160838" cy="366713"/>
          </a:xfrm>
          <a:prstGeom prst="rect">
            <a:avLst/>
          </a:prstGeom>
          <a:noFill/>
          <a:ln w="9525">
            <a:noFill/>
            <a:miter lim="800000"/>
            <a:headEnd/>
            <a:tailEnd/>
          </a:ln>
          <a:effectLst/>
        </p:spPr>
        <p:txBody>
          <a:bodyPr vert="horz" wrap="square" lIns="95610" tIns="47805" rIns="95610" bIns="47805" numCol="1" anchor="b" anchorCtr="0" compatLnSpc="1">
            <a:prstTxWarp prst="textNoShape">
              <a:avLst/>
            </a:prstTxWarp>
          </a:bodyPr>
          <a:lstStyle>
            <a:lvl1pPr defTabSz="955675">
              <a:defRPr sz="1300">
                <a:latin typeface="Times New Roman" charset="0"/>
                <a:ea typeface="ＭＳ Ｐゴシック" charset="0"/>
                <a:cs typeface="ＭＳ Ｐゴシック" charset="0"/>
              </a:defRPr>
            </a:lvl1pPr>
          </a:lstStyle>
          <a:p>
            <a:pPr>
              <a:defRPr/>
            </a:pPr>
            <a:endParaRPr lang="en-US"/>
          </a:p>
        </p:txBody>
      </p:sp>
      <p:sp>
        <p:nvSpPr>
          <p:cNvPr id="110599" name="Rectangle 7">
            <a:extLst>
              <a:ext uri="{FF2B5EF4-FFF2-40B4-BE49-F238E27FC236}">
                <a16:creationId xmlns:a16="http://schemas.microsoft.com/office/drawing/2014/main" id="{D2D1E585-02AC-3C49-B313-B824CE98B7DA}"/>
              </a:ext>
            </a:extLst>
          </p:cNvPr>
          <p:cNvSpPr>
            <a:spLocks noGrp="1" noChangeArrowheads="1"/>
          </p:cNvSpPr>
          <p:nvPr>
            <p:ph type="sldNum" sz="quarter" idx="5"/>
          </p:nvPr>
        </p:nvSpPr>
        <p:spPr bwMode="auto">
          <a:xfrm>
            <a:off x="5437188" y="6946900"/>
            <a:ext cx="4162425" cy="366713"/>
          </a:xfrm>
          <a:prstGeom prst="rect">
            <a:avLst/>
          </a:prstGeom>
          <a:noFill/>
          <a:ln w="9525">
            <a:noFill/>
            <a:miter lim="800000"/>
            <a:headEnd/>
            <a:tailEnd/>
          </a:ln>
          <a:effectLst/>
        </p:spPr>
        <p:txBody>
          <a:bodyPr vert="horz" wrap="square" lIns="95610" tIns="47805" rIns="95610" bIns="47805" numCol="1" anchor="b" anchorCtr="0" compatLnSpc="1">
            <a:prstTxWarp prst="textNoShape">
              <a:avLst/>
            </a:prstTxWarp>
          </a:bodyPr>
          <a:lstStyle>
            <a:lvl1pPr algn="r" defTabSz="955675">
              <a:defRPr sz="1300"/>
            </a:lvl1pPr>
          </a:lstStyle>
          <a:p>
            <a:fld id="{82BDBA40-9451-9B42-BC5E-89DEDE29D028}" type="slidenum">
              <a:rPr lang="en-US" altLang="en-US"/>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1CC69031-8CDE-A44A-AFBC-1BEBCC561640}"/>
              </a:ext>
            </a:extLst>
          </p:cNvPr>
          <p:cNvSpPr>
            <a:spLocks noGrp="1" noRot="1" noChangeAspect="1" noChangeArrowheads="1" noTextEdit="1"/>
          </p:cNvSpPr>
          <p:nvPr>
            <p:ph type="sldImg"/>
          </p:nvPr>
        </p:nvSpPr>
        <p:spPr>
          <a:ln/>
        </p:spPr>
      </p:sp>
      <p:sp>
        <p:nvSpPr>
          <p:cNvPr id="17410" name="Rectangle 3">
            <a:extLst>
              <a:ext uri="{FF2B5EF4-FFF2-40B4-BE49-F238E27FC236}">
                <a16:creationId xmlns:a16="http://schemas.microsoft.com/office/drawing/2014/main" id="{A7AC0695-3821-7444-A876-126327B5FC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6CAAD08A-FD7D-354D-B55D-2948D1216C7B}"/>
              </a:ext>
            </a:extLst>
          </p:cNvPr>
          <p:cNvSpPr>
            <a:spLocks noGrp="1" noRot="1" noChangeAspect="1" noChangeArrowheads="1" noTextEdit="1"/>
          </p:cNvSpPr>
          <p:nvPr>
            <p:ph type="sldImg"/>
          </p:nvPr>
        </p:nvSpPr>
        <p:spPr>
          <a:ln/>
        </p:spPr>
      </p:sp>
      <p:sp>
        <p:nvSpPr>
          <p:cNvPr id="45058" name="Rectangle 3">
            <a:extLst>
              <a:ext uri="{FF2B5EF4-FFF2-40B4-BE49-F238E27FC236}">
                <a16:creationId xmlns:a16="http://schemas.microsoft.com/office/drawing/2014/main" id="{4A96D517-BDE6-B348-8CB2-47B53C2F03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F2C00F1B-506E-E743-A247-B57F769D5E80}"/>
              </a:ext>
            </a:extLst>
          </p:cNvPr>
          <p:cNvSpPr>
            <a:spLocks noGrp="1" noRot="1" noChangeAspect="1" noChangeArrowheads="1" noTextEdit="1"/>
          </p:cNvSpPr>
          <p:nvPr>
            <p:ph type="sldImg"/>
          </p:nvPr>
        </p:nvSpPr>
        <p:spPr>
          <a:ln/>
        </p:spPr>
      </p:sp>
      <p:sp>
        <p:nvSpPr>
          <p:cNvPr id="47106" name="Rectangle 3">
            <a:extLst>
              <a:ext uri="{FF2B5EF4-FFF2-40B4-BE49-F238E27FC236}">
                <a16:creationId xmlns:a16="http://schemas.microsoft.com/office/drawing/2014/main" id="{2C7DC9EE-D833-D142-BF62-CD436BD4C1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462839C3-2B45-444B-A989-A0FD3544A2FB}"/>
              </a:ext>
            </a:extLst>
          </p:cNvPr>
          <p:cNvSpPr>
            <a:spLocks noGrp="1" noRot="1" noChangeAspect="1" noChangeArrowheads="1" noTextEdit="1"/>
          </p:cNvSpPr>
          <p:nvPr>
            <p:ph type="sldImg"/>
          </p:nvPr>
        </p:nvSpPr>
        <p:spPr>
          <a:ln/>
        </p:spPr>
      </p:sp>
      <p:sp>
        <p:nvSpPr>
          <p:cNvPr id="49154" name="Rectangle 3">
            <a:extLst>
              <a:ext uri="{FF2B5EF4-FFF2-40B4-BE49-F238E27FC236}">
                <a16:creationId xmlns:a16="http://schemas.microsoft.com/office/drawing/2014/main" id="{75974DE3-AD06-DD42-92F8-F9913C2D2E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404DBD07-F9CE-C849-BF27-6AFC0BC2341D}"/>
              </a:ext>
            </a:extLst>
          </p:cNvPr>
          <p:cNvSpPr>
            <a:spLocks noGrp="1" noRot="1" noChangeAspect="1" noChangeArrowheads="1" noTextEdit="1"/>
          </p:cNvSpPr>
          <p:nvPr>
            <p:ph type="sldImg"/>
          </p:nvPr>
        </p:nvSpPr>
        <p:spPr>
          <a:ln/>
        </p:spPr>
      </p:sp>
      <p:sp>
        <p:nvSpPr>
          <p:cNvPr id="51202" name="Rectangle 3">
            <a:extLst>
              <a:ext uri="{FF2B5EF4-FFF2-40B4-BE49-F238E27FC236}">
                <a16:creationId xmlns:a16="http://schemas.microsoft.com/office/drawing/2014/main" id="{504B6722-BDB9-0E4B-B1D0-8A879982AF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CE6ED762-E19E-5C44-A2DF-AB0008EB0636}"/>
              </a:ext>
            </a:extLst>
          </p:cNvPr>
          <p:cNvSpPr>
            <a:spLocks noGrp="1" noRot="1" noChangeAspect="1" noChangeArrowheads="1" noTextEdit="1"/>
          </p:cNvSpPr>
          <p:nvPr>
            <p:ph type="sldImg"/>
          </p:nvPr>
        </p:nvSpPr>
        <p:spPr>
          <a:ln/>
        </p:spPr>
      </p:sp>
      <p:sp>
        <p:nvSpPr>
          <p:cNvPr id="54274" name="Rectangle 3">
            <a:extLst>
              <a:ext uri="{FF2B5EF4-FFF2-40B4-BE49-F238E27FC236}">
                <a16:creationId xmlns:a16="http://schemas.microsoft.com/office/drawing/2014/main" id="{3384FDD4-D6C9-BB42-895D-E5DA0F10C4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F831E92D-CD2D-6245-AA8A-81CC79C65687}"/>
              </a:ext>
            </a:extLst>
          </p:cNvPr>
          <p:cNvSpPr>
            <a:spLocks noGrp="1" noRot="1" noChangeAspect="1" noChangeArrowheads="1" noTextEdit="1"/>
          </p:cNvSpPr>
          <p:nvPr>
            <p:ph type="sldImg"/>
          </p:nvPr>
        </p:nvSpPr>
        <p:spPr>
          <a:ln/>
        </p:spPr>
      </p:sp>
      <p:sp>
        <p:nvSpPr>
          <p:cNvPr id="56322" name="Rectangle 3">
            <a:extLst>
              <a:ext uri="{FF2B5EF4-FFF2-40B4-BE49-F238E27FC236}">
                <a16:creationId xmlns:a16="http://schemas.microsoft.com/office/drawing/2014/main" id="{FD19E00D-E31E-C348-AF49-0FB653B07B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B9EBC0C8-C1C1-7647-B586-7EDF7C98EA11}"/>
              </a:ext>
            </a:extLst>
          </p:cNvPr>
          <p:cNvSpPr>
            <a:spLocks noGrp="1" noRot="1" noChangeAspect="1"/>
          </p:cNvSpPr>
          <p:nvPr>
            <p:ph type="sldImg"/>
          </p:nvPr>
        </p:nvSpPr>
        <p:spPr>
          <a:ln/>
        </p:spPr>
      </p:sp>
      <p:sp>
        <p:nvSpPr>
          <p:cNvPr id="80898" name="Notes Placeholder 2">
            <a:extLst>
              <a:ext uri="{FF2B5EF4-FFF2-40B4-BE49-F238E27FC236}">
                <a16:creationId xmlns:a16="http://schemas.microsoft.com/office/drawing/2014/main" id="{198718B1-7311-CB41-9397-26B1E61BA6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7B7F706A-468E-3B40-96A9-1BCB811B9189}"/>
              </a:ext>
            </a:extLst>
          </p:cNvPr>
          <p:cNvSpPr>
            <a:spLocks noGrp="1" noRot="1" noChangeAspect="1" noChangeArrowheads="1" noTextEdit="1"/>
          </p:cNvSpPr>
          <p:nvPr>
            <p:ph type="sldImg"/>
          </p:nvPr>
        </p:nvSpPr>
        <p:spPr>
          <a:ln/>
        </p:spPr>
      </p:sp>
      <p:sp>
        <p:nvSpPr>
          <p:cNvPr id="58370" name="Rectangle 3">
            <a:extLst>
              <a:ext uri="{FF2B5EF4-FFF2-40B4-BE49-F238E27FC236}">
                <a16:creationId xmlns:a16="http://schemas.microsoft.com/office/drawing/2014/main" id="{A30D41BB-1FAC-3F41-8609-2502CA845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46D8021C-45C1-1349-AE01-55774454F4B9}"/>
              </a:ext>
            </a:extLst>
          </p:cNvPr>
          <p:cNvSpPr>
            <a:spLocks noGrp="1" noRot="1" noChangeAspect="1" noChangeArrowheads="1" noTextEdit="1"/>
          </p:cNvSpPr>
          <p:nvPr>
            <p:ph type="sldImg"/>
          </p:nvPr>
        </p:nvSpPr>
        <p:spPr>
          <a:ln/>
        </p:spPr>
      </p:sp>
      <p:sp>
        <p:nvSpPr>
          <p:cNvPr id="60418" name="Rectangle 3">
            <a:extLst>
              <a:ext uri="{FF2B5EF4-FFF2-40B4-BE49-F238E27FC236}">
                <a16:creationId xmlns:a16="http://schemas.microsoft.com/office/drawing/2014/main" id="{94529725-3C58-534F-9442-99416AA3EE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5794DAB2-647B-2A4F-8C78-509B63365187}"/>
              </a:ext>
            </a:extLst>
          </p:cNvPr>
          <p:cNvSpPr>
            <a:spLocks noGrp="1" noRot="1" noChangeAspect="1" noChangeArrowheads="1" noTextEdit="1"/>
          </p:cNvSpPr>
          <p:nvPr>
            <p:ph type="sldImg"/>
          </p:nvPr>
        </p:nvSpPr>
        <p:spPr>
          <a:ln/>
        </p:spPr>
      </p:sp>
      <p:sp>
        <p:nvSpPr>
          <p:cNvPr id="62466" name="Rectangle 3">
            <a:extLst>
              <a:ext uri="{FF2B5EF4-FFF2-40B4-BE49-F238E27FC236}">
                <a16:creationId xmlns:a16="http://schemas.microsoft.com/office/drawing/2014/main" id="{178CB48A-79B6-B543-A1F8-5E0591796B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2DC89A91-3E6E-9945-B175-84B7CCED558E}"/>
              </a:ext>
            </a:extLst>
          </p:cNvPr>
          <p:cNvSpPr>
            <a:spLocks noGrp="1" noRot="1" noChangeAspect="1" noChangeArrowheads="1" noTextEdit="1"/>
          </p:cNvSpPr>
          <p:nvPr>
            <p:ph type="sldImg"/>
          </p:nvPr>
        </p:nvSpPr>
        <p:spPr>
          <a:ln/>
        </p:spPr>
      </p:sp>
      <p:sp>
        <p:nvSpPr>
          <p:cNvPr id="21506" name="Rectangle 3">
            <a:extLst>
              <a:ext uri="{FF2B5EF4-FFF2-40B4-BE49-F238E27FC236}">
                <a16:creationId xmlns:a16="http://schemas.microsoft.com/office/drawing/2014/main" id="{BE446CBA-930E-5844-BA68-B440B540E2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031">
            <a:extLst>
              <a:ext uri="{FF2B5EF4-FFF2-40B4-BE49-F238E27FC236}">
                <a16:creationId xmlns:a16="http://schemas.microsoft.com/office/drawing/2014/main" id="{8A1A572C-C11E-E649-8554-F3A4756227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55675">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55675">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55675">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55675">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556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556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556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556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CFBBD1C-BA80-9B4A-AF8F-82EB64C81493}" type="slidenum">
              <a:rPr lang="en-US" altLang="en-US" sz="1300"/>
              <a:pPr/>
              <a:t>32</a:t>
            </a:fld>
            <a:endParaRPr lang="en-US" altLang="en-US" sz="1300"/>
          </a:p>
        </p:txBody>
      </p:sp>
      <p:sp>
        <p:nvSpPr>
          <p:cNvPr id="66562" name="Rectangle 2">
            <a:extLst>
              <a:ext uri="{FF2B5EF4-FFF2-40B4-BE49-F238E27FC236}">
                <a16:creationId xmlns:a16="http://schemas.microsoft.com/office/drawing/2014/main" id="{25607C6E-A871-224B-B6F5-09D8D0AEF581}"/>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706CAAA9-720C-A04F-88A2-6AB7003610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Mount Improbable rears up from the plain, lofting its peaks dizzily to the rarefied sky. The towering, vertical cliffs of Mount Improbable can never, it seems, be climbed Dwarfed like insects, thwarted mountaineers crawl and scrabble along the foot, gazing hopelessly at the sheer, unattainable heights. They shake their tiny, baffled heads and declare the brooding summit forever unscalable. </a:t>
            </a:r>
          </a:p>
          <a:p>
            <a:endParaRPr lang="en-US" altLang="en-US">
              <a:latin typeface="Times New Roman" panose="02020603050405020304" pitchFamily="18" charset="0"/>
              <a:ea typeface="ＭＳ Ｐゴシック" panose="020B0600070205080204" pitchFamily="34" charset="-128"/>
            </a:endParaRPr>
          </a:p>
          <a:p>
            <a:r>
              <a:rPr lang="en-US" altLang="en-US">
                <a:latin typeface="Times New Roman" panose="02020603050405020304" pitchFamily="18" charset="0"/>
                <a:ea typeface="ＭＳ Ｐゴシック" panose="020B0600070205080204" pitchFamily="34" charset="-128"/>
              </a:rPr>
              <a:t>Our mountaineers are too ambitious. So intent are they on the perpendicular drama of the cliffs, they do not think to look round the other side of the mountain. There they would find not vertical cliffs and echoing canyons but gently inclined grassy meadows, graded steadily and easily towards the distant uplands. Occasionally the gradual ascent is punctuated by a small, rocky crag, but you can usually find a detour that is not too steep for a fit hill-walker in stout shoes and with time to spare. The sheer height of the peak doesn't matter, so long as you don't try to scale it in a single bound. Locate the mildly sloping path and, if you have unlimited time, the ascent is only as formidable as the next step.</a:t>
            </a:r>
          </a:p>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0742034F-9B82-D747-B79C-2D8827130A61}"/>
              </a:ext>
            </a:extLst>
          </p:cNvPr>
          <p:cNvSpPr>
            <a:spLocks noGrp="1" noRot="1" noChangeAspect="1" noChangeArrowheads="1" noTextEdit="1"/>
          </p:cNvSpPr>
          <p:nvPr>
            <p:ph type="sldImg"/>
          </p:nvPr>
        </p:nvSpPr>
        <p:spPr>
          <a:ln/>
        </p:spPr>
      </p:sp>
      <p:sp>
        <p:nvSpPr>
          <p:cNvPr id="30722" name="Rectangle 3">
            <a:extLst>
              <a:ext uri="{FF2B5EF4-FFF2-40B4-BE49-F238E27FC236}">
                <a16:creationId xmlns:a16="http://schemas.microsoft.com/office/drawing/2014/main" id="{DDB45105-CDB8-164F-9F7A-D83B8EAF55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3BE64EBF-C5DB-B343-9E0E-C2D6A709EBC0}"/>
              </a:ext>
            </a:extLst>
          </p:cNvPr>
          <p:cNvSpPr>
            <a:spLocks noGrp="1" noRot="1" noChangeAspect="1" noChangeArrowheads="1" noTextEdit="1"/>
          </p:cNvSpPr>
          <p:nvPr>
            <p:ph type="sldImg"/>
          </p:nvPr>
        </p:nvSpPr>
        <p:spPr>
          <a:ln/>
        </p:spPr>
      </p:sp>
      <p:sp>
        <p:nvSpPr>
          <p:cNvPr id="32770" name="Rectangle 3">
            <a:extLst>
              <a:ext uri="{FF2B5EF4-FFF2-40B4-BE49-F238E27FC236}">
                <a16:creationId xmlns:a16="http://schemas.microsoft.com/office/drawing/2014/main" id="{9C4C479A-3741-6842-8172-77C73410A5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0DEADEDC-29E0-3743-B8B6-92E6E134650C}"/>
              </a:ext>
            </a:extLst>
          </p:cNvPr>
          <p:cNvSpPr>
            <a:spLocks noGrp="1" noRot="1" noChangeAspect="1" noChangeArrowheads="1" noTextEdit="1"/>
          </p:cNvSpPr>
          <p:nvPr>
            <p:ph type="sldImg"/>
          </p:nvPr>
        </p:nvSpPr>
        <p:spPr>
          <a:ln/>
        </p:spPr>
      </p:sp>
      <p:sp>
        <p:nvSpPr>
          <p:cNvPr id="34818" name="Rectangle 3">
            <a:extLst>
              <a:ext uri="{FF2B5EF4-FFF2-40B4-BE49-F238E27FC236}">
                <a16:creationId xmlns:a16="http://schemas.microsoft.com/office/drawing/2014/main" id="{597050AC-D9CD-DD4F-806A-533C0FB6DF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ED2EDC49-199C-1E42-B1D4-C87DC8B8146E}"/>
              </a:ext>
            </a:extLst>
          </p:cNvPr>
          <p:cNvSpPr>
            <a:spLocks noGrp="1" noRot="1" noChangeAspect="1" noChangeArrowheads="1" noTextEdit="1"/>
          </p:cNvSpPr>
          <p:nvPr>
            <p:ph type="sldImg"/>
          </p:nvPr>
        </p:nvSpPr>
        <p:spPr>
          <a:ln/>
        </p:spPr>
      </p:sp>
      <p:sp>
        <p:nvSpPr>
          <p:cNvPr id="36866" name="Rectangle 3">
            <a:extLst>
              <a:ext uri="{FF2B5EF4-FFF2-40B4-BE49-F238E27FC236}">
                <a16:creationId xmlns:a16="http://schemas.microsoft.com/office/drawing/2014/main" id="{D840AF5E-0D19-6242-8E68-24AC5FD6D1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08B8DD32-6E7C-A246-95BB-5F70EDC8BCAB}"/>
              </a:ext>
            </a:extLst>
          </p:cNvPr>
          <p:cNvSpPr>
            <a:spLocks noGrp="1" noRot="1" noChangeAspect="1" noChangeArrowheads="1" noTextEdit="1"/>
          </p:cNvSpPr>
          <p:nvPr>
            <p:ph type="sldImg"/>
          </p:nvPr>
        </p:nvSpPr>
        <p:spPr>
          <a:ln/>
        </p:spPr>
      </p:sp>
      <p:sp>
        <p:nvSpPr>
          <p:cNvPr id="38914" name="Rectangle 3">
            <a:extLst>
              <a:ext uri="{FF2B5EF4-FFF2-40B4-BE49-F238E27FC236}">
                <a16:creationId xmlns:a16="http://schemas.microsoft.com/office/drawing/2014/main" id="{B28AB685-A390-394A-A8BA-4EF86D17E0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807E11B2-3418-8A4E-A8D3-AC6891AE0A15}"/>
              </a:ext>
            </a:extLst>
          </p:cNvPr>
          <p:cNvSpPr>
            <a:spLocks noGrp="1" noRot="1" noChangeAspect="1" noChangeArrowheads="1" noTextEdit="1"/>
          </p:cNvSpPr>
          <p:nvPr>
            <p:ph type="sldImg"/>
          </p:nvPr>
        </p:nvSpPr>
        <p:spPr>
          <a:ln/>
        </p:spPr>
      </p:sp>
      <p:sp>
        <p:nvSpPr>
          <p:cNvPr id="40962" name="Rectangle 3">
            <a:extLst>
              <a:ext uri="{FF2B5EF4-FFF2-40B4-BE49-F238E27FC236}">
                <a16:creationId xmlns:a16="http://schemas.microsoft.com/office/drawing/2014/main" id="{7FEAA9C0-5148-BD47-93CB-FCC37DC26F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276C0D12-B178-3048-AB3A-1668B36370E4}"/>
              </a:ext>
            </a:extLst>
          </p:cNvPr>
          <p:cNvSpPr>
            <a:spLocks noGrp="1" noRot="1" noChangeAspect="1" noChangeArrowheads="1" noTextEdit="1"/>
          </p:cNvSpPr>
          <p:nvPr>
            <p:ph type="sldImg"/>
          </p:nvPr>
        </p:nvSpPr>
        <p:spPr>
          <a:ln/>
        </p:spPr>
      </p:sp>
      <p:sp>
        <p:nvSpPr>
          <p:cNvPr id="43010" name="Rectangle 3">
            <a:extLst>
              <a:ext uri="{FF2B5EF4-FFF2-40B4-BE49-F238E27FC236}">
                <a16:creationId xmlns:a16="http://schemas.microsoft.com/office/drawing/2014/main" id="{A1D3F387-65E4-8144-83CF-F4772D2DDB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BF42743-56E7-3A42-B812-9529A38B7683}"/>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66EDA732-E52D-834F-8B30-86A510E4975E}"/>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77BFE15E-CEEA-5D4A-ACA6-B8907AE7861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57EA834-8581-5A4C-AA24-01DCB91703E4}" type="slidenum">
              <a:rPr lang="en-US" altLang="en-US"/>
              <a:pPr/>
              <a:t>‹#›</a:t>
            </a:fld>
            <a:endParaRPr lang="en-US" altLang="en-US"/>
          </a:p>
        </p:txBody>
      </p:sp>
    </p:spTree>
    <p:extLst>
      <p:ext uri="{BB962C8B-B14F-4D97-AF65-F5344CB8AC3E}">
        <p14:creationId xmlns:p14="http://schemas.microsoft.com/office/powerpoint/2010/main" val="184570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EB869-B32A-7C4D-BA1A-3ED4C00D9AD8}"/>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49C4B62D-5A0A-3F4E-9DA1-B8E8E7715D14}"/>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CA843561-B726-0E42-8B7C-1760E6CB4FB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A797A7D-F3C8-EB4D-99DB-13745BD3B206}" type="slidenum">
              <a:rPr lang="en-US" altLang="en-US"/>
              <a:pPr/>
              <a:t>‹#›</a:t>
            </a:fld>
            <a:endParaRPr lang="en-US" altLang="en-US"/>
          </a:p>
        </p:txBody>
      </p:sp>
    </p:spTree>
    <p:extLst>
      <p:ext uri="{BB962C8B-B14F-4D97-AF65-F5344CB8AC3E}">
        <p14:creationId xmlns:p14="http://schemas.microsoft.com/office/powerpoint/2010/main" val="113650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A4FCA-4824-034F-96FB-B34391B0091E}"/>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FD56A90B-7497-1144-B1FF-189641CB9430}"/>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03FD3295-FA5F-9B4E-A652-44E01EEB834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9C9F62B-7C9C-2142-84A4-07B7DC2806EA}" type="slidenum">
              <a:rPr lang="en-US" altLang="en-US"/>
              <a:pPr/>
              <a:t>‹#›</a:t>
            </a:fld>
            <a:endParaRPr lang="en-US" altLang="en-US"/>
          </a:p>
        </p:txBody>
      </p:sp>
    </p:spTree>
    <p:extLst>
      <p:ext uri="{BB962C8B-B14F-4D97-AF65-F5344CB8AC3E}">
        <p14:creationId xmlns:p14="http://schemas.microsoft.com/office/powerpoint/2010/main" val="1236891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90600"/>
          </a:xfrm>
        </p:spPr>
        <p:txBody>
          <a:bodyPr/>
          <a:lstStyle/>
          <a:p>
            <a:r>
              <a:rPr lang="en-US"/>
              <a:t>Click to edit Master title style</a:t>
            </a:r>
          </a:p>
        </p:txBody>
      </p:sp>
      <p:sp>
        <p:nvSpPr>
          <p:cNvPr id="3" name="Text Placeholder 2"/>
          <p:cNvSpPr>
            <a:spLocks noGrp="1"/>
          </p:cNvSpPr>
          <p:nvPr>
            <p:ph type="body" sz="half" idx="1"/>
          </p:nvPr>
        </p:nvSpPr>
        <p:spPr>
          <a:xfrm>
            <a:off x="457200" y="14478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47800"/>
            <a:ext cx="40386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62400"/>
            <a:ext cx="40386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4131418-A18C-934C-A754-DA1968D4B13C}"/>
              </a:ext>
            </a:extLst>
          </p:cNvPr>
          <p:cNvSpPr>
            <a:spLocks noGrp="1"/>
          </p:cNvSpPr>
          <p:nvPr>
            <p:ph type="sldNum" sz="quarter" idx="10"/>
          </p:nvPr>
        </p:nvSpPr>
        <p:spPr>
          <a:xfrm>
            <a:off x="8686800" y="6553200"/>
            <a:ext cx="4572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D08D2080-DB12-FD4E-9EB9-87335136A989}" type="slidenum">
              <a:rPr lang="en-US" altLang="en-US"/>
              <a:pPr/>
              <a:t>‹#›</a:t>
            </a:fld>
            <a:endParaRPr lang="en-US" altLang="en-US"/>
          </a:p>
        </p:txBody>
      </p:sp>
    </p:spTree>
    <p:extLst>
      <p:ext uri="{BB962C8B-B14F-4D97-AF65-F5344CB8AC3E}">
        <p14:creationId xmlns:p14="http://schemas.microsoft.com/office/powerpoint/2010/main" val="183814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0CC9F-C2C4-1E4D-A696-4516F3EAE992}"/>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693438BA-AE50-9D42-BB99-C4190F9E2DF2}"/>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5DF114A1-8EDC-6642-99D8-AFD5042917A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180357C-CEA1-1A49-99B8-3705F1735172}" type="slidenum">
              <a:rPr lang="en-US" altLang="en-US"/>
              <a:pPr/>
              <a:t>‹#›</a:t>
            </a:fld>
            <a:endParaRPr lang="en-US" altLang="en-US"/>
          </a:p>
        </p:txBody>
      </p:sp>
    </p:spTree>
    <p:extLst>
      <p:ext uri="{BB962C8B-B14F-4D97-AF65-F5344CB8AC3E}">
        <p14:creationId xmlns:p14="http://schemas.microsoft.com/office/powerpoint/2010/main" val="306571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99C1DD-7354-5F46-AA2E-A13AA7C2CD37}"/>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60A59CCC-63A8-944F-B148-CF4EFE512ACB}"/>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C3F99352-286A-4E44-98A3-ED8BC46DAC6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810C1F8-5B0D-B84E-9570-9244D3E1A070}" type="slidenum">
              <a:rPr lang="en-US" altLang="en-US"/>
              <a:pPr/>
              <a:t>‹#›</a:t>
            </a:fld>
            <a:endParaRPr lang="en-US" altLang="en-US"/>
          </a:p>
        </p:txBody>
      </p:sp>
    </p:spTree>
    <p:extLst>
      <p:ext uri="{BB962C8B-B14F-4D97-AF65-F5344CB8AC3E}">
        <p14:creationId xmlns:p14="http://schemas.microsoft.com/office/powerpoint/2010/main" val="271624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4DCC2C-C092-8A49-AD9D-9A450FBDFEE5}"/>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15727313-7056-7A46-856D-F76DD109BF1C}"/>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EBB5F4C0-1148-774B-88E5-40A0E19995A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F2666C3-52BC-6440-A968-E7399C3DD368}" type="slidenum">
              <a:rPr lang="en-US" altLang="en-US"/>
              <a:pPr/>
              <a:t>‹#›</a:t>
            </a:fld>
            <a:endParaRPr lang="en-US" altLang="en-US"/>
          </a:p>
        </p:txBody>
      </p:sp>
    </p:spTree>
    <p:extLst>
      <p:ext uri="{BB962C8B-B14F-4D97-AF65-F5344CB8AC3E}">
        <p14:creationId xmlns:p14="http://schemas.microsoft.com/office/powerpoint/2010/main" val="390067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09C6A7-20FF-D244-8C09-70E6ED8C2CC5}"/>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8" name="Footer Placeholder 7">
            <a:extLst>
              <a:ext uri="{FF2B5EF4-FFF2-40B4-BE49-F238E27FC236}">
                <a16:creationId xmlns:a16="http://schemas.microsoft.com/office/drawing/2014/main" id="{A4FA3C72-E3C1-224D-9795-962E8831125E}"/>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9" name="Slide Number Placeholder 8">
            <a:extLst>
              <a:ext uri="{FF2B5EF4-FFF2-40B4-BE49-F238E27FC236}">
                <a16:creationId xmlns:a16="http://schemas.microsoft.com/office/drawing/2014/main" id="{95CF2109-42B9-A745-9DAB-C2085EB24F1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1E0DED1-1C3F-D54F-BC73-5F9A88FC7EFD}" type="slidenum">
              <a:rPr lang="en-US" altLang="en-US"/>
              <a:pPr/>
              <a:t>‹#›</a:t>
            </a:fld>
            <a:endParaRPr lang="en-US" altLang="en-US"/>
          </a:p>
        </p:txBody>
      </p:sp>
    </p:spTree>
    <p:extLst>
      <p:ext uri="{BB962C8B-B14F-4D97-AF65-F5344CB8AC3E}">
        <p14:creationId xmlns:p14="http://schemas.microsoft.com/office/powerpoint/2010/main" val="175797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FD34CD-BB97-AD4A-AFD6-BF6F2915EA09}"/>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9600A125-C168-6C44-8791-3737AB090270}"/>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7C481F54-09D7-CE4D-A61C-8EAA859ABB9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1C3DAE8-8F00-3F44-B99C-3A7F5F334A2A}" type="slidenum">
              <a:rPr lang="en-US" altLang="en-US"/>
              <a:pPr/>
              <a:t>‹#›</a:t>
            </a:fld>
            <a:endParaRPr lang="en-US" altLang="en-US"/>
          </a:p>
        </p:txBody>
      </p:sp>
    </p:spTree>
    <p:extLst>
      <p:ext uri="{BB962C8B-B14F-4D97-AF65-F5344CB8AC3E}">
        <p14:creationId xmlns:p14="http://schemas.microsoft.com/office/powerpoint/2010/main" val="2192660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96EC6-C69F-8945-845A-82887E480366}"/>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3" name="Footer Placeholder 2">
            <a:extLst>
              <a:ext uri="{FF2B5EF4-FFF2-40B4-BE49-F238E27FC236}">
                <a16:creationId xmlns:a16="http://schemas.microsoft.com/office/drawing/2014/main" id="{99482290-DFA1-D746-80FE-2F497A7E361A}"/>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4" name="Slide Number Placeholder 3">
            <a:extLst>
              <a:ext uri="{FF2B5EF4-FFF2-40B4-BE49-F238E27FC236}">
                <a16:creationId xmlns:a16="http://schemas.microsoft.com/office/drawing/2014/main" id="{203073FE-D135-264B-B689-A10684CAA8C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3493D3A-54D2-3845-BB6C-8E2EDF866461}" type="slidenum">
              <a:rPr lang="en-US" altLang="en-US"/>
              <a:pPr/>
              <a:t>‹#›</a:t>
            </a:fld>
            <a:endParaRPr lang="en-US" altLang="en-US"/>
          </a:p>
        </p:txBody>
      </p:sp>
    </p:spTree>
    <p:extLst>
      <p:ext uri="{BB962C8B-B14F-4D97-AF65-F5344CB8AC3E}">
        <p14:creationId xmlns:p14="http://schemas.microsoft.com/office/powerpoint/2010/main" val="425549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CABE0A3-670D-9F43-82C9-FC5E2408EBE1}"/>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DED085DD-5682-7246-B888-73C4F27F5F83}"/>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04F2CF44-73E4-C940-B5BA-70DF312F84F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1EC1BFC-BE36-7E47-8E51-566D41A866E0}" type="slidenum">
              <a:rPr lang="en-US" altLang="en-US"/>
              <a:pPr/>
              <a:t>‹#›</a:t>
            </a:fld>
            <a:endParaRPr lang="en-US" altLang="en-US"/>
          </a:p>
        </p:txBody>
      </p:sp>
    </p:spTree>
    <p:extLst>
      <p:ext uri="{BB962C8B-B14F-4D97-AF65-F5344CB8AC3E}">
        <p14:creationId xmlns:p14="http://schemas.microsoft.com/office/powerpoint/2010/main" val="204964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6E10EA4-7840-B44C-8E9A-FC22C5A1A1F8}"/>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1B8AAD38-8EAC-E642-BF25-A5BFD8F69908}"/>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AF9C4EA7-656B-164D-802C-63FBE722B03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116780D-83C3-5D48-ACFE-AB27DB49802B}" type="slidenum">
              <a:rPr lang="en-US" altLang="en-US"/>
              <a:pPr/>
              <a:t>‹#›</a:t>
            </a:fld>
            <a:endParaRPr lang="en-US" altLang="en-US"/>
          </a:p>
        </p:txBody>
      </p:sp>
    </p:spTree>
    <p:extLst>
      <p:ext uri="{BB962C8B-B14F-4D97-AF65-F5344CB8AC3E}">
        <p14:creationId xmlns:p14="http://schemas.microsoft.com/office/powerpoint/2010/main" val="25200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8957A38-D856-8342-AB21-3334EDD60BEA}"/>
              </a:ext>
            </a:extLst>
          </p:cNvPr>
          <p:cNvSpPr>
            <a:spLocks noGrp="1"/>
          </p:cNvSpPr>
          <p:nvPr>
            <p:ph type="title"/>
          </p:nvPr>
        </p:nvSpPr>
        <p:spPr bwMode="auto">
          <a:xfrm>
            <a:off x="6096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A70D4D4-C460-AA4C-8D9B-2810DC6E12C7}"/>
              </a:ext>
            </a:extLst>
          </p:cNvPr>
          <p:cNvSpPr>
            <a:spLocks noGrp="1"/>
          </p:cNvSpPr>
          <p:nvPr>
            <p:ph type="body" idx="1"/>
          </p:nvPr>
        </p:nvSpPr>
        <p:spPr bwMode="auto">
          <a:xfrm>
            <a:off x="6096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Lst>
  <p:hf sldNum="0" hdr="0" ftr="0" dt="0"/>
  <p:txStyles>
    <p:titleStyle>
      <a:lvl1pPr algn="ctr" defTabSz="457200" rtl="0" eaLnBrk="0" fontAlgn="base" hangingPunct="0">
        <a:spcBef>
          <a:spcPct val="0"/>
        </a:spcBef>
        <a:spcAft>
          <a:spcPct val="0"/>
        </a:spcAft>
        <a:defRPr sz="4400" b="1" kern="1200">
          <a:solidFill>
            <a:schemeClr val="tx1"/>
          </a:solidFill>
          <a:latin typeface="Helvetica"/>
          <a:ea typeface="ＭＳ Ｐゴシック" pitchFamily="-65" charset="-128"/>
          <a:cs typeface="Helvetica"/>
        </a:defRPr>
      </a:lvl1pPr>
      <a:lvl2pPr algn="ctr" defTabSz="457200" rtl="0" eaLnBrk="0" fontAlgn="base" hangingPunct="0">
        <a:spcBef>
          <a:spcPct val="0"/>
        </a:spcBef>
        <a:spcAft>
          <a:spcPct val="0"/>
        </a:spcAft>
        <a:defRPr sz="4400" b="1">
          <a:solidFill>
            <a:schemeClr val="tx1"/>
          </a:solidFill>
          <a:latin typeface="Helvetica" pitchFamily="-65" charset="0"/>
          <a:ea typeface="ＭＳ Ｐゴシック" pitchFamily="-65" charset="-128"/>
        </a:defRPr>
      </a:lvl2pPr>
      <a:lvl3pPr algn="ctr" defTabSz="457200" rtl="0" eaLnBrk="0" fontAlgn="base" hangingPunct="0">
        <a:spcBef>
          <a:spcPct val="0"/>
        </a:spcBef>
        <a:spcAft>
          <a:spcPct val="0"/>
        </a:spcAft>
        <a:defRPr sz="4400" b="1">
          <a:solidFill>
            <a:schemeClr val="tx1"/>
          </a:solidFill>
          <a:latin typeface="Helvetica" pitchFamily="-65" charset="0"/>
          <a:ea typeface="ＭＳ Ｐゴシック" pitchFamily="-65" charset="-128"/>
        </a:defRPr>
      </a:lvl3pPr>
      <a:lvl4pPr algn="ctr" defTabSz="457200" rtl="0" eaLnBrk="0" fontAlgn="base" hangingPunct="0">
        <a:spcBef>
          <a:spcPct val="0"/>
        </a:spcBef>
        <a:spcAft>
          <a:spcPct val="0"/>
        </a:spcAft>
        <a:defRPr sz="4400" b="1">
          <a:solidFill>
            <a:schemeClr val="tx1"/>
          </a:solidFill>
          <a:latin typeface="Helvetica" pitchFamily="-65" charset="0"/>
          <a:ea typeface="ＭＳ Ｐゴシック" pitchFamily="-65" charset="-128"/>
        </a:defRPr>
      </a:lvl4pPr>
      <a:lvl5pPr algn="ctr" defTabSz="457200" rtl="0" eaLnBrk="0" fontAlgn="base" hangingPunct="0">
        <a:spcBef>
          <a:spcPct val="0"/>
        </a:spcBef>
        <a:spcAft>
          <a:spcPct val="0"/>
        </a:spcAft>
        <a:defRPr sz="4400" b="1">
          <a:solidFill>
            <a:schemeClr val="tx1"/>
          </a:solidFill>
          <a:latin typeface="Helvetica" pitchFamily="-65" charset="0"/>
          <a:ea typeface="ＭＳ Ｐゴシック" pitchFamily="-65" charset="-128"/>
        </a:defRPr>
      </a:lvl5pPr>
      <a:lvl6pPr marL="457200" algn="ctr" defTabSz="457200" rtl="0" fontAlgn="base">
        <a:spcBef>
          <a:spcPct val="0"/>
        </a:spcBef>
        <a:spcAft>
          <a:spcPct val="0"/>
        </a:spcAft>
        <a:defRPr sz="4400" b="1">
          <a:solidFill>
            <a:schemeClr val="tx1"/>
          </a:solidFill>
          <a:latin typeface="Helvetica" pitchFamily="-65" charset="0"/>
          <a:ea typeface="ＭＳ Ｐゴシック" pitchFamily="-65" charset="-128"/>
        </a:defRPr>
      </a:lvl6pPr>
      <a:lvl7pPr marL="914400" algn="ctr" defTabSz="457200" rtl="0" fontAlgn="base">
        <a:spcBef>
          <a:spcPct val="0"/>
        </a:spcBef>
        <a:spcAft>
          <a:spcPct val="0"/>
        </a:spcAft>
        <a:defRPr sz="4400" b="1">
          <a:solidFill>
            <a:schemeClr val="tx1"/>
          </a:solidFill>
          <a:latin typeface="Helvetica" pitchFamily="-65" charset="0"/>
          <a:ea typeface="ＭＳ Ｐゴシック" pitchFamily="-65" charset="-128"/>
        </a:defRPr>
      </a:lvl7pPr>
      <a:lvl8pPr marL="1371600" algn="ctr" defTabSz="457200" rtl="0" fontAlgn="base">
        <a:spcBef>
          <a:spcPct val="0"/>
        </a:spcBef>
        <a:spcAft>
          <a:spcPct val="0"/>
        </a:spcAft>
        <a:defRPr sz="4400" b="1">
          <a:solidFill>
            <a:schemeClr val="tx1"/>
          </a:solidFill>
          <a:latin typeface="Helvetica" pitchFamily="-65" charset="0"/>
          <a:ea typeface="ＭＳ Ｐゴシック" pitchFamily="-65" charset="-128"/>
        </a:defRPr>
      </a:lvl8pPr>
      <a:lvl9pPr marL="1828800" algn="ctr" defTabSz="457200" rtl="0" fontAlgn="base">
        <a:spcBef>
          <a:spcPct val="0"/>
        </a:spcBef>
        <a:spcAft>
          <a:spcPct val="0"/>
        </a:spcAft>
        <a:defRPr sz="4400" b="1">
          <a:solidFill>
            <a:schemeClr val="tx1"/>
          </a:solidFill>
          <a:latin typeface="Helvetica"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65" charset="-128"/>
          <a:cs typeface="Helvetic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Helvetica"/>
          <a:ea typeface="ＭＳ Ｐゴシック" pitchFamily="-65"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65"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65"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formal.stanford.edu/jmc/history/dartmouth/dartmouth.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formal.stanford.edu/jmc/history/dartmouth/dartmouth.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Heuristi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General_Problem_Solve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formal.stanford.edu/jmc/whatisa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Turing_tes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lizagen.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artistdetective.wordpress.com/2019/09/21/loebner-prize-201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chatbots.org/ai_zone/viewthread/3452/" TargetMode="External"/><Relationship Id="rId5" Type="http://schemas.openxmlformats.org/officeDocument/2006/relationships/hyperlink" Target="http://www.aisb.org.uk/events/loebner-prize" TargetMode="External"/><Relationship Id="rId4" Type="http://schemas.openxmlformats.org/officeDocument/2006/relationships/hyperlink" Target="http://www.aisb.org.uk/events/loebner-prize#finals201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formal.stanford.edu/jmc/whatisa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en.wikipedia.org/wiki/Piet_Hein_(Denmar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Allen_Newell" TargetMode="External"/><Relationship Id="rId3" Type="http://schemas.openxmlformats.org/officeDocument/2006/relationships/hyperlink" Target="http://en.wikipedia.org/wiki/Marvin_Minsky" TargetMode="External"/><Relationship Id="rId7" Type="http://schemas.openxmlformats.org/officeDocument/2006/relationships/hyperlink" Target="http://en.wikipedia.org/wiki/Herbert_Simon" TargetMode="External"/><Relationship Id="rId2" Type="http://schemas.openxmlformats.org/officeDocument/2006/relationships/hyperlink" Target="http://en.wikipedia.org/wiki/John_McCarthy_(computer_scientist)" TargetMode="External"/><Relationship Id="rId1" Type="http://schemas.openxmlformats.org/officeDocument/2006/relationships/slideLayout" Target="../slideLayouts/slideLayout2.xml"/><Relationship Id="rId6" Type="http://schemas.openxmlformats.org/officeDocument/2006/relationships/hyperlink" Target="http://en.wikipedia.org/wiki/Arthur_Samuel" TargetMode="External"/><Relationship Id="rId11" Type="http://schemas.openxmlformats.org/officeDocument/2006/relationships/image" Target="../media/image2.png"/><Relationship Id="rId5" Type="http://schemas.openxmlformats.org/officeDocument/2006/relationships/hyperlink" Target="http://en.wikipedia.org/wiki/Ray_Solomonoff" TargetMode="External"/><Relationship Id="rId10" Type="http://schemas.openxmlformats.org/officeDocument/2006/relationships/hyperlink" Target="http://en.wikipedia.org/wiki/Claude_Shannon" TargetMode="External"/><Relationship Id="rId4" Type="http://schemas.openxmlformats.org/officeDocument/2006/relationships/hyperlink" Target="http://en.wikipedia.org/wiki/Oliver_Selfridge" TargetMode="External"/><Relationship Id="rId9" Type="http://schemas.openxmlformats.org/officeDocument/2006/relationships/hyperlink" Target="http://en.wikipedia.org/wiki/Nathaniel_Rochester_(computer_scienti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a:extLst>
              <a:ext uri="{FF2B5EF4-FFF2-40B4-BE49-F238E27FC236}">
                <a16:creationId xmlns:a16="http://schemas.microsoft.com/office/drawing/2014/main" id="{2249E3FB-CA5E-364F-9930-16510CB7A78B}"/>
              </a:ext>
            </a:extLst>
          </p:cNvPr>
          <p:cNvSpPr>
            <a:spLocks noGrp="1" noChangeArrowheads="1"/>
          </p:cNvSpPr>
          <p:nvPr>
            <p:ph type="ctrTitle"/>
          </p:nvPr>
        </p:nvSpPr>
        <p:spPr>
          <a:xfrm>
            <a:off x="457200" y="1447800"/>
            <a:ext cx="8382000" cy="4038600"/>
          </a:xfrm>
        </p:spPr>
        <p:txBody>
          <a:bodyPr>
            <a:normAutofit/>
          </a:bodyPr>
          <a:lstStyle/>
          <a:p>
            <a:pPr eaLnBrk="1" hangingPunct="1"/>
            <a:r>
              <a:rPr lang="en-US" altLang="en-US" sz="6500" dirty="0">
                <a:effectLst>
                  <a:outerShdw blurRad="38100" dist="38100" dir="2700000" algn="tl">
                    <a:srgbClr val="C0C0C0"/>
                  </a:outerShdw>
                </a:effectLst>
                <a:latin typeface="Helvetica" pitchFamily="2" charset="0"/>
                <a:ea typeface="ＭＳ Ｐゴシック" panose="020B0600070205080204" pitchFamily="34" charset="-128"/>
              </a:rPr>
              <a:t>CMSC 471</a:t>
            </a:r>
            <a:br>
              <a:rPr lang="en-US" altLang="en-US" sz="6500" dirty="0">
                <a:effectLst>
                  <a:outerShdw blurRad="38100" dist="38100" dir="2700000" algn="tl">
                    <a:srgbClr val="C0C0C0"/>
                  </a:outerShdw>
                </a:effectLst>
                <a:latin typeface="Helvetica" pitchFamily="2" charset="0"/>
                <a:ea typeface="ＭＳ Ｐゴシック" panose="020B0600070205080204" pitchFamily="34" charset="-128"/>
              </a:rPr>
            </a:br>
            <a:r>
              <a:rPr lang="en-US" altLang="en-US" sz="6500" dirty="0">
                <a:effectLst>
                  <a:outerShdw blurRad="38100" dist="38100" dir="2700000" algn="tl">
                    <a:srgbClr val="C0C0C0"/>
                  </a:outerShdw>
                </a:effectLst>
                <a:latin typeface="Helvetica" pitchFamily="2" charset="0"/>
                <a:ea typeface="ＭＳ Ｐゴシック" panose="020B0600070205080204" pitchFamily="34" charset="-128"/>
              </a:rPr>
              <a:t>Introduction</a:t>
            </a:r>
          </a:p>
        </p:txBody>
      </p:sp>
      <p:sp>
        <p:nvSpPr>
          <p:cNvPr id="16386" name="Rectangle 5">
            <a:extLst>
              <a:ext uri="{FF2B5EF4-FFF2-40B4-BE49-F238E27FC236}">
                <a16:creationId xmlns:a16="http://schemas.microsoft.com/office/drawing/2014/main" id="{60BFC9DB-9FC9-ED47-B5CE-44E3226E43E6}"/>
              </a:ext>
            </a:extLst>
          </p:cNvPr>
          <p:cNvSpPr>
            <a:spLocks noGrp="1" noChangeArrowheads="1"/>
          </p:cNvSpPr>
          <p:nvPr>
            <p:ph type="subTitle" idx="1"/>
          </p:nvPr>
        </p:nvSpPr>
        <p:spPr>
          <a:xfrm>
            <a:off x="1524000" y="5943600"/>
            <a:ext cx="6400800" cy="533400"/>
          </a:xfrm>
        </p:spPr>
        <p:txBody>
          <a:bodyPr/>
          <a:lstStyle/>
          <a:p>
            <a:pPr eaLnBrk="1" hangingPunct="1">
              <a:lnSpc>
                <a:spcPct val="90000"/>
              </a:lnSpc>
            </a:pPr>
            <a:r>
              <a:rPr lang="en-US" altLang="en-US" b="1">
                <a:solidFill>
                  <a:srgbClr val="898989"/>
                </a:solidFill>
                <a:latin typeface="Helvetica" pitchFamily="2" charset="0"/>
                <a:ea typeface="ＭＳ Ｐゴシック" panose="020B0600070205080204" pitchFamily="34" charset="-128"/>
              </a:rPr>
              <a:t>Tim Finin, finin@umbc.edu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906CC620-EBDD-7141-9752-4F8B48386759}"/>
              </a:ext>
            </a:extLst>
          </p:cNvPr>
          <p:cNvSpPr>
            <a:spLocks noGrp="1"/>
          </p:cNvSpPr>
          <p:nvPr>
            <p:ph type="title"/>
          </p:nvPr>
        </p:nvSpPr>
        <p:spPr/>
        <p:txBody>
          <a:bodyPr/>
          <a:lstStyle/>
          <a:p>
            <a:pPr eaLnBrk="1" hangingPunct="1"/>
            <a:r>
              <a:rPr lang="en-US" altLang="en-US">
                <a:latin typeface="Helvetica" pitchFamily="2" charset="0"/>
                <a:ea typeface="ＭＳ Ｐゴシック" panose="020B0600070205080204" pitchFamily="34" charset="-128"/>
              </a:rPr>
              <a:t>1956 Dartmouth AI Project</a:t>
            </a:r>
          </a:p>
        </p:txBody>
      </p:sp>
      <p:sp>
        <p:nvSpPr>
          <p:cNvPr id="27650" name="Content Placeholder 2">
            <a:extLst>
              <a:ext uri="{FF2B5EF4-FFF2-40B4-BE49-F238E27FC236}">
                <a16:creationId xmlns:a16="http://schemas.microsoft.com/office/drawing/2014/main" id="{EE61C6FC-9DD7-7D4E-BBF5-61F558FBE724}"/>
              </a:ext>
            </a:extLst>
          </p:cNvPr>
          <p:cNvSpPr>
            <a:spLocks noGrp="1"/>
          </p:cNvSpPr>
          <p:nvPr>
            <p:ph idx="1"/>
          </p:nvPr>
        </p:nvSpPr>
        <p:spPr>
          <a:xfrm>
            <a:off x="609600" y="1524000"/>
            <a:ext cx="8229600" cy="4419600"/>
          </a:xfrm>
        </p:spPr>
        <p:txBody>
          <a:bodyPr/>
          <a:lstStyle/>
          <a:p>
            <a:pPr marL="0" indent="0" eaLnBrk="1" hangingPunct="1">
              <a:buFont typeface="Arial" panose="020B0604020202020204" pitchFamily="34" charset="0"/>
              <a:buNone/>
            </a:pPr>
            <a:r>
              <a:rPr lang="ja-JP" altLang="en-US" sz="2300">
                <a:latin typeface="Helvetica" pitchFamily="2" charset="0"/>
                <a:ea typeface="ＭＳ Ｐゴシック" panose="020B0600070205080204" pitchFamily="34" charset="-128"/>
              </a:rPr>
              <a:t>“</a:t>
            </a:r>
            <a:r>
              <a:rPr lang="en-US" altLang="ja-JP" sz="2300">
                <a:latin typeface="Helvetica" pitchFamily="2" charset="0"/>
                <a:ea typeface="ＭＳ Ｐゴシック" panose="020B0600070205080204" pitchFamily="34" charset="-128"/>
              </a:rPr>
              <a:t>We propose that a 2 month, 10 man study of artificial intelligence be carried out during the summer of 1956 at Dartmouth College in Hanover, New Hampshire. The study is to proceed on the basis of the conjecture that every aspect of learning or any other feature of intelligence can in principle be so precisely described that a machine can be made to simulate it. An attempt will be made to find how to make machines use language, form abstractions and concepts, solve kinds of problems now reserved for humans, and improve themselves. We think that a significant advance can be made in one or more of these problems if a carefully selected group of scientists work on it together for a summer.</a:t>
            </a:r>
            <a:r>
              <a:rPr lang="ja-JP" altLang="en-US" sz="2300">
                <a:latin typeface="Helvetica" pitchFamily="2" charset="0"/>
                <a:ea typeface="ＭＳ Ｐゴシック" panose="020B0600070205080204" pitchFamily="34" charset="-128"/>
              </a:rPr>
              <a:t>”</a:t>
            </a:r>
            <a:endParaRPr lang="en-US" altLang="en-US" sz="2300">
              <a:latin typeface="Helvetica" pitchFamily="2" charset="0"/>
              <a:ea typeface="ＭＳ Ｐゴシック" panose="020B0600070205080204" pitchFamily="34" charset="-128"/>
            </a:endParaRPr>
          </a:p>
        </p:txBody>
      </p:sp>
      <p:sp>
        <p:nvSpPr>
          <p:cNvPr id="27651" name="TextBox 5">
            <a:extLst>
              <a:ext uri="{FF2B5EF4-FFF2-40B4-BE49-F238E27FC236}">
                <a16:creationId xmlns:a16="http://schemas.microsoft.com/office/drawing/2014/main" id="{7F8ED45A-F6D5-AE4D-8D74-09DA35FF0EDF}"/>
              </a:ext>
            </a:extLst>
          </p:cNvPr>
          <p:cNvSpPr txBox="1">
            <a:spLocks noChangeArrowheads="1"/>
          </p:cNvSpPr>
          <p:nvPr/>
        </p:nvSpPr>
        <p:spPr bwMode="auto">
          <a:xfrm>
            <a:off x="622300" y="6096000"/>
            <a:ext cx="82169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200">
                <a:hlinkClick r:id="rId2"/>
              </a:rPr>
              <a:t>http://www-formal.stanford.edu/jmc/history/dartmouth/dartmouth.html</a:t>
            </a:r>
            <a:endParaRPr lang="en-US" altLang="en-US"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95DBF578-D7EC-5F4A-8CD2-9F865796D171}"/>
              </a:ext>
            </a:extLst>
          </p:cNvPr>
          <p:cNvSpPr>
            <a:spLocks noGrp="1"/>
          </p:cNvSpPr>
          <p:nvPr>
            <p:ph type="title"/>
          </p:nvPr>
        </p:nvSpPr>
        <p:spPr/>
        <p:txBody>
          <a:bodyPr/>
          <a:lstStyle/>
          <a:p>
            <a:pPr eaLnBrk="1" hangingPunct="1"/>
            <a:r>
              <a:rPr lang="en-US" altLang="en-US">
                <a:latin typeface="Helvetica" pitchFamily="2" charset="0"/>
                <a:ea typeface="ＭＳ Ｐゴシック" panose="020B0600070205080204" pitchFamily="34" charset="-128"/>
              </a:rPr>
              <a:t>1956 Dartmouth AI Project</a:t>
            </a:r>
          </a:p>
        </p:txBody>
      </p:sp>
      <p:sp>
        <p:nvSpPr>
          <p:cNvPr id="28674" name="Content Placeholder 2">
            <a:extLst>
              <a:ext uri="{FF2B5EF4-FFF2-40B4-BE49-F238E27FC236}">
                <a16:creationId xmlns:a16="http://schemas.microsoft.com/office/drawing/2014/main" id="{B84BB6A4-EF14-B84E-AEF7-8A4DB98CCFBC}"/>
              </a:ext>
            </a:extLst>
          </p:cNvPr>
          <p:cNvSpPr>
            <a:spLocks noGrp="1"/>
          </p:cNvSpPr>
          <p:nvPr>
            <p:ph idx="1"/>
          </p:nvPr>
        </p:nvSpPr>
        <p:spPr>
          <a:xfrm>
            <a:off x="609600" y="1524000"/>
            <a:ext cx="8229600" cy="4419600"/>
          </a:xfrm>
        </p:spPr>
        <p:txBody>
          <a:bodyPr/>
          <a:lstStyle/>
          <a:p>
            <a:pPr marL="0" indent="0" eaLnBrk="1" hangingPunct="1">
              <a:buFont typeface="Arial" panose="020B0604020202020204" pitchFamily="34" charset="0"/>
              <a:buNone/>
            </a:pPr>
            <a:r>
              <a:rPr lang="ja-JP" altLang="en-US" sz="2300">
                <a:solidFill>
                  <a:srgbClr val="A6A6A6"/>
                </a:solidFill>
                <a:latin typeface="Helvetica" pitchFamily="2" charset="0"/>
                <a:ea typeface="ＭＳ Ｐゴシック" panose="020B0600070205080204" pitchFamily="34" charset="-128"/>
              </a:rPr>
              <a:t>“</a:t>
            </a:r>
            <a:r>
              <a:rPr lang="en-US" altLang="ja-JP" sz="2300">
                <a:solidFill>
                  <a:srgbClr val="A6A6A6"/>
                </a:solidFill>
                <a:latin typeface="Helvetica" pitchFamily="2" charset="0"/>
                <a:ea typeface="ＭＳ Ｐゴシック" panose="020B0600070205080204" pitchFamily="34" charset="-128"/>
              </a:rPr>
              <a:t>We propose that a </a:t>
            </a:r>
            <a:r>
              <a:rPr lang="en-US" altLang="ja-JP" sz="2300">
                <a:solidFill>
                  <a:srgbClr val="000000"/>
                </a:solidFill>
                <a:latin typeface="Helvetica" pitchFamily="2" charset="0"/>
                <a:ea typeface="ＭＳ Ｐゴシック" panose="020B0600070205080204" pitchFamily="34" charset="-128"/>
              </a:rPr>
              <a:t>2 month</a:t>
            </a:r>
            <a:r>
              <a:rPr lang="en-US" altLang="ja-JP" sz="2300">
                <a:solidFill>
                  <a:srgbClr val="A6A6A6"/>
                </a:solidFill>
                <a:latin typeface="Helvetica" pitchFamily="2" charset="0"/>
                <a:ea typeface="ＭＳ Ｐゴシック" panose="020B0600070205080204" pitchFamily="34" charset="-128"/>
              </a:rPr>
              <a:t>, </a:t>
            </a:r>
            <a:r>
              <a:rPr lang="en-US" altLang="ja-JP" sz="2300">
                <a:latin typeface="Helvetica" pitchFamily="2" charset="0"/>
                <a:ea typeface="ＭＳ Ｐゴシック" panose="020B0600070205080204" pitchFamily="34" charset="-128"/>
              </a:rPr>
              <a:t>10 man </a:t>
            </a:r>
            <a:r>
              <a:rPr lang="en-US" altLang="ja-JP" sz="2300">
                <a:solidFill>
                  <a:srgbClr val="A6A6A6"/>
                </a:solidFill>
                <a:latin typeface="Helvetica" pitchFamily="2" charset="0"/>
                <a:ea typeface="ＭＳ Ｐゴシック" panose="020B0600070205080204" pitchFamily="34" charset="-128"/>
              </a:rPr>
              <a:t>study of artificial intelligence be carried out during the summer of </a:t>
            </a:r>
            <a:r>
              <a:rPr lang="en-US" altLang="ja-JP" sz="2300">
                <a:solidFill>
                  <a:srgbClr val="000000"/>
                </a:solidFill>
                <a:latin typeface="Helvetica" pitchFamily="2" charset="0"/>
                <a:ea typeface="ＭＳ Ｐゴシック" panose="020B0600070205080204" pitchFamily="34" charset="-128"/>
              </a:rPr>
              <a:t>1956</a:t>
            </a:r>
            <a:r>
              <a:rPr lang="en-US" altLang="ja-JP" sz="2300">
                <a:solidFill>
                  <a:srgbClr val="A6A6A6"/>
                </a:solidFill>
                <a:latin typeface="Helvetica" pitchFamily="2" charset="0"/>
                <a:ea typeface="ＭＳ Ｐゴシック" panose="020B0600070205080204" pitchFamily="34" charset="-128"/>
              </a:rPr>
              <a:t> at Dartmouth College in Hanover, New Hampshire. The study is to proceed on the basis of the conjecture that</a:t>
            </a:r>
            <a:r>
              <a:rPr lang="en-US" altLang="ja-JP" sz="2300">
                <a:solidFill>
                  <a:srgbClr val="000000"/>
                </a:solidFill>
                <a:latin typeface="Helvetica" pitchFamily="2" charset="0"/>
                <a:ea typeface="ＭＳ Ｐゴシック" panose="020B0600070205080204" pitchFamily="34" charset="-128"/>
              </a:rPr>
              <a:t> every aspect of learning or any other feature of intelligence </a:t>
            </a:r>
            <a:r>
              <a:rPr lang="en-US" altLang="ja-JP" sz="2300">
                <a:solidFill>
                  <a:srgbClr val="A6A6A6"/>
                </a:solidFill>
                <a:latin typeface="Helvetica" pitchFamily="2" charset="0"/>
                <a:ea typeface="ＭＳ Ｐゴシック" panose="020B0600070205080204" pitchFamily="34" charset="-128"/>
              </a:rPr>
              <a:t>can in principle be so precisely described that a machine can be made to simulate it. An attempt will be made to find how to make machines </a:t>
            </a:r>
            <a:r>
              <a:rPr lang="en-US" altLang="ja-JP" sz="2300">
                <a:solidFill>
                  <a:srgbClr val="000000"/>
                </a:solidFill>
                <a:latin typeface="Helvetica" pitchFamily="2" charset="0"/>
                <a:ea typeface="ＭＳ Ｐゴシック" panose="020B0600070205080204" pitchFamily="34" charset="-128"/>
              </a:rPr>
              <a:t>use language</a:t>
            </a:r>
            <a:r>
              <a:rPr lang="en-US" altLang="ja-JP" sz="2300">
                <a:solidFill>
                  <a:srgbClr val="A6A6A6"/>
                </a:solidFill>
                <a:latin typeface="Helvetica" pitchFamily="2" charset="0"/>
                <a:ea typeface="ＭＳ Ｐゴシック" panose="020B0600070205080204" pitchFamily="34" charset="-128"/>
              </a:rPr>
              <a:t>, form </a:t>
            </a:r>
            <a:r>
              <a:rPr lang="en-US" altLang="ja-JP" sz="2300">
                <a:solidFill>
                  <a:srgbClr val="000000"/>
                </a:solidFill>
                <a:latin typeface="Helvetica" pitchFamily="2" charset="0"/>
                <a:ea typeface="ＭＳ Ｐゴシック" panose="020B0600070205080204" pitchFamily="34" charset="-128"/>
              </a:rPr>
              <a:t>abstractions</a:t>
            </a:r>
            <a:r>
              <a:rPr lang="en-US" altLang="ja-JP" sz="2300">
                <a:solidFill>
                  <a:srgbClr val="A6A6A6"/>
                </a:solidFill>
                <a:latin typeface="Helvetica" pitchFamily="2" charset="0"/>
                <a:ea typeface="ＭＳ Ｐゴシック" panose="020B0600070205080204" pitchFamily="34" charset="-128"/>
              </a:rPr>
              <a:t> and concepts, </a:t>
            </a:r>
            <a:r>
              <a:rPr lang="en-US" altLang="ja-JP" sz="2300">
                <a:solidFill>
                  <a:srgbClr val="000000"/>
                </a:solidFill>
                <a:latin typeface="Helvetica" pitchFamily="2" charset="0"/>
                <a:ea typeface="ＭＳ Ｐゴシック" panose="020B0600070205080204" pitchFamily="34" charset="-128"/>
              </a:rPr>
              <a:t>solve kinds of problems now reserved for humans</a:t>
            </a:r>
            <a:r>
              <a:rPr lang="en-US" altLang="ja-JP" sz="2300">
                <a:solidFill>
                  <a:srgbClr val="A6A6A6"/>
                </a:solidFill>
                <a:latin typeface="Helvetica" pitchFamily="2" charset="0"/>
                <a:ea typeface="ＭＳ Ｐゴシック" panose="020B0600070205080204" pitchFamily="34" charset="-128"/>
              </a:rPr>
              <a:t>, and </a:t>
            </a:r>
            <a:r>
              <a:rPr lang="en-US" altLang="ja-JP" sz="2300">
                <a:solidFill>
                  <a:srgbClr val="000000"/>
                </a:solidFill>
                <a:latin typeface="Helvetica" pitchFamily="2" charset="0"/>
                <a:ea typeface="ＭＳ Ｐゴシック" panose="020B0600070205080204" pitchFamily="34" charset="-128"/>
              </a:rPr>
              <a:t>improve themselves</a:t>
            </a:r>
            <a:r>
              <a:rPr lang="en-US" altLang="ja-JP" sz="2300">
                <a:solidFill>
                  <a:srgbClr val="A6A6A6"/>
                </a:solidFill>
                <a:latin typeface="Helvetica" pitchFamily="2" charset="0"/>
                <a:ea typeface="ＭＳ Ｐゴシック" panose="020B0600070205080204" pitchFamily="34" charset="-128"/>
              </a:rPr>
              <a:t>. We think that a </a:t>
            </a:r>
            <a:r>
              <a:rPr lang="en-US" altLang="ja-JP" sz="2300">
                <a:solidFill>
                  <a:srgbClr val="000000"/>
                </a:solidFill>
                <a:latin typeface="Helvetica" pitchFamily="2" charset="0"/>
                <a:ea typeface="ＭＳ Ｐゴシック" panose="020B0600070205080204" pitchFamily="34" charset="-128"/>
              </a:rPr>
              <a:t>significant advance can be made</a:t>
            </a:r>
            <a:r>
              <a:rPr lang="en-US" altLang="ja-JP" sz="2300">
                <a:solidFill>
                  <a:srgbClr val="A6A6A6"/>
                </a:solidFill>
                <a:latin typeface="Helvetica" pitchFamily="2" charset="0"/>
                <a:ea typeface="ＭＳ Ｐゴシック" panose="020B0600070205080204" pitchFamily="34" charset="-128"/>
              </a:rPr>
              <a:t> in one or more of these problems if a carefully selected group of scientists work on it together for a summer.</a:t>
            </a:r>
            <a:r>
              <a:rPr lang="ja-JP" altLang="en-US" sz="2300">
                <a:solidFill>
                  <a:srgbClr val="A6A6A6"/>
                </a:solidFill>
                <a:latin typeface="Helvetica" pitchFamily="2" charset="0"/>
                <a:ea typeface="ＭＳ Ｐゴシック" panose="020B0600070205080204" pitchFamily="34" charset="-128"/>
              </a:rPr>
              <a:t>”</a:t>
            </a:r>
            <a:endParaRPr lang="en-US" altLang="en-US" sz="2300">
              <a:solidFill>
                <a:srgbClr val="A6A6A6"/>
              </a:solidFill>
              <a:latin typeface="Helvetica" pitchFamily="2" charset="0"/>
              <a:ea typeface="ＭＳ Ｐゴシック" panose="020B0600070205080204" pitchFamily="34" charset="-128"/>
            </a:endParaRPr>
          </a:p>
        </p:txBody>
      </p:sp>
      <p:sp>
        <p:nvSpPr>
          <p:cNvPr id="28675" name="TextBox 5">
            <a:extLst>
              <a:ext uri="{FF2B5EF4-FFF2-40B4-BE49-F238E27FC236}">
                <a16:creationId xmlns:a16="http://schemas.microsoft.com/office/drawing/2014/main" id="{804591C5-1BAD-814A-A67A-EB15B4D28FB7}"/>
              </a:ext>
            </a:extLst>
          </p:cNvPr>
          <p:cNvSpPr txBox="1">
            <a:spLocks noChangeArrowheads="1"/>
          </p:cNvSpPr>
          <p:nvPr/>
        </p:nvSpPr>
        <p:spPr bwMode="auto">
          <a:xfrm>
            <a:off x="622300" y="6096000"/>
            <a:ext cx="82169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200">
                <a:hlinkClick r:id="rId2"/>
              </a:rPr>
              <a:t>http://www-formal.stanford.edu/jmc/history/dartmouth/dartmouth.html</a:t>
            </a:r>
            <a:endParaRPr lang="en-US" altLang="en-US"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9764476F-C0C2-634C-87F3-4B0E61F801D6}"/>
              </a:ext>
            </a:extLst>
          </p:cNvPr>
          <p:cNvSpPr>
            <a:spLocks noGrp="1" noChangeArrowheads="1"/>
          </p:cNvSpPr>
          <p:nvPr>
            <p:ph type="title"/>
          </p:nvPr>
        </p:nvSpPr>
        <p:spPr>
          <a:xfrm>
            <a:off x="838200" y="304800"/>
            <a:ext cx="7772400" cy="1143000"/>
          </a:xfrm>
        </p:spPr>
        <p:txBody>
          <a:bodyPr/>
          <a:lstStyle/>
          <a:p>
            <a:pPr eaLnBrk="1" hangingPunct="1"/>
            <a:r>
              <a:rPr lang="en-US" altLang="en-US">
                <a:latin typeface="Helvetica" pitchFamily="2" charset="0"/>
                <a:ea typeface="ＭＳ Ｐゴシック" panose="020B0600070205080204" pitchFamily="34" charset="-128"/>
              </a:rPr>
              <a:t>Recent AI History</a:t>
            </a:r>
          </a:p>
        </p:txBody>
      </p:sp>
      <p:sp>
        <p:nvSpPr>
          <p:cNvPr id="29698" name="Rectangle 3">
            <a:extLst>
              <a:ext uri="{FF2B5EF4-FFF2-40B4-BE49-F238E27FC236}">
                <a16:creationId xmlns:a16="http://schemas.microsoft.com/office/drawing/2014/main" id="{50906B1C-EEF2-7149-B006-DAF5587AF49B}"/>
              </a:ext>
            </a:extLst>
          </p:cNvPr>
          <p:cNvSpPr>
            <a:spLocks noGrp="1" noChangeArrowheads="1"/>
          </p:cNvSpPr>
          <p:nvPr>
            <p:ph idx="1"/>
          </p:nvPr>
        </p:nvSpPr>
        <p:spPr>
          <a:xfrm>
            <a:off x="838200" y="1371600"/>
            <a:ext cx="7772400" cy="5029200"/>
          </a:xfrm>
        </p:spPr>
        <p:txBody>
          <a:bodyPr/>
          <a:lstStyle/>
          <a:p>
            <a:pPr eaLnBrk="1" hangingPunct="1"/>
            <a:r>
              <a:rPr lang="en-US" altLang="en-US" sz="2800" dirty="0">
                <a:latin typeface="Helvetica" pitchFamily="2" charset="0"/>
                <a:ea typeface="ＭＳ Ｐゴシック" panose="020B0600070205080204" pitchFamily="34" charset="-128"/>
              </a:rPr>
              <a:t>AI has had it’</a:t>
            </a:r>
            <a:r>
              <a:rPr lang="en-US" altLang="ja-JP" sz="2800" dirty="0">
                <a:latin typeface="Helvetica" pitchFamily="2" charset="0"/>
                <a:ea typeface="ＭＳ Ｐゴシック" panose="020B0600070205080204" pitchFamily="34" charset="-128"/>
              </a:rPr>
              <a:t>s ups and downs</a:t>
            </a:r>
          </a:p>
          <a:p>
            <a:pPr lvl="1" eaLnBrk="1" hangingPunct="1"/>
            <a:r>
              <a:rPr lang="en-US" altLang="en-US" sz="2400" dirty="0">
                <a:latin typeface="Helvetica" pitchFamily="2" charset="0"/>
                <a:ea typeface="ＭＳ Ｐゴシック" panose="020B0600070205080204" pitchFamily="34" charset="-128"/>
              </a:rPr>
              <a:t>50-60 up, 70s down, 80s up, 90s down, 00s up, 10s up, 20s up, …</a:t>
            </a:r>
          </a:p>
          <a:p>
            <a:pPr lvl="1" eaLnBrk="1" hangingPunct="1"/>
            <a:r>
              <a:rPr lang="en-US" altLang="en-US" sz="2400" dirty="0">
                <a:latin typeface="Helvetica" pitchFamily="2" charset="0"/>
                <a:ea typeface="ＭＳ Ｐゴシック" panose="020B0600070205080204" pitchFamily="34" charset="-128"/>
              </a:rPr>
              <a:t>Like the stock market, the overall trend is up</a:t>
            </a:r>
          </a:p>
          <a:p>
            <a:pPr eaLnBrk="1" hangingPunct="1"/>
            <a:r>
              <a:rPr lang="en-US" altLang="en-US" sz="2800" dirty="0">
                <a:latin typeface="Helvetica" pitchFamily="2" charset="0"/>
                <a:ea typeface="ＭＳ Ｐゴシック" panose="020B0600070205080204" pitchFamily="34" charset="-128"/>
              </a:rPr>
              <a:t>Hot topics today?</a:t>
            </a:r>
          </a:p>
          <a:p>
            <a:pPr lvl="1" eaLnBrk="1" hangingPunct="1"/>
            <a:r>
              <a:rPr lang="en-US" altLang="en-US" sz="2400" dirty="0">
                <a:latin typeface="Helvetica" pitchFamily="2" charset="0"/>
                <a:ea typeface="ＭＳ Ｐゴシック" panose="020B0600070205080204" pitchFamily="34" charset="-128"/>
              </a:rPr>
              <a:t>Neural networks again: deep learning</a:t>
            </a:r>
          </a:p>
          <a:p>
            <a:pPr lvl="1" eaLnBrk="1" hangingPunct="1"/>
            <a:r>
              <a:rPr lang="en-US" altLang="en-US" sz="2400" dirty="0">
                <a:latin typeface="Helvetica" pitchFamily="2" charset="0"/>
                <a:ea typeface="ＭＳ Ｐゴシック" panose="020B0600070205080204" pitchFamily="34" charset="-128"/>
              </a:rPr>
              <a:t>Machine learning, datamining</a:t>
            </a:r>
          </a:p>
          <a:p>
            <a:pPr lvl="1" eaLnBrk="1" hangingPunct="1"/>
            <a:r>
              <a:rPr lang="en-US" altLang="en-US" sz="2400" dirty="0">
                <a:latin typeface="Helvetica" pitchFamily="2" charset="0"/>
                <a:ea typeface="ＭＳ Ｐゴシック" panose="020B0600070205080204" pitchFamily="34" charset="-128"/>
              </a:rPr>
              <a:t>Exploiting big data</a:t>
            </a:r>
          </a:p>
          <a:p>
            <a:pPr lvl="1" eaLnBrk="1" hangingPunct="1"/>
            <a:r>
              <a:rPr lang="en-US" altLang="en-US" sz="2400" dirty="0">
                <a:latin typeface="Helvetica" pitchFamily="2" charset="0"/>
                <a:ea typeface="ＭＳ Ｐゴシック" panose="020B0600070205080204" pitchFamily="34" charset="-128"/>
              </a:rPr>
              <a:t>Autonomous vehicles, robotics</a:t>
            </a:r>
          </a:p>
          <a:p>
            <a:pPr lvl="1" eaLnBrk="1" hangingPunct="1"/>
            <a:r>
              <a:rPr lang="en-US" altLang="en-US" sz="2400" dirty="0">
                <a:latin typeface="Helvetica" pitchFamily="2" charset="0"/>
                <a:ea typeface="ＭＳ Ｐゴシック" panose="020B0600070205080204" pitchFamily="34" charset="-128"/>
              </a:rPr>
              <a:t>Text mining, natural language technology, speech</a:t>
            </a:r>
          </a:p>
          <a:p>
            <a:pPr lvl="1" eaLnBrk="1" hangingPunct="1"/>
            <a:r>
              <a:rPr lang="en-US" altLang="en-US" sz="2400" dirty="0">
                <a:latin typeface="Helvetica" pitchFamily="2" charset="0"/>
                <a:ea typeface="ＭＳ Ｐゴシック" panose="020B0600070205080204" pitchFamily="34" charset="-128"/>
              </a:rPr>
              <a:t>Computer vision</a:t>
            </a:r>
          </a:p>
          <a:p>
            <a:pPr lvl="1" eaLnBrk="1" hangingPunct="1"/>
            <a:endParaRPr lang="en-US" altLang="en-US" sz="2400" dirty="0">
              <a:latin typeface="Helvetica" pitchFamily="2" charset="0"/>
              <a:ea typeface="ＭＳ Ｐゴシック" panose="020B0600070205080204" pitchFamily="34" charset="-128"/>
            </a:endParaRPr>
          </a:p>
          <a:p>
            <a:pPr lvl="1" eaLnBrk="1" hangingPunct="1"/>
            <a:endParaRPr lang="en-US" altLang="en-US" sz="2400" dirty="0">
              <a:latin typeface="Helvetica" pitchFamily="2" charset="0"/>
              <a:ea typeface="ＭＳ Ｐゴシック" panose="020B0600070205080204" pitchFamily="34" charset="-128"/>
            </a:endParaRPr>
          </a:p>
          <a:p>
            <a:pPr lvl="1" eaLnBrk="1" hangingPunct="1"/>
            <a:endParaRPr lang="en-US" altLang="en-US" sz="2400" dirty="0">
              <a:latin typeface="Helvetica" pitchFamily="2" charset="0"/>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AF1F5D77-6949-F644-9FEF-C639B12DFE17}"/>
              </a:ext>
            </a:extLst>
          </p:cNvPr>
          <p:cNvSpPr>
            <a:spLocks noGrp="1" noChangeArrowheads="1"/>
          </p:cNvSpPr>
          <p:nvPr>
            <p:ph type="title"/>
          </p:nvPr>
        </p:nvSpPr>
        <p:spPr>
          <a:xfrm>
            <a:off x="685800" y="381000"/>
            <a:ext cx="7772400" cy="1143000"/>
          </a:xfrm>
        </p:spPr>
        <p:txBody>
          <a:bodyPr/>
          <a:lstStyle/>
          <a:p>
            <a:pPr eaLnBrk="1" hangingPunct="1"/>
            <a:r>
              <a:rPr lang="en-US" altLang="en-US">
                <a:latin typeface="Helvetica" pitchFamily="2" charset="0"/>
                <a:ea typeface="ＭＳ Ｐゴシック" panose="020B0600070205080204" pitchFamily="34" charset="-128"/>
              </a:rPr>
              <a:t>Why AI?</a:t>
            </a:r>
          </a:p>
        </p:txBody>
      </p:sp>
      <p:sp>
        <p:nvSpPr>
          <p:cNvPr id="37890" name="Rectangle 3">
            <a:extLst>
              <a:ext uri="{FF2B5EF4-FFF2-40B4-BE49-F238E27FC236}">
                <a16:creationId xmlns:a16="http://schemas.microsoft.com/office/drawing/2014/main" id="{42079139-6F71-7547-95B4-E04CD1487058}"/>
              </a:ext>
            </a:extLst>
          </p:cNvPr>
          <p:cNvSpPr>
            <a:spLocks noGrp="1" noChangeArrowheads="1"/>
          </p:cNvSpPr>
          <p:nvPr>
            <p:ph idx="1"/>
          </p:nvPr>
        </p:nvSpPr>
        <p:spPr>
          <a:xfrm>
            <a:off x="457200" y="1447800"/>
            <a:ext cx="8458200" cy="5181600"/>
          </a:xfrm>
        </p:spPr>
        <p:txBody>
          <a:bodyPr/>
          <a:lstStyle/>
          <a:p>
            <a:pPr marL="0" indent="0" eaLnBrk="1" hangingPunct="1">
              <a:buNone/>
              <a:defRPr/>
            </a:pPr>
            <a:r>
              <a:rPr lang="en-US" sz="3000" b="1" dirty="0">
                <a:latin typeface="Helvetica" charset="0"/>
                <a:ea typeface="ＭＳ Ｐゴシック" charset="0"/>
              </a:rPr>
              <a:t>Engineering:</a:t>
            </a:r>
            <a:r>
              <a:rPr lang="en-US" sz="3000" dirty="0">
                <a:latin typeface="Helvetica" charset="0"/>
                <a:ea typeface="ＭＳ Ｐゴシック" charset="0"/>
              </a:rPr>
              <a:t> get machines to do useful things</a:t>
            </a:r>
          </a:p>
          <a:p>
            <a:pPr marL="457200" lvl="1" indent="0" eaLnBrk="1" hangingPunct="1">
              <a:buFont typeface="Arial" charset="0"/>
              <a:buNone/>
              <a:defRPr/>
            </a:pPr>
            <a:r>
              <a:rPr lang="en-US" sz="2200" dirty="0">
                <a:latin typeface="Helvetica" charset="0"/>
                <a:ea typeface="ＭＳ Ｐゴシック" charset="0"/>
              </a:rPr>
              <a:t>e.g., understand spoken natural language, recognize individual people in visual scenes, find the best travel plan for your vacation, etc.</a:t>
            </a:r>
          </a:p>
          <a:p>
            <a:pPr marL="0" indent="0" eaLnBrk="1" hangingPunct="1">
              <a:buNone/>
              <a:defRPr/>
            </a:pPr>
            <a:r>
              <a:rPr lang="en-US" sz="3000" b="1" dirty="0">
                <a:latin typeface="Helvetica" charset="0"/>
                <a:ea typeface="ＭＳ Ｐゴシック" charset="0"/>
              </a:rPr>
              <a:t>Cognitive Science:</a:t>
            </a:r>
            <a:r>
              <a:rPr lang="en-US" sz="3000" dirty="0">
                <a:latin typeface="Helvetica" charset="0"/>
                <a:ea typeface="ＭＳ Ｐゴシック" charset="0"/>
              </a:rPr>
              <a:t> model and understand how natural minds and mental phenomena work</a:t>
            </a:r>
          </a:p>
          <a:p>
            <a:pPr marL="457200" lvl="1" indent="0" eaLnBrk="1" hangingPunct="1">
              <a:buFont typeface="Arial" charset="0"/>
              <a:buNone/>
              <a:defRPr/>
            </a:pPr>
            <a:r>
              <a:rPr lang="en-US" sz="2200" dirty="0">
                <a:latin typeface="Helvetica" charset="0"/>
                <a:ea typeface="ＭＳ Ｐゴシック" charset="0"/>
              </a:rPr>
              <a:t>e.g., visual perception, memory, learning, language, decision making, etc.</a:t>
            </a:r>
          </a:p>
          <a:p>
            <a:pPr marL="0" indent="0" eaLnBrk="1" hangingPunct="1">
              <a:buNone/>
              <a:defRPr/>
            </a:pPr>
            <a:r>
              <a:rPr lang="en-US" sz="3000" b="1" dirty="0">
                <a:latin typeface="Helvetica" charset="0"/>
                <a:ea typeface="ＭＳ Ｐゴシック" charset="0"/>
              </a:rPr>
              <a:t>Philosophy:</a:t>
            </a:r>
            <a:r>
              <a:rPr lang="en-US" sz="3000" dirty="0">
                <a:latin typeface="Helvetica" charset="0"/>
                <a:ea typeface="ＭＳ Ｐゴシック" charset="0"/>
              </a:rPr>
              <a:t> explore basic, interesting and important philosophical questions</a:t>
            </a:r>
          </a:p>
          <a:p>
            <a:pPr marL="457200" lvl="1" indent="0" eaLnBrk="1" hangingPunct="1">
              <a:buFont typeface="Arial" charset="0"/>
              <a:buNone/>
              <a:defRPr/>
            </a:pPr>
            <a:r>
              <a:rPr lang="en-US" sz="2200" dirty="0">
                <a:latin typeface="Helvetica" charset="0"/>
                <a:ea typeface="ＭＳ Ｐゴシック" charset="0"/>
              </a:rPr>
              <a:t>e.g., the mind body problem, what is consciousness, do we have free will, etc.</a:t>
            </a:r>
          </a:p>
          <a:p>
            <a:pPr lvl="1" eaLnBrk="1" hangingPunct="1">
              <a:buFont typeface="Arial" charset="0"/>
              <a:buChar char="–"/>
              <a:defRPr/>
            </a:pPr>
            <a:endParaRPr lang="en-US" sz="2200" dirty="0">
              <a:latin typeface="Helvetica" charset="0"/>
              <a:ea typeface="ＭＳ Ｐゴシック"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9B6C5800-865E-0846-94C8-AA24CA986C0D}"/>
              </a:ext>
            </a:extLst>
          </p:cNvPr>
          <p:cNvSpPr>
            <a:spLocks noGrp="1" noChangeArrowheads="1"/>
          </p:cNvSpPr>
          <p:nvPr>
            <p:ph type="title"/>
          </p:nvPr>
        </p:nvSpPr>
        <p:spPr>
          <a:xfrm>
            <a:off x="685800" y="381000"/>
            <a:ext cx="7772400" cy="1143000"/>
          </a:xfrm>
        </p:spPr>
        <p:txBody>
          <a:bodyPr/>
          <a:lstStyle/>
          <a:p>
            <a:pPr eaLnBrk="1" hangingPunct="1"/>
            <a:r>
              <a:rPr lang="en-US" altLang="en-US" dirty="0">
                <a:latin typeface="Helvetica" pitchFamily="2" charset="0"/>
                <a:ea typeface="ＭＳ Ｐゴシック" panose="020B0600070205080204" pitchFamily="34" charset="-128"/>
              </a:rPr>
              <a:t>Possible AI approaches</a:t>
            </a:r>
          </a:p>
        </p:txBody>
      </p:sp>
      <p:grpSp>
        <p:nvGrpSpPr>
          <p:cNvPr id="33794" name="Group 3">
            <a:extLst>
              <a:ext uri="{FF2B5EF4-FFF2-40B4-BE49-F238E27FC236}">
                <a16:creationId xmlns:a16="http://schemas.microsoft.com/office/drawing/2014/main" id="{3569E8A6-D57C-D945-9B2B-1D494A278D6B}"/>
              </a:ext>
            </a:extLst>
          </p:cNvPr>
          <p:cNvGrpSpPr>
            <a:grpSpLocks/>
          </p:cNvGrpSpPr>
          <p:nvPr/>
        </p:nvGrpSpPr>
        <p:grpSpPr bwMode="auto">
          <a:xfrm>
            <a:off x="1524000" y="1524000"/>
            <a:ext cx="4673600" cy="4343400"/>
            <a:chOff x="960" y="960"/>
            <a:chExt cx="2944" cy="2736"/>
          </a:xfrm>
        </p:grpSpPr>
        <p:grpSp>
          <p:nvGrpSpPr>
            <p:cNvPr id="33795" name="Group 4">
              <a:extLst>
                <a:ext uri="{FF2B5EF4-FFF2-40B4-BE49-F238E27FC236}">
                  <a16:creationId xmlns:a16="http://schemas.microsoft.com/office/drawing/2014/main" id="{CB4FF1AC-7D24-6444-8B51-043607C829A4}"/>
                </a:ext>
              </a:extLst>
            </p:cNvPr>
            <p:cNvGrpSpPr>
              <a:grpSpLocks/>
            </p:cNvGrpSpPr>
            <p:nvPr/>
          </p:nvGrpSpPr>
          <p:grpSpPr bwMode="auto">
            <a:xfrm>
              <a:off x="1872" y="1680"/>
              <a:ext cx="2016" cy="2016"/>
              <a:chOff x="1296" y="1824"/>
              <a:chExt cx="2016" cy="2016"/>
            </a:xfrm>
          </p:grpSpPr>
          <p:sp>
            <p:nvSpPr>
              <p:cNvPr id="33800" name="Rectangle 5">
                <a:extLst>
                  <a:ext uri="{FF2B5EF4-FFF2-40B4-BE49-F238E27FC236}">
                    <a16:creationId xmlns:a16="http://schemas.microsoft.com/office/drawing/2014/main" id="{A7E2D87E-9586-5143-8EDC-36378E1D3675}"/>
                  </a:ext>
                </a:extLst>
              </p:cNvPr>
              <p:cNvSpPr>
                <a:spLocks noChangeArrowheads="1"/>
              </p:cNvSpPr>
              <p:nvPr/>
            </p:nvSpPr>
            <p:spPr bwMode="auto">
              <a:xfrm>
                <a:off x="1296"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3801" name="Rectangle 6">
                <a:extLst>
                  <a:ext uri="{FF2B5EF4-FFF2-40B4-BE49-F238E27FC236}">
                    <a16:creationId xmlns:a16="http://schemas.microsoft.com/office/drawing/2014/main" id="{A186A4DE-6EA0-3A42-8E00-A7DD358F19A3}"/>
                  </a:ext>
                </a:extLst>
              </p:cNvPr>
              <p:cNvSpPr>
                <a:spLocks noChangeArrowheads="1"/>
              </p:cNvSpPr>
              <p:nvPr/>
            </p:nvSpPr>
            <p:spPr bwMode="auto">
              <a:xfrm>
                <a:off x="2304"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3802" name="Rectangle 7">
                <a:extLst>
                  <a:ext uri="{FF2B5EF4-FFF2-40B4-BE49-F238E27FC236}">
                    <a16:creationId xmlns:a16="http://schemas.microsoft.com/office/drawing/2014/main" id="{0786A4E3-2D1B-B747-A88E-9ADDB36B791D}"/>
                  </a:ext>
                </a:extLst>
              </p:cNvPr>
              <p:cNvSpPr>
                <a:spLocks noChangeArrowheads="1"/>
              </p:cNvSpPr>
              <p:nvPr/>
            </p:nvSpPr>
            <p:spPr bwMode="auto">
              <a:xfrm>
                <a:off x="1296"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3803" name="Rectangle 8">
                <a:extLst>
                  <a:ext uri="{FF2B5EF4-FFF2-40B4-BE49-F238E27FC236}">
                    <a16:creationId xmlns:a16="http://schemas.microsoft.com/office/drawing/2014/main" id="{A48CAFCB-B5B4-C249-A6AD-5AF2FCF4D3F2}"/>
                  </a:ext>
                </a:extLst>
              </p:cNvPr>
              <p:cNvSpPr>
                <a:spLocks noChangeArrowheads="1"/>
              </p:cNvSpPr>
              <p:nvPr/>
            </p:nvSpPr>
            <p:spPr bwMode="auto">
              <a:xfrm>
                <a:off x="2304"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33796" name="Text Box 9">
              <a:extLst>
                <a:ext uri="{FF2B5EF4-FFF2-40B4-BE49-F238E27FC236}">
                  <a16:creationId xmlns:a16="http://schemas.microsoft.com/office/drawing/2014/main" id="{B814F13C-2EAC-DD43-AF2E-D15B0FCAE1BC}"/>
                </a:ext>
              </a:extLst>
            </p:cNvPr>
            <p:cNvSpPr txBox="1">
              <a:spLocks noChangeArrowheads="1"/>
            </p:cNvSpPr>
            <p:nvPr/>
          </p:nvSpPr>
          <p:spPr bwMode="auto">
            <a:xfrm>
              <a:off x="960" y="2016"/>
              <a:ext cx="8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600"/>
                <a:t>Think</a:t>
              </a:r>
            </a:p>
          </p:txBody>
        </p:sp>
        <p:sp>
          <p:nvSpPr>
            <p:cNvPr id="33797" name="Text Box 10">
              <a:extLst>
                <a:ext uri="{FF2B5EF4-FFF2-40B4-BE49-F238E27FC236}">
                  <a16:creationId xmlns:a16="http://schemas.microsoft.com/office/drawing/2014/main" id="{AE862A64-B271-E340-804F-E6B13B5D5C44}"/>
                </a:ext>
              </a:extLst>
            </p:cNvPr>
            <p:cNvSpPr txBox="1">
              <a:spLocks noChangeArrowheads="1"/>
            </p:cNvSpPr>
            <p:nvPr/>
          </p:nvSpPr>
          <p:spPr bwMode="auto">
            <a:xfrm>
              <a:off x="1152" y="2976"/>
              <a:ext cx="5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600"/>
                <a:t>Act</a:t>
              </a:r>
            </a:p>
          </p:txBody>
        </p:sp>
        <p:sp>
          <p:nvSpPr>
            <p:cNvPr id="33798" name="Text Box 11">
              <a:extLst>
                <a:ext uri="{FF2B5EF4-FFF2-40B4-BE49-F238E27FC236}">
                  <a16:creationId xmlns:a16="http://schemas.microsoft.com/office/drawing/2014/main" id="{B0418D7A-E729-0144-B995-91D5FA77D79B}"/>
                </a:ext>
              </a:extLst>
            </p:cNvPr>
            <p:cNvSpPr txBox="1">
              <a:spLocks noChangeArrowheads="1"/>
            </p:cNvSpPr>
            <p:nvPr/>
          </p:nvSpPr>
          <p:spPr bwMode="auto">
            <a:xfrm>
              <a:off x="1760" y="960"/>
              <a:ext cx="112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a:t>Like humans</a:t>
              </a:r>
            </a:p>
          </p:txBody>
        </p:sp>
        <p:sp>
          <p:nvSpPr>
            <p:cNvPr id="33799" name="Text Box 12">
              <a:extLst>
                <a:ext uri="{FF2B5EF4-FFF2-40B4-BE49-F238E27FC236}">
                  <a16:creationId xmlns:a16="http://schemas.microsoft.com/office/drawing/2014/main" id="{32E9CD41-0BCD-644F-9782-B1787E7F2298}"/>
                </a:ext>
              </a:extLst>
            </p:cNvPr>
            <p:cNvSpPr txBox="1">
              <a:spLocks noChangeArrowheads="1"/>
            </p:cNvSpPr>
            <p:nvPr/>
          </p:nvSpPr>
          <p:spPr bwMode="auto">
            <a:xfrm>
              <a:off x="2784" y="1248"/>
              <a:ext cx="11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a:t>Well</a:t>
              </a: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72D8F8D6-799B-CA4B-9C38-443C8106DCD0}"/>
              </a:ext>
            </a:extLst>
          </p:cNvPr>
          <p:cNvSpPr>
            <a:spLocks noGrp="1" noChangeArrowheads="1"/>
          </p:cNvSpPr>
          <p:nvPr>
            <p:ph type="title"/>
          </p:nvPr>
        </p:nvSpPr>
        <p:spPr>
          <a:xfrm>
            <a:off x="685800" y="381000"/>
            <a:ext cx="7772400" cy="1143000"/>
          </a:xfrm>
        </p:spPr>
        <p:txBody>
          <a:bodyPr/>
          <a:lstStyle/>
          <a:p>
            <a:pPr eaLnBrk="1" hangingPunct="1"/>
            <a:r>
              <a:rPr lang="en-US" altLang="en-US">
                <a:latin typeface="Helvetica" pitchFamily="2" charset="0"/>
                <a:ea typeface="ＭＳ Ｐゴシック" panose="020B0600070205080204" pitchFamily="34" charset="-128"/>
              </a:rPr>
              <a:t>Possible approaches</a:t>
            </a:r>
          </a:p>
        </p:txBody>
      </p:sp>
      <p:grpSp>
        <p:nvGrpSpPr>
          <p:cNvPr id="35842" name="Group 3">
            <a:extLst>
              <a:ext uri="{FF2B5EF4-FFF2-40B4-BE49-F238E27FC236}">
                <a16:creationId xmlns:a16="http://schemas.microsoft.com/office/drawing/2014/main" id="{719085FB-877C-C64F-9979-4817B8E166AC}"/>
              </a:ext>
            </a:extLst>
          </p:cNvPr>
          <p:cNvGrpSpPr>
            <a:grpSpLocks/>
          </p:cNvGrpSpPr>
          <p:nvPr/>
        </p:nvGrpSpPr>
        <p:grpSpPr bwMode="auto">
          <a:xfrm>
            <a:off x="1524000" y="1524000"/>
            <a:ext cx="4673600" cy="4343400"/>
            <a:chOff x="960" y="960"/>
            <a:chExt cx="2944" cy="2736"/>
          </a:xfrm>
        </p:grpSpPr>
        <p:grpSp>
          <p:nvGrpSpPr>
            <p:cNvPr id="35843" name="Group 4">
              <a:extLst>
                <a:ext uri="{FF2B5EF4-FFF2-40B4-BE49-F238E27FC236}">
                  <a16:creationId xmlns:a16="http://schemas.microsoft.com/office/drawing/2014/main" id="{0AF52DC9-9994-2546-9CA4-49FB8E5867E6}"/>
                </a:ext>
              </a:extLst>
            </p:cNvPr>
            <p:cNvGrpSpPr>
              <a:grpSpLocks/>
            </p:cNvGrpSpPr>
            <p:nvPr/>
          </p:nvGrpSpPr>
          <p:grpSpPr bwMode="auto">
            <a:xfrm>
              <a:off x="1872" y="1680"/>
              <a:ext cx="2016" cy="2016"/>
              <a:chOff x="1296" y="1824"/>
              <a:chExt cx="2016" cy="2016"/>
            </a:xfrm>
          </p:grpSpPr>
          <p:sp>
            <p:nvSpPr>
              <p:cNvPr id="35852" name="Rectangle 5">
                <a:extLst>
                  <a:ext uri="{FF2B5EF4-FFF2-40B4-BE49-F238E27FC236}">
                    <a16:creationId xmlns:a16="http://schemas.microsoft.com/office/drawing/2014/main" id="{895D9447-665B-FE45-9E9B-5E594043AA80}"/>
                  </a:ext>
                </a:extLst>
              </p:cNvPr>
              <p:cNvSpPr>
                <a:spLocks noChangeArrowheads="1"/>
              </p:cNvSpPr>
              <p:nvPr/>
            </p:nvSpPr>
            <p:spPr bwMode="auto">
              <a:xfrm>
                <a:off x="1296"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5853" name="Rectangle 6">
                <a:extLst>
                  <a:ext uri="{FF2B5EF4-FFF2-40B4-BE49-F238E27FC236}">
                    <a16:creationId xmlns:a16="http://schemas.microsoft.com/office/drawing/2014/main" id="{9C995A7A-BB19-5543-968B-9A197730D9CF}"/>
                  </a:ext>
                </a:extLst>
              </p:cNvPr>
              <p:cNvSpPr>
                <a:spLocks noChangeArrowheads="1"/>
              </p:cNvSpPr>
              <p:nvPr/>
            </p:nvSpPr>
            <p:spPr bwMode="auto">
              <a:xfrm>
                <a:off x="2304"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5854" name="Rectangle 7">
                <a:extLst>
                  <a:ext uri="{FF2B5EF4-FFF2-40B4-BE49-F238E27FC236}">
                    <a16:creationId xmlns:a16="http://schemas.microsoft.com/office/drawing/2014/main" id="{DECC1175-5CEF-C143-BDBB-E7451103F35F}"/>
                  </a:ext>
                </a:extLst>
              </p:cNvPr>
              <p:cNvSpPr>
                <a:spLocks noChangeArrowheads="1"/>
              </p:cNvSpPr>
              <p:nvPr/>
            </p:nvSpPr>
            <p:spPr bwMode="auto">
              <a:xfrm>
                <a:off x="1296"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5855" name="Rectangle 8">
                <a:extLst>
                  <a:ext uri="{FF2B5EF4-FFF2-40B4-BE49-F238E27FC236}">
                    <a16:creationId xmlns:a16="http://schemas.microsoft.com/office/drawing/2014/main" id="{6B0205EF-9C86-BD4B-AE8C-EB0B0AD66DDB}"/>
                  </a:ext>
                </a:extLst>
              </p:cNvPr>
              <p:cNvSpPr>
                <a:spLocks noChangeArrowheads="1"/>
              </p:cNvSpPr>
              <p:nvPr/>
            </p:nvSpPr>
            <p:spPr bwMode="auto">
              <a:xfrm>
                <a:off x="2304"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35844" name="Text Box 9">
              <a:extLst>
                <a:ext uri="{FF2B5EF4-FFF2-40B4-BE49-F238E27FC236}">
                  <a16:creationId xmlns:a16="http://schemas.microsoft.com/office/drawing/2014/main" id="{8EE58054-C2E3-2A49-837C-945697D2C8D6}"/>
                </a:ext>
              </a:extLst>
            </p:cNvPr>
            <p:cNvSpPr txBox="1">
              <a:spLocks noChangeArrowheads="1"/>
            </p:cNvSpPr>
            <p:nvPr/>
          </p:nvSpPr>
          <p:spPr bwMode="auto">
            <a:xfrm>
              <a:off x="960" y="2016"/>
              <a:ext cx="8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600"/>
                <a:t>Think</a:t>
              </a:r>
            </a:p>
          </p:txBody>
        </p:sp>
        <p:sp>
          <p:nvSpPr>
            <p:cNvPr id="35845" name="Text Box 10">
              <a:extLst>
                <a:ext uri="{FF2B5EF4-FFF2-40B4-BE49-F238E27FC236}">
                  <a16:creationId xmlns:a16="http://schemas.microsoft.com/office/drawing/2014/main" id="{BC01C00D-B82B-994F-82EE-89E069367844}"/>
                </a:ext>
              </a:extLst>
            </p:cNvPr>
            <p:cNvSpPr txBox="1">
              <a:spLocks noChangeArrowheads="1"/>
            </p:cNvSpPr>
            <p:nvPr/>
          </p:nvSpPr>
          <p:spPr bwMode="auto">
            <a:xfrm>
              <a:off x="1152" y="2976"/>
              <a:ext cx="5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600"/>
                <a:t>Act</a:t>
              </a:r>
            </a:p>
          </p:txBody>
        </p:sp>
        <p:sp>
          <p:nvSpPr>
            <p:cNvPr id="35846" name="Text Box 11">
              <a:extLst>
                <a:ext uri="{FF2B5EF4-FFF2-40B4-BE49-F238E27FC236}">
                  <a16:creationId xmlns:a16="http://schemas.microsoft.com/office/drawing/2014/main" id="{49DEAF7D-2DC1-7749-A909-6E9E793A7D9C}"/>
                </a:ext>
              </a:extLst>
            </p:cNvPr>
            <p:cNvSpPr txBox="1">
              <a:spLocks noChangeArrowheads="1"/>
            </p:cNvSpPr>
            <p:nvPr/>
          </p:nvSpPr>
          <p:spPr bwMode="auto">
            <a:xfrm>
              <a:off x="1760" y="960"/>
              <a:ext cx="112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a:t>Like humans</a:t>
              </a:r>
            </a:p>
          </p:txBody>
        </p:sp>
        <p:sp>
          <p:nvSpPr>
            <p:cNvPr id="35847" name="Text Box 12">
              <a:extLst>
                <a:ext uri="{FF2B5EF4-FFF2-40B4-BE49-F238E27FC236}">
                  <a16:creationId xmlns:a16="http://schemas.microsoft.com/office/drawing/2014/main" id="{3906D29A-73F3-5747-AA15-79C2A500045D}"/>
                </a:ext>
              </a:extLst>
            </p:cNvPr>
            <p:cNvSpPr txBox="1">
              <a:spLocks noChangeArrowheads="1"/>
            </p:cNvSpPr>
            <p:nvPr/>
          </p:nvSpPr>
          <p:spPr bwMode="auto">
            <a:xfrm>
              <a:off x="2784" y="1248"/>
              <a:ext cx="11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a:t>Well</a:t>
              </a:r>
            </a:p>
          </p:txBody>
        </p:sp>
        <p:sp>
          <p:nvSpPr>
            <p:cNvPr id="35848" name="Text Box 13">
              <a:extLst>
                <a:ext uri="{FF2B5EF4-FFF2-40B4-BE49-F238E27FC236}">
                  <a16:creationId xmlns:a16="http://schemas.microsoft.com/office/drawing/2014/main" id="{9C170455-A8A4-AD4B-8140-48F9BDE48FCF}"/>
                </a:ext>
              </a:extLst>
            </p:cNvPr>
            <p:cNvSpPr txBox="1">
              <a:spLocks noChangeArrowheads="1"/>
            </p:cNvSpPr>
            <p:nvPr/>
          </p:nvSpPr>
          <p:spPr bwMode="auto">
            <a:xfrm>
              <a:off x="2160" y="2016"/>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GPS</a:t>
              </a:r>
            </a:p>
          </p:txBody>
        </p:sp>
        <p:sp>
          <p:nvSpPr>
            <p:cNvPr id="35849" name="Text Box 14">
              <a:extLst>
                <a:ext uri="{FF2B5EF4-FFF2-40B4-BE49-F238E27FC236}">
                  <a16:creationId xmlns:a16="http://schemas.microsoft.com/office/drawing/2014/main" id="{4E5390FC-CD18-CC49-A222-558365B63512}"/>
                </a:ext>
              </a:extLst>
            </p:cNvPr>
            <p:cNvSpPr txBox="1">
              <a:spLocks noChangeArrowheads="1"/>
            </p:cNvSpPr>
            <p:nvPr/>
          </p:nvSpPr>
          <p:spPr bwMode="auto">
            <a:xfrm>
              <a:off x="2160" y="3024"/>
              <a:ext cx="5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Eliza</a:t>
              </a:r>
            </a:p>
          </p:txBody>
        </p:sp>
        <p:sp>
          <p:nvSpPr>
            <p:cNvPr id="35850" name="Text Box 15">
              <a:extLst>
                <a:ext uri="{FF2B5EF4-FFF2-40B4-BE49-F238E27FC236}">
                  <a16:creationId xmlns:a16="http://schemas.microsoft.com/office/drawing/2014/main" id="{AEAA7767-91BE-4B49-8608-48ABEDC986AE}"/>
                </a:ext>
              </a:extLst>
            </p:cNvPr>
            <p:cNvSpPr txBox="1">
              <a:spLocks noChangeArrowheads="1"/>
            </p:cNvSpPr>
            <p:nvPr/>
          </p:nvSpPr>
          <p:spPr bwMode="auto">
            <a:xfrm>
              <a:off x="3024" y="1920"/>
              <a:ext cx="76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a:t>Rational</a:t>
              </a:r>
            </a:p>
            <a:p>
              <a:pPr algn="ctr"/>
              <a:r>
                <a:rPr lang="en-US" altLang="en-US"/>
                <a:t>agents</a:t>
              </a:r>
            </a:p>
          </p:txBody>
        </p:sp>
        <p:sp>
          <p:nvSpPr>
            <p:cNvPr id="35851" name="Text Box 16">
              <a:extLst>
                <a:ext uri="{FF2B5EF4-FFF2-40B4-BE49-F238E27FC236}">
                  <a16:creationId xmlns:a16="http://schemas.microsoft.com/office/drawing/2014/main" id="{E4AE9BD4-061D-1842-A053-C66D76FD63DA}"/>
                </a:ext>
              </a:extLst>
            </p:cNvPr>
            <p:cNvSpPr txBox="1">
              <a:spLocks noChangeArrowheads="1"/>
            </p:cNvSpPr>
            <p:nvPr/>
          </p:nvSpPr>
          <p:spPr bwMode="auto">
            <a:xfrm>
              <a:off x="2952" y="2928"/>
              <a:ext cx="81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a:t>Heuristic</a:t>
              </a:r>
            </a:p>
            <a:p>
              <a:pPr algn="ctr"/>
              <a:r>
                <a:rPr lang="en-US" altLang="en-US"/>
                <a:t>systems</a:t>
              </a: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909F3EBB-A685-974A-AF98-29FB3D7D330D}"/>
              </a:ext>
            </a:extLst>
          </p:cNvPr>
          <p:cNvSpPr>
            <a:spLocks noGrp="1" noChangeArrowheads="1"/>
          </p:cNvSpPr>
          <p:nvPr>
            <p:ph type="title"/>
          </p:nvPr>
        </p:nvSpPr>
        <p:spPr>
          <a:xfrm>
            <a:off x="685800" y="381000"/>
            <a:ext cx="7772400" cy="1143000"/>
          </a:xfrm>
        </p:spPr>
        <p:txBody>
          <a:bodyPr/>
          <a:lstStyle/>
          <a:p>
            <a:pPr eaLnBrk="1" hangingPunct="1"/>
            <a:r>
              <a:rPr lang="en-US" altLang="en-US">
                <a:latin typeface="Helvetica" pitchFamily="2" charset="0"/>
                <a:ea typeface="ＭＳ Ｐゴシック" panose="020B0600070205080204" pitchFamily="34" charset="-128"/>
              </a:rPr>
              <a:t>Possible approaches</a:t>
            </a:r>
          </a:p>
        </p:txBody>
      </p:sp>
      <p:grpSp>
        <p:nvGrpSpPr>
          <p:cNvPr id="37890" name="Group 3">
            <a:extLst>
              <a:ext uri="{FF2B5EF4-FFF2-40B4-BE49-F238E27FC236}">
                <a16:creationId xmlns:a16="http://schemas.microsoft.com/office/drawing/2014/main" id="{E36315ED-0E5A-DA49-99D7-F3686F13D127}"/>
              </a:ext>
            </a:extLst>
          </p:cNvPr>
          <p:cNvGrpSpPr>
            <a:grpSpLocks/>
          </p:cNvGrpSpPr>
          <p:nvPr/>
        </p:nvGrpSpPr>
        <p:grpSpPr bwMode="auto">
          <a:xfrm>
            <a:off x="1524000" y="1524000"/>
            <a:ext cx="4673600" cy="4343400"/>
            <a:chOff x="960" y="960"/>
            <a:chExt cx="2944" cy="2736"/>
          </a:xfrm>
        </p:grpSpPr>
        <p:grpSp>
          <p:nvGrpSpPr>
            <p:cNvPr id="37893" name="Group 4">
              <a:extLst>
                <a:ext uri="{FF2B5EF4-FFF2-40B4-BE49-F238E27FC236}">
                  <a16:creationId xmlns:a16="http://schemas.microsoft.com/office/drawing/2014/main" id="{815C2780-20F3-5F47-8A7E-D5B4CB05F2CC}"/>
                </a:ext>
              </a:extLst>
            </p:cNvPr>
            <p:cNvGrpSpPr>
              <a:grpSpLocks/>
            </p:cNvGrpSpPr>
            <p:nvPr/>
          </p:nvGrpSpPr>
          <p:grpSpPr bwMode="auto">
            <a:xfrm>
              <a:off x="1872" y="1680"/>
              <a:ext cx="2016" cy="2016"/>
              <a:chOff x="1296" y="1824"/>
              <a:chExt cx="2016" cy="2016"/>
            </a:xfrm>
          </p:grpSpPr>
          <p:sp>
            <p:nvSpPr>
              <p:cNvPr id="37902" name="Rectangle 5">
                <a:extLst>
                  <a:ext uri="{FF2B5EF4-FFF2-40B4-BE49-F238E27FC236}">
                    <a16:creationId xmlns:a16="http://schemas.microsoft.com/office/drawing/2014/main" id="{F83CCF04-5BAD-4146-8F36-0DEDF6E6E45F}"/>
                  </a:ext>
                </a:extLst>
              </p:cNvPr>
              <p:cNvSpPr>
                <a:spLocks noChangeArrowheads="1"/>
              </p:cNvSpPr>
              <p:nvPr/>
            </p:nvSpPr>
            <p:spPr bwMode="auto">
              <a:xfrm>
                <a:off x="1296"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7903" name="Rectangle 6">
                <a:extLst>
                  <a:ext uri="{FF2B5EF4-FFF2-40B4-BE49-F238E27FC236}">
                    <a16:creationId xmlns:a16="http://schemas.microsoft.com/office/drawing/2014/main" id="{1AEC1B5E-1BD5-524F-8929-20C6FA536689}"/>
                  </a:ext>
                </a:extLst>
              </p:cNvPr>
              <p:cNvSpPr>
                <a:spLocks noChangeArrowheads="1"/>
              </p:cNvSpPr>
              <p:nvPr/>
            </p:nvSpPr>
            <p:spPr bwMode="auto">
              <a:xfrm>
                <a:off x="2304"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7904" name="Rectangle 7">
                <a:extLst>
                  <a:ext uri="{FF2B5EF4-FFF2-40B4-BE49-F238E27FC236}">
                    <a16:creationId xmlns:a16="http://schemas.microsoft.com/office/drawing/2014/main" id="{BE4B69E8-058A-FB48-8091-E077488E0185}"/>
                  </a:ext>
                </a:extLst>
              </p:cNvPr>
              <p:cNvSpPr>
                <a:spLocks noChangeArrowheads="1"/>
              </p:cNvSpPr>
              <p:nvPr/>
            </p:nvSpPr>
            <p:spPr bwMode="auto">
              <a:xfrm>
                <a:off x="1296"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7905" name="Rectangle 8">
                <a:extLst>
                  <a:ext uri="{FF2B5EF4-FFF2-40B4-BE49-F238E27FC236}">
                    <a16:creationId xmlns:a16="http://schemas.microsoft.com/office/drawing/2014/main" id="{AC1A86A0-3561-634E-8ED3-F655F5683DDF}"/>
                  </a:ext>
                </a:extLst>
              </p:cNvPr>
              <p:cNvSpPr>
                <a:spLocks noChangeArrowheads="1"/>
              </p:cNvSpPr>
              <p:nvPr/>
            </p:nvSpPr>
            <p:spPr bwMode="auto">
              <a:xfrm>
                <a:off x="2304"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37894" name="Text Box 9">
              <a:extLst>
                <a:ext uri="{FF2B5EF4-FFF2-40B4-BE49-F238E27FC236}">
                  <a16:creationId xmlns:a16="http://schemas.microsoft.com/office/drawing/2014/main" id="{853608AA-FF30-0D41-842C-D557BB00337C}"/>
                </a:ext>
              </a:extLst>
            </p:cNvPr>
            <p:cNvSpPr txBox="1">
              <a:spLocks noChangeArrowheads="1"/>
            </p:cNvSpPr>
            <p:nvPr/>
          </p:nvSpPr>
          <p:spPr bwMode="auto">
            <a:xfrm>
              <a:off x="960" y="2016"/>
              <a:ext cx="8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600"/>
                <a:t>Think</a:t>
              </a:r>
            </a:p>
          </p:txBody>
        </p:sp>
        <p:sp>
          <p:nvSpPr>
            <p:cNvPr id="37895" name="Text Box 10">
              <a:extLst>
                <a:ext uri="{FF2B5EF4-FFF2-40B4-BE49-F238E27FC236}">
                  <a16:creationId xmlns:a16="http://schemas.microsoft.com/office/drawing/2014/main" id="{8812C066-F824-9540-A3EE-66D4E053A6AE}"/>
                </a:ext>
              </a:extLst>
            </p:cNvPr>
            <p:cNvSpPr txBox="1">
              <a:spLocks noChangeArrowheads="1"/>
            </p:cNvSpPr>
            <p:nvPr/>
          </p:nvSpPr>
          <p:spPr bwMode="auto">
            <a:xfrm>
              <a:off x="1152" y="2976"/>
              <a:ext cx="5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600"/>
                <a:t>Act</a:t>
              </a:r>
            </a:p>
          </p:txBody>
        </p:sp>
        <p:sp>
          <p:nvSpPr>
            <p:cNvPr id="37896" name="Text Box 11">
              <a:extLst>
                <a:ext uri="{FF2B5EF4-FFF2-40B4-BE49-F238E27FC236}">
                  <a16:creationId xmlns:a16="http://schemas.microsoft.com/office/drawing/2014/main" id="{322FB1BF-A835-9B46-9CE0-44CAE7A8C717}"/>
                </a:ext>
              </a:extLst>
            </p:cNvPr>
            <p:cNvSpPr txBox="1">
              <a:spLocks noChangeArrowheads="1"/>
            </p:cNvSpPr>
            <p:nvPr/>
          </p:nvSpPr>
          <p:spPr bwMode="auto">
            <a:xfrm>
              <a:off x="1760" y="960"/>
              <a:ext cx="112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a:t>Like humans</a:t>
              </a:r>
            </a:p>
          </p:txBody>
        </p:sp>
        <p:sp>
          <p:nvSpPr>
            <p:cNvPr id="37897" name="Text Box 12">
              <a:extLst>
                <a:ext uri="{FF2B5EF4-FFF2-40B4-BE49-F238E27FC236}">
                  <a16:creationId xmlns:a16="http://schemas.microsoft.com/office/drawing/2014/main" id="{FD6E4D61-0560-7D4D-A965-9E7A5D0D411B}"/>
                </a:ext>
              </a:extLst>
            </p:cNvPr>
            <p:cNvSpPr txBox="1">
              <a:spLocks noChangeArrowheads="1"/>
            </p:cNvSpPr>
            <p:nvPr/>
          </p:nvSpPr>
          <p:spPr bwMode="auto">
            <a:xfrm>
              <a:off x="2784" y="1248"/>
              <a:ext cx="11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a:t>Well</a:t>
              </a:r>
            </a:p>
          </p:txBody>
        </p:sp>
        <p:sp>
          <p:nvSpPr>
            <p:cNvPr id="37898" name="Text Box 13">
              <a:extLst>
                <a:ext uri="{FF2B5EF4-FFF2-40B4-BE49-F238E27FC236}">
                  <a16:creationId xmlns:a16="http://schemas.microsoft.com/office/drawing/2014/main" id="{5444FBCA-F4CA-F543-AB79-EB56F13EDB03}"/>
                </a:ext>
              </a:extLst>
            </p:cNvPr>
            <p:cNvSpPr txBox="1">
              <a:spLocks noChangeArrowheads="1"/>
            </p:cNvSpPr>
            <p:nvPr/>
          </p:nvSpPr>
          <p:spPr bwMode="auto">
            <a:xfrm>
              <a:off x="2160" y="2016"/>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GPS</a:t>
              </a:r>
            </a:p>
          </p:txBody>
        </p:sp>
        <p:sp>
          <p:nvSpPr>
            <p:cNvPr id="37899" name="Text Box 14">
              <a:extLst>
                <a:ext uri="{FF2B5EF4-FFF2-40B4-BE49-F238E27FC236}">
                  <a16:creationId xmlns:a16="http://schemas.microsoft.com/office/drawing/2014/main" id="{75475ABB-A164-5F4F-A976-54E5F199256E}"/>
                </a:ext>
              </a:extLst>
            </p:cNvPr>
            <p:cNvSpPr txBox="1">
              <a:spLocks noChangeArrowheads="1"/>
            </p:cNvSpPr>
            <p:nvPr/>
          </p:nvSpPr>
          <p:spPr bwMode="auto">
            <a:xfrm>
              <a:off x="2160" y="3024"/>
              <a:ext cx="5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Eliza</a:t>
              </a:r>
            </a:p>
          </p:txBody>
        </p:sp>
        <p:sp>
          <p:nvSpPr>
            <p:cNvPr id="37900" name="Text Box 15">
              <a:extLst>
                <a:ext uri="{FF2B5EF4-FFF2-40B4-BE49-F238E27FC236}">
                  <a16:creationId xmlns:a16="http://schemas.microsoft.com/office/drawing/2014/main" id="{44858C55-06F8-E34D-B56A-09C3F2DF1013}"/>
                </a:ext>
              </a:extLst>
            </p:cNvPr>
            <p:cNvSpPr txBox="1">
              <a:spLocks noChangeArrowheads="1"/>
            </p:cNvSpPr>
            <p:nvPr/>
          </p:nvSpPr>
          <p:spPr bwMode="auto">
            <a:xfrm>
              <a:off x="3024" y="1920"/>
              <a:ext cx="76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a:t>Rational</a:t>
              </a:r>
            </a:p>
            <a:p>
              <a:pPr algn="ctr"/>
              <a:r>
                <a:rPr lang="en-US" altLang="en-US"/>
                <a:t>agents</a:t>
              </a:r>
            </a:p>
          </p:txBody>
        </p:sp>
        <p:sp>
          <p:nvSpPr>
            <p:cNvPr id="37901" name="Text Box 16">
              <a:extLst>
                <a:ext uri="{FF2B5EF4-FFF2-40B4-BE49-F238E27FC236}">
                  <a16:creationId xmlns:a16="http://schemas.microsoft.com/office/drawing/2014/main" id="{C7028DDF-4377-0442-B2A9-F1E330A62FCB}"/>
                </a:ext>
              </a:extLst>
            </p:cNvPr>
            <p:cNvSpPr txBox="1">
              <a:spLocks noChangeArrowheads="1"/>
            </p:cNvSpPr>
            <p:nvPr/>
          </p:nvSpPr>
          <p:spPr bwMode="auto">
            <a:xfrm>
              <a:off x="2952" y="2928"/>
              <a:ext cx="81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a:t>Heuristic</a:t>
              </a:r>
            </a:p>
            <a:p>
              <a:pPr algn="ctr"/>
              <a:r>
                <a:rPr lang="en-US" altLang="en-US"/>
                <a:t>systems</a:t>
              </a:r>
            </a:p>
          </p:txBody>
        </p:sp>
      </p:grpSp>
      <p:sp>
        <p:nvSpPr>
          <p:cNvPr id="37891" name="Freeform 17">
            <a:extLst>
              <a:ext uri="{FF2B5EF4-FFF2-40B4-BE49-F238E27FC236}">
                <a16:creationId xmlns:a16="http://schemas.microsoft.com/office/drawing/2014/main" id="{B2AE2EEF-F8EC-4845-910B-C8C7A727A620}"/>
              </a:ext>
            </a:extLst>
          </p:cNvPr>
          <p:cNvSpPr>
            <a:spLocks/>
          </p:cNvSpPr>
          <p:nvPr/>
        </p:nvSpPr>
        <p:spPr bwMode="auto">
          <a:xfrm>
            <a:off x="4114800" y="2209800"/>
            <a:ext cx="2306638" cy="4246563"/>
          </a:xfrm>
          <a:custGeom>
            <a:avLst/>
            <a:gdLst>
              <a:gd name="T0" fmla="*/ 2147483647 w 1453"/>
              <a:gd name="T1" fmla="*/ 2147483647 h 2675"/>
              <a:gd name="T2" fmla="*/ 2147483647 w 1453"/>
              <a:gd name="T3" fmla="*/ 2147483647 h 2675"/>
              <a:gd name="T4" fmla="*/ 2147483647 w 1453"/>
              <a:gd name="T5" fmla="*/ 2147483647 h 2675"/>
              <a:gd name="T6" fmla="*/ 2147483647 w 1453"/>
              <a:gd name="T7" fmla="*/ 2147483647 h 2675"/>
              <a:gd name="T8" fmla="*/ 2147483647 w 1453"/>
              <a:gd name="T9" fmla="*/ 2147483647 h 2675"/>
              <a:gd name="T10" fmla="*/ 2147483647 w 1453"/>
              <a:gd name="T11" fmla="*/ 2147483647 h 2675"/>
              <a:gd name="T12" fmla="*/ 2147483647 w 1453"/>
              <a:gd name="T13" fmla="*/ 2147483647 h 2675"/>
              <a:gd name="T14" fmla="*/ 2147483647 w 1453"/>
              <a:gd name="T15" fmla="*/ 2147483647 h 2675"/>
              <a:gd name="T16" fmla="*/ 2147483647 w 1453"/>
              <a:gd name="T17" fmla="*/ 2147483647 h 2675"/>
              <a:gd name="T18" fmla="*/ 2147483647 w 1453"/>
              <a:gd name="T19" fmla="*/ 2147483647 h 2675"/>
              <a:gd name="T20" fmla="*/ 2147483647 w 1453"/>
              <a:gd name="T21" fmla="*/ 2147483647 h 2675"/>
              <a:gd name="T22" fmla="*/ 2147483647 w 1453"/>
              <a:gd name="T23" fmla="*/ 2147483647 h 2675"/>
              <a:gd name="T24" fmla="*/ 2147483647 w 1453"/>
              <a:gd name="T25" fmla="*/ 2147483647 h 2675"/>
              <a:gd name="T26" fmla="*/ 2147483647 w 1453"/>
              <a:gd name="T27" fmla="*/ 2147483647 h 2675"/>
              <a:gd name="T28" fmla="*/ 2147483647 w 1453"/>
              <a:gd name="T29" fmla="*/ 2147483647 h 2675"/>
              <a:gd name="T30" fmla="*/ 2147483647 w 1453"/>
              <a:gd name="T31" fmla="*/ 2147483647 h 2675"/>
              <a:gd name="T32" fmla="*/ 2147483647 w 1453"/>
              <a:gd name="T33" fmla="*/ 2147483647 h 2675"/>
              <a:gd name="T34" fmla="*/ 2147483647 w 1453"/>
              <a:gd name="T35" fmla="*/ 2147483647 h 2675"/>
              <a:gd name="T36" fmla="*/ 2147483647 w 1453"/>
              <a:gd name="T37" fmla="*/ 2147483647 h 2675"/>
              <a:gd name="T38" fmla="*/ 2147483647 w 1453"/>
              <a:gd name="T39" fmla="*/ 2147483647 h 2675"/>
              <a:gd name="T40" fmla="*/ 2147483647 w 1453"/>
              <a:gd name="T41" fmla="*/ 2147483647 h 2675"/>
              <a:gd name="T42" fmla="*/ 2147483647 w 1453"/>
              <a:gd name="T43" fmla="*/ 2147483647 h 2675"/>
              <a:gd name="T44" fmla="*/ 2147483647 w 1453"/>
              <a:gd name="T45" fmla="*/ 2147483647 h 2675"/>
              <a:gd name="T46" fmla="*/ 2147483647 w 1453"/>
              <a:gd name="T47" fmla="*/ 2147483647 h 2675"/>
              <a:gd name="T48" fmla="*/ 2147483647 w 1453"/>
              <a:gd name="T49" fmla="*/ 2147483647 h 2675"/>
              <a:gd name="T50" fmla="*/ 2147483647 w 1453"/>
              <a:gd name="T51" fmla="*/ 2147483647 h 2675"/>
              <a:gd name="T52" fmla="*/ 2147483647 w 1453"/>
              <a:gd name="T53" fmla="*/ 2147483647 h 2675"/>
              <a:gd name="T54" fmla="*/ 2147483647 w 1453"/>
              <a:gd name="T55" fmla="*/ 2147483647 h 2675"/>
              <a:gd name="T56" fmla="*/ 2147483647 w 1453"/>
              <a:gd name="T57" fmla="*/ 2147483647 h 2675"/>
              <a:gd name="T58" fmla="*/ 2147483647 w 1453"/>
              <a:gd name="T59" fmla="*/ 2147483647 h 2675"/>
              <a:gd name="T60" fmla="*/ 2147483647 w 1453"/>
              <a:gd name="T61" fmla="*/ 2147483647 h 2675"/>
              <a:gd name="T62" fmla="*/ 2147483647 w 1453"/>
              <a:gd name="T63" fmla="*/ 2147483647 h 2675"/>
              <a:gd name="T64" fmla="*/ 2147483647 w 1453"/>
              <a:gd name="T65" fmla="*/ 2147483647 h 2675"/>
              <a:gd name="T66" fmla="*/ 2147483647 w 1453"/>
              <a:gd name="T67" fmla="*/ 2147483647 h 2675"/>
              <a:gd name="T68" fmla="*/ 2147483647 w 1453"/>
              <a:gd name="T69" fmla="*/ 2147483647 h 2675"/>
              <a:gd name="T70" fmla="*/ 2147483647 w 1453"/>
              <a:gd name="T71" fmla="*/ 2147483647 h 2675"/>
              <a:gd name="T72" fmla="*/ 2147483647 w 1453"/>
              <a:gd name="T73" fmla="*/ 2147483647 h 2675"/>
              <a:gd name="T74" fmla="*/ 2147483647 w 1453"/>
              <a:gd name="T75" fmla="*/ 2147483647 h 2675"/>
              <a:gd name="T76" fmla="*/ 0 w 1453"/>
              <a:gd name="T77" fmla="*/ 2147483647 h 2675"/>
              <a:gd name="T78" fmla="*/ 2147483647 w 1453"/>
              <a:gd name="T79" fmla="*/ 2147483647 h 2675"/>
              <a:gd name="T80" fmla="*/ 2147483647 w 1453"/>
              <a:gd name="T81" fmla="*/ 2147483647 h 2675"/>
              <a:gd name="T82" fmla="*/ 2147483647 w 1453"/>
              <a:gd name="T83" fmla="*/ 2147483647 h 2675"/>
              <a:gd name="T84" fmla="*/ 2147483647 w 1453"/>
              <a:gd name="T85" fmla="*/ 2147483647 h 2675"/>
              <a:gd name="T86" fmla="*/ 2147483647 w 1453"/>
              <a:gd name="T87" fmla="*/ 2147483647 h 2675"/>
              <a:gd name="T88" fmla="*/ 2147483647 w 1453"/>
              <a:gd name="T89" fmla="*/ 2147483647 h 2675"/>
              <a:gd name="T90" fmla="*/ 2147483647 w 1453"/>
              <a:gd name="T91" fmla="*/ 2147483647 h 2675"/>
              <a:gd name="T92" fmla="*/ 2147483647 w 1453"/>
              <a:gd name="T93" fmla="*/ 2147483647 h 2675"/>
              <a:gd name="T94" fmla="*/ 2147483647 w 1453"/>
              <a:gd name="T95" fmla="*/ 2147483647 h 2675"/>
              <a:gd name="T96" fmla="*/ 2147483647 w 1453"/>
              <a:gd name="T97" fmla="*/ 2147483647 h 2675"/>
              <a:gd name="T98" fmla="*/ 2147483647 w 1453"/>
              <a:gd name="T99" fmla="*/ 2147483647 h 2675"/>
              <a:gd name="T100" fmla="*/ 2147483647 w 1453"/>
              <a:gd name="T101" fmla="*/ 0 h 2675"/>
              <a:gd name="T102" fmla="*/ 2147483647 w 1453"/>
              <a:gd name="T103" fmla="*/ 2147483647 h 2675"/>
              <a:gd name="T104" fmla="*/ 2147483647 w 1453"/>
              <a:gd name="T105" fmla="*/ 2147483647 h 2675"/>
              <a:gd name="T106" fmla="*/ 2147483647 w 1453"/>
              <a:gd name="T107" fmla="*/ 2147483647 h 2675"/>
              <a:gd name="T108" fmla="*/ 2147483647 w 1453"/>
              <a:gd name="T109" fmla="*/ 2147483647 h 2675"/>
              <a:gd name="T110" fmla="*/ 2147483647 w 1453"/>
              <a:gd name="T111" fmla="*/ 2147483647 h 26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53"/>
              <a:gd name="T169" fmla="*/ 0 h 2675"/>
              <a:gd name="T170" fmla="*/ 1453 w 1453"/>
              <a:gd name="T171" fmla="*/ 2675 h 26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53" h="2675">
                <a:moveTo>
                  <a:pt x="1080" y="95"/>
                </a:moveTo>
                <a:cubicBezTo>
                  <a:pt x="1125" y="105"/>
                  <a:pt x="1167" y="130"/>
                  <a:pt x="1200" y="163"/>
                </a:cubicBezTo>
                <a:cubicBezTo>
                  <a:pt x="1214" y="177"/>
                  <a:pt x="1232" y="199"/>
                  <a:pt x="1252" y="206"/>
                </a:cubicBezTo>
                <a:cubicBezTo>
                  <a:pt x="1283" y="217"/>
                  <a:pt x="1346" y="232"/>
                  <a:pt x="1346" y="232"/>
                </a:cubicBezTo>
                <a:cubicBezTo>
                  <a:pt x="1378" y="256"/>
                  <a:pt x="1409" y="268"/>
                  <a:pt x="1432" y="300"/>
                </a:cubicBezTo>
                <a:cubicBezTo>
                  <a:pt x="1438" y="326"/>
                  <a:pt x="1453" y="352"/>
                  <a:pt x="1449" y="378"/>
                </a:cubicBezTo>
                <a:cubicBezTo>
                  <a:pt x="1446" y="398"/>
                  <a:pt x="1447" y="419"/>
                  <a:pt x="1440" y="438"/>
                </a:cubicBezTo>
                <a:cubicBezTo>
                  <a:pt x="1422" y="484"/>
                  <a:pt x="1354" y="575"/>
                  <a:pt x="1320" y="609"/>
                </a:cubicBezTo>
                <a:cubicBezTo>
                  <a:pt x="1290" y="706"/>
                  <a:pt x="1293" y="811"/>
                  <a:pt x="1355" y="892"/>
                </a:cubicBezTo>
                <a:cubicBezTo>
                  <a:pt x="1369" y="937"/>
                  <a:pt x="1376" y="984"/>
                  <a:pt x="1389" y="1029"/>
                </a:cubicBezTo>
                <a:cubicBezTo>
                  <a:pt x="1402" y="1074"/>
                  <a:pt x="1422" y="1111"/>
                  <a:pt x="1432" y="1158"/>
                </a:cubicBezTo>
                <a:cubicBezTo>
                  <a:pt x="1429" y="1186"/>
                  <a:pt x="1432" y="1216"/>
                  <a:pt x="1423" y="1243"/>
                </a:cubicBezTo>
                <a:cubicBezTo>
                  <a:pt x="1417" y="1263"/>
                  <a:pt x="1377" y="1309"/>
                  <a:pt x="1363" y="1329"/>
                </a:cubicBezTo>
                <a:cubicBezTo>
                  <a:pt x="1318" y="1394"/>
                  <a:pt x="1273" y="1462"/>
                  <a:pt x="1217" y="1518"/>
                </a:cubicBezTo>
                <a:cubicBezTo>
                  <a:pt x="1189" y="1601"/>
                  <a:pt x="1167" y="1719"/>
                  <a:pt x="1235" y="1783"/>
                </a:cubicBezTo>
                <a:cubicBezTo>
                  <a:pt x="1250" y="1831"/>
                  <a:pt x="1289" y="1860"/>
                  <a:pt x="1329" y="1886"/>
                </a:cubicBezTo>
                <a:cubicBezTo>
                  <a:pt x="1389" y="2009"/>
                  <a:pt x="1305" y="2094"/>
                  <a:pt x="1243" y="2186"/>
                </a:cubicBezTo>
                <a:cubicBezTo>
                  <a:pt x="1216" y="2272"/>
                  <a:pt x="1229" y="2366"/>
                  <a:pt x="1252" y="2452"/>
                </a:cubicBezTo>
                <a:cubicBezTo>
                  <a:pt x="1243" y="2478"/>
                  <a:pt x="1235" y="2503"/>
                  <a:pt x="1226" y="2529"/>
                </a:cubicBezTo>
                <a:cubicBezTo>
                  <a:pt x="1211" y="2572"/>
                  <a:pt x="1105" y="2654"/>
                  <a:pt x="1063" y="2675"/>
                </a:cubicBezTo>
                <a:cubicBezTo>
                  <a:pt x="1041" y="2672"/>
                  <a:pt x="939" y="2664"/>
                  <a:pt x="917" y="2649"/>
                </a:cubicBezTo>
                <a:cubicBezTo>
                  <a:pt x="900" y="2638"/>
                  <a:pt x="895" y="2615"/>
                  <a:pt x="883" y="2598"/>
                </a:cubicBezTo>
                <a:cubicBezTo>
                  <a:pt x="848" y="2548"/>
                  <a:pt x="796" y="2513"/>
                  <a:pt x="763" y="2461"/>
                </a:cubicBezTo>
                <a:cubicBezTo>
                  <a:pt x="749" y="2439"/>
                  <a:pt x="739" y="2404"/>
                  <a:pt x="720" y="2383"/>
                </a:cubicBezTo>
                <a:cubicBezTo>
                  <a:pt x="704" y="2365"/>
                  <a:pt x="669" y="2332"/>
                  <a:pt x="669" y="2332"/>
                </a:cubicBezTo>
                <a:cubicBezTo>
                  <a:pt x="609" y="2335"/>
                  <a:pt x="549" y="2333"/>
                  <a:pt x="489" y="2341"/>
                </a:cubicBezTo>
                <a:cubicBezTo>
                  <a:pt x="458" y="2345"/>
                  <a:pt x="436" y="2385"/>
                  <a:pt x="403" y="2392"/>
                </a:cubicBezTo>
                <a:cubicBezTo>
                  <a:pt x="317" y="2410"/>
                  <a:pt x="233" y="2425"/>
                  <a:pt x="146" y="2435"/>
                </a:cubicBezTo>
                <a:cubicBezTo>
                  <a:pt x="135" y="2400"/>
                  <a:pt x="120" y="2368"/>
                  <a:pt x="112" y="2332"/>
                </a:cubicBezTo>
                <a:cubicBezTo>
                  <a:pt x="103" y="2217"/>
                  <a:pt x="55" y="2049"/>
                  <a:pt x="172" y="1972"/>
                </a:cubicBezTo>
                <a:cubicBezTo>
                  <a:pt x="228" y="1887"/>
                  <a:pt x="138" y="2017"/>
                  <a:pt x="223" y="1921"/>
                </a:cubicBezTo>
                <a:cubicBezTo>
                  <a:pt x="255" y="1885"/>
                  <a:pt x="263" y="1854"/>
                  <a:pt x="275" y="1809"/>
                </a:cubicBezTo>
                <a:cubicBezTo>
                  <a:pt x="272" y="1775"/>
                  <a:pt x="275" y="1739"/>
                  <a:pt x="266" y="1706"/>
                </a:cubicBezTo>
                <a:cubicBezTo>
                  <a:pt x="257" y="1674"/>
                  <a:pt x="189" y="1651"/>
                  <a:pt x="163" y="1638"/>
                </a:cubicBezTo>
                <a:cubicBezTo>
                  <a:pt x="146" y="1621"/>
                  <a:pt x="129" y="1603"/>
                  <a:pt x="112" y="1586"/>
                </a:cubicBezTo>
                <a:cubicBezTo>
                  <a:pt x="103" y="1577"/>
                  <a:pt x="86" y="1561"/>
                  <a:pt x="86" y="1561"/>
                </a:cubicBezTo>
                <a:cubicBezTo>
                  <a:pt x="40" y="1444"/>
                  <a:pt x="99" y="1578"/>
                  <a:pt x="43" y="1492"/>
                </a:cubicBezTo>
                <a:cubicBezTo>
                  <a:pt x="31" y="1474"/>
                  <a:pt x="26" y="1452"/>
                  <a:pt x="18" y="1432"/>
                </a:cubicBezTo>
                <a:cubicBezTo>
                  <a:pt x="11" y="1415"/>
                  <a:pt x="0" y="1381"/>
                  <a:pt x="0" y="1381"/>
                </a:cubicBezTo>
                <a:cubicBezTo>
                  <a:pt x="6" y="1322"/>
                  <a:pt x="1" y="1267"/>
                  <a:pt x="35" y="1218"/>
                </a:cubicBezTo>
                <a:cubicBezTo>
                  <a:pt x="44" y="1189"/>
                  <a:pt x="63" y="1152"/>
                  <a:pt x="86" y="1132"/>
                </a:cubicBezTo>
                <a:cubicBezTo>
                  <a:pt x="102" y="1118"/>
                  <a:pt x="124" y="1113"/>
                  <a:pt x="138" y="1098"/>
                </a:cubicBezTo>
                <a:cubicBezTo>
                  <a:pt x="158" y="1077"/>
                  <a:pt x="206" y="1046"/>
                  <a:pt x="206" y="1046"/>
                </a:cubicBezTo>
                <a:cubicBezTo>
                  <a:pt x="244" y="988"/>
                  <a:pt x="225" y="905"/>
                  <a:pt x="189" y="849"/>
                </a:cubicBezTo>
                <a:cubicBezTo>
                  <a:pt x="173" y="787"/>
                  <a:pt x="147" y="739"/>
                  <a:pt x="112" y="686"/>
                </a:cubicBezTo>
                <a:cubicBezTo>
                  <a:pt x="101" y="669"/>
                  <a:pt x="78" y="635"/>
                  <a:pt x="78" y="635"/>
                </a:cubicBezTo>
                <a:cubicBezTo>
                  <a:pt x="51" y="530"/>
                  <a:pt x="66" y="442"/>
                  <a:pt x="103" y="343"/>
                </a:cubicBezTo>
                <a:cubicBezTo>
                  <a:pt x="126" y="282"/>
                  <a:pt x="126" y="230"/>
                  <a:pt x="189" y="198"/>
                </a:cubicBezTo>
                <a:cubicBezTo>
                  <a:pt x="268" y="115"/>
                  <a:pt x="137" y="247"/>
                  <a:pt x="232" y="172"/>
                </a:cubicBezTo>
                <a:cubicBezTo>
                  <a:pt x="250" y="158"/>
                  <a:pt x="274" y="81"/>
                  <a:pt x="275" y="78"/>
                </a:cubicBezTo>
                <a:cubicBezTo>
                  <a:pt x="291" y="36"/>
                  <a:pt x="387" y="15"/>
                  <a:pt x="429" y="0"/>
                </a:cubicBezTo>
                <a:cubicBezTo>
                  <a:pt x="480" y="3"/>
                  <a:pt x="532" y="4"/>
                  <a:pt x="583" y="9"/>
                </a:cubicBezTo>
                <a:cubicBezTo>
                  <a:pt x="609" y="12"/>
                  <a:pt x="645" y="42"/>
                  <a:pt x="660" y="52"/>
                </a:cubicBezTo>
                <a:cubicBezTo>
                  <a:pt x="707" y="83"/>
                  <a:pt x="752" y="119"/>
                  <a:pt x="806" y="138"/>
                </a:cubicBezTo>
                <a:cubicBezTo>
                  <a:pt x="893" y="131"/>
                  <a:pt x="964" y="114"/>
                  <a:pt x="1046" y="95"/>
                </a:cubicBezTo>
                <a:cubicBezTo>
                  <a:pt x="1077" y="75"/>
                  <a:pt x="1068" y="69"/>
                  <a:pt x="1080" y="95"/>
                </a:cubicBezTo>
                <a:close/>
              </a:path>
            </a:pathLst>
          </a:custGeom>
          <a:noFill/>
          <a:ln w="7620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2" name="Text Box 18">
            <a:extLst>
              <a:ext uri="{FF2B5EF4-FFF2-40B4-BE49-F238E27FC236}">
                <a16:creationId xmlns:a16="http://schemas.microsoft.com/office/drawing/2014/main" id="{98245156-7BFA-3E40-9E98-AF1FAA4AF21E}"/>
              </a:ext>
            </a:extLst>
          </p:cNvPr>
          <p:cNvSpPr txBox="1">
            <a:spLocks noChangeArrowheads="1"/>
          </p:cNvSpPr>
          <p:nvPr/>
        </p:nvSpPr>
        <p:spPr bwMode="auto">
          <a:xfrm>
            <a:off x="6477000" y="3581400"/>
            <a:ext cx="1997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solidFill>
                  <a:srgbClr val="FF0000"/>
                </a:solidFill>
              </a:rPr>
              <a:t>AI tends to work mostly in this area</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F1FFB69D-AB36-B34F-B2ED-5516FFF24E73}"/>
              </a:ext>
            </a:extLst>
          </p:cNvPr>
          <p:cNvSpPr>
            <a:spLocks noGrp="1" noChangeArrowheads="1"/>
          </p:cNvSpPr>
          <p:nvPr>
            <p:ph type="title"/>
          </p:nvPr>
        </p:nvSpPr>
        <p:spPr>
          <a:xfrm>
            <a:off x="609600" y="533400"/>
            <a:ext cx="8229600" cy="1143000"/>
          </a:xfrm>
        </p:spPr>
        <p:txBody>
          <a:bodyPr/>
          <a:lstStyle/>
          <a:p>
            <a:pPr algn="l" eaLnBrk="1" hangingPunct="1"/>
            <a:r>
              <a:rPr lang="en-US" altLang="en-US">
                <a:latin typeface="Helvetica" pitchFamily="2" charset="0"/>
                <a:ea typeface="ＭＳ Ｐゴシック" panose="020B0600070205080204" pitchFamily="34" charset="-128"/>
              </a:rPr>
              <a:t>Think well</a:t>
            </a:r>
          </a:p>
        </p:txBody>
      </p:sp>
      <p:sp>
        <p:nvSpPr>
          <p:cNvPr id="39938" name="Rectangle 3">
            <a:extLst>
              <a:ext uri="{FF2B5EF4-FFF2-40B4-BE49-F238E27FC236}">
                <a16:creationId xmlns:a16="http://schemas.microsoft.com/office/drawing/2014/main" id="{B259BA5E-844B-6940-B3C8-B14CE9C17143}"/>
              </a:ext>
            </a:extLst>
          </p:cNvPr>
          <p:cNvSpPr>
            <a:spLocks noGrp="1" noChangeArrowheads="1"/>
          </p:cNvSpPr>
          <p:nvPr>
            <p:ph idx="1"/>
          </p:nvPr>
        </p:nvSpPr>
        <p:spPr>
          <a:xfrm>
            <a:off x="457200" y="2133600"/>
            <a:ext cx="8153400" cy="3962400"/>
          </a:xfrm>
        </p:spPr>
        <p:txBody>
          <a:bodyPr/>
          <a:lstStyle/>
          <a:p>
            <a:pPr eaLnBrk="1" hangingPunct="1"/>
            <a:r>
              <a:rPr lang="en-US" altLang="en-US">
                <a:latin typeface="Helvetica" pitchFamily="2" charset="0"/>
                <a:ea typeface="ＭＳ Ｐゴシック" panose="020B0600070205080204" pitchFamily="34" charset="-128"/>
              </a:rPr>
              <a:t>Develop formal models of</a:t>
            </a:r>
            <a:br>
              <a:rPr lang="en-US" altLang="en-US">
                <a:latin typeface="Helvetica" pitchFamily="2" charset="0"/>
                <a:ea typeface="ＭＳ Ｐゴシック" panose="020B0600070205080204" pitchFamily="34" charset="-128"/>
              </a:rPr>
            </a:br>
            <a:r>
              <a:rPr lang="en-US" altLang="en-US">
                <a:latin typeface="Helvetica" pitchFamily="2" charset="0"/>
                <a:ea typeface="ＭＳ Ｐゴシック" panose="020B0600070205080204" pitchFamily="34" charset="-128"/>
              </a:rPr>
              <a:t>knowledge representation, reasoning, learning, memory, problem solving, that can be rendered in algorithms</a:t>
            </a:r>
          </a:p>
          <a:p>
            <a:pPr eaLnBrk="1" hangingPunct="1"/>
            <a:r>
              <a:rPr lang="en-US" altLang="en-US">
                <a:latin typeface="Helvetica" pitchFamily="2" charset="0"/>
                <a:ea typeface="ＭＳ Ｐゴシック" panose="020B0600070205080204" pitchFamily="34" charset="-128"/>
              </a:rPr>
              <a:t>Often an emphasis on a systems that are provably correct, and guarantee finding an optimal solution </a:t>
            </a:r>
          </a:p>
          <a:p>
            <a:pPr eaLnBrk="1" hangingPunct="1"/>
            <a:endParaRPr lang="en-US" altLang="en-US">
              <a:latin typeface="Helvetica" pitchFamily="2" charset="0"/>
              <a:ea typeface="ＭＳ Ｐゴシック" panose="020B0600070205080204" pitchFamily="34" charset="-128"/>
            </a:endParaRPr>
          </a:p>
          <a:p>
            <a:pPr eaLnBrk="1" hangingPunct="1"/>
            <a:endParaRPr lang="en-US" altLang="en-US">
              <a:latin typeface="Helvetica" pitchFamily="2" charset="0"/>
              <a:ea typeface="ＭＳ Ｐゴシック" panose="020B0600070205080204" pitchFamily="34" charset="-128"/>
            </a:endParaRPr>
          </a:p>
        </p:txBody>
      </p:sp>
      <p:grpSp>
        <p:nvGrpSpPr>
          <p:cNvPr id="39939" name="Group 4">
            <a:extLst>
              <a:ext uri="{FF2B5EF4-FFF2-40B4-BE49-F238E27FC236}">
                <a16:creationId xmlns:a16="http://schemas.microsoft.com/office/drawing/2014/main" id="{28AF928D-9F38-4E4E-AA5A-8704CDC8AAAC}"/>
              </a:ext>
            </a:extLst>
          </p:cNvPr>
          <p:cNvGrpSpPr>
            <a:grpSpLocks/>
          </p:cNvGrpSpPr>
          <p:nvPr/>
        </p:nvGrpSpPr>
        <p:grpSpPr bwMode="auto">
          <a:xfrm>
            <a:off x="6324600" y="152400"/>
            <a:ext cx="2690813" cy="2401888"/>
            <a:chOff x="3792" y="240"/>
            <a:chExt cx="1695" cy="1513"/>
          </a:xfrm>
        </p:grpSpPr>
        <p:grpSp>
          <p:nvGrpSpPr>
            <p:cNvPr id="39941" name="Group 5">
              <a:extLst>
                <a:ext uri="{FF2B5EF4-FFF2-40B4-BE49-F238E27FC236}">
                  <a16:creationId xmlns:a16="http://schemas.microsoft.com/office/drawing/2014/main" id="{5EFB97DD-BA74-8644-8D6D-35A9A3403696}"/>
                </a:ext>
              </a:extLst>
            </p:cNvPr>
            <p:cNvGrpSpPr>
              <a:grpSpLocks/>
            </p:cNvGrpSpPr>
            <p:nvPr/>
          </p:nvGrpSpPr>
          <p:grpSpPr bwMode="auto">
            <a:xfrm>
              <a:off x="4312" y="603"/>
              <a:ext cx="1151" cy="1150"/>
              <a:chOff x="1296" y="1824"/>
              <a:chExt cx="2016" cy="2016"/>
            </a:xfrm>
          </p:grpSpPr>
          <p:sp>
            <p:nvSpPr>
              <p:cNvPr id="39950" name="Rectangle 6">
                <a:extLst>
                  <a:ext uri="{FF2B5EF4-FFF2-40B4-BE49-F238E27FC236}">
                    <a16:creationId xmlns:a16="http://schemas.microsoft.com/office/drawing/2014/main" id="{473B509B-FE3C-6347-813C-635912DB1CC0}"/>
                  </a:ext>
                </a:extLst>
              </p:cNvPr>
              <p:cNvSpPr>
                <a:spLocks noChangeArrowheads="1"/>
              </p:cNvSpPr>
              <p:nvPr/>
            </p:nvSpPr>
            <p:spPr bwMode="auto">
              <a:xfrm>
                <a:off x="1296"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9951" name="Rectangle 7">
                <a:extLst>
                  <a:ext uri="{FF2B5EF4-FFF2-40B4-BE49-F238E27FC236}">
                    <a16:creationId xmlns:a16="http://schemas.microsoft.com/office/drawing/2014/main" id="{F9FAC5EE-CD49-A149-92E8-9A42464D3184}"/>
                  </a:ext>
                </a:extLst>
              </p:cNvPr>
              <p:cNvSpPr>
                <a:spLocks noChangeArrowheads="1"/>
              </p:cNvSpPr>
              <p:nvPr/>
            </p:nvSpPr>
            <p:spPr bwMode="auto">
              <a:xfrm>
                <a:off x="2304"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9952" name="Rectangle 8">
                <a:extLst>
                  <a:ext uri="{FF2B5EF4-FFF2-40B4-BE49-F238E27FC236}">
                    <a16:creationId xmlns:a16="http://schemas.microsoft.com/office/drawing/2014/main" id="{3AC4D463-5B4A-EE4C-A429-AAC6D86A5260}"/>
                  </a:ext>
                </a:extLst>
              </p:cNvPr>
              <p:cNvSpPr>
                <a:spLocks noChangeArrowheads="1"/>
              </p:cNvSpPr>
              <p:nvPr/>
            </p:nvSpPr>
            <p:spPr bwMode="auto">
              <a:xfrm>
                <a:off x="1296"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9953" name="Rectangle 9">
                <a:extLst>
                  <a:ext uri="{FF2B5EF4-FFF2-40B4-BE49-F238E27FC236}">
                    <a16:creationId xmlns:a16="http://schemas.microsoft.com/office/drawing/2014/main" id="{47FC5E61-64C2-D642-A88D-A20E46E30B62}"/>
                  </a:ext>
                </a:extLst>
              </p:cNvPr>
              <p:cNvSpPr>
                <a:spLocks noChangeArrowheads="1"/>
              </p:cNvSpPr>
              <p:nvPr/>
            </p:nvSpPr>
            <p:spPr bwMode="auto">
              <a:xfrm>
                <a:off x="2304"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39942" name="Text Box 10">
              <a:extLst>
                <a:ext uri="{FF2B5EF4-FFF2-40B4-BE49-F238E27FC236}">
                  <a16:creationId xmlns:a16="http://schemas.microsoft.com/office/drawing/2014/main" id="{599631AF-A451-894B-B0EE-679450A6D5BB}"/>
                </a:ext>
              </a:extLst>
            </p:cNvPr>
            <p:cNvSpPr txBox="1">
              <a:spLocks noChangeArrowheads="1"/>
            </p:cNvSpPr>
            <p:nvPr/>
          </p:nvSpPr>
          <p:spPr bwMode="auto">
            <a:xfrm>
              <a:off x="3792" y="768"/>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t>Think</a:t>
              </a:r>
            </a:p>
          </p:txBody>
        </p:sp>
        <p:sp>
          <p:nvSpPr>
            <p:cNvPr id="39943" name="Text Box 11">
              <a:extLst>
                <a:ext uri="{FF2B5EF4-FFF2-40B4-BE49-F238E27FC236}">
                  <a16:creationId xmlns:a16="http://schemas.microsoft.com/office/drawing/2014/main" id="{391B7047-C9C5-BE44-949C-D87651AF575E}"/>
                </a:ext>
              </a:extLst>
            </p:cNvPr>
            <p:cNvSpPr txBox="1">
              <a:spLocks noChangeArrowheads="1"/>
            </p:cNvSpPr>
            <p:nvPr/>
          </p:nvSpPr>
          <p:spPr bwMode="auto">
            <a:xfrm>
              <a:off x="3888" y="1344"/>
              <a:ext cx="3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t>Act</a:t>
              </a:r>
            </a:p>
          </p:txBody>
        </p:sp>
        <p:sp>
          <p:nvSpPr>
            <p:cNvPr id="39944" name="Text Box 12">
              <a:extLst>
                <a:ext uri="{FF2B5EF4-FFF2-40B4-BE49-F238E27FC236}">
                  <a16:creationId xmlns:a16="http://schemas.microsoft.com/office/drawing/2014/main" id="{59E5EE86-E282-0141-A203-86E3F485904B}"/>
                </a:ext>
              </a:extLst>
            </p:cNvPr>
            <p:cNvSpPr txBox="1">
              <a:spLocks noChangeArrowheads="1"/>
            </p:cNvSpPr>
            <p:nvPr/>
          </p:nvSpPr>
          <p:spPr bwMode="auto">
            <a:xfrm>
              <a:off x="4272" y="240"/>
              <a:ext cx="63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a:t>Like humans</a:t>
              </a:r>
            </a:p>
          </p:txBody>
        </p:sp>
        <p:sp>
          <p:nvSpPr>
            <p:cNvPr id="39945" name="Text Box 13">
              <a:extLst>
                <a:ext uri="{FF2B5EF4-FFF2-40B4-BE49-F238E27FC236}">
                  <a16:creationId xmlns:a16="http://schemas.microsoft.com/office/drawing/2014/main" id="{8A82D3FA-561E-FB48-8FC5-0D2C974EA662}"/>
                </a:ext>
              </a:extLst>
            </p:cNvPr>
            <p:cNvSpPr txBox="1">
              <a:spLocks noChangeArrowheads="1"/>
            </p:cNvSpPr>
            <p:nvPr/>
          </p:nvSpPr>
          <p:spPr bwMode="auto">
            <a:xfrm>
              <a:off x="4848" y="384"/>
              <a:ext cx="6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a:t>Well</a:t>
              </a:r>
            </a:p>
          </p:txBody>
        </p:sp>
        <p:sp>
          <p:nvSpPr>
            <p:cNvPr id="39946" name="Text Box 14">
              <a:extLst>
                <a:ext uri="{FF2B5EF4-FFF2-40B4-BE49-F238E27FC236}">
                  <a16:creationId xmlns:a16="http://schemas.microsoft.com/office/drawing/2014/main" id="{9653E73C-37DE-334C-885B-84F81ADD3EEF}"/>
                </a:ext>
              </a:extLst>
            </p:cNvPr>
            <p:cNvSpPr txBox="1">
              <a:spLocks noChangeArrowheads="1"/>
            </p:cNvSpPr>
            <p:nvPr/>
          </p:nvSpPr>
          <p:spPr bwMode="auto">
            <a:xfrm>
              <a:off x="4464" y="816"/>
              <a:ext cx="2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a:t>GPS</a:t>
              </a:r>
            </a:p>
          </p:txBody>
        </p:sp>
        <p:sp>
          <p:nvSpPr>
            <p:cNvPr id="39947" name="Text Box 15">
              <a:extLst>
                <a:ext uri="{FF2B5EF4-FFF2-40B4-BE49-F238E27FC236}">
                  <a16:creationId xmlns:a16="http://schemas.microsoft.com/office/drawing/2014/main" id="{6185D1F1-936E-B64F-B47A-A49FAFF98A2F}"/>
                </a:ext>
              </a:extLst>
            </p:cNvPr>
            <p:cNvSpPr txBox="1">
              <a:spLocks noChangeArrowheads="1"/>
            </p:cNvSpPr>
            <p:nvPr/>
          </p:nvSpPr>
          <p:spPr bwMode="auto">
            <a:xfrm>
              <a:off x="4416" y="1344"/>
              <a:ext cx="3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a:t>Eliza</a:t>
              </a:r>
            </a:p>
          </p:txBody>
        </p:sp>
        <p:sp>
          <p:nvSpPr>
            <p:cNvPr id="39948" name="Text Box 16">
              <a:extLst>
                <a:ext uri="{FF2B5EF4-FFF2-40B4-BE49-F238E27FC236}">
                  <a16:creationId xmlns:a16="http://schemas.microsoft.com/office/drawing/2014/main" id="{FBF16297-5C25-204E-97BE-94EDDA019889}"/>
                </a:ext>
              </a:extLst>
            </p:cNvPr>
            <p:cNvSpPr txBox="1">
              <a:spLocks noChangeArrowheads="1"/>
            </p:cNvSpPr>
            <p:nvPr/>
          </p:nvSpPr>
          <p:spPr bwMode="auto">
            <a:xfrm>
              <a:off x="4992" y="768"/>
              <a:ext cx="4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t>Rational</a:t>
              </a:r>
            </a:p>
            <a:p>
              <a:pPr algn="ctr"/>
              <a:r>
                <a:rPr lang="en-US" altLang="en-US" sz="1200"/>
                <a:t>agents</a:t>
              </a:r>
            </a:p>
          </p:txBody>
        </p:sp>
        <p:sp>
          <p:nvSpPr>
            <p:cNvPr id="39949" name="Text Box 17">
              <a:extLst>
                <a:ext uri="{FF2B5EF4-FFF2-40B4-BE49-F238E27FC236}">
                  <a16:creationId xmlns:a16="http://schemas.microsoft.com/office/drawing/2014/main" id="{8DA34288-2286-5749-9EE4-F8BA8535CEBE}"/>
                </a:ext>
              </a:extLst>
            </p:cNvPr>
            <p:cNvSpPr txBox="1">
              <a:spLocks noChangeArrowheads="1"/>
            </p:cNvSpPr>
            <p:nvPr/>
          </p:nvSpPr>
          <p:spPr bwMode="auto">
            <a:xfrm>
              <a:off x="4944" y="1296"/>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t>Heuristic</a:t>
              </a:r>
            </a:p>
            <a:p>
              <a:pPr algn="ctr"/>
              <a:r>
                <a:rPr lang="en-US" altLang="en-US" sz="1200"/>
                <a:t>systems</a:t>
              </a:r>
            </a:p>
          </p:txBody>
        </p:sp>
      </p:grpSp>
      <p:sp>
        <p:nvSpPr>
          <p:cNvPr id="39940" name="Oval 18">
            <a:extLst>
              <a:ext uri="{FF2B5EF4-FFF2-40B4-BE49-F238E27FC236}">
                <a16:creationId xmlns:a16="http://schemas.microsoft.com/office/drawing/2014/main" id="{076C4B94-901C-B249-A4DB-FE8AD6566570}"/>
              </a:ext>
            </a:extLst>
          </p:cNvPr>
          <p:cNvSpPr>
            <a:spLocks noChangeArrowheads="1"/>
          </p:cNvSpPr>
          <p:nvPr/>
        </p:nvSpPr>
        <p:spPr bwMode="auto">
          <a:xfrm>
            <a:off x="7924800" y="609600"/>
            <a:ext cx="1219200" cy="1219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0C6D9DA9-27DF-D441-B177-B0E9C013CCAC}"/>
              </a:ext>
            </a:extLst>
          </p:cNvPr>
          <p:cNvSpPr>
            <a:spLocks noGrp="1" noChangeArrowheads="1"/>
          </p:cNvSpPr>
          <p:nvPr>
            <p:ph type="title"/>
          </p:nvPr>
        </p:nvSpPr>
        <p:spPr/>
        <p:txBody>
          <a:bodyPr/>
          <a:lstStyle/>
          <a:p>
            <a:pPr algn="l" eaLnBrk="1" hangingPunct="1"/>
            <a:r>
              <a:rPr lang="en-US" altLang="en-US">
                <a:latin typeface="Helvetica" pitchFamily="2" charset="0"/>
                <a:ea typeface="ＭＳ Ｐゴシック" panose="020B0600070205080204" pitchFamily="34" charset="-128"/>
              </a:rPr>
              <a:t>Act well</a:t>
            </a:r>
          </a:p>
        </p:txBody>
      </p:sp>
      <p:sp>
        <p:nvSpPr>
          <p:cNvPr id="41986" name="Rectangle 3">
            <a:extLst>
              <a:ext uri="{FF2B5EF4-FFF2-40B4-BE49-F238E27FC236}">
                <a16:creationId xmlns:a16="http://schemas.microsoft.com/office/drawing/2014/main" id="{2DC6DB9B-A65A-2941-A347-0F2243CEE2D1}"/>
              </a:ext>
            </a:extLst>
          </p:cNvPr>
          <p:cNvSpPr>
            <a:spLocks noGrp="1" noChangeArrowheads="1"/>
          </p:cNvSpPr>
          <p:nvPr>
            <p:ph idx="1"/>
          </p:nvPr>
        </p:nvSpPr>
        <p:spPr>
          <a:xfrm>
            <a:off x="304800" y="1219200"/>
            <a:ext cx="8001000" cy="5410200"/>
          </a:xfrm>
        </p:spPr>
        <p:txBody>
          <a:bodyPr/>
          <a:lstStyle/>
          <a:p>
            <a:pPr marL="231775" indent="-231775" eaLnBrk="1" hangingPunct="1"/>
            <a:r>
              <a:rPr lang="en-US" altLang="en-US" sz="2800">
                <a:solidFill>
                  <a:srgbClr val="000000"/>
                </a:solidFill>
                <a:latin typeface="Helvetica" pitchFamily="2" charset="0"/>
                <a:ea typeface="ＭＳ Ｐゴシック" panose="020B0600070205080204" pitchFamily="34" charset="-128"/>
              </a:rPr>
              <a:t>For a given set of inputs, generate                        output that’s not necessarily correct</a:t>
            </a:r>
            <a:br>
              <a:rPr lang="en-US" altLang="en-US" sz="2800">
                <a:solidFill>
                  <a:srgbClr val="000000"/>
                </a:solidFill>
                <a:latin typeface="Helvetica" pitchFamily="2" charset="0"/>
                <a:ea typeface="ＭＳ Ｐゴシック" panose="020B0600070205080204" pitchFamily="34" charset="-128"/>
              </a:rPr>
            </a:br>
            <a:r>
              <a:rPr lang="en-US" altLang="en-US" sz="2800">
                <a:solidFill>
                  <a:srgbClr val="000000"/>
                </a:solidFill>
                <a:latin typeface="Helvetica" pitchFamily="2" charset="0"/>
                <a:ea typeface="ＭＳ Ｐゴシック" panose="020B0600070205080204" pitchFamily="34" charset="-128"/>
              </a:rPr>
              <a:t>but gets job done</a:t>
            </a:r>
          </a:p>
          <a:p>
            <a:pPr marL="231775" indent="-231775" eaLnBrk="1" hangingPunct="1"/>
            <a:r>
              <a:rPr lang="en-US" altLang="en-US" sz="2800">
                <a:solidFill>
                  <a:srgbClr val="000000"/>
                </a:solidFill>
                <a:latin typeface="Helvetica" pitchFamily="2" charset="0"/>
                <a:ea typeface="ＭＳ Ｐゴシック" panose="020B0600070205080204" pitchFamily="34" charset="-128"/>
              </a:rPr>
              <a:t>A </a:t>
            </a:r>
            <a:r>
              <a:rPr lang="en-US" altLang="en-US" sz="2800" b="1">
                <a:solidFill>
                  <a:srgbClr val="000000"/>
                </a:solidFill>
                <a:latin typeface="Helvetica" pitchFamily="2" charset="0"/>
                <a:ea typeface="ＭＳ Ｐゴシック" panose="020B0600070205080204" pitchFamily="34" charset="-128"/>
                <a:hlinkClick r:id="rId3"/>
              </a:rPr>
              <a:t>heuristic</a:t>
            </a:r>
            <a:r>
              <a:rPr lang="en-US" altLang="en-US" sz="2800">
                <a:solidFill>
                  <a:srgbClr val="000000"/>
                </a:solidFill>
                <a:latin typeface="Helvetica" pitchFamily="2" charset="0"/>
                <a:ea typeface="ＭＳ Ｐゴシック" panose="020B0600070205080204" pitchFamily="34" charset="-128"/>
              </a:rPr>
              <a:t> (heuristic rule, heuristic method) is a rule of thumb, strategy, trick or simplification which drastically limits search for solutions in large problem spaces </a:t>
            </a:r>
          </a:p>
          <a:p>
            <a:pPr marL="231775" indent="-231775" eaLnBrk="1" hangingPunct="1"/>
            <a:r>
              <a:rPr lang="en-US" altLang="en-US" sz="2800">
                <a:solidFill>
                  <a:srgbClr val="000000"/>
                </a:solidFill>
                <a:latin typeface="Helvetica" pitchFamily="2" charset="0"/>
                <a:ea typeface="ＭＳ Ｐゴシック" panose="020B0600070205080204" pitchFamily="34" charset="-128"/>
              </a:rPr>
              <a:t>Heuristics don’t guarantee optimal solutions or even any solution at all: </a:t>
            </a:r>
            <a:r>
              <a:rPr lang="en-US" altLang="en-US" sz="2800" b="1">
                <a:solidFill>
                  <a:srgbClr val="000000"/>
                </a:solidFill>
                <a:latin typeface="Helvetica" pitchFamily="2" charset="0"/>
                <a:ea typeface="ＭＳ Ｐゴシック" panose="020B0600070205080204" pitchFamily="34" charset="-128"/>
              </a:rPr>
              <a:t>all that can be said for a useful heuristic is that it offers solutions which are good enough most of the time</a:t>
            </a:r>
          </a:p>
          <a:p>
            <a:pPr marL="631825" lvl="1" indent="-231775" eaLnBrk="1" hangingPunct="1"/>
            <a:r>
              <a:rPr lang="en-US" altLang="en-US" sz="3200">
                <a:solidFill>
                  <a:srgbClr val="000000"/>
                </a:solidFill>
                <a:latin typeface="Helvetica" pitchFamily="2" charset="0"/>
                <a:ea typeface="ＭＳ Ｐゴシック" panose="020B0600070205080204" pitchFamily="34" charset="-128"/>
              </a:rPr>
              <a:t>Feigenbaum and Feldman, 1963, p. 6</a:t>
            </a:r>
          </a:p>
          <a:p>
            <a:pPr marL="231775" indent="-231775" eaLnBrk="1" hangingPunct="1"/>
            <a:endParaRPr lang="en-US" altLang="en-US" sz="2800">
              <a:solidFill>
                <a:srgbClr val="000000"/>
              </a:solidFill>
              <a:latin typeface="Helvetica" pitchFamily="2" charset="0"/>
              <a:ea typeface="ＭＳ Ｐゴシック" panose="020B0600070205080204" pitchFamily="34" charset="-128"/>
            </a:endParaRPr>
          </a:p>
        </p:txBody>
      </p:sp>
      <p:grpSp>
        <p:nvGrpSpPr>
          <p:cNvPr id="41987" name="Group 4">
            <a:extLst>
              <a:ext uri="{FF2B5EF4-FFF2-40B4-BE49-F238E27FC236}">
                <a16:creationId xmlns:a16="http://schemas.microsoft.com/office/drawing/2014/main" id="{E92F0A97-7782-8346-8F30-DF1A1E635C02}"/>
              </a:ext>
            </a:extLst>
          </p:cNvPr>
          <p:cNvGrpSpPr>
            <a:grpSpLocks/>
          </p:cNvGrpSpPr>
          <p:nvPr/>
        </p:nvGrpSpPr>
        <p:grpSpPr bwMode="auto">
          <a:xfrm>
            <a:off x="6376988" y="152400"/>
            <a:ext cx="2690812" cy="2401888"/>
            <a:chOff x="3792" y="240"/>
            <a:chExt cx="1695" cy="1513"/>
          </a:xfrm>
        </p:grpSpPr>
        <p:grpSp>
          <p:nvGrpSpPr>
            <p:cNvPr id="41989" name="Group 5">
              <a:extLst>
                <a:ext uri="{FF2B5EF4-FFF2-40B4-BE49-F238E27FC236}">
                  <a16:creationId xmlns:a16="http://schemas.microsoft.com/office/drawing/2014/main" id="{6FB4F199-A4A5-A84A-BB02-15D92CD71AF9}"/>
                </a:ext>
              </a:extLst>
            </p:cNvPr>
            <p:cNvGrpSpPr>
              <a:grpSpLocks/>
            </p:cNvGrpSpPr>
            <p:nvPr/>
          </p:nvGrpSpPr>
          <p:grpSpPr bwMode="auto">
            <a:xfrm>
              <a:off x="4312" y="603"/>
              <a:ext cx="1151" cy="1150"/>
              <a:chOff x="1296" y="1824"/>
              <a:chExt cx="2016" cy="2016"/>
            </a:xfrm>
          </p:grpSpPr>
          <p:sp>
            <p:nvSpPr>
              <p:cNvPr id="41998" name="Rectangle 6">
                <a:extLst>
                  <a:ext uri="{FF2B5EF4-FFF2-40B4-BE49-F238E27FC236}">
                    <a16:creationId xmlns:a16="http://schemas.microsoft.com/office/drawing/2014/main" id="{D78A5448-EC56-FB4A-999F-B9C275F85D0B}"/>
                  </a:ext>
                </a:extLst>
              </p:cNvPr>
              <p:cNvSpPr>
                <a:spLocks noChangeArrowheads="1"/>
              </p:cNvSpPr>
              <p:nvPr/>
            </p:nvSpPr>
            <p:spPr bwMode="auto">
              <a:xfrm>
                <a:off x="1296"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1999" name="Rectangle 7">
                <a:extLst>
                  <a:ext uri="{FF2B5EF4-FFF2-40B4-BE49-F238E27FC236}">
                    <a16:creationId xmlns:a16="http://schemas.microsoft.com/office/drawing/2014/main" id="{D64ACBBE-5315-6540-BC25-1FEC77D3BDD0}"/>
                  </a:ext>
                </a:extLst>
              </p:cNvPr>
              <p:cNvSpPr>
                <a:spLocks noChangeArrowheads="1"/>
              </p:cNvSpPr>
              <p:nvPr/>
            </p:nvSpPr>
            <p:spPr bwMode="auto">
              <a:xfrm>
                <a:off x="2304"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2000" name="Rectangle 8">
                <a:extLst>
                  <a:ext uri="{FF2B5EF4-FFF2-40B4-BE49-F238E27FC236}">
                    <a16:creationId xmlns:a16="http://schemas.microsoft.com/office/drawing/2014/main" id="{BC3F57CB-85D2-7B4C-B3F1-1BAE1DFF6A25}"/>
                  </a:ext>
                </a:extLst>
              </p:cNvPr>
              <p:cNvSpPr>
                <a:spLocks noChangeArrowheads="1"/>
              </p:cNvSpPr>
              <p:nvPr/>
            </p:nvSpPr>
            <p:spPr bwMode="auto">
              <a:xfrm>
                <a:off x="1296"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2001" name="Rectangle 9">
                <a:extLst>
                  <a:ext uri="{FF2B5EF4-FFF2-40B4-BE49-F238E27FC236}">
                    <a16:creationId xmlns:a16="http://schemas.microsoft.com/office/drawing/2014/main" id="{03ACFC77-7B27-4E4F-B5F6-1BB2E8507426}"/>
                  </a:ext>
                </a:extLst>
              </p:cNvPr>
              <p:cNvSpPr>
                <a:spLocks noChangeArrowheads="1"/>
              </p:cNvSpPr>
              <p:nvPr/>
            </p:nvSpPr>
            <p:spPr bwMode="auto">
              <a:xfrm>
                <a:off x="2304"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41990" name="Text Box 10">
              <a:extLst>
                <a:ext uri="{FF2B5EF4-FFF2-40B4-BE49-F238E27FC236}">
                  <a16:creationId xmlns:a16="http://schemas.microsoft.com/office/drawing/2014/main" id="{BC3B5E9F-2CDA-014B-B17C-EF0665A88EF0}"/>
                </a:ext>
              </a:extLst>
            </p:cNvPr>
            <p:cNvSpPr txBox="1">
              <a:spLocks noChangeArrowheads="1"/>
            </p:cNvSpPr>
            <p:nvPr/>
          </p:nvSpPr>
          <p:spPr bwMode="auto">
            <a:xfrm>
              <a:off x="3792" y="768"/>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t>Think</a:t>
              </a:r>
            </a:p>
          </p:txBody>
        </p:sp>
        <p:sp>
          <p:nvSpPr>
            <p:cNvPr id="41991" name="Text Box 11">
              <a:extLst>
                <a:ext uri="{FF2B5EF4-FFF2-40B4-BE49-F238E27FC236}">
                  <a16:creationId xmlns:a16="http://schemas.microsoft.com/office/drawing/2014/main" id="{3F95B195-A38F-EC4A-9AC9-F2F41AD0E193}"/>
                </a:ext>
              </a:extLst>
            </p:cNvPr>
            <p:cNvSpPr txBox="1">
              <a:spLocks noChangeArrowheads="1"/>
            </p:cNvSpPr>
            <p:nvPr/>
          </p:nvSpPr>
          <p:spPr bwMode="auto">
            <a:xfrm>
              <a:off x="3888" y="1344"/>
              <a:ext cx="3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t>Act</a:t>
              </a:r>
            </a:p>
          </p:txBody>
        </p:sp>
        <p:sp>
          <p:nvSpPr>
            <p:cNvPr id="41992" name="Text Box 12">
              <a:extLst>
                <a:ext uri="{FF2B5EF4-FFF2-40B4-BE49-F238E27FC236}">
                  <a16:creationId xmlns:a16="http://schemas.microsoft.com/office/drawing/2014/main" id="{14CA24E7-D3CA-814E-8346-2A9F5A79E42F}"/>
                </a:ext>
              </a:extLst>
            </p:cNvPr>
            <p:cNvSpPr txBox="1">
              <a:spLocks noChangeArrowheads="1"/>
            </p:cNvSpPr>
            <p:nvPr/>
          </p:nvSpPr>
          <p:spPr bwMode="auto">
            <a:xfrm>
              <a:off x="4272" y="240"/>
              <a:ext cx="63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a:t>Like humans</a:t>
              </a:r>
            </a:p>
          </p:txBody>
        </p:sp>
        <p:sp>
          <p:nvSpPr>
            <p:cNvPr id="41993" name="Text Box 13">
              <a:extLst>
                <a:ext uri="{FF2B5EF4-FFF2-40B4-BE49-F238E27FC236}">
                  <a16:creationId xmlns:a16="http://schemas.microsoft.com/office/drawing/2014/main" id="{9DB7DC9B-8E89-7C47-B515-DD7844C8C541}"/>
                </a:ext>
              </a:extLst>
            </p:cNvPr>
            <p:cNvSpPr txBox="1">
              <a:spLocks noChangeArrowheads="1"/>
            </p:cNvSpPr>
            <p:nvPr/>
          </p:nvSpPr>
          <p:spPr bwMode="auto">
            <a:xfrm>
              <a:off x="4848" y="384"/>
              <a:ext cx="6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a:t>Well</a:t>
              </a:r>
            </a:p>
          </p:txBody>
        </p:sp>
        <p:sp>
          <p:nvSpPr>
            <p:cNvPr id="41994" name="Text Box 14">
              <a:extLst>
                <a:ext uri="{FF2B5EF4-FFF2-40B4-BE49-F238E27FC236}">
                  <a16:creationId xmlns:a16="http://schemas.microsoft.com/office/drawing/2014/main" id="{E660E234-99FC-7549-AC51-AF720F575E15}"/>
                </a:ext>
              </a:extLst>
            </p:cNvPr>
            <p:cNvSpPr txBox="1">
              <a:spLocks noChangeArrowheads="1"/>
            </p:cNvSpPr>
            <p:nvPr/>
          </p:nvSpPr>
          <p:spPr bwMode="auto">
            <a:xfrm>
              <a:off x="4464" y="816"/>
              <a:ext cx="2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a:t>GPS</a:t>
              </a:r>
            </a:p>
          </p:txBody>
        </p:sp>
        <p:sp>
          <p:nvSpPr>
            <p:cNvPr id="41995" name="Text Box 15">
              <a:extLst>
                <a:ext uri="{FF2B5EF4-FFF2-40B4-BE49-F238E27FC236}">
                  <a16:creationId xmlns:a16="http://schemas.microsoft.com/office/drawing/2014/main" id="{356A5AAC-6CBE-C846-A034-E730816458A1}"/>
                </a:ext>
              </a:extLst>
            </p:cNvPr>
            <p:cNvSpPr txBox="1">
              <a:spLocks noChangeArrowheads="1"/>
            </p:cNvSpPr>
            <p:nvPr/>
          </p:nvSpPr>
          <p:spPr bwMode="auto">
            <a:xfrm>
              <a:off x="4416" y="1344"/>
              <a:ext cx="3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a:t>Eliza</a:t>
              </a:r>
            </a:p>
          </p:txBody>
        </p:sp>
        <p:sp>
          <p:nvSpPr>
            <p:cNvPr id="41996" name="Text Box 16">
              <a:extLst>
                <a:ext uri="{FF2B5EF4-FFF2-40B4-BE49-F238E27FC236}">
                  <a16:creationId xmlns:a16="http://schemas.microsoft.com/office/drawing/2014/main" id="{F5259075-CDC6-FE4B-B6F7-606F322F5F12}"/>
                </a:ext>
              </a:extLst>
            </p:cNvPr>
            <p:cNvSpPr txBox="1">
              <a:spLocks noChangeArrowheads="1"/>
            </p:cNvSpPr>
            <p:nvPr/>
          </p:nvSpPr>
          <p:spPr bwMode="auto">
            <a:xfrm>
              <a:off x="4992" y="768"/>
              <a:ext cx="4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t>Rational</a:t>
              </a:r>
            </a:p>
            <a:p>
              <a:pPr algn="ctr"/>
              <a:r>
                <a:rPr lang="en-US" altLang="en-US" sz="1200"/>
                <a:t>agents</a:t>
              </a:r>
            </a:p>
          </p:txBody>
        </p:sp>
        <p:sp>
          <p:nvSpPr>
            <p:cNvPr id="41997" name="Text Box 17">
              <a:extLst>
                <a:ext uri="{FF2B5EF4-FFF2-40B4-BE49-F238E27FC236}">
                  <a16:creationId xmlns:a16="http://schemas.microsoft.com/office/drawing/2014/main" id="{BB56BCDF-F9DC-994D-A6AA-5EE4AE08404A}"/>
                </a:ext>
              </a:extLst>
            </p:cNvPr>
            <p:cNvSpPr txBox="1">
              <a:spLocks noChangeArrowheads="1"/>
            </p:cNvSpPr>
            <p:nvPr/>
          </p:nvSpPr>
          <p:spPr bwMode="auto">
            <a:xfrm>
              <a:off x="4944" y="1296"/>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t>Heuristic</a:t>
              </a:r>
            </a:p>
            <a:p>
              <a:pPr algn="ctr"/>
              <a:r>
                <a:rPr lang="en-US" altLang="en-US" sz="1200"/>
                <a:t>systems</a:t>
              </a:r>
            </a:p>
          </p:txBody>
        </p:sp>
      </p:grpSp>
      <p:sp>
        <p:nvSpPr>
          <p:cNvPr id="41988" name="Oval 18">
            <a:extLst>
              <a:ext uri="{FF2B5EF4-FFF2-40B4-BE49-F238E27FC236}">
                <a16:creationId xmlns:a16="http://schemas.microsoft.com/office/drawing/2014/main" id="{176E866D-8711-6A49-810C-C04E9ABA3ED7}"/>
              </a:ext>
            </a:extLst>
          </p:cNvPr>
          <p:cNvSpPr>
            <a:spLocks noChangeArrowheads="1"/>
          </p:cNvSpPr>
          <p:nvPr/>
        </p:nvSpPr>
        <p:spPr bwMode="auto">
          <a:xfrm>
            <a:off x="8001000" y="1447800"/>
            <a:ext cx="1219200" cy="1219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BBD9A2CF-6678-F34E-82BE-EEEC89406949}"/>
              </a:ext>
            </a:extLst>
          </p:cNvPr>
          <p:cNvSpPr>
            <a:spLocks noGrp="1" noChangeArrowheads="1"/>
          </p:cNvSpPr>
          <p:nvPr>
            <p:ph type="title"/>
          </p:nvPr>
        </p:nvSpPr>
        <p:spPr/>
        <p:txBody>
          <a:bodyPr/>
          <a:lstStyle/>
          <a:p>
            <a:pPr algn="l" eaLnBrk="1" hangingPunct="1"/>
            <a:r>
              <a:rPr lang="en-US" altLang="en-US">
                <a:latin typeface="Helvetica" pitchFamily="2" charset="0"/>
                <a:ea typeface="ＭＳ Ｐゴシック" panose="020B0600070205080204" pitchFamily="34" charset="-128"/>
              </a:rPr>
              <a:t>Think like humans</a:t>
            </a:r>
          </a:p>
        </p:txBody>
      </p:sp>
      <p:sp>
        <p:nvSpPr>
          <p:cNvPr id="44034" name="Rectangle 3">
            <a:extLst>
              <a:ext uri="{FF2B5EF4-FFF2-40B4-BE49-F238E27FC236}">
                <a16:creationId xmlns:a16="http://schemas.microsoft.com/office/drawing/2014/main" id="{7B442875-84EB-1846-AE14-4A39A557A249}"/>
              </a:ext>
            </a:extLst>
          </p:cNvPr>
          <p:cNvSpPr>
            <a:spLocks noGrp="1" noChangeArrowheads="1"/>
          </p:cNvSpPr>
          <p:nvPr>
            <p:ph idx="1"/>
          </p:nvPr>
        </p:nvSpPr>
        <p:spPr/>
        <p:txBody>
          <a:bodyPr/>
          <a:lstStyle/>
          <a:p>
            <a:pPr eaLnBrk="1" hangingPunct="1"/>
            <a:r>
              <a:rPr lang="en-US" altLang="en-US" sz="2800">
                <a:latin typeface="Helvetica" pitchFamily="2" charset="0"/>
                <a:ea typeface="ＭＳ Ｐゴシック" panose="020B0600070205080204" pitchFamily="34" charset="-128"/>
              </a:rPr>
              <a:t>Cognitive science approach </a:t>
            </a:r>
          </a:p>
          <a:p>
            <a:pPr eaLnBrk="1" hangingPunct="1"/>
            <a:r>
              <a:rPr lang="en-US" altLang="en-US" sz="2800">
                <a:latin typeface="Helvetica" pitchFamily="2" charset="0"/>
                <a:ea typeface="ＭＳ Ｐゴシック" panose="020B0600070205080204" pitchFamily="34" charset="-128"/>
              </a:rPr>
              <a:t>Focus not just on behavior &amp; I/O                                      but also look at reasoning process </a:t>
            </a:r>
          </a:p>
          <a:p>
            <a:pPr eaLnBrk="1" hangingPunct="1"/>
            <a:r>
              <a:rPr lang="en-US" altLang="en-US" sz="2800">
                <a:latin typeface="Helvetica" pitchFamily="2" charset="0"/>
                <a:ea typeface="ＭＳ Ｐゴシック" panose="020B0600070205080204" pitchFamily="34" charset="-128"/>
              </a:rPr>
              <a:t>Computational model should reflect </a:t>
            </a:r>
            <a:r>
              <a:rPr lang="ja-JP" altLang="en-US" sz="2800">
                <a:latin typeface="Helvetica" pitchFamily="2" charset="0"/>
                <a:ea typeface="ＭＳ Ｐゴシック" panose="020B0600070205080204" pitchFamily="34" charset="-128"/>
              </a:rPr>
              <a:t>“</a:t>
            </a:r>
            <a:r>
              <a:rPr lang="en-US" altLang="ja-JP" sz="2800">
                <a:latin typeface="Helvetica" pitchFamily="2" charset="0"/>
                <a:ea typeface="ＭＳ Ｐゴシック" panose="020B0600070205080204" pitchFamily="34" charset="-128"/>
              </a:rPr>
              <a:t>how</a:t>
            </a:r>
            <a:r>
              <a:rPr lang="ja-JP" altLang="en-US" sz="2800">
                <a:latin typeface="Helvetica" pitchFamily="2" charset="0"/>
                <a:ea typeface="ＭＳ Ｐゴシック" panose="020B0600070205080204" pitchFamily="34" charset="-128"/>
              </a:rPr>
              <a:t>”</a:t>
            </a:r>
            <a:r>
              <a:rPr lang="en-US" altLang="ja-JP" sz="2800">
                <a:latin typeface="Helvetica" pitchFamily="2" charset="0"/>
                <a:ea typeface="ＭＳ Ｐゴシック" panose="020B0600070205080204" pitchFamily="34" charset="-128"/>
              </a:rPr>
              <a:t> results were obtained</a:t>
            </a:r>
          </a:p>
          <a:p>
            <a:pPr eaLnBrk="1" hangingPunct="1"/>
            <a:r>
              <a:rPr lang="en-US" altLang="en-US" sz="2800">
                <a:latin typeface="Helvetica" pitchFamily="2" charset="0"/>
                <a:ea typeface="ＭＳ Ｐゴシック" panose="020B0600070205080204" pitchFamily="34" charset="-128"/>
              </a:rPr>
              <a:t>Provides  new language for expressing cognitive theories &amp; new mechanisms for evaluating them</a:t>
            </a:r>
          </a:p>
          <a:p>
            <a:pPr eaLnBrk="1" hangingPunct="1"/>
            <a:r>
              <a:rPr lang="en-US" altLang="en-US" sz="2800">
                <a:latin typeface="Helvetica" pitchFamily="2" charset="0"/>
                <a:ea typeface="ＭＳ Ｐゴシック" panose="020B0600070205080204" pitchFamily="34" charset="-128"/>
                <a:hlinkClick r:id="rId3"/>
              </a:rPr>
              <a:t>GPS</a:t>
            </a:r>
            <a:r>
              <a:rPr lang="en-US" altLang="en-US" sz="2800">
                <a:latin typeface="Helvetica" pitchFamily="2" charset="0"/>
                <a:ea typeface="ＭＳ Ｐゴシック" panose="020B0600070205080204" pitchFamily="34" charset="-128"/>
              </a:rPr>
              <a:t> (</a:t>
            </a:r>
            <a:r>
              <a:rPr lang="en-US" altLang="en-US" sz="2800" b="1">
                <a:latin typeface="Helvetica" pitchFamily="2" charset="0"/>
                <a:ea typeface="ＭＳ Ｐゴシック" panose="020B0600070205080204" pitchFamily="34" charset="-128"/>
              </a:rPr>
              <a:t>General Problem Solver</a:t>
            </a:r>
            <a:r>
              <a:rPr lang="en-US" altLang="en-US" sz="2800">
                <a:latin typeface="Helvetica" pitchFamily="2" charset="0"/>
                <a:ea typeface="ＭＳ Ｐゴシック" panose="020B0600070205080204" pitchFamily="34" charset="-128"/>
              </a:rPr>
              <a:t>): Goal not just to produce humanlike behavior, but to produce a sequence of steps of reasoning process that was similar to those followed by a person</a:t>
            </a:r>
          </a:p>
          <a:p>
            <a:pPr eaLnBrk="1" hangingPunct="1"/>
            <a:endParaRPr lang="en-US" altLang="en-US" sz="2800">
              <a:latin typeface="Helvetica" pitchFamily="2" charset="0"/>
              <a:ea typeface="ＭＳ Ｐゴシック" panose="020B0600070205080204" pitchFamily="34" charset="-128"/>
            </a:endParaRPr>
          </a:p>
        </p:txBody>
      </p:sp>
      <p:grpSp>
        <p:nvGrpSpPr>
          <p:cNvPr id="44035" name="Group 4">
            <a:extLst>
              <a:ext uri="{FF2B5EF4-FFF2-40B4-BE49-F238E27FC236}">
                <a16:creationId xmlns:a16="http://schemas.microsoft.com/office/drawing/2014/main" id="{71530E27-2F74-D44B-8417-2113C6BB3A4A}"/>
              </a:ext>
            </a:extLst>
          </p:cNvPr>
          <p:cNvGrpSpPr>
            <a:grpSpLocks/>
          </p:cNvGrpSpPr>
          <p:nvPr/>
        </p:nvGrpSpPr>
        <p:grpSpPr bwMode="auto">
          <a:xfrm>
            <a:off x="6019800" y="304800"/>
            <a:ext cx="2690813" cy="2401888"/>
            <a:chOff x="3792" y="240"/>
            <a:chExt cx="1695" cy="1513"/>
          </a:xfrm>
        </p:grpSpPr>
        <p:grpSp>
          <p:nvGrpSpPr>
            <p:cNvPr id="44037" name="Group 5">
              <a:extLst>
                <a:ext uri="{FF2B5EF4-FFF2-40B4-BE49-F238E27FC236}">
                  <a16:creationId xmlns:a16="http://schemas.microsoft.com/office/drawing/2014/main" id="{C75061CC-28DE-7442-8D3C-A36853DB8C81}"/>
                </a:ext>
              </a:extLst>
            </p:cNvPr>
            <p:cNvGrpSpPr>
              <a:grpSpLocks/>
            </p:cNvGrpSpPr>
            <p:nvPr/>
          </p:nvGrpSpPr>
          <p:grpSpPr bwMode="auto">
            <a:xfrm>
              <a:off x="4312" y="603"/>
              <a:ext cx="1151" cy="1150"/>
              <a:chOff x="1296" y="1824"/>
              <a:chExt cx="2016" cy="2016"/>
            </a:xfrm>
          </p:grpSpPr>
          <p:sp>
            <p:nvSpPr>
              <p:cNvPr id="44046" name="Rectangle 6">
                <a:extLst>
                  <a:ext uri="{FF2B5EF4-FFF2-40B4-BE49-F238E27FC236}">
                    <a16:creationId xmlns:a16="http://schemas.microsoft.com/office/drawing/2014/main" id="{9E27820B-DDE3-0541-9C44-0BC5396732DC}"/>
                  </a:ext>
                </a:extLst>
              </p:cNvPr>
              <p:cNvSpPr>
                <a:spLocks noChangeArrowheads="1"/>
              </p:cNvSpPr>
              <p:nvPr/>
            </p:nvSpPr>
            <p:spPr bwMode="auto">
              <a:xfrm>
                <a:off x="1296"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4047" name="Rectangle 7">
                <a:extLst>
                  <a:ext uri="{FF2B5EF4-FFF2-40B4-BE49-F238E27FC236}">
                    <a16:creationId xmlns:a16="http://schemas.microsoft.com/office/drawing/2014/main" id="{F82BD2B1-9677-5040-A382-E22154A868FC}"/>
                  </a:ext>
                </a:extLst>
              </p:cNvPr>
              <p:cNvSpPr>
                <a:spLocks noChangeArrowheads="1"/>
              </p:cNvSpPr>
              <p:nvPr/>
            </p:nvSpPr>
            <p:spPr bwMode="auto">
              <a:xfrm>
                <a:off x="2304"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4048" name="Rectangle 8">
                <a:extLst>
                  <a:ext uri="{FF2B5EF4-FFF2-40B4-BE49-F238E27FC236}">
                    <a16:creationId xmlns:a16="http://schemas.microsoft.com/office/drawing/2014/main" id="{8A1D825F-746B-C04F-8A23-5F90BA481704}"/>
                  </a:ext>
                </a:extLst>
              </p:cNvPr>
              <p:cNvSpPr>
                <a:spLocks noChangeArrowheads="1"/>
              </p:cNvSpPr>
              <p:nvPr/>
            </p:nvSpPr>
            <p:spPr bwMode="auto">
              <a:xfrm>
                <a:off x="1296"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4049" name="Rectangle 9">
                <a:extLst>
                  <a:ext uri="{FF2B5EF4-FFF2-40B4-BE49-F238E27FC236}">
                    <a16:creationId xmlns:a16="http://schemas.microsoft.com/office/drawing/2014/main" id="{6A8DF81B-CD42-CB41-A2FF-5045459AD3FA}"/>
                  </a:ext>
                </a:extLst>
              </p:cNvPr>
              <p:cNvSpPr>
                <a:spLocks noChangeArrowheads="1"/>
              </p:cNvSpPr>
              <p:nvPr/>
            </p:nvSpPr>
            <p:spPr bwMode="auto">
              <a:xfrm>
                <a:off x="2304"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44038" name="Text Box 10">
              <a:extLst>
                <a:ext uri="{FF2B5EF4-FFF2-40B4-BE49-F238E27FC236}">
                  <a16:creationId xmlns:a16="http://schemas.microsoft.com/office/drawing/2014/main" id="{00B8DC83-9225-B347-A140-5DB4E7254601}"/>
                </a:ext>
              </a:extLst>
            </p:cNvPr>
            <p:cNvSpPr txBox="1">
              <a:spLocks noChangeArrowheads="1"/>
            </p:cNvSpPr>
            <p:nvPr/>
          </p:nvSpPr>
          <p:spPr bwMode="auto">
            <a:xfrm>
              <a:off x="3792" y="768"/>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t>Think</a:t>
              </a:r>
            </a:p>
          </p:txBody>
        </p:sp>
        <p:sp>
          <p:nvSpPr>
            <p:cNvPr id="44039" name="Text Box 11">
              <a:extLst>
                <a:ext uri="{FF2B5EF4-FFF2-40B4-BE49-F238E27FC236}">
                  <a16:creationId xmlns:a16="http://schemas.microsoft.com/office/drawing/2014/main" id="{56DD246B-FF4E-2B43-9EFC-33D494F851F2}"/>
                </a:ext>
              </a:extLst>
            </p:cNvPr>
            <p:cNvSpPr txBox="1">
              <a:spLocks noChangeArrowheads="1"/>
            </p:cNvSpPr>
            <p:nvPr/>
          </p:nvSpPr>
          <p:spPr bwMode="auto">
            <a:xfrm>
              <a:off x="3888" y="1344"/>
              <a:ext cx="3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t>Act</a:t>
              </a:r>
            </a:p>
          </p:txBody>
        </p:sp>
        <p:sp>
          <p:nvSpPr>
            <p:cNvPr id="44040" name="Text Box 12">
              <a:extLst>
                <a:ext uri="{FF2B5EF4-FFF2-40B4-BE49-F238E27FC236}">
                  <a16:creationId xmlns:a16="http://schemas.microsoft.com/office/drawing/2014/main" id="{9CEAE21A-B4D4-444C-B510-234817784140}"/>
                </a:ext>
              </a:extLst>
            </p:cNvPr>
            <p:cNvSpPr txBox="1">
              <a:spLocks noChangeArrowheads="1"/>
            </p:cNvSpPr>
            <p:nvPr/>
          </p:nvSpPr>
          <p:spPr bwMode="auto">
            <a:xfrm>
              <a:off x="4272" y="240"/>
              <a:ext cx="63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a:t>Like humans</a:t>
              </a:r>
            </a:p>
          </p:txBody>
        </p:sp>
        <p:sp>
          <p:nvSpPr>
            <p:cNvPr id="44041" name="Text Box 13">
              <a:extLst>
                <a:ext uri="{FF2B5EF4-FFF2-40B4-BE49-F238E27FC236}">
                  <a16:creationId xmlns:a16="http://schemas.microsoft.com/office/drawing/2014/main" id="{84E903ED-B1DF-D145-A91D-E60CA72017D6}"/>
                </a:ext>
              </a:extLst>
            </p:cNvPr>
            <p:cNvSpPr txBox="1">
              <a:spLocks noChangeArrowheads="1"/>
            </p:cNvSpPr>
            <p:nvPr/>
          </p:nvSpPr>
          <p:spPr bwMode="auto">
            <a:xfrm>
              <a:off x="4848" y="384"/>
              <a:ext cx="6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a:t>Well</a:t>
              </a:r>
            </a:p>
          </p:txBody>
        </p:sp>
        <p:sp>
          <p:nvSpPr>
            <p:cNvPr id="44042" name="Text Box 14">
              <a:extLst>
                <a:ext uri="{FF2B5EF4-FFF2-40B4-BE49-F238E27FC236}">
                  <a16:creationId xmlns:a16="http://schemas.microsoft.com/office/drawing/2014/main" id="{86DE4B9C-BC83-8C40-83F2-D64203B213A2}"/>
                </a:ext>
              </a:extLst>
            </p:cNvPr>
            <p:cNvSpPr txBox="1">
              <a:spLocks noChangeArrowheads="1"/>
            </p:cNvSpPr>
            <p:nvPr/>
          </p:nvSpPr>
          <p:spPr bwMode="auto">
            <a:xfrm>
              <a:off x="4464" y="816"/>
              <a:ext cx="2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a:t>GPS</a:t>
              </a:r>
            </a:p>
          </p:txBody>
        </p:sp>
        <p:sp>
          <p:nvSpPr>
            <p:cNvPr id="44043" name="Text Box 15">
              <a:extLst>
                <a:ext uri="{FF2B5EF4-FFF2-40B4-BE49-F238E27FC236}">
                  <a16:creationId xmlns:a16="http://schemas.microsoft.com/office/drawing/2014/main" id="{E01B5E3F-1787-F94A-A723-051941F59BCE}"/>
                </a:ext>
              </a:extLst>
            </p:cNvPr>
            <p:cNvSpPr txBox="1">
              <a:spLocks noChangeArrowheads="1"/>
            </p:cNvSpPr>
            <p:nvPr/>
          </p:nvSpPr>
          <p:spPr bwMode="auto">
            <a:xfrm>
              <a:off x="4416" y="1344"/>
              <a:ext cx="3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a:t>Eliza</a:t>
              </a:r>
            </a:p>
          </p:txBody>
        </p:sp>
        <p:sp>
          <p:nvSpPr>
            <p:cNvPr id="44044" name="Text Box 16">
              <a:extLst>
                <a:ext uri="{FF2B5EF4-FFF2-40B4-BE49-F238E27FC236}">
                  <a16:creationId xmlns:a16="http://schemas.microsoft.com/office/drawing/2014/main" id="{4883FFAC-E9B9-8946-B009-4AA65AE741E0}"/>
                </a:ext>
              </a:extLst>
            </p:cNvPr>
            <p:cNvSpPr txBox="1">
              <a:spLocks noChangeArrowheads="1"/>
            </p:cNvSpPr>
            <p:nvPr/>
          </p:nvSpPr>
          <p:spPr bwMode="auto">
            <a:xfrm>
              <a:off x="4992" y="768"/>
              <a:ext cx="4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t>Rational</a:t>
              </a:r>
            </a:p>
            <a:p>
              <a:pPr algn="ctr"/>
              <a:r>
                <a:rPr lang="en-US" altLang="en-US" sz="1200"/>
                <a:t>agents</a:t>
              </a:r>
            </a:p>
          </p:txBody>
        </p:sp>
        <p:sp>
          <p:nvSpPr>
            <p:cNvPr id="44045" name="Text Box 17">
              <a:extLst>
                <a:ext uri="{FF2B5EF4-FFF2-40B4-BE49-F238E27FC236}">
                  <a16:creationId xmlns:a16="http://schemas.microsoft.com/office/drawing/2014/main" id="{97CB17E0-96FD-8B44-83F8-0C63ACD31D6A}"/>
                </a:ext>
              </a:extLst>
            </p:cNvPr>
            <p:cNvSpPr txBox="1">
              <a:spLocks noChangeArrowheads="1"/>
            </p:cNvSpPr>
            <p:nvPr/>
          </p:nvSpPr>
          <p:spPr bwMode="auto">
            <a:xfrm>
              <a:off x="4944" y="1296"/>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t>Heuristic</a:t>
              </a:r>
            </a:p>
            <a:p>
              <a:pPr algn="ctr"/>
              <a:r>
                <a:rPr lang="en-US" altLang="en-US" sz="1200"/>
                <a:t>systems</a:t>
              </a:r>
            </a:p>
          </p:txBody>
        </p:sp>
      </p:grpSp>
      <p:sp>
        <p:nvSpPr>
          <p:cNvPr id="44036" name="Oval 18">
            <a:extLst>
              <a:ext uri="{FF2B5EF4-FFF2-40B4-BE49-F238E27FC236}">
                <a16:creationId xmlns:a16="http://schemas.microsoft.com/office/drawing/2014/main" id="{0CB7ECB0-EAE8-D44B-B449-FDD746516E22}"/>
              </a:ext>
            </a:extLst>
          </p:cNvPr>
          <p:cNvSpPr>
            <a:spLocks noChangeArrowheads="1"/>
          </p:cNvSpPr>
          <p:nvPr/>
        </p:nvSpPr>
        <p:spPr bwMode="auto">
          <a:xfrm>
            <a:off x="6705600" y="762000"/>
            <a:ext cx="1219200" cy="1219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76E66802-573D-8847-BEE7-5913ACA12B8D}"/>
              </a:ext>
            </a:extLst>
          </p:cNvPr>
          <p:cNvSpPr>
            <a:spLocks noGrp="1"/>
          </p:cNvSpPr>
          <p:nvPr>
            <p:ph type="title"/>
          </p:nvPr>
        </p:nvSpPr>
        <p:spPr/>
        <p:txBody>
          <a:bodyPr/>
          <a:lstStyle/>
          <a:p>
            <a:pPr eaLnBrk="1" hangingPunct="1"/>
            <a:r>
              <a:rPr lang="en-US" altLang="en-US">
                <a:latin typeface="Helvetica" pitchFamily="2" charset="0"/>
                <a:ea typeface="ＭＳ Ｐゴシック" panose="020B0600070205080204" pitchFamily="34" charset="-128"/>
              </a:rPr>
              <a:t>What is AI?</a:t>
            </a:r>
          </a:p>
        </p:txBody>
      </p:sp>
      <p:sp>
        <p:nvSpPr>
          <p:cNvPr id="18434" name="Content Placeholder 2">
            <a:extLst>
              <a:ext uri="{FF2B5EF4-FFF2-40B4-BE49-F238E27FC236}">
                <a16:creationId xmlns:a16="http://schemas.microsoft.com/office/drawing/2014/main" id="{C1E1C575-84FA-0B46-A991-90A89B569E8C}"/>
              </a:ext>
            </a:extLst>
          </p:cNvPr>
          <p:cNvSpPr>
            <a:spLocks noGrp="1"/>
          </p:cNvSpPr>
          <p:nvPr>
            <p:ph idx="1"/>
          </p:nvPr>
        </p:nvSpPr>
        <p:spPr>
          <a:xfrm>
            <a:off x="609600" y="1524000"/>
            <a:ext cx="8229600" cy="4191000"/>
          </a:xfrm>
        </p:spPr>
        <p:txBody>
          <a:bodyPr/>
          <a:lstStyle/>
          <a:p>
            <a:pPr eaLnBrk="1" hangingPunct="1"/>
            <a:r>
              <a:rPr lang="en-US" altLang="en-US">
                <a:latin typeface="Helvetica" pitchFamily="2" charset="0"/>
                <a:ea typeface="ＭＳ Ｐゴシック" panose="020B0600070205080204" pitchFamily="34" charset="-128"/>
              </a:rPr>
              <a:t>Q. What is artificial intelligence? </a:t>
            </a:r>
          </a:p>
          <a:p>
            <a:pPr eaLnBrk="1" hangingPunct="1"/>
            <a:r>
              <a:rPr lang="en-US" altLang="en-US">
                <a:latin typeface="Helvetica" pitchFamily="2" charset="0"/>
                <a:ea typeface="ＭＳ Ｐゴシック" panose="020B0600070205080204" pitchFamily="34" charset="-128"/>
              </a:rPr>
              <a:t>A. It is the science and engineering of making intelligent machines, especially intelligent computer programs. It is related to the similar task of using computers to understand human intelligence, but AI does not have to confine itself to methods that are biologically observable. </a:t>
            </a:r>
          </a:p>
          <a:p>
            <a:pPr eaLnBrk="1" hangingPunct="1">
              <a:buFont typeface="Arial" panose="020B0604020202020204" pitchFamily="34" charset="0"/>
              <a:buNone/>
            </a:pPr>
            <a:endParaRPr lang="en-US" altLang="en-US">
              <a:latin typeface="Helvetica" pitchFamily="2" charset="0"/>
              <a:ea typeface="ＭＳ Ｐゴシック" panose="020B0600070205080204" pitchFamily="34" charset="-128"/>
            </a:endParaRPr>
          </a:p>
        </p:txBody>
      </p:sp>
      <p:sp>
        <p:nvSpPr>
          <p:cNvPr id="18435" name="TextBox 3">
            <a:extLst>
              <a:ext uri="{FF2B5EF4-FFF2-40B4-BE49-F238E27FC236}">
                <a16:creationId xmlns:a16="http://schemas.microsoft.com/office/drawing/2014/main" id="{11F77980-CC3F-5A46-9AE7-F50D433035D6}"/>
              </a:ext>
            </a:extLst>
          </p:cNvPr>
          <p:cNvSpPr txBox="1">
            <a:spLocks noChangeArrowheads="1"/>
          </p:cNvSpPr>
          <p:nvPr/>
        </p:nvSpPr>
        <p:spPr bwMode="auto">
          <a:xfrm>
            <a:off x="1338263" y="5943600"/>
            <a:ext cx="6815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a:hlinkClick r:id="rId2"/>
              </a:rPr>
              <a:t>http://www-formal.stanford.edu/jmc/whatisai/</a:t>
            </a:r>
            <a:endParaRPr lang="en-US"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5BE5E55C-C580-CD45-ACBF-851C2ECC32BC}"/>
              </a:ext>
            </a:extLst>
          </p:cNvPr>
          <p:cNvSpPr>
            <a:spLocks noGrp="1" noChangeArrowheads="1"/>
          </p:cNvSpPr>
          <p:nvPr>
            <p:ph type="title"/>
          </p:nvPr>
        </p:nvSpPr>
        <p:spPr/>
        <p:txBody>
          <a:bodyPr/>
          <a:lstStyle/>
          <a:p>
            <a:pPr algn="l" eaLnBrk="1" hangingPunct="1"/>
            <a:r>
              <a:rPr lang="en-US" altLang="en-US">
                <a:latin typeface="Helvetica" pitchFamily="2" charset="0"/>
                <a:ea typeface="ＭＳ Ｐゴシック" panose="020B0600070205080204" pitchFamily="34" charset="-128"/>
              </a:rPr>
              <a:t>Act like humans</a:t>
            </a:r>
          </a:p>
        </p:txBody>
      </p:sp>
      <p:sp>
        <p:nvSpPr>
          <p:cNvPr id="46082" name="Rectangle 3">
            <a:extLst>
              <a:ext uri="{FF2B5EF4-FFF2-40B4-BE49-F238E27FC236}">
                <a16:creationId xmlns:a16="http://schemas.microsoft.com/office/drawing/2014/main" id="{55E681EB-4D43-D248-990E-78EB1F7E5290}"/>
              </a:ext>
            </a:extLst>
          </p:cNvPr>
          <p:cNvSpPr>
            <a:spLocks noGrp="1" noChangeArrowheads="1"/>
          </p:cNvSpPr>
          <p:nvPr>
            <p:ph idx="1"/>
          </p:nvPr>
        </p:nvSpPr>
        <p:spPr>
          <a:xfrm>
            <a:off x="609600" y="1295400"/>
            <a:ext cx="7620000" cy="5181600"/>
          </a:xfrm>
        </p:spPr>
        <p:txBody>
          <a:bodyPr/>
          <a:lstStyle/>
          <a:p>
            <a:pPr eaLnBrk="1" hangingPunct="1"/>
            <a:r>
              <a:rPr lang="en-US" altLang="en-US">
                <a:latin typeface="Helvetica" pitchFamily="2" charset="0"/>
                <a:ea typeface="ＭＳ Ｐゴシック" panose="020B0600070205080204" pitchFamily="34" charset="-128"/>
              </a:rPr>
              <a:t>Behaviorist approach</a:t>
            </a:r>
          </a:p>
          <a:p>
            <a:pPr eaLnBrk="1" hangingPunct="1"/>
            <a:r>
              <a:rPr lang="en-US" altLang="en-US">
                <a:latin typeface="Helvetica" pitchFamily="2" charset="0"/>
                <a:ea typeface="ＭＳ Ｐゴシック" panose="020B0600070205080204" pitchFamily="34" charset="-128"/>
              </a:rPr>
              <a:t>Not interested in how you</a:t>
            </a:r>
            <a:br>
              <a:rPr lang="en-US" altLang="en-US">
                <a:latin typeface="Helvetica" pitchFamily="2" charset="0"/>
                <a:ea typeface="ＭＳ Ｐゴシック" panose="020B0600070205080204" pitchFamily="34" charset="-128"/>
              </a:rPr>
            </a:br>
            <a:r>
              <a:rPr lang="en-US" altLang="en-US">
                <a:latin typeface="Helvetica" pitchFamily="2" charset="0"/>
                <a:ea typeface="ＭＳ Ｐゴシック" panose="020B0600070205080204" pitchFamily="34" charset="-128"/>
              </a:rPr>
              <a:t>get results, just similarity to</a:t>
            </a:r>
            <a:br>
              <a:rPr lang="en-US" altLang="en-US">
                <a:latin typeface="Helvetica" pitchFamily="2" charset="0"/>
                <a:ea typeface="ＭＳ Ｐゴシック" panose="020B0600070205080204" pitchFamily="34" charset="-128"/>
              </a:rPr>
            </a:br>
            <a:r>
              <a:rPr lang="en-US" altLang="en-US">
                <a:latin typeface="Helvetica" pitchFamily="2" charset="0"/>
                <a:ea typeface="ＭＳ Ｐゴシック" panose="020B0600070205080204" pitchFamily="34" charset="-128"/>
              </a:rPr>
              <a:t>what human results are</a:t>
            </a:r>
          </a:p>
          <a:p>
            <a:pPr eaLnBrk="1" hangingPunct="1"/>
            <a:r>
              <a:rPr lang="en-US" altLang="en-US">
                <a:latin typeface="Helvetica" pitchFamily="2" charset="0"/>
                <a:ea typeface="ＭＳ Ｐゴシック" panose="020B0600070205080204" pitchFamily="34" charset="-128"/>
              </a:rPr>
              <a:t>Exemplified by the Turing Test (Alan Turing, 1950)</a:t>
            </a:r>
          </a:p>
          <a:p>
            <a:pPr eaLnBrk="1" hangingPunct="1"/>
            <a:r>
              <a:rPr lang="en-US" altLang="en-US">
                <a:latin typeface="Helvetica" pitchFamily="2" charset="0"/>
                <a:ea typeface="ＭＳ Ｐゴシック" panose="020B0600070205080204" pitchFamily="34" charset="-128"/>
              </a:rPr>
              <a:t>Has applications in interactive enter- tainment (e.g., computer games, CGI), virtual worlds and in modeling human intentions</a:t>
            </a:r>
          </a:p>
        </p:txBody>
      </p:sp>
      <p:grpSp>
        <p:nvGrpSpPr>
          <p:cNvPr id="46083" name="Group 4">
            <a:extLst>
              <a:ext uri="{FF2B5EF4-FFF2-40B4-BE49-F238E27FC236}">
                <a16:creationId xmlns:a16="http://schemas.microsoft.com/office/drawing/2014/main" id="{2F0E0D5B-BB93-124D-A592-4E0BA3B55E36}"/>
              </a:ext>
            </a:extLst>
          </p:cNvPr>
          <p:cNvGrpSpPr>
            <a:grpSpLocks/>
          </p:cNvGrpSpPr>
          <p:nvPr/>
        </p:nvGrpSpPr>
        <p:grpSpPr bwMode="auto">
          <a:xfrm>
            <a:off x="6019800" y="381000"/>
            <a:ext cx="2690813" cy="2401888"/>
            <a:chOff x="3792" y="240"/>
            <a:chExt cx="1695" cy="1513"/>
          </a:xfrm>
        </p:grpSpPr>
        <p:grpSp>
          <p:nvGrpSpPr>
            <p:cNvPr id="46085" name="Group 5">
              <a:extLst>
                <a:ext uri="{FF2B5EF4-FFF2-40B4-BE49-F238E27FC236}">
                  <a16:creationId xmlns:a16="http://schemas.microsoft.com/office/drawing/2014/main" id="{0A94D143-D772-9F43-AB57-51E6D5034BFB}"/>
                </a:ext>
              </a:extLst>
            </p:cNvPr>
            <p:cNvGrpSpPr>
              <a:grpSpLocks/>
            </p:cNvGrpSpPr>
            <p:nvPr/>
          </p:nvGrpSpPr>
          <p:grpSpPr bwMode="auto">
            <a:xfrm>
              <a:off x="4312" y="603"/>
              <a:ext cx="1151" cy="1150"/>
              <a:chOff x="1296" y="1824"/>
              <a:chExt cx="2016" cy="2016"/>
            </a:xfrm>
          </p:grpSpPr>
          <p:sp>
            <p:nvSpPr>
              <p:cNvPr id="46094" name="Rectangle 6">
                <a:extLst>
                  <a:ext uri="{FF2B5EF4-FFF2-40B4-BE49-F238E27FC236}">
                    <a16:creationId xmlns:a16="http://schemas.microsoft.com/office/drawing/2014/main" id="{AABC183C-726B-334B-9724-81B3A62420C0}"/>
                  </a:ext>
                </a:extLst>
              </p:cNvPr>
              <p:cNvSpPr>
                <a:spLocks noChangeArrowheads="1"/>
              </p:cNvSpPr>
              <p:nvPr/>
            </p:nvSpPr>
            <p:spPr bwMode="auto">
              <a:xfrm>
                <a:off x="1296"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6095" name="Rectangle 7">
                <a:extLst>
                  <a:ext uri="{FF2B5EF4-FFF2-40B4-BE49-F238E27FC236}">
                    <a16:creationId xmlns:a16="http://schemas.microsoft.com/office/drawing/2014/main" id="{60E1E686-B665-EC47-8828-066575CECF89}"/>
                  </a:ext>
                </a:extLst>
              </p:cNvPr>
              <p:cNvSpPr>
                <a:spLocks noChangeArrowheads="1"/>
              </p:cNvSpPr>
              <p:nvPr/>
            </p:nvSpPr>
            <p:spPr bwMode="auto">
              <a:xfrm>
                <a:off x="2304"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6096" name="Rectangle 8">
                <a:extLst>
                  <a:ext uri="{FF2B5EF4-FFF2-40B4-BE49-F238E27FC236}">
                    <a16:creationId xmlns:a16="http://schemas.microsoft.com/office/drawing/2014/main" id="{AB53C083-6D2B-A64E-9122-892DD7647179}"/>
                  </a:ext>
                </a:extLst>
              </p:cNvPr>
              <p:cNvSpPr>
                <a:spLocks noChangeArrowheads="1"/>
              </p:cNvSpPr>
              <p:nvPr/>
            </p:nvSpPr>
            <p:spPr bwMode="auto">
              <a:xfrm>
                <a:off x="1296"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6097" name="Rectangle 9">
                <a:extLst>
                  <a:ext uri="{FF2B5EF4-FFF2-40B4-BE49-F238E27FC236}">
                    <a16:creationId xmlns:a16="http://schemas.microsoft.com/office/drawing/2014/main" id="{F45BE9B7-BD1E-CC4D-9E14-8EB4CE3A3C33}"/>
                  </a:ext>
                </a:extLst>
              </p:cNvPr>
              <p:cNvSpPr>
                <a:spLocks noChangeArrowheads="1"/>
              </p:cNvSpPr>
              <p:nvPr/>
            </p:nvSpPr>
            <p:spPr bwMode="auto">
              <a:xfrm>
                <a:off x="2304"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46086" name="Text Box 10">
              <a:extLst>
                <a:ext uri="{FF2B5EF4-FFF2-40B4-BE49-F238E27FC236}">
                  <a16:creationId xmlns:a16="http://schemas.microsoft.com/office/drawing/2014/main" id="{F9069352-44FC-204B-918D-2A8FBEEB7322}"/>
                </a:ext>
              </a:extLst>
            </p:cNvPr>
            <p:cNvSpPr txBox="1">
              <a:spLocks noChangeArrowheads="1"/>
            </p:cNvSpPr>
            <p:nvPr/>
          </p:nvSpPr>
          <p:spPr bwMode="auto">
            <a:xfrm>
              <a:off x="3792" y="768"/>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t>Think</a:t>
              </a:r>
            </a:p>
          </p:txBody>
        </p:sp>
        <p:sp>
          <p:nvSpPr>
            <p:cNvPr id="46087" name="Text Box 11">
              <a:extLst>
                <a:ext uri="{FF2B5EF4-FFF2-40B4-BE49-F238E27FC236}">
                  <a16:creationId xmlns:a16="http://schemas.microsoft.com/office/drawing/2014/main" id="{7B124AEB-01DF-0A48-A6A7-7BF79EAB4D5A}"/>
                </a:ext>
              </a:extLst>
            </p:cNvPr>
            <p:cNvSpPr txBox="1">
              <a:spLocks noChangeArrowheads="1"/>
            </p:cNvSpPr>
            <p:nvPr/>
          </p:nvSpPr>
          <p:spPr bwMode="auto">
            <a:xfrm>
              <a:off x="3888" y="1344"/>
              <a:ext cx="3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t>Act</a:t>
              </a:r>
            </a:p>
          </p:txBody>
        </p:sp>
        <p:sp>
          <p:nvSpPr>
            <p:cNvPr id="46088" name="Text Box 12">
              <a:extLst>
                <a:ext uri="{FF2B5EF4-FFF2-40B4-BE49-F238E27FC236}">
                  <a16:creationId xmlns:a16="http://schemas.microsoft.com/office/drawing/2014/main" id="{05AE896F-4CC0-494C-9997-04DD6FB4B2B1}"/>
                </a:ext>
              </a:extLst>
            </p:cNvPr>
            <p:cNvSpPr txBox="1">
              <a:spLocks noChangeArrowheads="1"/>
            </p:cNvSpPr>
            <p:nvPr/>
          </p:nvSpPr>
          <p:spPr bwMode="auto">
            <a:xfrm>
              <a:off x="4272" y="240"/>
              <a:ext cx="63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a:t>Like humans</a:t>
              </a:r>
            </a:p>
          </p:txBody>
        </p:sp>
        <p:sp>
          <p:nvSpPr>
            <p:cNvPr id="46089" name="Text Box 13">
              <a:extLst>
                <a:ext uri="{FF2B5EF4-FFF2-40B4-BE49-F238E27FC236}">
                  <a16:creationId xmlns:a16="http://schemas.microsoft.com/office/drawing/2014/main" id="{7BE4C886-2B15-7948-948B-B17B0878473C}"/>
                </a:ext>
              </a:extLst>
            </p:cNvPr>
            <p:cNvSpPr txBox="1">
              <a:spLocks noChangeArrowheads="1"/>
            </p:cNvSpPr>
            <p:nvPr/>
          </p:nvSpPr>
          <p:spPr bwMode="auto">
            <a:xfrm>
              <a:off x="4848" y="384"/>
              <a:ext cx="6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a:t>Well</a:t>
              </a:r>
            </a:p>
          </p:txBody>
        </p:sp>
        <p:sp>
          <p:nvSpPr>
            <p:cNvPr id="46090" name="Text Box 14">
              <a:extLst>
                <a:ext uri="{FF2B5EF4-FFF2-40B4-BE49-F238E27FC236}">
                  <a16:creationId xmlns:a16="http://schemas.microsoft.com/office/drawing/2014/main" id="{B73FEA5C-C4E8-7342-B571-AC4604C8A436}"/>
                </a:ext>
              </a:extLst>
            </p:cNvPr>
            <p:cNvSpPr txBox="1">
              <a:spLocks noChangeArrowheads="1"/>
            </p:cNvSpPr>
            <p:nvPr/>
          </p:nvSpPr>
          <p:spPr bwMode="auto">
            <a:xfrm>
              <a:off x="4464" y="816"/>
              <a:ext cx="2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a:t>GPS</a:t>
              </a:r>
            </a:p>
          </p:txBody>
        </p:sp>
        <p:sp>
          <p:nvSpPr>
            <p:cNvPr id="46091" name="Text Box 15">
              <a:extLst>
                <a:ext uri="{FF2B5EF4-FFF2-40B4-BE49-F238E27FC236}">
                  <a16:creationId xmlns:a16="http://schemas.microsoft.com/office/drawing/2014/main" id="{83ED070E-DD3A-104C-B11B-AB9FB0FC6C30}"/>
                </a:ext>
              </a:extLst>
            </p:cNvPr>
            <p:cNvSpPr txBox="1">
              <a:spLocks noChangeArrowheads="1"/>
            </p:cNvSpPr>
            <p:nvPr/>
          </p:nvSpPr>
          <p:spPr bwMode="auto">
            <a:xfrm>
              <a:off x="4416" y="1344"/>
              <a:ext cx="3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a:t>Eliza</a:t>
              </a:r>
            </a:p>
          </p:txBody>
        </p:sp>
        <p:sp>
          <p:nvSpPr>
            <p:cNvPr id="46092" name="Text Box 16">
              <a:extLst>
                <a:ext uri="{FF2B5EF4-FFF2-40B4-BE49-F238E27FC236}">
                  <a16:creationId xmlns:a16="http://schemas.microsoft.com/office/drawing/2014/main" id="{07B9A341-0685-DA41-A708-ECA08E83C0DB}"/>
                </a:ext>
              </a:extLst>
            </p:cNvPr>
            <p:cNvSpPr txBox="1">
              <a:spLocks noChangeArrowheads="1"/>
            </p:cNvSpPr>
            <p:nvPr/>
          </p:nvSpPr>
          <p:spPr bwMode="auto">
            <a:xfrm>
              <a:off x="4992" y="768"/>
              <a:ext cx="4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t>Rational</a:t>
              </a:r>
            </a:p>
            <a:p>
              <a:pPr algn="ctr"/>
              <a:r>
                <a:rPr lang="en-US" altLang="en-US" sz="1200"/>
                <a:t>agents</a:t>
              </a:r>
            </a:p>
          </p:txBody>
        </p:sp>
        <p:sp>
          <p:nvSpPr>
            <p:cNvPr id="46093" name="Text Box 17">
              <a:extLst>
                <a:ext uri="{FF2B5EF4-FFF2-40B4-BE49-F238E27FC236}">
                  <a16:creationId xmlns:a16="http://schemas.microsoft.com/office/drawing/2014/main" id="{B4C77CCF-5D2A-4B47-A92E-BEC45255E0D8}"/>
                </a:ext>
              </a:extLst>
            </p:cNvPr>
            <p:cNvSpPr txBox="1">
              <a:spLocks noChangeArrowheads="1"/>
            </p:cNvSpPr>
            <p:nvPr/>
          </p:nvSpPr>
          <p:spPr bwMode="auto">
            <a:xfrm>
              <a:off x="4944" y="1296"/>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t>Heuristic</a:t>
              </a:r>
            </a:p>
            <a:p>
              <a:pPr algn="ctr"/>
              <a:r>
                <a:rPr lang="en-US" altLang="en-US" sz="1200"/>
                <a:t>systems</a:t>
              </a:r>
            </a:p>
          </p:txBody>
        </p:sp>
      </p:grpSp>
      <p:sp>
        <p:nvSpPr>
          <p:cNvPr id="46084" name="Oval 18">
            <a:extLst>
              <a:ext uri="{FF2B5EF4-FFF2-40B4-BE49-F238E27FC236}">
                <a16:creationId xmlns:a16="http://schemas.microsoft.com/office/drawing/2014/main" id="{AD208144-430B-B249-9108-36F55E7DCE66}"/>
              </a:ext>
            </a:extLst>
          </p:cNvPr>
          <p:cNvSpPr>
            <a:spLocks noChangeArrowheads="1"/>
          </p:cNvSpPr>
          <p:nvPr/>
        </p:nvSpPr>
        <p:spPr bwMode="auto">
          <a:xfrm>
            <a:off x="6629400" y="1676400"/>
            <a:ext cx="1219200" cy="1219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C658D099-1903-D744-BC4D-02EF753AC2CE}"/>
              </a:ext>
            </a:extLst>
          </p:cNvPr>
          <p:cNvSpPr>
            <a:spLocks noGrp="1" noChangeArrowheads="1"/>
          </p:cNvSpPr>
          <p:nvPr>
            <p:ph type="title"/>
          </p:nvPr>
        </p:nvSpPr>
        <p:spPr>
          <a:xfrm>
            <a:off x="838200" y="304800"/>
            <a:ext cx="7772400" cy="1143000"/>
          </a:xfrm>
        </p:spPr>
        <p:txBody>
          <a:bodyPr/>
          <a:lstStyle/>
          <a:p>
            <a:pPr eaLnBrk="1" hangingPunct="1"/>
            <a:r>
              <a:rPr lang="en-US" altLang="en-US" dirty="0">
                <a:latin typeface="Helvetica" pitchFamily="2" charset="0"/>
                <a:ea typeface="ＭＳ Ｐゴシック" panose="020B0600070205080204" pitchFamily="34" charset="-128"/>
                <a:hlinkClick r:id="rId3"/>
              </a:rPr>
              <a:t>Turing Test</a:t>
            </a:r>
            <a:endParaRPr lang="en-US" altLang="en-US" dirty="0">
              <a:latin typeface="Helvetica" pitchFamily="2" charset="0"/>
              <a:ea typeface="ＭＳ Ｐゴシック" panose="020B0600070205080204" pitchFamily="34" charset="-128"/>
            </a:endParaRPr>
          </a:p>
        </p:txBody>
      </p:sp>
      <p:sp>
        <p:nvSpPr>
          <p:cNvPr id="48130" name="Rectangle 3">
            <a:extLst>
              <a:ext uri="{FF2B5EF4-FFF2-40B4-BE49-F238E27FC236}">
                <a16:creationId xmlns:a16="http://schemas.microsoft.com/office/drawing/2014/main" id="{31FEA8C5-AB60-E040-A176-F54514BD0B75}"/>
              </a:ext>
            </a:extLst>
          </p:cNvPr>
          <p:cNvSpPr>
            <a:spLocks noGrp="1" noChangeArrowheads="1"/>
          </p:cNvSpPr>
          <p:nvPr>
            <p:ph idx="1"/>
          </p:nvPr>
        </p:nvSpPr>
        <p:spPr>
          <a:xfrm>
            <a:off x="800100" y="1447800"/>
            <a:ext cx="8191500" cy="4800600"/>
          </a:xfrm>
        </p:spPr>
        <p:txBody>
          <a:bodyPr/>
          <a:lstStyle/>
          <a:p>
            <a:pPr eaLnBrk="1" hangingPunct="1"/>
            <a:r>
              <a:rPr lang="en-US" altLang="en-US" sz="3000" dirty="0">
                <a:latin typeface="Helvetica" pitchFamily="2" charset="0"/>
                <a:ea typeface="ＭＳ Ｐゴシック" panose="020B0600070205080204" pitchFamily="34" charset="-128"/>
              </a:rPr>
              <a:t>Three rooms: person, computer, interrogator</a:t>
            </a:r>
          </a:p>
          <a:p>
            <a:pPr eaLnBrk="1" hangingPunct="1"/>
            <a:r>
              <a:rPr lang="en-US" altLang="en-US" sz="3000" dirty="0">
                <a:latin typeface="Helvetica" pitchFamily="2" charset="0"/>
                <a:ea typeface="ＭＳ Ｐゴシック" panose="020B0600070205080204" pitchFamily="34" charset="-128"/>
              </a:rPr>
              <a:t>Interrogator communicates with others via a</a:t>
            </a:r>
            <a:r>
              <a:rPr lang="ja-JP" altLang="en-US" sz="3000" dirty="0">
                <a:latin typeface="Helvetica" pitchFamily="2" charset="0"/>
                <a:ea typeface="ＭＳ Ｐゴシック" panose="020B0600070205080204" pitchFamily="34" charset="-128"/>
              </a:rPr>
              <a:t>‘</a:t>
            </a:r>
            <a:r>
              <a:rPr lang="en-US" altLang="ja-JP" sz="3000" dirty="0" err="1">
                <a:latin typeface="Helvetica" pitchFamily="2" charset="0"/>
                <a:ea typeface="ＭＳ Ｐゴシック" panose="020B0600070205080204" pitchFamily="34" charset="-128"/>
              </a:rPr>
              <a:t>teleprinter</a:t>
            </a:r>
            <a:r>
              <a:rPr lang="en-US" altLang="ja-JP" sz="3000" dirty="0">
                <a:latin typeface="Helvetica" pitchFamily="2" charset="0"/>
                <a:ea typeface="ＭＳ Ｐゴシック" panose="020B0600070205080204" pitchFamily="34" charset="-128"/>
              </a:rPr>
              <a:t>’</a:t>
            </a:r>
          </a:p>
          <a:p>
            <a:pPr eaLnBrk="1" hangingPunct="1"/>
            <a:r>
              <a:rPr lang="en-US" altLang="en-US" sz="3000" dirty="0">
                <a:latin typeface="Helvetica" pitchFamily="2" charset="0"/>
                <a:ea typeface="ＭＳ Ｐゴシック" panose="020B0600070205080204" pitchFamily="34" charset="-128"/>
              </a:rPr>
              <a:t>Interrogator tries to distinguish person and machine</a:t>
            </a:r>
          </a:p>
          <a:p>
            <a:pPr eaLnBrk="1" hangingPunct="1"/>
            <a:r>
              <a:rPr lang="en-US" altLang="en-US" sz="3000" dirty="0">
                <a:latin typeface="Helvetica" pitchFamily="2" charset="0"/>
                <a:ea typeface="ＭＳ Ｐゴシック" panose="020B0600070205080204" pitchFamily="34" charset="-128"/>
              </a:rPr>
              <a:t>Machine tries to fool the interrogator into believing that it is the person</a:t>
            </a:r>
          </a:p>
          <a:p>
            <a:pPr eaLnBrk="1" hangingPunct="1"/>
            <a:r>
              <a:rPr lang="en-US" altLang="en-US" sz="3000" dirty="0">
                <a:latin typeface="Helvetica" pitchFamily="2" charset="0"/>
                <a:ea typeface="ＭＳ Ｐゴシック" panose="020B0600070205080204" pitchFamily="34" charset="-128"/>
              </a:rPr>
              <a:t>If machine succeeds, we conclude it can think</a:t>
            </a:r>
          </a:p>
          <a:p>
            <a:pPr eaLnBrk="1" hangingPunct="1"/>
            <a:endParaRPr lang="en-US" altLang="en-US" sz="3000" dirty="0">
              <a:latin typeface="Helvetica" pitchFamily="2"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AAA7C313-FB51-9545-B766-9B8BED956005}"/>
              </a:ext>
            </a:extLst>
          </p:cNvPr>
          <p:cNvPicPr>
            <a:picLocks noChangeAspect="1"/>
          </p:cNvPicPr>
          <p:nvPr/>
        </p:nvPicPr>
        <p:blipFill>
          <a:blip r:embed="rId4"/>
          <a:stretch>
            <a:fillRect/>
          </a:stretch>
        </p:blipFill>
        <p:spPr>
          <a:xfrm>
            <a:off x="7067550" y="76200"/>
            <a:ext cx="2000250" cy="1309898"/>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D2C526FF-F90A-344F-BA6B-75F4EEA9A46F}"/>
              </a:ext>
            </a:extLst>
          </p:cNvPr>
          <p:cNvSpPr>
            <a:spLocks noGrp="1" noChangeArrowheads="1"/>
          </p:cNvSpPr>
          <p:nvPr>
            <p:ph type="title"/>
          </p:nvPr>
        </p:nvSpPr>
        <p:spPr>
          <a:xfrm>
            <a:off x="762000" y="304800"/>
            <a:ext cx="7772400" cy="1143000"/>
          </a:xfrm>
        </p:spPr>
        <p:txBody>
          <a:bodyPr/>
          <a:lstStyle/>
          <a:p>
            <a:pPr eaLnBrk="1" hangingPunct="1"/>
            <a:r>
              <a:rPr lang="en-US" altLang="en-US">
                <a:latin typeface="Helvetica" pitchFamily="2" charset="0"/>
                <a:ea typeface="ＭＳ Ｐゴシック" panose="020B0600070205080204" pitchFamily="34" charset="-128"/>
              </a:rPr>
              <a:t>Eliza</a:t>
            </a:r>
          </a:p>
        </p:txBody>
      </p:sp>
      <p:sp>
        <p:nvSpPr>
          <p:cNvPr id="58370" name="Rectangle 3">
            <a:extLst>
              <a:ext uri="{FF2B5EF4-FFF2-40B4-BE49-F238E27FC236}">
                <a16:creationId xmlns:a16="http://schemas.microsoft.com/office/drawing/2014/main" id="{2A190CB7-C02A-8045-8AA2-0ADB0A283EC6}"/>
              </a:ext>
            </a:extLst>
          </p:cNvPr>
          <p:cNvSpPr>
            <a:spLocks noGrp="1" noChangeArrowheads="1"/>
          </p:cNvSpPr>
          <p:nvPr>
            <p:ph idx="1"/>
          </p:nvPr>
        </p:nvSpPr>
        <p:spPr>
          <a:xfrm>
            <a:off x="685800" y="1295400"/>
            <a:ext cx="8153400" cy="5410200"/>
          </a:xfrm>
        </p:spPr>
        <p:txBody>
          <a:bodyPr/>
          <a:lstStyle/>
          <a:p>
            <a:pPr eaLnBrk="1" hangingPunct="1">
              <a:buFont typeface="Arial" charset="0"/>
              <a:buChar char="•"/>
              <a:defRPr/>
            </a:pPr>
            <a:r>
              <a:rPr lang="en-US" sz="2800" dirty="0">
                <a:latin typeface="Helvetica" charset="0"/>
                <a:ea typeface="ＭＳ Ｐゴシック" charset="0"/>
              </a:rPr>
              <a:t>ELIZA: program simulating a psychotherapist interacting with a patient </a:t>
            </a:r>
          </a:p>
          <a:p>
            <a:pPr lvl="1" eaLnBrk="1" hangingPunct="1">
              <a:buFont typeface="Arial" charset="0"/>
              <a:buChar char="–"/>
              <a:defRPr/>
            </a:pPr>
            <a:r>
              <a:rPr lang="en-US" sz="2400" dirty="0">
                <a:latin typeface="Helvetica" charset="0"/>
                <a:ea typeface="ＭＳ Ｐゴシック" charset="0"/>
              </a:rPr>
              <a:t> Joe </a:t>
            </a:r>
            <a:r>
              <a:rPr lang="en-US" sz="2400" dirty="0" err="1">
                <a:latin typeface="Helvetica" charset="0"/>
                <a:ea typeface="ＭＳ Ｐゴシック" charset="0"/>
              </a:rPr>
              <a:t>Weizenbaum</a:t>
            </a:r>
            <a:r>
              <a:rPr lang="en-US" sz="2400" dirty="0">
                <a:latin typeface="Helvetica" charset="0"/>
                <a:ea typeface="ＭＳ Ｐゴシック" charset="0"/>
              </a:rPr>
              <a:t> (MIT), ~1966, FORTRAN</a:t>
            </a:r>
          </a:p>
          <a:p>
            <a:pPr eaLnBrk="1" hangingPunct="1">
              <a:buFont typeface="Arial" charset="0"/>
              <a:buChar char="•"/>
              <a:defRPr/>
            </a:pPr>
            <a:r>
              <a:rPr lang="en-US" sz="2800" dirty="0">
                <a:latin typeface="Helvetica" charset="0"/>
                <a:ea typeface="ＭＳ Ｐゴシック" charset="0"/>
              </a:rPr>
              <a:t>First script was DOCTOR </a:t>
            </a:r>
          </a:p>
          <a:p>
            <a:pPr marL="465138" lvl="1" indent="-233363" eaLnBrk="1" hangingPunct="1">
              <a:buFont typeface="Arial" charset="0"/>
              <a:buChar char="–"/>
              <a:defRPr/>
            </a:pPr>
            <a:r>
              <a:rPr lang="en-US" sz="2400" dirty="0">
                <a:latin typeface="Helvetica" charset="0"/>
                <a:ea typeface="ＭＳ Ｐゴシック" charset="0"/>
              </a:rPr>
              <a:t>Simple collection of syntactic patterns not unlike regular expressions</a:t>
            </a:r>
          </a:p>
          <a:p>
            <a:pPr marL="465138" lvl="1" indent="-233363" eaLnBrk="1" hangingPunct="1">
              <a:buFont typeface="Arial" charset="0"/>
              <a:buChar char="–"/>
              <a:defRPr/>
            </a:pPr>
            <a:r>
              <a:rPr lang="en-US" sz="2400" dirty="0">
                <a:latin typeface="Helvetica" charset="0"/>
                <a:ea typeface="ＭＳ Ｐゴシック" charset="0"/>
              </a:rPr>
              <a:t>Patterns had associated replies that might include bits of the input after simple transforms (my </a:t>
            </a:r>
            <a:r>
              <a:rPr lang="en-US" sz="2400" dirty="0">
                <a:latin typeface="Helvetica" charset="0"/>
                <a:ea typeface="ＭＳ Ｐゴシック" charset="0"/>
                <a:cs typeface="Times New Roman" charset="0"/>
                <a:sym typeface="Symbol" charset="0"/>
              </a:rPr>
              <a:t></a:t>
            </a:r>
            <a:r>
              <a:rPr lang="en-US" sz="2400" dirty="0">
                <a:latin typeface="Helvetica" charset="0"/>
                <a:ea typeface="ＭＳ Ｐゴシック" charset="0"/>
              </a:rPr>
              <a:t> your)</a:t>
            </a:r>
          </a:p>
          <a:p>
            <a:pPr eaLnBrk="1" hangingPunct="1">
              <a:buFont typeface="Arial" charset="0"/>
              <a:buChar char="•"/>
              <a:defRPr/>
            </a:pPr>
            <a:r>
              <a:rPr lang="en-US" sz="2800" dirty="0" err="1">
                <a:latin typeface="Helvetica" charset="0"/>
                <a:ea typeface="ＭＳ Ｐゴシック" charset="0"/>
              </a:rPr>
              <a:t>Weizenbaum</a:t>
            </a:r>
            <a:r>
              <a:rPr lang="en-US" sz="2800" dirty="0">
                <a:latin typeface="Helvetica" charset="0"/>
                <a:ea typeface="ＭＳ Ｐゴシック" charset="0"/>
              </a:rPr>
              <a:t> shocked at reactions: </a:t>
            </a:r>
          </a:p>
          <a:p>
            <a:pPr lvl="1" eaLnBrk="1" hangingPunct="1">
              <a:buFont typeface="Arial" charset="0"/>
              <a:buChar char="–"/>
              <a:defRPr/>
            </a:pPr>
            <a:r>
              <a:rPr lang="en-US" sz="2400" dirty="0">
                <a:latin typeface="Helvetica" charset="0"/>
                <a:ea typeface="ＭＳ Ｐゴシック" charset="0"/>
              </a:rPr>
              <a:t>Psychiatrists thought it had potential</a:t>
            </a:r>
          </a:p>
          <a:p>
            <a:pPr lvl="1" eaLnBrk="1" hangingPunct="1">
              <a:buFont typeface="Arial" charset="0"/>
              <a:buChar char="–"/>
              <a:defRPr/>
            </a:pPr>
            <a:r>
              <a:rPr lang="en-US" sz="2400" dirty="0">
                <a:latin typeface="Helvetica" charset="0"/>
                <a:ea typeface="ＭＳ Ｐゴシック" charset="0"/>
              </a:rPr>
              <a:t>People unequivocally anthropomorphized</a:t>
            </a:r>
          </a:p>
          <a:p>
            <a:pPr lvl="1" eaLnBrk="1" hangingPunct="1">
              <a:buFont typeface="Arial" charset="0"/>
              <a:buChar char="–"/>
              <a:defRPr/>
            </a:pPr>
            <a:r>
              <a:rPr lang="en-US" sz="2400" dirty="0">
                <a:latin typeface="Helvetica" charset="0"/>
                <a:ea typeface="ＭＳ Ｐゴシック" charset="0"/>
              </a:rPr>
              <a:t>Many thought it solved the NL problem</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6CF9E39B-3307-F248-9AC3-56D56F353353}"/>
              </a:ext>
            </a:extLst>
          </p:cNvPr>
          <p:cNvSpPr>
            <a:spLocks noGrp="1"/>
          </p:cNvSpPr>
          <p:nvPr>
            <p:ph type="title"/>
          </p:nvPr>
        </p:nvSpPr>
        <p:spPr/>
        <p:txBody>
          <a:bodyPr/>
          <a:lstStyle/>
          <a:p>
            <a:r>
              <a:rPr lang="en-US" altLang="en-US">
                <a:latin typeface="Helvetica" pitchFamily="2" charset="0"/>
                <a:ea typeface="ＭＳ Ｐゴシック" panose="020B0600070205080204" pitchFamily="34" charset="-128"/>
              </a:rPr>
              <a:t>It lives!</a:t>
            </a:r>
          </a:p>
        </p:txBody>
      </p:sp>
      <p:sp>
        <p:nvSpPr>
          <p:cNvPr id="52226" name="Content Placeholder 2">
            <a:extLst>
              <a:ext uri="{FF2B5EF4-FFF2-40B4-BE49-F238E27FC236}">
                <a16:creationId xmlns:a16="http://schemas.microsoft.com/office/drawing/2014/main" id="{0E62C889-6510-0C48-82CB-BFB9D99FDB90}"/>
              </a:ext>
            </a:extLst>
          </p:cNvPr>
          <p:cNvSpPr>
            <a:spLocks noGrp="1"/>
          </p:cNvSpPr>
          <p:nvPr>
            <p:ph idx="1"/>
          </p:nvPr>
        </p:nvSpPr>
        <p:spPr>
          <a:xfrm>
            <a:off x="599661" y="1295400"/>
            <a:ext cx="8229600" cy="1066800"/>
          </a:xfrm>
        </p:spPr>
        <p:txBody>
          <a:bodyPr/>
          <a:lstStyle/>
          <a:p>
            <a:pPr marL="0" indent="0">
              <a:buFont typeface="Arial" panose="020B0604020202020204" pitchFamily="34" charset="0"/>
              <a:buNone/>
            </a:pPr>
            <a:r>
              <a:rPr lang="en-US" altLang="en-US" dirty="0">
                <a:latin typeface="Helvetica" pitchFamily="2" charset="0"/>
                <a:ea typeface="ＭＳ Ｐゴシック" panose="020B0600070205080204" pitchFamily="34" charset="-128"/>
              </a:rPr>
              <a:t>Amazingly, a 1966 version was recently found and restored, see </a:t>
            </a:r>
            <a:r>
              <a:rPr lang="en-US" altLang="en-US" dirty="0">
                <a:latin typeface="Helvetica" pitchFamily="2" charset="0"/>
                <a:ea typeface="ＭＳ Ｐゴシック" panose="020B0600070205080204" pitchFamily="34" charset="-128"/>
                <a:hlinkClick r:id="rId2"/>
              </a:rPr>
              <a:t>http://elizagen.org/</a:t>
            </a:r>
            <a:endParaRPr lang="en-US" altLang="en-US" dirty="0">
              <a:latin typeface="Helvetica" pitchFamily="2" charset="0"/>
              <a:ea typeface="ＭＳ Ｐゴシック" panose="020B0600070205080204" pitchFamily="34" charset="-128"/>
            </a:endParaRPr>
          </a:p>
        </p:txBody>
      </p:sp>
      <p:pic>
        <p:nvPicPr>
          <p:cNvPr id="52227" name="Picture 4">
            <a:extLst>
              <a:ext uri="{FF2B5EF4-FFF2-40B4-BE49-F238E27FC236}">
                <a16:creationId xmlns:a16="http://schemas.microsoft.com/office/drawing/2014/main" id="{54A2579A-CBDC-614A-906A-767CED761C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90800"/>
            <a:ext cx="7391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9ED38ACA-F2E7-D648-B0E7-65B0889684F3}"/>
              </a:ext>
            </a:extLst>
          </p:cNvPr>
          <p:cNvSpPr>
            <a:spLocks noGrp="1" noChangeArrowheads="1"/>
          </p:cNvSpPr>
          <p:nvPr>
            <p:ph type="title"/>
          </p:nvPr>
        </p:nvSpPr>
        <p:spPr>
          <a:xfrm>
            <a:off x="228600" y="152400"/>
            <a:ext cx="7772400" cy="1143000"/>
          </a:xfrm>
        </p:spPr>
        <p:txBody>
          <a:bodyPr/>
          <a:lstStyle/>
          <a:p>
            <a:pPr algn="l" eaLnBrk="1" hangingPunct="1"/>
            <a:r>
              <a:rPr lang="en-US" altLang="en-US">
                <a:latin typeface="Helvetica" pitchFamily="2" charset="0"/>
                <a:ea typeface="ＭＳ Ｐゴシック" panose="020B0600070205080204" pitchFamily="34" charset="-128"/>
              </a:rPr>
              <a:t>Eliza</a:t>
            </a:r>
          </a:p>
        </p:txBody>
      </p:sp>
      <p:sp>
        <p:nvSpPr>
          <p:cNvPr id="47107" name="Rectangle 3">
            <a:extLst>
              <a:ext uri="{FF2B5EF4-FFF2-40B4-BE49-F238E27FC236}">
                <a16:creationId xmlns:a16="http://schemas.microsoft.com/office/drawing/2014/main" id="{9832295C-683B-2C4C-9C52-75E45B694D0F}"/>
              </a:ext>
            </a:extLst>
          </p:cNvPr>
          <p:cNvSpPr>
            <a:spLocks noGrp="1" noChangeArrowheads="1"/>
          </p:cNvSpPr>
          <p:nvPr>
            <p:ph idx="1"/>
          </p:nvPr>
        </p:nvSpPr>
        <p:spPr>
          <a:xfrm>
            <a:off x="2286000" y="152400"/>
            <a:ext cx="6781800" cy="6400800"/>
          </a:xfrm>
          <a:solidFill>
            <a:srgbClr val="DDDDDD"/>
          </a:solidFill>
          <a:effectLst>
            <a:outerShdw blurRad="63500" dist="107763" dir="2700000" algn="ctr" rotWithShape="0">
              <a:schemeClr val="bg2">
                <a:alpha val="74998"/>
              </a:schemeClr>
            </a:outerShdw>
          </a:effectLst>
        </p:spPr>
        <p:txBody>
          <a:bodyPr>
            <a:normAutofit/>
          </a:bodyPr>
          <a:lstStyle/>
          <a:p>
            <a:pPr eaLnBrk="1" hangingPunct="1"/>
            <a:r>
              <a:rPr lang="en-US" altLang="en-US" sz="1800">
                <a:latin typeface="Helvetica" pitchFamily="2" charset="0"/>
                <a:ea typeface="ＭＳ Ｐゴシック" panose="020B0600070205080204" pitchFamily="34" charset="-128"/>
              </a:rPr>
              <a:t>I am the psychotherapist.  Please, describe your problems.  Each time you are finished talking, type RET twice.</a:t>
            </a:r>
          </a:p>
          <a:p>
            <a:pPr eaLnBrk="1" hangingPunct="1"/>
            <a:r>
              <a:rPr lang="en-US" altLang="en-US" sz="1800" i="1">
                <a:latin typeface="Helvetica" pitchFamily="2" charset="0"/>
                <a:ea typeface="ＭＳ Ｐゴシック" panose="020B0600070205080204" pitchFamily="34" charset="-128"/>
              </a:rPr>
              <a:t>i'm having a hard time with my students</a:t>
            </a:r>
          </a:p>
          <a:p>
            <a:pPr eaLnBrk="1" hangingPunct="1"/>
            <a:r>
              <a:rPr lang="en-US" altLang="en-US" sz="1800">
                <a:latin typeface="Helvetica" pitchFamily="2" charset="0"/>
                <a:ea typeface="ＭＳ Ｐゴシック" panose="020B0600070205080204" pitchFamily="34" charset="-128"/>
              </a:rPr>
              <a:t>Why do you say that?</a:t>
            </a:r>
          </a:p>
          <a:p>
            <a:pPr eaLnBrk="1" hangingPunct="1"/>
            <a:r>
              <a:rPr lang="en-US" altLang="en-US" sz="1800">
                <a:latin typeface="Helvetica" pitchFamily="2" charset="0"/>
                <a:ea typeface="ＭＳ Ｐゴシック" panose="020B0600070205080204" pitchFamily="34" charset="-128"/>
              </a:rPr>
              <a:t>well, they keep asking me for money</a:t>
            </a:r>
          </a:p>
          <a:p>
            <a:pPr eaLnBrk="1" hangingPunct="1"/>
            <a:r>
              <a:rPr lang="en-US" altLang="en-US" sz="1800">
                <a:latin typeface="Helvetica" pitchFamily="2" charset="0"/>
                <a:ea typeface="ＭＳ Ｐゴシック" panose="020B0600070205080204" pitchFamily="34" charset="-128"/>
              </a:rPr>
              <a:t>Maybe your plans have something to do with this.</a:t>
            </a:r>
          </a:p>
          <a:p>
            <a:pPr eaLnBrk="1" hangingPunct="1"/>
            <a:r>
              <a:rPr lang="en-US" altLang="en-US" sz="1800" i="1">
                <a:latin typeface="Helvetica" pitchFamily="2" charset="0"/>
                <a:ea typeface="ＭＳ Ｐゴシック" panose="020B0600070205080204" pitchFamily="34" charset="-128"/>
              </a:rPr>
              <a:t>what plans?</a:t>
            </a:r>
          </a:p>
          <a:p>
            <a:pPr eaLnBrk="1" hangingPunct="1"/>
            <a:r>
              <a:rPr lang="en-US" altLang="en-US" sz="1800">
                <a:latin typeface="Helvetica" pitchFamily="2" charset="0"/>
                <a:ea typeface="ＭＳ Ｐゴシック" panose="020B0600070205080204" pitchFamily="34" charset="-128"/>
              </a:rPr>
              <a:t>Is it because of your life that you say what plans?</a:t>
            </a:r>
          </a:p>
          <a:p>
            <a:pPr eaLnBrk="1" hangingPunct="1"/>
            <a:r>
              <a:rPr lang="en-US" altLang="en-US" sz="1800" i="1">
                <a:latin typeface="Helvetica" pitchFamily="2" charset="0"/>
                <a:ea typeface="ＭＳ Ｐゴシック" panose="020B0600070205080204" pitchFamily="34" charset="-128"/>
              </a:rPr>
              <a:t>No, it's because I didn't know what you were talking about</a:t>
            </a:r>
          </a:p>
          <a:p>
            <a:pPr eaLnBrk="1" hangingPunct="1"/>
            <a:r>
              <a:rPr lang="en-US" altLang="en-US" sz="1800">
                <a:latin typeface="Helvetica" pitchFamily="2" charset="0"/>
                <a:ea typeface="ＭＳ Ｐゴシック" panose="020B0600070205080204" pitchFamily="34" charset="-128"/>
              </a:rPr>
              <a:t>Is it because you didn't know what I was talking about that </a:t>
            </a:r>
            <a:r>
              <a:rPr lang="en-US" altLang="en-US" sz="1800" i="1">
                <a:latin typeface="Helvetica" pitchFamily="2" charset="0"/>
                <a:ea typeface="ＭＳ Ｐゴシック" panose="020B0600070205080204" pitchFamily="34" charset="-128"/>
              </a:rPr>
              <a:t>you came to me?</a:t>
            </a:r>
          </a:p>
          <a:p>
            <a:pPr eaLnBrk="1" hangingPunct="1"/>
            <a:r>
              <a:rPr lang="en-US" altLang="en-US" sz="1800" i="1">
                <a:latin typeface="Helvetica" pitchFamily="2" charset="0"/>
                <a:ea typeface="ＭＳ Ｐゴシック" panose="020B0600070205080204" pitchFamily="34" charset="-128"/>
              </a:rPr>
              <a:t>no, it's because i wanted to see if you could pass the turing test</a:t>
            </a:r>
          </a:p>
          <a:p>
            <a:pPr eaLnBrk="1" hangingPunct="1"/>
            <a:r>
              <a:rPr lang="en-US" altLang="en-US" sz="1800">
                <a:latin typeface="Helvetica" pitchFamily="2" charset="0"/>
                <a:ea typeface="ＭＳ Ｐゴシック" panose="020B0600070205080204" pitchFamily="34" charset="-128"/>
              </a:rPr>
              <a:t>Does it bother you that you wanted to see if I could really pass the turing test?</a:t>
            </a:r>
          </a:p>
          <a:p>
            <a:pPr eaLnBrk="1" hangingPunct="1"/>
            <a:r>
              <a:rPr lang="en-US" altLang="en-US" sz="1800">
                <a:latin typeface="Helvetica" pitchFamily="2" charset="0"/>
                <a:ea typeface="ＭＳ Ｐゴシック" panose="020B0600070205080204" pitchFamily="34" charset="-128"/>
              </a:rPr>
              <a:t>…..</a:t>
            </a:r>
          </a:p>
          <a:p>
            <a:pPr eaLnBrk="1" hangingPunct="1"/>
            <a:r>
              <a:rPr lang="en-US" altLang="en-US" sz="1800">
                <a:latin typeface="Helvetica" pitchFamily="2" charset="0"/>
                <a:ea typeface="ＭＳ Ｐゴシック" panose="020B0600070205080204" pitchFamily="34" charset="-128"/>
              </a:rPr>
              <a:t>How do you reconcile problems at school?</a:t>
            </a:r>
          </a:p>
          <a:p>
            <a:pPr eaLnBrk="1" hangingPunct="1"/>
            <a:r>
              <a:rPr lang="en-US" altLang="en-US" sz="1800" i="1">
                <a:latin typeface="Helvetica" pitchFamily="2" charset="0"/>
                <a:ea typeface="ＭＳ Ｐゴシック" panose="020B0600070205080204" pitchFamily="34" charset="-128"/>
              </a:rPr>
              <a:t>This is a waste of time.  Good bye</a:t>
            </a:r>
          </a:p>
          <a:p>
            <a:pPr eaLnBrk="1" hangingPunct="1"/>
            <a:r>
              <a:rPr lang="en-US" altLang="en-US" sz="1800">
                <a:latin typeface="Helvetica" pitchFamily="2" charset="0"/>
                <a:ea typeface="ＭＳ Ｐゴシック" panose="020B0600070205080204" pitchFamily="34" charset="-128"/>
              </a:rPr>
              <a:t>My secretary will send you a bill.</a:t>
            </a:r>
          </a:p>
          <a:p>
            <a:pPr eaLnBrk="1" hangingPunct="1">
              <a:lnSpc>
                <a:spcPct val="90000"/>
              </a:lnSpc>
            </a:pPr>
            <a:endParaRPr lang="en-US" altLang="en-US" sz="1800">
              <a:latin typeface="Helvetica" pitchFamily="2" charset="0"/>
              <a:ea typeface="ＭＳ Ｐゴシック" panose="020B0600070205080204" pitchFamily="34" charset="-128"/>
            </a:endParaRPr>
          </a:p>
          <a:p>
            <a:pPr eaLnBrk="1" hangingPunct="1">
              <a:lnSpc>
                <a:spcPct val="90000"/>
              </a:lnSpc>
            </a:pPr>
            <a:endParaRPr lang="en-US" altLang="en-US" sz="1800">
              <a:latin typeface="Helvetica" pitchFamily="2" charset="0"/>
              <a:ea typeface="ＭＳ Ｐゴシック" panose="020B0600070205080204" pitchFamily="34" charset="-128"/>
            </a:endParaRPr>
          </a:p>
          <a:p>
            <a:pPr eaLnBrk="1" hangingPunct="1">
              <a:lnSpc>
                <a:spcPct val="90000"/>
              </a:lnSpc>
              <a:buFontTx/>
              <a:buNone/>
            </a:pPr>
            <a:endParaRPr lang="en-US" altLang="en-US" sz="1800">
              <a:latin typeface="Helvetica" pitchFamily="2" charset="0"/>
              <a:ea typeface="ＭＳ Ｐゴシック" panose="020B0600070205080204" pitchFamily="34" charset="-128"/>
            </a:endParaRPr>
          </a:p>
        </p:txBody>
      </p:sp>
      <p:sp>
        <p:nvSpPr>
          <p:cNvPr id="53251" name="Text Box 4">
            <a:extLst>
              <a:ext uri="{FF2B5EF4-FFF2-40B4-BE49-F238E27FC236}">
                <a16:creationId xmlns:a16="http://schemas.microsoft.com/office/drawing/2014/main" id="{030B3377-6652-CF4C-ADAF-EA61AB5240F4}"/>
              </a:ext>
            </a:extLst>
          </p:cNvPr>
          <p:cNvSpPr txBox="1">
            <a:spLocks noChangeArrowheads="1"/>
          </p:cNvSpPr>
          <p:nvPr/>
        </p:nvSpPr>
        <p:spPr bwMode="auto">
          <a:xfrm>
            <a:off x="0" y="1371600"/>
            <a:ext cx="2209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290513">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a:t>This is a tran-script of a con-versation with an Eliza-like program found in Emacs </a:t>
            </a:r>
          </a:p>
          <a:p>
            <a:pPr>
              <a:spcBef>
                <a:spcPct val="50000"/>
              </a:spcBef>
            </a:pPr>
            <a:r>
              <a:rPr lang="en-US" altLang="en-US"/>
              <a:t>Try typing </a:t>
            </a:r>
          </a:p>
          <a:p>
            <a:pPr lvl="1">
              <a:spcBef>
                <a:spcPct val="50000"/>
              </a:spcBef>
            </a:pPr>
            <a:r>
              <a:rPr lang="en-US" altLang="en-US" i="1">
                <a:latin typeface="Arial" panose="020B0604020202020204" pitchFamily="34" charset="0"/>
              </a:rPr>
              <a:t>Meta-x doctor</a:t>
            </a:r>
          </a:p>
          <a:p>
            <a:pPr>
              <a:spcBef>
                <a:spcPct val="50000"/>
              </a:spcBef>
            </a:pPr>
            <a:r>
              <a:rPr lang="en-US" altLang="en-US"/>
              <a:t>in your favorite Emacs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descr="loebnerPrize.jpg">
            <a:extLst>
              <a:ext uri="{FF2B5EF4-FFF2-40B4-BE49-F238E27FC236}">
                <a16:creationId xmlns:a16="http://schemas.microsoft.com/office/drawing/2014/main" id="{AF600C01-35C3-3E4E-BCBC-DB0E7096A1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8923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2">
            <a:extLst>
              <a:ext uri="{FF2B5EF4-FFF2-40B4-BE49-F238E27FC236}">
                <a16:creationId xmlns:a16="http://schemas.microsoft.com/office/drawing/2014/main" id="{97B333AB-2C0C-514A-B33F-9E69F86294DD}"/>
              </a:ext>
            </a:extLst>
          </p:cNvPr>
          <p:cNvSpPr>
            <a:spLocks noGrp="1" noChangeArrowheads="1"/>
          </p:cNvSpPr>
          <p:nvPr>
            <p:ph type="title"/>
          </p:nvPr>
        </p:nvSpPr>
        <p:spPr>
          <a:xfrm>
            <a:off x="838200" y="152400"/>
            <a:ext cx="7772400" cy="1143000"/>
          </a:xfrm>
        </p:spPr>
        <p:txBody>
          <a:bodyPr/>
          <a:lstStyle/>
          <a:p>
            <a:pPr algn="l" eaLnBrk="1" hangingPunct="1"/>
            <a:r>
              <a:rPr lang="en-US" altLang="en-US" dirty="0">
                <a:latin typeface="Helvetica" pitchFamily="2" charset="0"/>
                <a:ea typeface="ＭＳ Ｐゴシック" panose="020B0600070205080204" pitchFamily="34" charset="-128"/>
              </a:rPr>
              <a:t>The </a:t>
            </a:r>
            <a:r>
              <a:rPr lang="en-US" altLang="en-US" dirty="0" err="1">
                <a:latin typeface="Helvetica" pitchFamily="2" charset="0"/>
                <a:ea typeface="ＭＳ Ｐゴシック" panose="020B0600070205080204" pitchFamily="34" charset="-128"/>
              </a:rPr>
              <a:t>Loebner</a:t>
            </a:r>
            <a:r>
              <a:rPr lang="en-US" altLang="en-US" dirty="0">
                <a:latin typeface="Helvetica" pitchFamily="2" charset="0"/>
                <a:ea typeface="ＭＳ Ｐゴシック" panose="020B0600070205080204" pitchFamily="34" charset="-128"/>
              </a:rPr>
              <a:t> contest </a:t>
            </a:r>
          </a:p>
        </p:txBody>
      </p:sp>
      <p:sp>
        <p:nvSpPr>
          <p:cNvPr id="2" name="Rectangle 3">
            <a:extLst>
              <a:ext uri="{FF2B5EF4-FFF2-40B4-BE49-F238E27FC236}">
                <a16:creationId xmlns:a16="http://schemas.microsoft.com/office/drawing/2014/main" id="{6C00D419-1746-9A4A-9451-81612EEEC50B}"/>
              </a:ext>
            </a:extLst>
          </p:cNvPr>
          <p:cNvSpPr>
            <a:spLocks noGrp="1" noChangeArrowheads="1"/>
          </p:cNvSpPr>
          <p:nvPr>
            <p:ph idx="1"/>
          </p:nvPr>
        </p:nvSpPr>
        <p:spPr>
          <a:xfrm>
            <a:off x="457200" y="1209261"/>
            <a:ext cx="8305800" cy="5638800"/>
          </a:xfrm>
        </p:spPr>
        <p:txBody>
          <a:bodyPr/>
          <a:lstStyle/>
          <a:p>
            <a:pPr eaLnBrk="1" hangingPunct="1"/>
            <a:r>
              <a:rPr lang="en-US" altLang="en-US" sz="2800" dirty="0">
                <a:latin typeface="Helvetica" pitchFamily="2" charset="0"/>
                <a:ea typeface="ＭＳ Ｐゴシック" panose="020B0600070205080204" pitchFamily="34" charset="-128"/>
              </a:rPr>
              <a:t>Modern version of Turing Test, held</a:t>
            </a:r>
            <a:br>
              <a:rPr lang="en-US" altLang="en-US" sz="2800" dirty="0">
                <a:latin typeface="Helvetica" pitchFamily="2" charset="0"/>
                <a:ea typeface="ＭＳ Ｐゴシック" panose="020B0600070205080204" pitchFamily="34" charset="-128"/>
              </a:rPr>
            </a:br>
            <a:r>
              <a:rPr lang="en-US" altLang="en-US" sz="2800" dirty="0">
                <a:latin typeface="Helvetica" pitchFamily="2" charset="0"/>
                <a:ea typeface="ＭＳ Ｐゴシック" panose="020B0600070205080204" pitchFamily="34" charset="-128"/>
              </a:rPr>
              <a:t>annually with a $100K cash prize</a:t>
            </a:r>
          </a:p>
          <a:p>
            <a:pPr eaLnBrk="1" hangingPunct="1"/>
            <a:r>
              <a:rPr lang="en-US" altLang="en-US" sz="2800" dirty="0">
                <a:latin typeface="Helvetica" pitchFamily="2" charset="0"/>
                <a:ea typeface="ＭＳ Ｐゴシック" panose="020B0600070205080204" pitchFamily="34" charset="-128"/>
              </a:rPr>
              <a:t>Hugh </a:t>
            </a:r>
            <a:r>
              <a:rPr lang="en-US" altLang="en-US" sz="2800" dirty="0" err="1">
                <a:latin typeface="Helvetica" pitchFamily="2" charset="0"/>
                <a:ea typeface="ＭＳ Ｐゴシック" panose="020B0600070205080204" pitchFamily="34" charset="-128"/>
              </a:rPr>
              <a:t>Loebner</a:t>
            </a:r>
            <a:r>
              <a:rPr lang="en-US" altLang="en-US" sz="2800" dirty="0">
                <a:latin typeface="Helvetica" pitchFamily="2" charset="0"/>
                <a:ea typeface="ＭＳ Ｐゴシック" panose="020B0600070205080204" pitchFamily="34" charset="-128"/>
              </a:rPr>
              <a:t> was once director of UMBC</a:t>
            </a:r>
            <a:r>
              <a:rPr lang="en-US" altLang="ja-JP" sz="2800" dirty="0">
                <a:latin typeface="Helvetica" pitchFamily="2" charset="0"/>
                <a:ea typeface="ＭＳ Ｐゴシック" panose="020B0600070205080204" pitchFamily="34" charset="-128"/>
              </a:rPr>
              <a:t> Academic Computing Services (née UCS)</a:t>
            </a:r>
          </a:p>
          <a:p>
            <a:pPr eaLnBrk="1" hangingPunct="1"/>
            <a:r>
              <a:rPr lang="en-US" altLang="en-US" sz="2800" dirty="0">
                <a:latin typeface="Helvetica" pitchFamily="2" charset="0"/>
                <a:ea typeface="ＭＳ Ｐゴシック" panose="020B0600070205080204" pitchFamily="34" charset="-128"/>
              </a:rPr>
              <a:t>Restricted topic (removed in ‘95) &amp; limited time </a:t>
            </a:r>
          </a:p>
          <a:p>
            <a:pPr eaLnBrk="1" hangingPunct="1"/>
            <a:r>
              <a:rPr lang="en-US" altLang="en-US" sz="2800" dirty="0">
                <a:latin typeface="Helvetica" pitchFamily="2" charset="0"/>
                <a:ea typeface="ＭＳ Ｐゴシック" panose="020B0600070205080204" pitchFamily="34" charset="-128"/>
              </a:rPr>
              <a:t>Participants: humans, computers and judges</a:t>
            </a:r>
          </a:p>
          <a:p>
            <a:pPr eaLnBrk="1" hangingPunct="1"/>
            <a:r>
              <a:rPr lang="en-US" altLang="en-US" sz="2800" dirty="0">
                <a:latin typeface="Helvetica" pitchFamily="2" charset="0"/>
                <a:ea typeface="ＭＳ Ｐゴシック" panose="020B0600070205080204" pitchFamily="34" charset="-128"/>
              </a:rPr>
              <a:t>Scoring rank from least to most human</a:t>
            </a:r>
          </a:p>
          <a:p>
            <a:pPr marL="565150" lvl="1" indent="-276225" eaLnBrk="1" hangingPunct="1"/>
            <a:r>
              <a:rPr lang="en-US" altLang="en-US" dirty="0">
                <a:latin typeface="Helvetica" pitchFamily="2" charset="0"/>
                <a:ea typeface="ＭＳ Ｐゴシック" panose="020B0600070205080204" pitchFamily="34" charset="-128"/>
              </a:rPr>
              <a:t>Highest median rank wins $2000</a:t>
            </a:r>
          </a:p>
          <a:p>
            <a:pPr marL="565150" lvl="1" indent="-276225" eaLnBrk="1" hangingPunct="1"/>
            <a:r>
              <a:rPr lang="en-US" altLang="en-US" dirty="0">
                <a:latin typeface="Helvetica" pitchFamily="2" charset="0"/>
                <a:ea typeface="ＭＳ Ｐゴシック" panose="020B0600070205080204" pitchFamily="34" charset="-128"/>
              </a:rPr>
              <a:t>If better than a human, win $100K (Not yet)</a:t>
            </a:r>
          </a:p>
          <a:p>
            <a:pPr marL="0" indent="0" eaLnBrk="1" hangingPunct="1">
              <a:buNone/>
            </a:pPr>
            <a:r>
              <a:rPr lang="en-US" altLang="en-US" dirty="0">
                <a:latin typeface="Helvetica" pitchFamily="2" charset="0"/>
                <a:ea typeface="ＭＳ Ｐゴシック" panose="020B0600070205080204" pitchFamily="34" charset="-128"/>
              </a:rPr>
              <a:t>Results:  </a:t>
            </a:r>
            <a:r>
              <a:rPr lang="en-US" altLang="en-US" dirty="0">
                <a:latin typeface="Helvetica" pitchFamily="2" charset="0"/>
                <a:ea typeface="ＭＳ Ｐゴシック" panose="020B0600070205080204" pitchFamily="34" charset="-128"/>
                <a:hlinkClick r:id="rId4"/>
              </a:rPr>
              <a:t>2016</a:t>
            </a:r>
            <a:r>
              <a:rPr lang="en-US" altLang="en-US" dirty="0">
                <a:latin typeface="Helvetica" pitchFamily="2" charset="0"/>
                <a:ea typeface="ＭＳ Ｐゴシック" panose="020B0600070205080204" pitchFamily="34" charset="-128"/>
              </a:rPr>
              <a:t>, </a:t>
            </a:r>
            <a:r>
              <a:rPr lang="en-US" altLang="en-US" dirty="0">
                <a:latin typeface="Helvetica" pitchFamily="2" charset="0"/>
                <a:ea typeface="ＭＳ Ｐゴシック" panose="020B0600070205080204" pitchFamily="34" charset="-128"/>
                <a:hlinkClick r:id="rId5"/>
              </a:rPr>
              <a:t>2017</a:t>
            </a:r>
            <a:r>
              <a:rPr lang="en-US" altLang="en-US" dirty="0">
                <a:latin typeface="Helvetica" pitchFamily="2" charset="0"/>
                <a:ea typeface="ＭＳ Ｐゴシック" panose="020B0600070205080204" pitchFamily="34" charset="-128"/>
              </a:rPr>
              <a:t>, </a:t>
            </a:r>
            <a:r>
              <a:rPr lang="en-US" altLang="en-US" dirty="0">
                <a:latin typeface="Helvetica" pitchFamily="2" charset="0"/>
                <a:ea typeface="ＭＳ Ｐゴシック" panose="020B0600070205080204" pitchFamily="34" charset="-128"/>
                <a:hlinkClick r:id="rId6"/>
              </a:rPr>
              <a:t>2018</a:t>
            </a:r>
            <a:r>
              <a:rPr lang="en-US" altLang="en-US" dirty="0">
                <a:latin typeface="Helvetica" pitchFamily="2" charset="0"/>
                <a:ea typeface="ＭＳ Ｐゴシック" panose="020B0600070205080204" pitchFamily="34" charset="-128"/>
              </a:rPr>
              <a:t>, </a:t>
            </a:r>
            <a:r>
              <a:rPr lang="en-US" altLang="en-US" dirty="0">
                <a:latin typeface="Helvetica" pitchFamily="2" charset="0"/>
                <a:ea typeface="ＭＳ Ｐゴシック" panose="020B0600070205080204" pitchFamily="34" charset="-128"/>
                <a:hlinkClick r:id="rId7"/>
              </a:rPr>
              <a:t>2019</a:t>
            </a:r>
            <a:endParaRPr lang="en-US" altLang="en-US" dirty="0">
              <a:latin typeface="Helvetica" pitchFamily="2" charset="0"/>
              <a:ea typeface="ＭＳ Ｐゴシック" panose="020B0600070205080204"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3">
            <a:extLst>
              <a:ext uri="{FF2B5EF4-FFF2-40B4-BE49-F238E27FC236}">
                <a16:creationId xmlns:a16="http://schemas.microsoft.com/office/drawing/2014/main" id="{6A6CA2AB-63DB-B24C-8F02-D4041196EC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138613"/>
            <a:ext cx="503555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Title 1">
            <a:extLst>
              <a:ext uri="{FF2B5EF4-FFF2-40B4-BE49-F238E27FC236}">
                <a16:creationId xmlns:a16="http://schemas.microsoft.com/office/drawing/2014/main" id="{203C19BE-E740-B94F-A965-8D6AB5C3319B}"/>
              </a:ext>
            </a:extLst>
          </p:cNvPr>
          <p:cNvSpPr>
            <a:spLocks noGrp="1"/>
          </p:cNvSpPr>
          <p:nvPr>
            <p:ph type="title"/>
          </p:nvPr>
        </p:nvSpPr>
        <p:spPr/>
        <p:txBody>
          <a:bodyPr/>
          <a:lstStyle/>
          <a:p>
            <a:r>
              <a:rPr lang="en-US" altLang="en-US" dirty="0">
                <a:latin typeface="Helvetica" pitchFamily="2" charset="0"/>
                <a:ea typeface="ＭＳ Ｐゴシック" panose="020B0600070205080204" pitchFamily="34" charset="-128"/>
              </a:rPr>
              <a:t>Is it relevant to AI?</a:t>
            </a:r>
          </a:p>
        </p:txBody>
      </p:sp>
      <p:sp>
        <p:nvSpPr>
          <p:cNvPr id="79875" name="Content Placeholder 2">
            <a:extLst>
              <a:ext uri="{FF2B5EF4-FFF2-40B4-BE49-F238E27FC236}">
                <a16:creationId xmlns:a16="http://schemas.microsoft.com/office/drawing/2014/main" id="{AB546F93-17BE-734A-B406-0DF63AC06209}"/>
              </a:ext>
            </a:extLst>
          </p:cNvPr>
          <p:cNvSpPr>
            <a:spLocks noGrp="1"/>
          </p:cNvSpPr>
          <p:nvPr>
            <p:ph idx="1"/>
          </p:nvPr>
        </p:nvSpPr>
        <p:spPr>
          <a:xfrm>
            <a:off x="609600" y="1285461"/>
            <a:ext cx="8229600" cy="5029200"/>
          </a:xfrm>
        </p:spPr>
        <p:txBody>
          <a:bodyPr/>
          <a:lstStyle/>
          <a:p>
            <a:r>
              <a:rPr lang="en-US" altLang="en-US" dirty="0">
                <a:latin typeface="Helvetica" pitchFamily="2" charset="0"/>
                <a:ea typeface="ＭＳ Ｐゴシック" panose="020B0600070205080204" pitchFamily="34" charset="-128"/>
              </a:rPr>
              <a:t>Most AI researchers believe that the </a:t>
            </a:r>
            <a:r>
              <a:rPr lang="en-US" altLang="en-US" dirty="0" err="1">
                <a:latin typeface="Helvetica" pitchFamily="2" charset="0"/>
                <a:ea typeface="ＭＳ Ｐゴシック" panose="020B0600070205080204" pitchFamily="34" charset="-128"/>
              </a:rPr>
              <a:t>Loebner</a:t>
            </a:r>
            <a:r>
              <a:rPr lang="en-US" altLang="en-US" dirty="0">
                <a:latin typeface="Helvetica" pitchFamily="2" charset="0"/>
                <a:ea typeface="ＭＳ Ｐゴシック" panose="020B0600070205080204" pitchFamily="34" charset="-128"/>
              </a:rPr>
              <a:t> contest is not relevant to AI</a:t>
            </a:r>
          </a:p>
          <a:p>
            <a:r>
              <a:rPr lang="en-US" altLang="en-US" dirty="0">
                <a:latin typeface="Helvetica" pitchFamily="2" charset="0"/>
                <a:ea typeface="ＭＳ Ｐゴシック" panose="020B0600070205080204" pitchFamily="34" charset="-128"/>
              </a:rPr>
              <a:t>However, techniques used by some are similar to those that are driving many useful chat bot applications</a:t>
            </a:r>
          </a:p>
          <a:p>
            <a:pPr marL="450850" lvl="1" indent="-225425"/>
            <a:r>
              <a:rPr lang="en-US" altLang="en-US" sz="2400" dirty="0">
                <a:latin typeface="Helvetica" pitchFamily="2" charset="0"/>
                <a:ea typeface="ＭＳ Ｐゴシック" panose="020B0600070205080204" pitchFamily="34" charset="-128"/>
              </a:rPr>
              <a:t>These are supported, however, by</a:t>
            </a:r>
            <a:br>
              <a:rPr lang="en-US" altLang="en-US" sz="2400" dirty="0">
                <a:latin typeface="Helvetica" pitchFamily="2" charset="0"/>
                <a:ea typeface="ＭＳ Ｐゴシック" panose="020B0600070205080204" pitchFamily="34" charset="-128"/>
              </a:rPr>
            </a:br>
            <a:r>
              <a:rPr lang="en-US" altLang="en-US" sz="2400" dirty="0">
                <a:latin typeface="Helvetica" pitchFamily="2" charset="0"/>
                <a:ea typeface="ＭＳ Ｐゴシック" panose="020B0600070205080204" pitchFamily="34" charset="-128"/>
              </a:rPr>
              <a:t>sophisticated speech to text and text to</a:t>
            </a:r>
            <a:br>
              <a:rPr lang="en-US" altLang="en-US" sz="2400" dirty="0">
                <a:latin typeface="Helvetica" pitchFamily="2" charset="0"/>
                <a:ea typeface="ＭＳ Ｐゴシック" panose="020B0600070205080204" pitchFamily="34" charset="-128"/>
              </a:rPr>
            </a:br>
            <a:r>
              <a:rPr lang="en-US" altLang="en-US" sz="2400" dirty="0">
                <a:latin typeface="Helvetica" pitchFamily="2" charset="0"/>
                <a:ea typeface="ＭＳ Ｐゴシック" panose="020B0600070205080204" pitchFamily="34" charset="-128"/>
              </a:rPr>
              <a:t>speech systems</a:t>
            </a:r>
          </a:p>
          <a:p>
            <a:pPr marL="450850" lvl="1" indent="-225425"/>
            <a:r>
              <a:rPr lang="en-US" altLang="en-US" sz="2400" dirty="0">
                <a:latin typeface="Helvetica" pitchFamily="2" charset="0"/>
                <a:ea typeface="ＭＳ Ｐゴシック" panose="020B0600070205080204" pitchFamily="34" charset="-128"/>
              </a:rPr>
              <a:t>And varying degrees of language</a:t>
            </a:r>
            <a:br>
              <a:rPr lang="en-US" altLang="en-US" sz="2400" dirty="0">
                <a:latin typeface="Helvetica" pitchFamily="2" charset="0"/>
                <a:ea typeface="ＭＳ Ｐゴシック" panose="020B0600070205080204" pitchFamily="34" charset="-128"/>
              </a:rPr>
            </a:br>
            <a:r>
              <a:rPr lang="en-US" altLang="en-US" sz="2400" dirty="0">
                <a:latin typeface="Helvetica" pitchFamily="2" charset="0"/>
                <a:ea typeface="ＭＳ Ｐゴシック" panose="020B0600070205080204" pitchFamily="34" charset="-128"/>
              </a:rPr>
              <a:t>understanding and machine</a:t>
            </a:r>
            <a:br>
              <a:rPr lang="en-US" altLang="en-US" sz="2400" dirty="0">
                <a:latin typeface="Helvetica" pitchFamily="2" charset="0"/>
                <a:ea typeface="ＭＳ Ｐゴシック" panose="020B0600070205080204" pitchFamily="34" charset="-128"/>
              </a:rPr>
            </a:br>
            <a:r>
              <a:rPr lang="en-US" altLang="en-US" sz="2400" dirty="0">
                <a:latin typeface="Helvetica" pitchFamily="2" charset="0"/>
                <a:ea typeface="ＭＳ Ｐゴシック" panose="020B0600070205080204" pitchFamily="34" charset="-128"/>
              </a:rPr>
              <a:t>learning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157350B-9E30-ED41-B830-AA6AB972B008}"/>
              </a:ext>
            </a:extLst>
          </p:cNvPr>
          <p:cNvSpPr>
            <a:spLocks noGrp="1" noChangeArrowheads="1"/>
          </p:cNvSpPr>
          <p:nvPr>
            <p:ph type="title"/>
          </p:nvPr>
        </p:nvSpPr>
        <p:spPr>
          <a:xfrm>
            <a:off x="685800" y="304800"/>
            <a:ext cx="7772400" cy="1143000"/>
          </a:xfrm>
        </p:spPr>
        <p:txBody>
          <a:bodyPr/>
          <a:lstStyle/>
          <a:p>
            <a:pPr eaLnBrk="1" hangingPunct="1"/>
            <a:r>
              <a:rPr lang="en-US" altLang="en-US" sz="4000">
                <a:latin typeface="Helvetica" pitchFamily="2" charset="0"/>
                <a:ea typeface="ＭＳ Ｐゴシック" panose="020B0600070205080204" pitchFamily="34" charset="-128"/>
              </a:rPr>
              <a:t>What’</a:t>
            </a:r>
            <a:r>
              <a:rPr lang="en-US" altLang="ja-JP" sz="4000">
                <a:latin typeface="Helvetica" pitchFamily="2" charset="0"/>
                <a:ea typeface="ＭＳ Ｐゴシック" panose="020B0600070205080204" pitchFamily="34" charset="-128"/>
              </a:rPr>
              <a:t>s easy and what’s hard?</a:t>
            </a:r>
            <a:endParaRPr lang="en-US" altLang="en-US" sz="4000">
              <a:latin typeface="Helvetica" pitchFamily="2" charset="0"/>
              <a:ea typeface="ＭＳ Ｐゴシック" panose="020B0600070205080204" pitchFamily="34" charset="-128"/>
            </a:endParaRPr>
          </a:p>
        </p:txBody>
      </p:sp>
      <p:sp>
        <p:nvSpPr>
          <p:cNvPr id="57346" name="Rectangle 3">
            <a:extLst>
              <a:ext uri="{FF2B5EF4-FFF2-40B4-BE49-F238E27FC236}">
                <a16:creationId xmlns:a16="http://schemas.microsoft.com/office/drawing/2014/main" id="{7283CDFE-1B1F-C140-8D05-3411CFF834A1}"/>
              </a:ext>
            </a:extLst>
          </p:cNvPr>
          <p:cNvSpPr>
            <a:spLocks noGrp="1" noChangeArrowheads="1"/>
          </p:cNvSpPr>
          <p:nvPr>
            <p:ph idx="1"/>
          </p:nvPr>
        </p:nvSpPr>
        <p:spPr>
          <a:xfrm>
            <a:off x="685800" y="1371600"/>
            <a:ext cx="8305800" cy="5334000"/>
          </a:xfrm>
        </p:spPr>
        <p:txBody>
          <a:bodyPr/>
          <a:lstStyle/>
          <a:p>
            <a:pPr marL="231775" indent="-231775" eaLnBrk="1" hangingPunct="1"/>
            <a:r>
              <a:rPr lang="en-US" altLang="ja-JP" sz="2800">
                <a:latin typeface="Helvetica" pitchFamily="2" charset="0"/>
                <a:ea typeface="ＭＳ Ｐゴシック" panose="020B0600070205080204" pitchFamily="34" charset="-128"/>
              </a:rPr>
              <a:t>Easy: many high-level tasks usually associated with </a:t>
            </a:r>
            <a:r>
              <a:rPr lang="ja-JP" altLang="en-US" sz="2800">
                <a:latin typeface="Helvetica" pitchFamily="2" charset="0"/>
                <a:ea typeface="ＭＳ Ｐゴシック" panose="020B0600070205080204" pitchFamily="34" charset="-128"/>
              </a:rPr>
              <a:t>“</a:t>
            </a:r>
            <a:r>
              <a:rPr lang="en-US" altLang="ja-JP" sz="2800">
                <a:latin typeface="Helvetica" pitchFamily="2" charset="0"/>
                <a:ea typeface="ＭＳ Ｐゴシック" panose="020B0600070205080204" pitchFamily="34" charset="-128"/>
              </a:rPr>
              <a:t>intelligence</a:t>
            </a:r>
            <a:r>
              <a:rPr lang="ja-JP" altLang="en-US" sz="2800">
                <a:latin typeface="Helvetica" pitchFamily="2" charset="0"/>
                <a:ea typeface="ＭＳ Ｐゴシック" panose="020B0600070205080204" pitchFamily="34" charset="-128"/>
              </a:rPr>
              <a:t>”</a:t>
            </a:r>
            <a:r>
              <a:rPr lang="en-US" altLang="ja-JP" sz="2800">
                <a:latin typeface="Helvetica" pitchFamily="2" charset="0"/>
                <a:ea typeface="ＭＳ Ｐゴシック" panose="020B0600070205080204" pitchFamily="34" charset="-128"/>
              </a:rPr>
              <a:t> in people</a:t>
            </a:r>
          </a:p>
          <a:p>
            <a:pPr marL="631825" lvl="2" indent="-231775" eaLnBrk="1" hangingPunct="1"/>
            <a:r>
              <a:rPr lang="en-US" altLang="en-US">
                <a:latin typeface="Helvetica" pitchFamily="2" charset="0"/>
                <a:ea typeface="ＭＳ Ｐゴシック" panose="020B0600070205080204" pitchFamily="34" charset="-128"/>
              </a:rPr>
              <a:t>e.g., symbolic integration, proving theorems, playing chess, medical diagnosis</a:t>
            </a:r>
          </a:p>
          <a:p>
            <a:pPr marL="231775" indent="-231775" eaLnBrk="1" hangingPunct="1"/>
            <a:r>
              <a:rPr lang="en-US" altLang="ja-JP" sz="2800">
                <a:latin typeface="Helvetica" pitchFamily="2" charset="0"/>
                <a:ea typeface="ＭＳ Ｐゴシック" panose="020B0600070205080204" pitchFamily="34" charset="-128"/>
              </a:rPr>
              <a:t>Hard: tasks many animals can do</a:t>
            </a:r>
          </a:p>
          <a:p>
            <a:pPr marL="631825" lvl="2" indent="-231775" eaLnBrk="1" hangingPunct="1"/>
            <a:r>
              <a:rPr lang="en-US" altLang="en-US">
                <a:latin typeface="Helvetica" pitchFamily="2" charset="0"/>
                <a:ea typeface="ＭＳ Ｐゴシック" panose="020B0600070205080204" pitchFamily="34" charset="-128"/>
              </a:rPr>
              <a:t>walking around without running into things</a:t>
            </a:r>
          </a:p>
          <a:p>
            <a:pPr marL="631825" lvl="2" indent="-231775" eaLnBrk="1" hangingPunct="1"/>
            <a:r>
              <a:rPr lang="en-US" altLang="en-US">
                <a:latin typeface="Helvetica" pitchFamily="2" charset="0"/>
                <a:ea typeface="ＭＳ Ｐゴシック" panose="020B0600070205080204" pitchFamily="34" charset="-128"/>
              </a:rPr>
              <a:t>catching prey and avoiding predators</a:t>
            </a:r>
          </a:p>
          <a:p>
            <a:pPr marL="631825" lvl="2" indent="-231775" eaLnBrk="1" hangingPunct="1"/>
            <a:r>
              <a:rPr lang="en-US" altLang="en-US">
                <a:latin typeface="Helvetica" pitchFamily="2" charset="0"/>
                <a:ea typeface="ＭＳ Ｐゴシック" panose="020B0600070205080204" pitchFamily="34" charset="-128"/>
              </a:rPr>
              <a:t>Interpreting sensory info. (e.g., visual, aural, …)</a:t>
            </a:r>
          </a:p>
          <a:p>
            <a:pPr marL="631825" lvl="2" indent="-231775" eaLnBrk="1" hangingPunct="1"/>
            <a:r>
              <a:rPr lang="en-US" altLang="en-US">
                <a:latin typeface="Helvetica" pitchFamily="2" charset="0"/>
                <a:ea typeface="ＭＳ Ｐゴシック" panose="020B0600070205080204" pitchFamily="34" charset="-128"/>
              </a:rPr>
              <a:t>modeling internal states of other from behavior</a:t>
            </a:r>
          </a:p>
          <a:p>
            <a:pPr marL="631825" lvl="2" indent="-231775" eaLnBrk="1" hangingPunct="1"/>
            <a:r>
              <a:rPr lang="en-US" altLang="en-US">
                <a:latin typeface="Helvetica" pitchFamily="2" charset="0"/>
                <a:ea typeface="ＭＳ Ｐゴシック" panose="020B0600070205080204" pitchFamily="34" charset="-128"/>
              </a:rPr>
              <a:t>working as a team (e.g., with pack animals)</a:t>
            </a:r>
          </a:p>
          <a:p>
            <a:pPr marL="231775" indent="-231775" eaLnBrk="1" hangingPunct="1"/>
            <a:r>
              <a:rPr lang="en-US" altLang="en-US" sz="2800">
                <a:latin typeface="Helvetica" pitchFamily="2" charset="0"/>
                <a:ea typeface="ＭＳ Ｐゴシック" panose="020B0600070205080204" pitchFamily="34" charset="-128"/>
              </a:rPr>
              <a:t>Is there a fundamental difference between these?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535F371A-0CF8-A144-86A1-E5F84FC36795}"/>
              </a:ext>
            </a:extLst>
          </p:cNvPr>
          <p:cNvSpPr>
            <a:spLocks noGrp="1" noChangeArrowheads="1"/>
          </p:cNvSpPr>
          <p:nvPr>
            <p:ph type="title"/>
          </p:nvPr>
        </p:nvSpPr>
        <p:spPr>
          <a:xfrm>
            <a:off x="838200" y="304800"/>
            <a:ext cx="7772400" cy="1143000"/>
          </a:xfrm>
        </p:spPr>
        <p:txBody>
          <a:bodyPr/>
          <a:lstStyle/>
          <a:p>
            <a:pPr eaLnBrk="1" hangingPunct="1"/>
            <a:r>
              <a:rPr lang="en-US" altLang="en-US">
                <a:latin typeface="Helvetica" pitchFamily="2" charset="0"/>
                <a:ea typeface="ＭＳ Ｐゴシック" panose="020B0600070205080204" pitchFamily="34" charset="-128"/>
              </a:rPr>
              <a:t>What can AI systems do?</a:t>
            </a:r>
          </a:p>
        </p:txBody>
      </p:sp>
      <p:sp>
        <p:nvSpPr>
          <p:cNvPr id="59394" name="Rectangle 3">
            <a:extLst>
              <a:ext uri="{FF2B5EF4-FFF2-40B4-BE49-F238E27FC236}">
                <a16:creationId xmlns:a16="http://schemas.microsoft.com/office/drawing/2014/main" id="{D28CF55F-3B4F-304B-A291-8DC69974A27F}"/>
              </a:ext>
            </a:extLst>
          </p:cNvPr>
          <p:cNvSpPr>
            <a:spLocks noGrp="1" noChangeArrowheads="1"/>
          </p:cNvSpPr>
          <p:nvPr>
            <p:ph idx="1"/>
          </p:nvPr>
        </p:nvSpPr>
        <p:spPr>
          <a:xfrm>
            <a:off x="457200" y="1295400"/>
            <a:ext cx="8458200" cy="5334000"/>
          </a:xfrm>
        </p:spPr>
        <p:txBody>
          <a:bodyPr/>
          <a:lstStyle/>
          <a:p>
            <a:pPr marL="227013" indent="-227013" eaLnBrk="1" hangingPunct="1"/>
            <a:r>
              <a:rPr lang="en-US" altLang="en-US" sz="2400" b="1">
                <a:latin typeface="Helvetica" pitchFamily="2" charset="0"/>
                <a:ea typeface="ＭＳ Ｐゴシック" panose="020B0600070205080204" pitchFamily="34" charset="-128"/>
              </a:rPr>
              <a:t>Computer vision:</a:t>
            </a:r>
            <a:r>
              <a:rPr lang="en-US" altLang="en-US" sz="2400">
                <a:latin typeface="Helvetica" pitchFamily="2" charset="0"/>
                <a:ea typeface="ＭＳ Ｐゴシック" panose="020B0600070205080204" pitchFamily="34" charset="-128"/>
              </a:rPr>
              <a:t> face recognition from a large set</a:t>
            </a:r>
          </a:p>
          <a:p>
            <a:pPr marL="227013" indent="-227013" eaLnBrk="1" hangingPunct="1"/>
            <a:r>
              <a:rPr lang="en-US" altLang="en-US" sz="2400" b="1">
                <a:latin typeface="Helvetica" pitchFamily="2" charset="0"/>
                <a:ea typeface="ＭＳ Ｐゴシック" panose="020B0600070205080204" pitchFamily="34" charset="-128"/>
              </a:rPr>
              <a:t>Robotics:</a:t>
            </a:r>
            <a:r>
              <a:rPr lang="en-US" altLang="en-US" sz="2400">
                <a:latin typeface="Helvetica" pitchFamily="2" charset="0"/>
                <a:ea typeface="ＭＳ Ｐゴシック" panose="020B0600070205080204" pitchFamily="34" charset="-128"/>
              </a:rPr>
              <a:t> autonomous (mostly) automobile</a:t>
            </a:r>
          </a:p>
          <a:p>
            <a:pPr marL="227013" indent="-227013" eaLnBrk="1" hangingPunct="1"/>
            <a:r>
              <a:rPr lang="en-US" altLang="en-US" sz="2400" b="1">
                <a:latin typeface="Helvetica" pitchFamily="2" charset="0"/>
                <a:ea typeface="ＭＳ Ｐゴシック" panose="020B0600070205080204" pitchFamily="34" charset="-128"/>
              </a:rPr>
              <a:t>Natural language processing:</a:t>
            </a:r>
            <a:r>
              <a:rPr lang="en-US" altLang="en-US" sz="2400">
                <a:latin typeface="Helvetica" pitchFamily="2" charset="0"/>
                <a:ea typeface="ＭＳ Ｐゴシック" panose="020B0600070205080204" pitchFamily="34" charset="-128"/>
              </a:rPr>
              <a:t> useful machine translation and simple fact extraction</a:t>
            </a:r>
          </a:p>
          <a:p>
            <a:pPr marL="227013" indent="-227013" eaLnBrk="1" hangingPunct="1"/>
            <a:r>
              <a:rPr lang="en-US" altLang="en-US" sz="2400" b="1">
                <a:latin typeface="Helvetica" pitchFamily="2" charset="0"/>
                <a:ea typeface="ＭＳ Ｐゴシック" panose="020B0600070205080204" pitchFamily="34" charset="-128"/>
              </a:rPr>
              <a:t>Expert systems:</a:t>
            </a:r>
            <a:r>
              <a:rPr lang="en-US" altLang="en-US" sz="2400">
                <a:latin typeface="Helvetica" pitchFamily="2" charset="0"/>
                <a:ea typeface="ＭＳ Ｐゴシック" panose="020B0600070205080204" pitchFamily="34" charset="-128"/>
              </a:rPr>
              <a:t> medical diagnosis in narrow domains</a:t>
            </a:r>
          </a:p>
          <a:p>
            <a:pPr marL="227013" indent="-227013" eaLnBrk="1" hangingPunct="1"/>
            <a:r>
              <a:rPr lang="en-US" altLang="en-US" sz="2400" b="1">
                <a:latin typeface="Helvetica" pitchFamily="2" charset="0"/>
                <a:ea typeface="ＭＳ Ｐゴシック" panose="020B0600070205080204" pitchFamily="34" charset="-128"/>
              </a:rPr>
              <a:t>Spoken language systems:</a:t>
            </a:r>
            <a:r>
              <a:rPr lang="en-US" altLang="en-US" sz="2400">
                <a:latin typeface="Helvetica" pitchFamily="2" charset="0"/>
                <a:ea typeface="ＭＳ Ｐゴシック" panose="020B0600070205080204" pitchFamily="34" charset="-128"/>
              </a:rPr>
              <a:t> e.g., Google Now, Siri, Cortana</a:t>
            </a:r>
          </a:p>
          <a:p>
            <a:pPr marL="227013" indent="-227013" eaLnBrk="1" hangingPunct="1"/>
            <a:r>
              <a:rPr lang="en-US" altLang="en-US" sz="2400" b="1">
                <a:latin typeface="Helvetica" pitchFamily="2" charset="0"/>
                <a:ea typeface="ＭＳ Ｐゴシック" panose="020B0600070205080204" pitchFamily="34" charset="-128"/>
              </a:rPr>
              <a:t>Planning and scheduling:</a:t>
            </a:r>
            <a:r>
              <a:rPr lang="en-US" altLang="en-US" sz="2400">
                <a:latin typeface="Helvetica" pitchFamily="2" charset="0"/>
                <a:ea typeface="ＭＳ Ｐゴシック" panose="020B0600070205080204" pitchFamily="34" charset="-128"/>
              </a:rPr>
              <a:t> Hubble Telescope experiments</a:t>
            </a:r>
          </a:p>
          <a:p>
            <a:pPr marL="227013" indent="-227013" eaLnBrk="1" hangingPunct="1"/>
            <a:r>
              <a:rPr lang="en-US" altLang="en-US" sz="2400" b="1">
                <a:latin typeface="Helvetica" pitchFamily="2" charset="0"/>
                <a:ea typeface="ＭＳ Ｐゴシック" panose="020B0600070205080204" pitchFamily="34" charset="-128"/>
              </a:rPr>
              <a:t>Learning: </a:t>
            </a:r>
            <a:r>
              <a:rPr lang="en-US" altLang="en-US" sz="2400">
                <a:latin typeface="Helvetica" pitchFamily="2" charset="0"/>
                <a:ea typeface="ＭＳ Ｐゴシック" panose="020B0600070205080204" pitchFamily="34" charset="-128"/>
              </a:rPr>
              <a:t>text categorization into ~1000 topics</a:t>
            </a:r>
          </a:p>
          <a:p>
            <a:pPr marL="227013" indent="-227013" eaLnBrk="1" hangingPunct="1"/>
            <a:r>
              <a:rPr lang="en-US" altLang="en-US" sz="2400" b="1">
                <a:latin typeface="Helvetica" pitchFamily="2" charset="0"/>
                <a:ea typeface="ＭＳ Ｐゴシック" panose="020B0600070205080204" pitchFamily="34" charset="-128"/>
              </a:rPr>
              <a:t>User modeling:</a:t>
            </a:r>
            <a:r>
              <a:rPr lang="en-US" altLang="en-US" sz="2400">
                <a:latin typeface="Helvetica" pitchFamily="2" charset="0"/>
                <a:ea typeface="ＭＳ Ｐゴシック" panose="020B0600070205080204" pitchFamily="34" charset="-128"/>
              </a:rPr>
              <a:t> Bayesian reasoning in Windows help (the infamous paper clip…)</a:t>
            </a:r>
          </a:p>
          <a:p>
            <a:pPr marL="227013" indent="-227013" eaLnBrk="1" hangingPunct="1"/>
            <a:r>
              <a:rPr lang="en-US" altLang="en-US" sz="2400" b="1">
                <a:latin typeface="Helvetica" pitchFamily="2" charset="0"/>
                <a:ea typeface="ＭＳ Ｐゴシック" panose="020B0600070205080204" pitchFamily="34" charset="-128"/>
              </a:rPr>
              <a:t>Games: </a:t>
            </a:r>
            <a:r>
              <a:rPr lang="en-US" altLang="en-US" sz="2400">
                <a:latin typeface="Helvetica" pitchFamily="2" charset="0"/>
                <a:ea typeface="ＭＳ Ｐゴシック" panose="020B0600070205080204" pitchFamily="34" charset="-128"/>
              </a:rPr>
              <a:t>Grand Master level in chess (world champion), checkers, etc.</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F8DB33C6-4DD8-2348-8ADB-EDDCC7FB07CF}"/>
              </a:ext>
            </a:extLst>
          </p:cNvPr>
          <p:cNvSpPr>
            <a:spLocks noGrp="1" noChangeArrowheads="1"/>
          </p:cNvSpPr>
          <p:nvPr>
            <p:ph type="title"/>
          </p:nvPr>
        </p:nvSpPr>
        <p:spPr/>
        <p:txBody>
          <a:bodyPr/>
          <a:lstStyle/>
          <a:p>
            <a:pPr eaLnBrk="1" hangingPunct="1"/>
            <a:r>
              <a:rPr lang="en-US" altLang="en-US" sz="4000">
                <a:latin typeface="Helvetica" pitchFamily="2" charset="0"/>
                <a:ea typeface="ＭＳ Ｐゴシック" panose="020B0600070205080204" pitchFamily="34" charset="-128"/>
              </a:rPr>
              <a:t>What can’</a:t>
            </a:r>
            <a:r>
              <a:rPr lang="en-US" altLang="ja-JP" sz="4000">
                <a:latin typeface="Helvetica" pitchFamily="2" charset="0"/>
                <a:ea typeface="ＭＳ Ｐゴシック" panose="020B0600070205080204" pitchFamily="34" charset="-128"/>
              </a:rPr>
              <a:t>t AI systems do yet?</a:t>
            </a:r>
            <a:endParaRPr lang="en-US" altLang="en-US" sz="4000">
              <a:latin typeface="Helvetica" pitchFamily="2" charset="0"/>
              <a:ea typeface="ＭＳ Ｐゴシック" panose="020B0600070205080204" pitchFamily="34" charset="-128"/>
            </a:endParaRPr>
          </a:p>
        </p:txBody>
      </p:sp>
      <p:sp>
        <p:nvSpPr>
          <p:cNvPr id="71682" name="Rectangle 3">
            <a:extLst>
              <a:ext uri="{FF2B5EF4-FFF2-40B4-BE49-F238E27FC236}">
                <a16:creationId xmlns:a16="http://schemas.microsoft.com/office/drawing/2014/main" id="{F9DC5E33-450B-424B-9381-3B5CE11E9A98}"/>
              </a:ext>
            </a:extLst>
          </p:cNvPr>
          <p:cNvSpPr>
            <a:spLocks noGrp="1" noChangeArrowheads="1"/>
          </p:cNvSpPr>
          <p:nvPr>
            <p:ph idx="1"/>
          </p:nvPr>
        </p:nvSpPr>
        <p:spPr>
          <a:xfrm>
            <a:off x="838200" y="1219200"/>
            <a:ext cx="7848600" cy="4648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buFont typeface="Arial" charset="0"/>
              <a:buChar char="•"/>
              <a:defRPr/>
            </a:pPr>
            <a:r>
              <a:rPr lang="en-US" sz="2600" dirty="0">
                <a:latin typeface="Helvetica" charset="0"/>
                <a:ea typeface="ＭＳ Ｐゴシック" charset="0"/>
              </a:rPr>
              <a:t>Understand natural language robustly (e.g., read and understand articles in a newspaper)</a:t>
            </a:r>
          </a:p>
          <a:p>
            <a:pPr eaLnBrk="1" hangingPunct="1">
              <a:buFont typeface="Arial" charset="0"/>
              <a:buChar char="•"/>
              <a:defRPr/>
            </a:pPr>
            <a:r>
              <a:rPr lang="en-US" sz="2600" dirty="0">
                <a:latin typeface="Helvetica" charset="0"/>
                <a:ea typeface="ＭＳ Ｐゴシック" charset="0"/>
              </a:rPr>
              <a:t>Surf the web and find interesting knowledge</a:t>
            </a:r>
          </a:p>
          <a:p>
            <a:pPr eaLnBrk="1" hangingPunct="1">
              <a:buFont typeface="Arial" charset="0"/>
              <a:buChar char="•"/>
              <a:defRPr/>
            </a:pPr>
            <a:r>
              <a:rPr lang="en-US" sz="2600" dirty="0">
                <a:latin typeface="Helvetica" charset="0"/>
                <a:ea typeface="ＭＳ Ｐゴシック" charset="0"/>
              </a:rPr>
              <a:t>Interpret an arbitrary visual scene</a:t>
            </a:r>
          </a:p>
          <a:p>
            <a:pPr eaLnBrk="1" hangingPunct="1">
              <a:buFont typeface="Arial" charset="0"/>
              <a:buChar char="•"/>
              <a:defRPr/>
            </a:pPr>
            <a:r>
              <a:rPr lang="en-US" sz="2600" dirty="0">
                <a:latin typeface="Helvetica" charset="0"/>
                <a:ea typeface="ＭＳ Ｐゴシック" charset="0"/>
              </a:rPr>
              <a:t>Learn a natural language</a:t>
            </a:r>
          </a:p>
          <a:p>
            <a:pPr eaLnBrk="1" hangingPunct="1">
              <a:buFont typeface="Arial" charset="0"/>
              <a:buChar char="•"/>
              <a:defRPr/>
            </a:pPr>
            <a:r>
              <a:rPr lang="en-US" sz="2600" strike="sngStrike" dirty="0">
                <a:latin typeface="Helvetica" charset="0"/>
                <a:ea typeface="ＭＳ Ｐゴシック" charset="0"/>
              </a:rPr>
              <a:t>Play Go well</a:t>
            </a:r>
          </a:p>
          <a:p>
            <a:pPr eaLnBrk="1" hangingPunct="1">
              <a:buFont typeface="Arial" charset="0"/>
              <a:buChar char="•"/>
              <a:defRPr/>
            </a:pPr>
            <a:r>
              <a:rPr lang="en-US" sz="2600" dirty="0">
                <a:latin typeface="Helvetica" charset="0"/>
                <a:ea typeface="ＭＳ Ｐゴシック" charset="0"/>
              </a:rPr>
              <a:t>Construct plans in dynamic real-time domains</a:t>
            </a:r>
          </a:p>
          <a:p>
            <a:pPr eaLnBrk="1" hangingPunct="1">
              <a:buFont typeface="Arial" charset="0"/>
              <a:buChar char="•"/>
              <a:defRPr/>
            </a:pPr>
            <a:r>
              <a:rPr lang="en-US" sz="2600" dirty="0">
                <a:latin typeface="Helvetica" charset="0"/>
                <a:ea typeface="ＭＳ Ｐゴシック" charset="0"/>
              </a:rPr>
              <a:t>Refocus attention in complex environments</a:t>
            </a:r>
          </a:p>
          <a:p>
            <a:pPr eaLnBrk="1" hangingPunct="1">
              <a:buFont typeface="Arial" charset="0"/>
              <a:buChar char="•"/>
              <a:defRPr/>
            </a:pPr>
            <a:r>
              <a:rPr lang="en-US" sz="2600" dirty="0">
                <a:latin typeface="Helvetica" charset="0"/>
                <a:ea typeface="ＭＳ Ｐゴシック" charset="0"/>
              </a:rPr>
              <a:t>Perform life-long learning</a:t>
            </a:r>
          </a:p>
        </p:txBody>
      </p:sp>
      <p:sp>
        <p:nvSpPr>
          <p:cNvPr id="61443" name="WordArt 6">
            <a:extLst>
              <a:ext uri="{FF2B5EF4-FFF2-40B4-BE49-F238E27FC236}">
                <a16:creationId xmlns:a16="http://schemas.microsoft.com/office/drawing/2014/main" id="{01F52B28-32A7-3242-847E-0CF7E753AD81}"/>
              </a:ext>
            </a:extLst>
          </p:cNvPr>
          <p:cNvSpPr>
            <a:spLocks noChangeArrowheads="1" noChangeShapeType="1" noTextEdit="1"/>
          </p:cNvSpPr>
          <p:nvPr/>
        </p:nvSpPr>
        <p:spPr bwMode="auto">
          <a:xfrm>
            <a:off x="1219200" y="6124575"/>
            <a:ext cx="6534150" cy="428625"/>
          </a:xfrm>
          <a:prstGeom prst="rect">
            <a:avLst/>
          </a:prstGeom>
        </p:spPr>
        <p:txBody>
          <a:bodyPr wrap="none" fromWordArt="1">
            <a:prstTxWarp prst="textPlain">
              <a:avLst>
                <a:gd name="adj" fmla="val 50000"/>
              </a:avLst>
            </a:prstTxWarp>
          </a:bodyPr>
          <a:lstStyle/>
          <a:p>
            <a:pPr algn="ctr"/>
            <a:r>
              <a:rPr lang="en-US"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604020202020204" pitchFamily="34" charset="0"/>
                <a:cs typeface="Arial Black" panose="020B0604020202020204" pitchFamily="34" charset="0"/>
              </a:rPr>
              <a:t>Exhibit true autonomy and intelligence!</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BDBADBA4-2761-D74D-B7EF-A5D78A40EB43}"/>
              </a:ext>
            </a:extLst>
          </p:cNvPr>
          <p:cNvSpPr>
            <a:spLocks noGrp="1"/>
          </p:cNvSpPr>
          <p:nvPr>
            <p:ph type="title"/>
          </p:nvPr>
        </p:nvSpPr>
        <p:spPr/>
        <p:txBody>
          <a:bodyPr/>
          <a:lstStyle/>
          <a:p>
            <a:pPr eaLnBrk="1" hangingPunct="1"/>
            <a:r>
              <a:rPr lang="en-US" altLang="en-US">
                <a:latin typeface="Helvetica" pitchFamily="2" charset="0"/>
                <a:ea typeface="ＭＳ Ｐゴシック" panose="020B0600070205080204" pitchFamily="34" charset="-128"/>
              </a:rPr>
              <a:t>Ok, so what is intelligence?</a:t>
            </a:r>
          </a:p>
        </p:txBody>
      </p:sp>
      <p:sp>
        <p:nvSpPr>
          <p:cNvPr id="19458" name="Content Placeholder 2">
            <a:extLst>
              <a:ext uri="{FF2B5EF4-FFF2-40B4-BE49-F238E27FC236}">
                <a16:creationId xmlns:a16="http://schemas.microsoft.com/office/drawing/2014/main" id="{2390542C-D793-3247-888D-FAB3B1AC807B}"/>
              </a:ext>
            </a:extLst>
          </p:cNvPr>
          <p:cNvSpPr>
            <a:spLocks noGrp="1"/>
          </p:cNvSpPr>
          <p:nvPr>
            <p:ph idx="1"/>
          </p:nvPr>
        </p:nvSpPr>
        <p:spPr>
          <a:xfrm>
            <a:off x="457200" y="1524000"/>
            <a:ext cx="8229600" cy="5029200"/>
          </a:xfrm>
        </p:spPr>
        <p:txBody>
          <a:bodyPr/>
          <a:lstStyle/>
          <a:p>
            <a:pPr eaLnBrk="1" hangingPunct="1"/>
            <a:r>
              <a:rPr lang="en-US" altLang="en-US">
                <a:latin typeface="Helvetica" pitchFamily="2" charset="0"/>
                <a:ea typeface="ＭＳ Ｐゴシック" panose="020B0600070205080204" pitchFamily="34" charset="-128"/>
              </a:rPr>
              <a:t>Q. Yes, but what is intelligence? </a:t>
            </a:r>
          </a:p>
          <a:p>
            <a:pPr eaLnBrk="1" hangingPunct="1"/>
            <a:r>
              <a:rPr lang="en-US" altLang="en-US">
                <a:latin typeface="Helvetica" pitchFamily="2" charset="0"/>
                <a:ea typeface="ＭＳ Ｐゴシック" panose="020B0600070205080204" pitchFamily="34" charset="-128"/>
              </a:rPr>
              <a:t>A. Intelligence is the computational part of the ability to </a:t>
            </a:r>
            <a:r>
              <a:rPr lang="en-US" altLang="en-US">
                <a:solidFill>
                  <a:srgbClr val="0000FF"/>
                </a:solidFill>
                <a:latin typeface="Helvetica" pitchFamily="2" charset="0"/>
                <a:ea typeface="ＭＳ Ｐゴシック" panose="020B0600070205080204" pitchFamily="34" charset="-128"/>
              </a:rPr>
              <a:t>achieve goals </a:t>
            </a:r>
            <a:r>
              <a:rPr lang="en-US" altLang="en-US">
                <a:latin typeface="Helvetica" pitchFamily="2" charset="0"/>
                <a:ea typeface="ＭＳ Ｐゴシック" panose="020B0600070205080204" pitchFamily="34" charset="-128"/>
              </a:rPr>
              <a:t>in the world. Varying kinds and degrees of intelligence occur in people, many animals and some machines. </a:t>
            </a:r>
          </a:p>
          <a:p>
            <a:pPr eaLnBrk="1" hangingPunct="1"/>
            <a:endParaRPr lang="en-US" altLang="en-US">
              <a:latin typeface="Helvetica" pitchFamily="2" charset="0"/>
              <a:ea typeface="ＭＳ Ｐゴシック" panose="020B0600070205080204" pitchFamily="34" charset="-128"/>
            </a:endParaRPr>
          </a:p>
        </p:txBody>
      </p:sp>
      <p:sp>
        <p:nvSpPr>
          <p:cNvPr id="19459" name="TextBox 3">
            <a:extLst>
              <a:ext uri="{FF2B5EF4-FFF2-40B4-BE49-F238E27FC236}">
                <a16:creationId xmlns:a16="http://schemas.microsoft.com/office/drawing/2014/main" id="{553711A8-8A7F-1547-B184-E64DFF5DE588}"/>
              </a:ext>
            </a:extLst>
          </p:cNvPr>
          <p:cNvSpPr txBox="1">
            <a:spLocks noChangeArrowheads="1"/>
          </p:cNvSpPr>
          <p:nvPr/>
        </p:nvSpPr>
        <p:spPr bwMode="auto">
          <a:xfrm>
            <a:off x="1338263" y="5943600"/>
            <a:ext cx="6815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a:hlinkClick r:id="rId2"/>
              </a:rPr>
              <a:t>http://www-formal.stanford.edu/jmc/whatisai/</a:t>
            </a:r>
            <a:endParaRPr lang="en-US" altLang="en-US"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AF7DB8D9-0CFC-3C45-A4C9-12C1E506F479}"/>
              </a:ext>
            </a:extLst>
          </p:cNvPr>
          <p:cNvSpPr>
            <a:spLocks noGrp="1"/>
          </p:cNvSpPr>
          <p:nvPr>
            <p:ph type="title"/>
          </p:nvPr>
        </p:nvSpPr>
        <p:spPr/>
        <p:txBody>
          <a:bodyPr/>
          <a:lstStyle/>
          <a:p>
            <a:pPr eaLnBrk="1" hangingPunct="1"/>
            <a:r>
              <a:rPr lang="en-US" altLang="en-US">
                <a:latin typeface="Helvetica" pitchFamily="2" charset="0"/>
                <a:ea typeface="ＭＳ Ｐゴシック" panose="020B0600070205080204" pitchFamily="34" charset="-128"/>
              </a:rPr>
              <a:t>T.T.T</a:t>
            </a:r>
          </a:p>
        </p:txBody>
      </p:sp>
      <p:sp>
        <p:nvSpPr>
          <p:cNvPr id="63490" name="Content Placeholder 2">
            <a:extLst>
              <a:ext uri="{FF2B5EF4-FFF2-40B4-BE49-F238E27FC236}">
                <a16:creationId xmlns:a16="http://schemas.microsoft.com/office/drawing/2014/main" id="{CBF33FCB-C97A-2E40-8EA5-0E39C1C711E6}"/>
              </a:ext>
            </a:extLst>
          </p:cNvPr>
          <p:cNvSpPr>
            <a:spLocks noGrp="1"/>
          </p:cNvSpPr>
          <p:nvPr>
            <p:ph idx="1"/>
          </p:nvPr>
        </p:nvSpPr>
        <p:spPr/>
        <p:txBody>
          <a:bodyPr/>
          <a:lstStyle/>
          <a:p>
            <a:pPr eaLnBrk="1" hangingPunct="1">
              <a:buFont typeface="Arial" panose="020B0604020202020204" pitchFamily="34" charset="0"/>
              <a:buNone/>
            </a:pPr>
            <a:r>
              <a:rPr lang="en-US" altLang="en-US">
                <a:latin typeface="Helvetica" pitchFamily="2" charset="0"/>
                <a:ea typeface="ＭＳ Ｐゴシック" panose="020B0600070205080204" pitchFamily="34" charset="-128"/>
              </a:rPr>
              <a:t>Put up in a place</a:t>
            </a:r>
          </a:p>
          <a:p>
            <a:pPr eaLnBrk="1" hangingPunct="1">
              <a:buFont typeface="Arial" panose="020B0604020202020204" pitchFamily="34" charset="0"/>
              <a:buNone/>
            </a:pPr>
            <a:r>
              <a:rPr lang="en-US" altLang="en-US">
                <a:latin typeface="Helvetica" pitchFamily="2" charset="0"/>
                <a:ea typeface="ＭＳ Ｐゴシック" panose="020B0600070205080204" pitchFamily="34" charset="-128"/>
              </a:rPr>
              <a:t>where it's easy to see</a:t>
            </a:r>
          </a:p>
          <a:p>
            <a:pPr eaLnBrk="1" hangingPunct="1">
              <a:buFont typeface="Arial" panose="020B0604020202020204" pitchFamily="34" charset="0"/>
              <a:buNone/>
            </a:pPr>
            <a:r>
              <a:rPr lang="en-US" altLang="en-US">
                <a:latin typeface="Helvetica" pitchFamily="2" charset="0"/>
                <a:ea typeface="ＭＳ Ｐゴシック" panose="020B0600070205080204" pitchFamily="34" charset="-128"/>
              </a:rPr>
              <a:t>the cryptic admonishment </a:t>
            </a:r>
          </a:p>
          <a:p>
            <a:pPr eaLnBrk="1" hangingPunct="1">
              <a:buFont typeface="Arial" panose="020B0604020202020204" pitchFamily="34" charset="0"/>
              <a:buNone/>
            </a:pPr>
            <a:r>
              <a:rPr lang="en-US" altLang="en-US">
                <a:latin typeface="Helvetica" pitchFamily="2" charset="0"/>
                <a:ea typeface="ＭＳ Ｐゴシック" panose="020B0600070205080204" pitchFamily="34" charset="-128"/>
              </a:rPr>
              <a:t>         T. T. T.</a:t>
            </a:r>
          </a:p>
          <a:p>
            <a:pPr eaLnBrk="1" hangingPunct="1">
              <a:buFont typeface="Arial" panose="020B0604020202020204" pitchFamily="34" charset="0"/>
              <a:buNone/>
            </a:pPr>
            <a:r>
              <a:rPr lang="en-US" altLang="en-US">
                <a:latin typeface="Helvetica" pitchFamily="2" charset="0"/>
                <a:ea typeface="ＭＳ Ｐゴシック" panose="020B0600070205080204" pitchFamily="34" charset="-128"/>
              </a:rPr>
              <a:t>When you feel how depressingly</a:t>
            </a:r>
          </a:p>
          <a:p>
            <a:pPr eaLnBrk="1" hangingPunct="1">
              <a:buFont typeface="Arial" panose="020B0604020202020204" pitchFamily="34" charset="0"/>
              <a:buNone/>
            </a:pPr>
            <a:r>
              <a:rPr lang="en-US" altLang="en-US">
                <a:latin typeface="Helvetica" pitchFamily="2" charset="0"/>
                <a:ea typeface="ＭＳ Ｐゴシック" panose="020B0600070205080204" pitchFamily="34" charset="-128"/>
              </a:rPr>
              <a:t>slowly you climb,</a:t>
            </a:r>
          </a:p>
          <a:p>
            <a:pPr eaLnBrk="1" hangingPunct="1">
              <a:buFont typeface="Arial" panose="020B0604020202020204" pitchFamily="34" charset="0"/>
              <a:buNone/>
            </a:pPr>
            <a:r>
              <a:rPr lang="en-US" altLang="en-US">
                <a:latin typeface="Helvetica" pitchFamily="2" charset="0"/>
                <a:ea typeface="ＭＳ Ｐゴシック" panose="020B0600070205080204" pitchFamily="34" charset="-128"/>
              </a:rPr>
              <a:t>it's well to remember that </a:t>
            </a:r>
          </a:p>
          <a:p>
            <a:pPr eaLnBrk="1" hangingPunct="1">
              <a:buFont typeface="Arial" panose="020B0604020202020204" pitchFamily="34" charset="0"/>
              <a:buNone/>
            </a:pPr>
            <a:r>
              <a:rPr lang="en-US" altLang="en-US">
                <a:latin typeface="Helvetica" pitchFamily="2" charset="0"/>
                <a:ea typeface="ＭＳ Ｐゴシック" panose="020B0600070205080204" pitchFamily="34" charset="-128"/>
              </a:rPr>
              <a:t>        Things Take Time. </a:t>
            </a:r>
          </a:p>
        </p:txBody>
      </p:sp>
      <p:sp>
        <p:nvSpPr>
          <p:cNvPr id="63491" name="TextBox 3">
            <a:extLst>
              <a:ext uri="{FF2B5EF4-FFF2-40B4-BE49-F238E27FC236}">
                <a16:creationId xmlns:a16="http://schemas.microsoft.com/office/drawing/2014/main" id="{25A3FE38-30B2-9440-982A-207F61B42BC8}"/>
              </a:ext>
            </a:extLst>
          </p:cNvPr>
          <p:cNvSpPr txBox="1">
            <a:spLocks noChangeArrowheads="1"/>
          </p:cNvSpPr>
          <p:nvPr/>
        </p:nvSpPr>
        <p:spPr bwMode="auto">
          <a:xfrm>
            <a:off x="6858000" y="6019800"/>
            <a:ext cx="168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t>-- </a:t>
            </a:r>
            <a:r>
              <a:rPr lang="en-US" altLang="en-US" b="1">
                <a:hlinkClick r:id="rId2"/>
              </a:rPr>
              <a:t>Piet Hein</a:t>
            </a:r>
            <a:endParaRPr lang="en-US" altLang="en-US"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2482D9B0-102F-7049-8F28-7005517C5B9D}"/>
              </a:ext>
            </a:extLst>
          </p:cNvPr>
          <p:cNvSpPr>
            <a:spLocks noGrp="1" noChangeArrowheads="1"/>
          </p:cNvSpPr>
          <p:nvPr>
            <p:ph type="title"/>
          </p:nvPr>
        </p:nvSpPr>
        <p:spPr/>
        <p:txBody>
          <a:bodyPr/>
          <a:lstStyle/>
          <a:p>
            <a:pPr eaLnBrk="1" hangingPunct="1"/>
            <a:r>
              <a:rPr lang="en-US" altLang="en-US">
                <a:latin typeface="Helvetica" pitchFamily="2" charset="0"/>
                <a:ea typeface="ＭＳ Ｐゴシック" panose="020B0600070205080204" pitchFamily="34" charset="-128"/>
              </a:rPr>
              <a:t>T.T.T:  things take time</a:t>
            </a:r>
          </a:p>
        </p:txBody>
      </p:sp>
      <p:sp>
        <p:nvSpPr>
          <p:cNvPr id="64514" name="Rectangle 3">
            <a:extLst>
              <a:ext uri="{FF2B5EF4-FFF2-40B4-BE49-F238E27FC236}">
                <a16:creationId xmlns:a16="http://schemas.microsoft.com/office/drawing/2014/main" id="{B7EA2111-9830-3D43-9DCA-805B1020ACC1}"/>
              </a:ext>
            </a:extLst>
          </p:cNvPr>
          <p:cNvSpPr>
            <a:spLocks noGrp="1" noChangeArrowheads="1"/>
          </p:cNvSpPr>
          <p:nvPr>
            <p:ph type="body" sz="half" idx="1"/>
          </p:nvPr>
        </p:nvSpPr>
        <p:spPr>
          <a:xfrm>
            <a:off x="3886200" y="1143000"/>
            <a:ext cx="5029200" cy="5105400"/>
          </a:xfrm>
        </p:spPr>
        <p:txBody>
          <a:bodyPr/>
          <a:lstStyle/>
          <a:p>
            <a:pPr marL="231775" indent="-231775" eaLnBrk="1" hangingPunct="1"/>
            <a:r>
              <a:rPr lang="en-US" altLang="en-US" sz="2800">
                <a:latin typeface="Helvetica" pitchFamily="2" charset="0"/>
                <a:ea typeface="ＭＳ Ｐゴシック" panose="020B0600070205080204" pitchFamily="34" charset="-128"/>
              </a:rPr>
              <a:t>Prior to the 1890’</a:t>
            </a:r>
            <a:r>
              <a:rPr lang="en-US" altLang="ja-JP" sz="2800">
                <a:latin typeface="Helvetica" pitchFamily="2" charset="0"/>
                <a:ea typeface="ＭＳ Ｐゴシック" panose="020B0600070205080204" pitchFamily="34" charset="-128"/>
              </a:rPr>
              <a:t>s, papers were held together with straight pens.</a:t>
            </a:r>
          </a:p>
          <a:p>
            <a:pPr marL="231775" indent="-231775" eaLnBrk="1" hangingPunct="1"/>
            <a:r>
              <a:rPr lang="en-US" altLang="en-US" sz="2800">
                <a:latin typeface="Helvetica" pitchFamily="2" charset="0"/>
                <a:ea typeface="ＭＳ Ｐゴシック" panose="020B0600070205080204" pitchFamily="34" charset="-128"/>
              </a:rPr>
              <a:t>The development of </a:t>
            </a:r>
            <a:r>
              <a:rPr lang="ja-JP" altLang="en-US" sz="2800">
                <a:latin typeface="Helvetica" pitchFamily="2" charset="0"/>
                <a:ea typeface="ＭＳ Ｐゴシック" panose="020B0600070205080204" pitchFamily="34" charset="-128"/>
              </a:rPr>
              <a:t>“</a:t>
            </a:r>
            <a:r>
              <a:rPr lang="en-US" altLang="ja-JP" sz="2800">
                <a:latin typeface="Helvetica" pitchFamily="2" charset="0"/>
                <a:ea typeface="ＭＳ Ｐゴシック" panose="020B0600070205080204" pitchFamily="34" charset="-128"/>
              </a:rPr>
              <a:t>spring steel</a:t>
            </a:r>
            <a:r>
              <a:rPr lang="ja-JP" altLang="en-US" sz="2800">
                <a:latin typeface="Helvetica" pitchFamily="2" charset="0"/>
                <a:ea typeface="ＭＳ Ｐゴシック" panose="020B0600070205080204" pitchFamily="34" charset="-128"/>
              </a:rPr>
              <a:t>”</a:t>
            </a:r>
            <a:r>
              <a:rPr lang="en-US" altLang="ja-JP" sz="2800">
                <a:latin typeface="Helvetica" pitchFamily="2" charset="0"/>
                <a:ea typeface="ＭＳ Ｐゴシック" panose="020B0600070205080204" pitchFamily="34" charset="-128"/>
              </a:rPr>
              <a:t> allowed the invention of the paper clip in 1899.</a:t>
            </a:r>
          </a:p>
          <a:p>
            <a:pPr marL="231775" indent="-231775" eaLnBrk="1" hangingPunct="1"/>
            <a:r>
              <a:rPr lang="en-US" altLang="en-US" sz="2800">
                <a:latin typeface="Helvetica" pitchFamily="2" charset="0"/>
                <a:ea typeface="ＭＳ Ｐゴシック" panose="020B0600070205080204" pitchFamily="34" charset="-128"/>
              </a:rPr>
              <a:t>It took about </a:t>
            </a:r>
            <a:r>
              <a:rPr lang="en-US" altLang="en-US" sz="2800">
                <a:solidFill>
                  <a:srgbClr val="FF0000"/>
                </a:solidFill>
                <a:latin typeface="Helvetica" pitchFamily="2" charset="0"/>
                <a:ea typeface="ＭＳ Ｐゴシック" panose="020B0600070205080204" pitchFamily="34" charset="-128"/>
              </a:rPr>
              <a:t>25 years (!)</a:t>
            </a:r>
            <a:r>
              <a:rPr lang="en-US" altLang="en-US" sz="2800">
                <a:latin typeface="Helvetica" pitchFamily="2" charset="0"/>
                <a:ea typeface="ＭＳ Ｐゴシック" panose="020B0600070205080204" pitchFamily="34" charset="-128"/>
              </a:rPr>
              <a:t> for the evolution of the modern </a:t>
            </a:r>
            <a:r>
              <a:rPr lang="ja-JP" altLang="en-US" sz="2800">
                <a:latin typeface="Helvetica" pitchFamily="2" charset="0"/>
                <a:ea typeface="ＭＳ Ｐゴシック" panose="020B0600070205080204" pitchFamily="34" charset="-128"/>
              </a:rPr>
              <a:t>“</a:t>
            </a:r>
            <a:r>
              <a:rPr lang="en-US" altLang="ja-JP" sz="2800">
                <a:latin typeface="Helvetica" pitchFamily="2" charset="0"/>
                <a:ea typeface="ＭＳ Ｐゴシック" panose="020B0600070205080204" pitchFamily="34" charset="-128"/>
              </a:rPr>
              <a:t>gem paperclip</a:t>
            </a:r>
            <a:r>
              <a:rPr lang="ja-JP" altLang="en-US" sz="2800">
                <a:latin typeface="Helvetica" pitchFamily="2" charset="0"/>
                <a:ea typeface="ＭＳ Ｐゴシック" panose="020B0600070205080204" pitchFamily="34" charset="-128"/>
              </a:rPr>
              <a:t>”</a:t>
            </a:r>
            <a:r>
              <a:rPr lang="en-US" altLang="ja-JP" sz="2800">
                <a:latin typeface="Helvetica" pitchFamily="2" charset="0"/>
                <a:ea typeface="ＭＳ Ｐゴシック" panose="020B0600070205080204" pitchFamily="34" charset="-128"/>
              </a:rPr>
              <a:t>, considered to be optimal for general use.</a:t>
            </a:r>
            <a:endParaRPr lang="en-US" altLang="en-US" sz="2800">
              <a:latin typeface="Helvetica" pitchFamily="2" charset="0"/>
              <a:ea typeface="ＭＳ Ｐゴシック" panose="020B0600070205080204" pitchFamily="34" charset="-128"/>
            </a:endParaRPr>
          </a:p>
        </p:txBody>
      </p:sp>
      <p:pic>
        <p:nvPicPr>
          <p:cNvPr id="64515" name="Picture 4" descr="evolution_of_useful_things">
            <a:extLst>
              <a:ext uri="{FF2B5EF4-FFF2-40B4-BE49-F238E27FC236}">
                <a16:creationId xmlns:a16="http://schemas.microsoft.com/office/drawing/2014/main" id="{B5DCC856-C184-BC48-8C10-E0CD4B6DA6BE}"/>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92088" y="1143000"/>
            <a:ext cx="3617912" cy="5638800"/>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FC9D6E53-5D44-C246-A1B1-C9E7DECD7FFC}"/>
              </a:ext>
            </a:extLst>
          </p:cNvPr>
          <p:cNvSpPr>
            <a:spLocks noGrp="1" noChangeArrowheads="1"/>
          </p:cNvSpPr>
          <p:nvPr>
            <p:ph type="title"/>
          </p:nvPr>
        </p:nvSpPr>
        <p:spPr>
          <a:xfrm>
            <a:off x="76200" y="228600"/>
            <a:ext cx="3657600" cy="1676400"/>
          </a:xfrm>
        </p:spPr>
        <p:txBody>
          <a:bodyPr/>
          <a:lstStyle/>
          <a:p>
            <a:pPr algn="l" eaLnBrk="1" hangingPunct="1"/>
            <a:r>
              <a:rPr lang="en-US" altLang="en-US" sz="4000">
                <a:latin typeface="Helvetica" pitchFamily="2" charset="0"/>
                <a:ea typeface="ＭＳ Ｐゴシック" panose="020B0600070205080204" pitchFamily="34" charset="-128"/>
              </a:rPr>
              <a:t>Climbing</a:t>
            </a:r>
            <a:br>
              <a:rPr lang="en-US" altLang="en-US" sz="4000">
                <a:latin typeface="Helvetica" pitchFamily="2" charset="0"/>
                <a:ea typeface="ＭＳ Ｐゴシック" panose="020B0600070205080204" pitchFamily="34" charset="-128"/>
              </a:rPr>
            </a:br>
            <a:r>
              <a:rPr lang="en-US" altLang="en-US" sz="4000">
                <a:latin typeface="Helvetica" pitchFamily="2" charset="0"/>
                <a:ea typeface="ＭＳ Ｐゴシック" panose="020B0600070205080204" pitchFamily="34" charset="-128"/>
              </a:rPr>
              <a:t>Mount</a:t>
            </a:r>
            <a:br>
              <a:rPr lang="en-US" altLang="en-US" sz="4000">
                <a:latin typeface="Helvetica" pitchFamily="2" charset="0"/>
                <a:ea typeface="ＭＳ Ｐゴシック" panose="020B0600070205080204" pitchFamily="34" charset="-128"/>
              </a:rPr>
            </a:br>
            <a:r>
              <a:rPr lang="en-US" altLang="en-US" sz="4000">
                <a:latin typeface="Helvetica" pitchFamily="2" charset="0"/>
                <a:ea typeface="ＭＳ Ｐゴシック" panose="020B0600070205080204" pitchFamily="34" charset="-128"/>
              </a:rPr>
              <a:t>Improbable</a:t>
            </a:r>
          </a:p>
        </p:txBody>
      </p:sp>
      <p:pic>
        <p:nvPicPr>
          <p:cNvPr id="65538" name="Picture 3" descr="mtImprobable">
            <a:extLst>
              <a:ext uri="{FF2B5EF4-FFF2-40B4-BE49-F238E27FC236}">
                <a16:creationId xmlns:a16="http://schemas.microsoft.com/office/drawing/2014/main" id="{10CE06A2-6393-EF42-AC56-87D9287C6EAC}"/>
              </a:ext>
            </a:extLst>
          </p:cNvPr>
          <p:cNvPicPr>
            <a:picLocks noGrp="1" noChangeAspect="1" noChangeArrowheads="1"/>
          </p:cNvPicPr>
          <p:nvPr>
            <p:ph sz="quarter"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200400" y="152400"/>
            <a:ext cx="5867400" cy="3219450"/>
          </a:xfrm>
          <a:noFill/>
        </p:spPr>
      </p:pic>
      <p:sp>
        <p:nvSpPr>
          <p:cNvPr id="65539" name="Rectangle 4">
            <a:extLst>
              <a:ext uri="{FF2B5EF4-FFF2-40B4-BE49-F238E27FC236}">
                <a16:creationId xmlns:a16="http://schemas.microsoft.com/office/drawing/2014/main" id="{C867ACCA-6A19-6044-AA46-E5C02D96C1F4}"/>
              </a:ext>
            </a:extLst>
          </p:cNvPr>
          <p:cNvSpPr>
            <a:spLocks noGrp="1" noChangeArrowheads="1"/>
          </p:cNvSpPr>
          <p:nvPr>
            <p:ph type="body" sz="half" idx="1"/>
          </p:nvPr>
        </p:nvSpPr>
        <p:spPr>
          <a:xfrm>
            <a:off x="228600" y="3581400"/>
            <a:ext cx="8534400" cy="3048000"/>
          </a:xfrm>
        </p:spPr>
        <p:txBody>
          <a:bodyPr/>
          <a:lstStyle/>
          <a:p>
            <a:pPr marL="0" indent="0" eaLnBrk="1" hangingPunct="1">
              <a:lnSpc>
                <a:spcPct val="90000"/>
              </a:lnSpc>
              <a:buFont typeface="Wingdings" pitchFamily="2" charset="2"/>
              <a:buNone/>
            </a:pPr>
            <a:r>
              <a:rPr lang="ja-JP" altLang="en-US" sz="3000" i="1">
                <a:latin typeface="Helvetica" pitchFamily="2" charset="0"/>
                <a:ea typeface="ＭＳ Ｐゴシック" panose="020B0600070205080204" pitchFamily="34" charset="-128"/>
              </a:rPr>
              <a:t>“</a:t>
            </a:r>
            <a:r>
              <a:rPr lang="en-US" altLang="ja-JP" sz="3000" i="1">
                <a:latin typeface="Helvetica" pitchFamily="2" charset="0"/>
                <a:ea typeface="ＭＳ Ｐゴシック" panose="020B0600070205080204" pitchFamily="34" charset="-128"/>
              </a:rPr>
              <a:t>The sheer height of the peak doesn't matter, so long as you don't try to scale it in a single bound. Locate the mildly sloping path and, if you have unlimited time, the ascent is only as formidable as the next step</a:t>
            </a:r>
            <a:r>
              <a:rPr lang="ja-JP" altLang="en-US" sz="3000" i="1">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  </a:t>
            </a:r>
          </a:p>
          <a:p>
            <a:pPr marL="0" indent="0" algn="r" eaLnBrk="1" hangingPunct="1">
              <a:lnSpc>
                <a:spcPct val="90000"/>
              </a:lnSpc>
              <a:buFont typeface="Wingdings" pitchFamily="2" charset="2"/>
              <a:buNone/>
            </a:pPr>
            <a:r>
              <a:rPr lang="en-US" altLang="en-US" sz="2400">
                <a:latin typeface="Helvetica" pitchFamily="2" charset="0"/>
                <a:ea typeface="ＭＳ Ｐゴシック" panose="020B0600070205080204" pitchFamily="34" charset="-128"/>
              </a:rPr>
              <a:t>-- Richard Dawkins, </a:t>
            </a:r>
            <a:r>
              <a:rPr lang="en-US" altLang="en-US" sz="2400" i="1">
                <a:latin typeface="Helvetica" pitchFamily="2" charset="0"/>
                <a:ea typeface="ＭＳ Ｐゴシック" panose="020B0600070205080204" pitchFamily="34" charset="-128"/>
              </a:rPr>
              <a:t>Climbing Mount</a:t>
            </a:r>
            <a:br>
              <a:rPr lang="en-US" altLang="en-US" sz="2400" i="1">
                <a:latin typeface="Helvetica" pitchFamily="2" charset="0"/>
                <a:ea typeface="ＭＳ Ｐゴシック" panose="020B0600070205080204" pitchFamily="34" charset="-128"/>
              </a:rPr>
            </a:br>
            <a:r>
              <a:rPr lang="en-US" altLang="en-US" sz="2400" i="1">
                <a:latin typeface="Helvetica" pitchFamily="2" charset="0"/>
                <a:ea typeface="ＭＳ Ｐゴシック" panose="020B0600070205080204" pitchFamily="34" charset="-128"/>
              </a:rPr>
              <a:t>Improbable</a:t>
            </a:r>
            <a:r>
              <a:rPr lang="en-US" altLang="en-US" sz="2400">
                <a:latin typeface="Helvetica" pitchFamily="2" charset="0"/>
                <a:ea typeface="ＭＳ Ｐゴシック" panose="020B0600070205080204" pitchFamily="34" charset="-128"/>
              </a:rPr>
              <a:t>, Penguin Books, 1996.</a:t>
            </a:r>
            <a:r>
              <a:rPr lang="en-US" altLang="en-US" sz="1800">
                <a:latin typeface="Helvetica" pitchFamily="2" charset="0"/>
                <a:ea typeface="ＭＳ Ｐゴシック" panose="020B0600070205080204" pitchFamily="34" charset="-128"/>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8F2BFFE0-6E10-BC46-9110-3BD7DFA46D25}"/>
              </a:ext>
            </a:extLst>
          </p:cNvPr>
          <p:cNvSpPr>
            <a:spLocks noGrp="1" noChangeArrowheads="1"/>
          </p:cNvSpPr>
          <p:nvPr>
            <p:ph type="title"/>
          </p:nvPr>
        </p:nvSpPr>
        <p:spPr/>
        <p:txBody>
          <a:bodyPr/>
          <a:lstStyle/>
          <a:p>
            <a:pPr eaLnBrk="1" hangingPunct="1"/>
            <a:r>
              <a:rPr lang="en-US" altLang="en-US">
                <a:latin typeface="Helvetica" pitchFamily="2" charset="0"/>
                <a:ea typeface="ＭＳ Ｐゴシック" panose="020B0600070205080204" pitchFamily="34" charset="-128"/>
              </a:rPr>
              <a:t>Big questions</a:t>
            </a:r>
          </a:p>
        </p:txBody>
      </p:sp>
      <p:sp>
        <p:nvSpPr>
          <p:cNvPr id="20482" name="Rectangle 3">
            <a:extLst>
              <a:ext uri="{FF2B5EF4-FFF2-40B4-BE49-F238E27FC236}">
                <a16:creationId xmlns:a16="http://schemas.microsoft.com/office/drawing/2014/main" id="{27378465-C015-6740-A6A3-CEE15B32F428}"/>
              </a:ext>
            </a:extLst>
          </p:cNvPr>
          <p:cNvSpPr>
            <a:spLocks noGrp="1" noChangeArrowheads="1"/>
          </p:cNvSpPr>
          <p:nvPr>
            <p:ph idx="1"/>
          </p:nvPr>
        </p:nvSpPr>
        <p:spPr>
          <a:xfrm>
            <a:off x="762000" y="1676400"/>
            <a:ext cx="7772400" cy="4572000"/>
          </a:xfrm>
        </p:spPr>
        <p:txBody>
          <a:bodyPr/>
          <a:lstStyle/>
          <a:p>
            <a:pPr marL="461963" indent="-461963" eaLnBrk="1" hangingPunct="1">
              <a:lnSpc>
                <a:spcPct val="90000"/>
              </a:lnSpc>
            </a:pPr>
            <a:r>
              <a:rPr lang="en-US" altLang="en-US" sz="3600" dirty="0">
                <a:latin typeface="Helvetica" pitchFamily="2" charset="0"/>
                <a:ea typeface="ＭＳ Ｐゴシック" panose="020B0600070205080204" pitchFamily="34" charset="-128"/>
              </a:rPr>
              <a:t>Can machines think?  Can they learn from their experience?</a:t>
            </a:r>
          </a:p>
          <a:p>
            <a:pPr marL="461963" indent="-461963" eaLnBrk="1" hangingPunct="1">
              <a:lnSpc>
                <a:spcPct val="90000"/>
              </a:lnSpc>
            </a:pPr>
            <a:r>
              <a:rPr lang="en-US" altLang="en-US" sz="3600" dirty="0">
                <a:latin typeface="Helvetica" pitchFamily="2" charset="0"/>
                <a:ea typeface="ＭＳ Ｐゴシック" panose="020B0600070205080204" pitchFamily="34" charset="-128"/>
              </a:rPr>
              <a:t>If so, how?</a:t>
            </a:r>
          </a:p>
          <a:p>
            <a:pPr marL="461963" indent="-461963" eaLnBrk="1" hangingPunct="1">
              <a:lnSpc>
                <a:spcPct val="90000"/>
              </a:lnSpc>
            </a:pPr>
            <a:r>
              <a:rPr lang="en-US" altLang="en-US" sz="3600" dirty="0">
                <a:latin typeface="Helvetica" pitchFamily="2" charset="0"/>
                <a:ea typeface="ＭＳ Ｐゴシック" panose="020B0600070205080204" pitchFamily="34" charset="-128"/>
              </a:rPr>
              <a:t>If not, why not?</a:t>
            </a:r>
          </a:p>
          <a:p>
            <a:pPr marL="461963" indent="-461963" eaLnBrk="1" hangingPunct="1">
              <a:lnSpc>
                <a:spcPct val="90000"/>
              </a:lnSpc>
            </a:pPr>
            <a:r>
              <a:rPr lang="en-US" altLang="en-US" sz="3600" dirty="0">
                <a:latin typeface="Helvetica" pitchFamily="2" charset="0"/>
                <a:ea typeface="ＭＳ Ｐゴシック" panose="020B0600070205080204" pitchFamily="34" charset="-128"/>
              </a:rPr>
              <a:t>What does this say about human beings? </a:t>
            </a:r>
          </a:p>
          <a:p>
            <a:pPr marL="461963" indent="-461963" eaLnBrk="1" hangingPunct="1">
              <a:lnSpc>
                <a:spcPct val="90000"/>
              </a:lnSpc>
            </a:pPr>
            <a:r>
              <a:rPr lang="en-US" altLang="en-US" sz="3600" dirty="0">
                <a:latin typeface="Helvetica" pitchFamily="2" charset="0"/>
                <a:ea typeface="ＭＳ Ｐゴシック" panose="020B0600070205080204" pitchFamily="34" charset="-128"/>
              </a:rPr>
              <a:t>What does this say about the mind?</a:t>
            </a:r>
          </a:p>
          <a:p>
            <a:pPr marL="461963" indent="-461963" eaLnBrk="1" hangingPunct="1">
              <a:lnSpc>
                <a:spcPct val="90000"/>
              </a:lnSpc>
            </a:pPr>
            <a:endParaRPr lang="en-US" altLang="en-US" sz="3600" dirty="0">
              <a:latin typeface="Helvetica" pitchFamily="2" charset="0"/>
              <a:ea typeface="ＭＳ Ｐゴシック" panose="020B0600070205080204" pitchFamily="34" charset="-128"/>
            </a:endParaRPr>
          </a:p>
          <a:p>
            <a:pPr marL="461963" indent="-461963" eaLnBrk="1" hangingPunct="1">
              <a:lnSpc>
                <a:spcPct val="90000"/>
              </a:lnSpc>
            </a:pPr>
            <a:endParaRPr lang="en-US" altLang="en-US" sz="4000" dirty="0">
              <a:latin typeface="Helvetica" pitchFamily="2" charset="0"/>
              <a:ea typeface="ＭＳ Ｐゴシック" panose="020B0600070205080204" pitchFamily="34" charset="-128"/>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DF1D07B6-EF82-6544-97AA-3BFE78CBB947}"/>
              </a:ext>
            </a:extLst>
          </p:cNvPr>
          <p:cNvSpPr>
            <a:spLocks noGrp="1" noChangeArrowheads="1"/>
          </p:cNvSpPr>
          <p:nvPr>
            <p:ph type="ctrTitle"/>
          </p:nvPr>
        </p:nvSpPr>
        <p:spPr>
          <a:xfrm>
            <a:off x="838200" y="2305050"/>
            <a:ext cx="7772400" cy="2247900"/>
          </a:xfrm>
        </p:spPr>
        <p:txBody>
          <a:bodyPr/>
          <a:lstStyle/>
          <a:p>
            <a:pPr eaLnBrk="1" hangingPunct="1"/>
            <a:r>
              <a:rPr lang="en-US" altLang="en-US" sz="6600">
                <a:latin typeface="Helvetica" pitchFamily="2" charset="0"/>
                <a:ea typeface="ＭＳ Ｐゴシック" panose="020B0600070205080204" pitchFamily="34" charset="-128"/>
              </a:rPr>
              <a:t>A little bit of</a:t>
            </a:r>
            <a:br>
              <a:rPr lang="en-US" altLang="en-US" sz="6600">
                <a:latin typeface="Helvetica" pitchFamily="2" charset="0"/>
                <a:ea typeface="ＭＳ Ｐゴシック" panose="020B0600070205080204" pitchFamily="34" charset="-128"/>
              </a:rPr>
            </a:br>
            <a:r>
              <a:rPr lang="en-US" altLang="en-US" sz="6600">
                <a:latin typeface="Helvetica" pitchFamily="2" charset="0"/>
                <a:ea typeface="ＭＳ Ｐゴシック" panose="020B0600070205080204" pitchFamily="34" charset="-128"/>
              </a:rPr>
              <a:t>AI history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39D785CD-9024-384F-BB63-4110466FECCE}"/>
              </a:ext>
            </a:extLst>
          </p:cNvPr>
          <p:cNvSpPr>
            <a:spLocks noGrp="1"/>
          </p:cNvSpPr>
          <p:nvPr>
            <p:ph type="title"/>
          </p:nvPr>
        </p:nvSpPr>
        <p:spPr>
          <a:xfrm>
            <a:off x="381000" y="152400"/>
            <a:ext cx="8534400" cy="1143000"/>
          </a:xfrm>
        </p:spPr>
        <p:txBody>
          <a:bodyPr/>
          <a:lstStyle/>
          <a:p>
            <a:pPr eaLnBrk="1" hangingPunct="1"/>
            <a:r>
              <a:rPr lang="en-US" altLang="en-US">
                <a:latin typeface="Helvetica" pitchFamily="2" charset="0"/>
                <a:ea typeface="ＭＳ Ｐゴシック" panose="020B0600070205080204" pitchFamily="34" charset="-128"/>
              </a:rPr>
              <a:t>Ada Lovelace</a:t>
            </a:r>
          </a:p>
        </p:txBody>
      </p:sp>
      <p:sp>
        <p:nvSpPr>
          <p:cNvPr id="23554" name="Content Placeholder 2">
            <a:extLst>
              <a:ext uri="{FF2B5EF4-FFF2-40B4-BE49-F238E27FC236}">
                <a16:creationId xmlns:a16="http://schemas.microsoft.com/office/drawing/2014/main" id="{A81F01DF-3A97-7C4A-BA17-4D47F9F53713}"/>
              </a:ext>
            </a:extLst>
          </p:cNvPr>
          <p:cNvSpPr>
            <a:spLocks noGrp="1"/>
          </p:cNvSpPr>
          <p:nvPr>
            <p:ph idx="1"/>
          </p:nvPr>
        </p:nvSpPr>
        <p:spPr/>
        <p:txBody>
          <a:bodyPr/>
          <a:lstStyle/>
          <a:p>
            <a:pPr marL="174625" indent="-174625" eaLnBrk="1" hangingPunct="1"/>
            <a:r>
              <a:rPr lang="en-US" altLang="en-US" dirty="0">
                <a:latin typeface="Helvetica" pitchFamily="2" charset="0"/>
                <a:ea typeface="ＭＳ Ｐゴシック" panose="020B0600070205080204" pitchFamily="34" charset="-128"/>
              </a:rPr>
              <a:t>Babbage thought his machine</a:t>
            </a:r>
            <a:br>
              <a:rPr lang="en-US" altLang="en-US" dirty="0">
                <a:latin typeface="Helvetica" pitchFamily="2" charset="0"/>
                <a:ea typeface="ＭＳ Ｐゴシック" panose="020B0600070205080204" pitchFamily="34" charset="-128"/>
              </a:rPr>
            </a:br>
            <a:r>
              <a:rPr lang="en-US" altLang="en-US" dirty="0">
                <a:latin typeface="Helvetica" pitchFamily="2" charset="0"/>
                <a:ea typeface="ＭＳ Ｐゴシック" panose="020B0600070205080204" pitchFamily="34" charset="-128"/>
              </a:rPr>
              <a:t>was just a number cruncher</a:t>
            </a:r>
          </a:p>
          <a:p>
            <a:pPr marL="174625" indent="-174625" eaLnBrk="1" hangingPunct="1"/>
            <a:r>
              <a:rPr lang="en-US" altLang="en-US" dirty="0">
                <a:latin typeface="Helvetica" pitchFamily="2" charset="0"/>
                <a:ea typeface="ＭＳ Ｐゴシック" panose="020B0600070205080204" pitchFamily="34" charset="-128"/>
              </a:rPr>
              <a:t>Ada Lovelace saw that numbers can represent other entities, enabling machines to reason about anything</a:t>
            </a:r>
          </a:p>
          <a:p>
            <a:pPr marL="174625" indent="-174625" eaLnBrk="1" hangingPunct="1"/>
            <a:r>
              <a:rPr lang="en-US" altLang="en-US" dirty="0">
                <a:latin typeface="Helvetica" pitchFamily="2" charset="0"/>
                <a:ea typeface="ＭＳ Ｐゴシック" panose="020B0600070205080204" pitchFamily="34" charset="-128"/>
              </a:rPr>
              <a:t>But, she wrote: </a:t>
            </a:r>
            <a:r>
              <a:rPr lang="ja-JP" altLang="en-US" i="1" dirty="0">
                <a:latin typeface="Helvetica" pitchFamily="2" charset="0"/>
                <a:ea typeface="ＭＳ Ｐゴシック" panose="020B0600070205080204" pitchFamily="34" charset="-128"/>
              </a:rPr>
              <a:t>“</a:t>
            </a:r>
            <a:r>
              <a:rPr lang="en-US" altLang="ja-JP" i="1" dirty="0">
                <a:latin typeface="Helvetica" pitchFamily="2" charset="0"/>
                <a:ea typeface="ＭＳ Ｐゴシック" panose="020B0600070205080204" pitchFamily="34" charset="-128"/>
              </a:rPr>
              <a:t>The Analytical Engine has no pretentions whatever to originate anything. It can do whatever we know how to order it to perform.</a:t>
            </a:r>
            <a:r>
              <a:rPr lang="ja-JP" altLang="en-US" i="1" dirty="0">
                <a:latin typeface="Helvetica" pitchFamily="2" charset="0"/>
                <a:ea typeface="ＭＳ Ｐゴシック" panose="020B0600070205080204" pitchFamily="34" charset="-128"/>
              </a:rPr>
              <a:t>”</a:t>
            </a:r>
            <a:endParaRPr lang="en-US" altLang="en-US" i="1" dirty="0">
              <a:latin typeface="Helvetica" pitchFamily="2" charset="0"/>
              <a:ea typeface="ＭＳ Ｐゴシック" panose="020B0600070205080204" pitchFamily="34" charset="-128"/>
            </a:endParaRPr>
          </a:p>
        </p:txBody>
      </p:sp>
      <p:pic>
        <p:nvPicPr>
          <p:cNvPr id="23555" name="Picture 3">
            <a:extLst>
              <a:ext uri="{FF2B5EF4-FFF2-40B4-BE49-F238E27FC236}">
                <a16:creationId xmlns:a16="http://schemas.microsoft.com/office/drawing/2014/main" id="{5F46D550-12D2-BD4D-A739-BD86873375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
            <a:ext cx="2014538"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B6D8BE60-4206-5E49-9D79-04E36E6742FA}"/>
              </a:ext>
            </a:extLst>
          </p:cNvPr>
          <p:cNvSpPr>
            <a:spLocks noGrp="1" noChangeArrowheads="1"/>
          </p:cNvSpPr>
          <p:nvPr>
            <p:ph type="title"/>
          </p:nvPr>
        </p:nvSpPr>
        <p:spPr/>
        <p:txBody>
          <a:bodyPr/>
          <a:lstStyle/>
          <a:p>
            <a:pPr eaLnBrk="1" hangingPunct="1"/>
            <a:r>
              <a:rPr lang="en-US" altLang="en-US">
                <a:latin typeface="Helvetica" pitchFamily="2" charset="0"/>
                <a:ea typeface="ＭＳ Ｐゴシック" panose="020B0600070205080204" pitchFamily="34" charset="-128"/>
              </a:rPr>
              <a:t>AI prehistory and early years</a:t>
            </a:r>
          </a:p>
        </p:txBody>
      </p:sp>
      <p:sp>
        <p:nvSpPr>
          <p:cNvPr id="24578" name="Rectangle 3">
            <a:extLst>
              <a:ext uri="{FF2B5EF4-FFF2-40B4-BE49-F238E27FC236}">
                <a16:creationId xmlns:a16="http://schemas.microsoft.com/office/drawing/2014/main" id="{70F29EE3-299D-4D44-8C0D-ACFF5683D8F6}"/>
              </a:ext>
            </a:extLst>
          </p:cNvPr>
          <p:cNvSpPr>
            <a:spLocks noGrp="1" noChangeArrowheads="1"/>
          </p:cNvSpPr>
          <p:nvPr>
            <p:ph type="body" idx="1"/>
          </p:nvPr>
        </p:nvSpPr>
        <p:spPr>
          <a:xfrm>
            <a:off x="304800" y="1120391"/>
            <a:ext cx="8610600" cy="5562600"/>
          </a:xfrm>
        </p:spPr>
        <p:txBody>
          <a:bodyPr/>
          <a:lstStyle/>
          <a:p>
            <a:pPr marL="227013" indent="-227013" eaLnBrk="1" hangingPunct="1">
              <a:spcAft>
                <a:spcPts val="600"/>
              </a:spcAft>
            </a:pPr>
            <a:r>
              <a:rPr lang="en-US" altLang="en-US" sz="2800" dirty="0">
                <a:solidFill>
                  <a:srgbClr val="000000"/>
                </a:solidFill>
                <a:latin typeface="Helvetica" pitchFamily="2" charset="0"/>
                <a:ea typeface="ＭＳ Ｐゴシック" panose="020B0600070205080204" pitchFamily="34" charset="-128"/>
              </a:rPr>
              <a:t>George Boole invented propositional logic (1847)</a:t>
            </a:r>
          </a:p>
          <a:p>
            <a:pPr marL="227013" indent="-227013" eaLnBrk="1" hangingPunct="1">
              <a:spcAft>
                <a:spcPts val="600"/>
              </a:spcAft>
            </a:pPr>
            <a:r>
              <a:rPr lang="en-US" altLang="en-US" sz="2800" dirty="0">
                <a:solidFill>
                  <a:srgbClr val="000000"/>
                </a:solidFill>
                <a:latin typeface="Helvetica" pitchFamily="2" charset="0"/>
                <a:ea typeface="ＭＳ Ｐゴシック" panose="020B0600070205080204" pitchFamily="34" charset="-128"/>
              </a:rPr>
              <a:t>Karel Capek coined term </a:t>
            </a:r>
            <a:r>
              <a:rPr lang="en-US" altLang="ja-JP" sz="2800" dirty="0">
                <a:solidFill>
                  <a:srgbClr val="0000FF"/>
                </a:solidFill>
                <a:latin typeface="Helvetica" pitchFamily="2" charset="0"/>
                <a:ea typeface="ＭＳ Ｐゴシック" panose="020B0600070205080204" pitchFamily="34" charset="-128"/>
              </a:rPr>
              <a:t>robot</a:t>
            </a:r>
            <a:r>
              <a:rPr lang="en-US" altLang="ja-JP" sz="2800" dirty="0">
                <a:solidFill>
                  <a:srgbClr val="000000"/>
                </a:solidFill>
                <a:latin typeface="Helvetica" pitchFamily="2" charset="0"/>
                <a:ea typeface="ＭＳ Ｐゴシック" panose="020B0600070205080204" pitchFamily="34" charset="-128"/>
              </a:rPr>
              <a:t> in play R.U.R. (1921)</a:t>
            </a:r>
          </a:p>
          <a:p>
            <a:pPr marL="227013" indent="-227013" eaLnBrk="1" hangingPunct="1">
              <a:spcAft>
                <a:spcPts val="600"/>
              </a:spcAft>
            </a:pPr>
            <a:r>
              <a:rPr lang="en-US" altLang="en-US" sz="2800" dirty="0">
                <a:solidFill>
                  <a:srgbClr val="000000"/>
                </a:solidFill>
                <a:latin typeface="Helvetica" pitchFamily="2" charset="0"/>
                <a:ea typeface="ＭＳ Ｐゴシック" panose="020B0600070205080204" pitchFamily="34" charset="-128"/>
              </a:rPr>
              <a:t>John von Neumann: </a:t>
            </a:r>
            <a:r>
              <a:rPr lang="en-US" altLang="en-US" sz="2800" dirty="0">
                <a:solidFill>
                  <a:srgbClr val="0000FF"/>
                </a:solidFill>
                <a:latin typeface="Helvetica" pitchFamily="2" charset="0"/>
                <a:ea typeface="ＭＳ Ｐゴシック" panose="020B0600070205080204" pitchFamily="34" charset="-128"/>
              </a:rPr>
              <a:t>minimax</a:t>
            </a:r>
            <a:r>
              <a:rPr lang="en-US" altLang="en-US" sz="2800" dirty="0">
                <a:solidFill>
                  <a:srgbClr val="000000"/>
                </a:solidFill>
                <a:latin typeface="Helvetica" pitchFamily="2" charset="0"/>
                <a:ea typeface="ＭＳ Ｐゴシック" panose="020B0600070205080204" pitchFamily="34" charset="-128"/>
              </a:rPr>
              <a:t> (1928)</a:t>
            </a:r>
          </a:p>
          <a:p>
            <a:pPr marL="227013" indent="-227013" eaLnBrk="1" hangingPunct="1">
              <a:spcAft>
                <a:spcPts val="600"/>
              </a:spcAft>
            </a:pPr>
            <a:r>
              <a:rPr lang="en-US" altLang="en-US" sz="2800" dirty="0">
                <a:solidFill>
                  <a:srgbClr val="000000"/>
                </a:solidFill>
                <a:latin typeface="Helvetica" pitchFamily="2" charset="0"/>
                <a:ea typeface="ＭＳ Ｐゴシック" panose="020B0600070205080204" pitchFamily="34" charset="-128"/>
              </a:rPr>
              <a:t>Norbert Wiener founded field of </a:t>
            </a:r>
            <a:r>
              <a:rPr lang="en-US" altLang="en-US" sz="2800" dirty="0">
                <a:solidFill>
                  <a:srgbClr val="0000FF"/>
                </a:solidFill>
                <a:latin typeface="Helvetica" pitchFamily="2" charset="0"/>
                <a:ea typeface="ＭＳ Ｐゴシック" panose="020B0600070205080204" pitchFamily="34" charset="-128"/>
              </a:rPr>
              <a:t>cybernetics</a:t>
            </a:r>
            <a:r>
              <a:rPr lang="en-US" altLang="en-US" sz="2800" dirty="0">
                <a:solidFill>
                  <a:srgbClr val="000000"/>
                </a:solidFill>
                <a:latin typeface="Helvetica" pitchFamily="2" charset="0"/>
                <a:ea typeface="ＭＳ Ｐゴシック" panose="020B0600070205080204" pitchFamily="34" charset="-128"/>
              </a:rPr>
              <a:t> (1940s)</a:t>
            </a:r>
          </a:p>
          <a:p>
            <a:pPr marL="227013" indent="-227013" eaLnBrk="1" hangingPunct="1">
              <a:spcAft>
                <a:spcPts val="600"/>
              </a:spcAft>
            </a:pPr>
            <a:r>
              <a:rPr lang="en-US" altLang="en-US" sz="2800" dirty="0">
                <a:solidFill>
                  <a:srgbClr val="0000FF"/>
                </a:solidFill>
                <a:latin typeface="Helvetica" pitchFamily="2" charset="0"/>
                <a:ea typeface="ＭＳ Ｐゴシック" panose="020B0600070205080204" pitchFamily="34" charset="-128"/>
              </a:rPr>
              <a:t>Neural networks</a:t>
            </a:r>
            <a:r>
              <a:rPr lang="en-US" altLang="en-US" sz="2800" dirty="0">
                <a:solidFill>
                  <a:srgbClr val="000000"/>
                </a:solidFill>
                <a:latin typeface="Helvetica" pitchFamily="2" charset="0"/>
                <a:ea typeface="ＭＳ Ｐゴシック" panose="020B0600070205080204" pitchFamily="34" charset="-128"/>
              </a:rPr>
              <a:t>, 40s &amp; 50s, among the earliest theories of how we might reproduce intelligence</a:t>
            </a:r>
          </a:p>
          <a:p>
            <a:pPr marL="227013" indent="-227013" eaLnBrk="1" hangingPunct="1">
              <a:spcAft>
                <a:spcPts val="600"/>
              </a:spcAft>
            </a:pPr>
            <a:r>
              <a:rPr lang="en-US" altLang="en-US" sz="2800" dirty="0">
                <a:solidFill>
                  <a:srgbClr val="000000"/>
                </a:solidFill>
                <a:latin typeface="Helvetica" pitchFamily="2" charset="0"/>
                <a:ea typeface="ＭＳ Ｐゴシック" panose="020B0600070205080204" pitchFamily="34" charset="-128"/>
              </a:rPr>
              <a:t>Isaac Asimov </a:t>
            </a:r>
            <a:r>
              <a:rPr lang="en-US" altLang="en-US" sz="2800" i="1" dirty="0">
                <a:solidFill>
                  <a:srgbClr val="0000FF"/>
                </a:solidFill>
                <a:latin typeface="Helvetica" pitchFamily="2" charset="0"/>
                <a:ea typeface="ＭＳ Ｐゴシック" panose="020B0600070205080204" pitchFamily="34" charset="-128"/>
              </a:rPr>
              <a:t>I, Robot</a:t>
            </a:r>
            <a:r>
              <a:rPr lang="en-US" altLang="en-US" sz="2800" dirty="0">
                <a:solidFill>
                  <a:srgbClr val="0000FF"/>
                </a:solidFill>
                <a:latin typeface="Helvetica" pitchFamily="2" charset="0"/>
                <a:ea typeface="ＭＳ Ｐゴシック" panose="020B0600070205080204" pitchFamily="34" charset="-128"/>
              </a:rPr>
              <a:t> </a:t>
            </a:r>
            <a:r>
              <a:rPr lang="en-US" altLang="en-US" sz="2800" dirty="0">
                <a:solidFill>
                  <a:srgbClr val="000000"/>
                </a:solidFill>
                <a:latin typeface="Helvetica" pitchFamily="2" charset="0"/>
                <a:ea typeface="ＭＳ Ｐゴシック" panose="020B0600070205080204" pitchFamily="34" charset="-128"/>
              </a:rPr>
              <a:t>(1950) Laws of Robotics</a:t>
            </a:r>
          </a:p>
          <a:p>
            <a:pPr marL="227013" indent="-227013" eaLnBrk="1" hangingPunct="1">
              <a:spcAft>
                <a:spcPts val="600"/>
              </a:spcAft>
            </a:pPr>
            <a:r>
              <a:rPr lang="en-US" altLang="en-US" sz="2800" dirty="0">
                <a:solidFill>
                  <a:srgbClr val="0000FF"/>
                </a:solidFill>
                <a:latin typeface="Helvetica" pitchFamily="2" charset="0"/>
                <a:ea typeface="ＭＳ Ｐゴシック" panose="020B0600070205080204" pitchFamily="34" charset="-128"/>
              </a:rPr>
              <a:t>Turing test</a:t>
            </a:r>
            <a:r>
              <a:rPr lang="en-US" altLang="en-US" sz="2800" dirty="0">
                <a:solidFill>
                  <a:srgbClr val="000000"/>
                </a:solidFill>
                <a:latin typeface="Helvetica" pitchFamily="2" charset="0"/>
                <a:ea typeface="ＭＳ Ｐゴシック" panose="020B0600070205080204" pitchFamily="34" charset="-128"/>
              </a:rPr>
              <a:t>, proposed in 1950 &amp; debated ever since</a:t>
            </a:r>
          </a:p>
          <a:p>
            <a:pPr marL="227013" indent="-227013" eaLnBrk="1" hangingPunct="1">
              <a:spcAft>
                <a:spcPts val="600"/>
              </a:spcAft>
            </a:pPr>
            <a:r>
              <a:rPr lang="en-US" altLang="en-US" sz="2800" dirty="0">
                <a:solidFill>
                  <a:srgbClr val="000000"/>
                </a:solidFill>
                <a:latin typeface="Helvetica" pitchFamily="2" charset="0"/>
                <a:ea typeface="ＭＳ Ｐゴシック" panose="020B0600070205080204" pitchFamily="34" charset="-128"/>
              </a:rPr>
              <a:t>Early work on </a:t>
            </a:r>
            <a:r>
              <a:rPr lang="en-US" altLang="en-US" sz="2800" dirty="0">
                <a:solidFill>
                  <a:srgbClr val="0000FF"/>
                </a:solidFill>
                <a:latin typeface="Helvetica" pitchFamily="2" charset="0"/>
                <a:ea typeface="ＭＳ Ｐゴシック" panose="020B0600070205080204" pitchFamily="34" charset="-128"/>
              </a:rPr>
              <a:t>Chess</a:t>
            </a:r>
            <a:r>
              <a:rPr lang="en-US" altLang="en-US" sz="2800" dirty="0">
                <a:solidFill>
                  <a:srgbClr val="000000"/>
                </a:solidFill>
                <a:latin typeface="Helvetica" pitchFamily="2" charset="0"/>
                <a:ea typeface="ＭＳ Ｐゴシック" panose="020B0600070205080204" pitchFamily="34" charset="-128"/>
              </a:rPr>
              <a:t> By Alan Turing, 1950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0D6AA802-E72F-E241-ACC7-8CBDBB829AE4}"/>
              </a:ext>
            </a:extLst>
          </p:cNvPr>
          <p:cNvSpPr>
            <a:spLocks noGrp="1" noChangeArrowheads="1"/>
          </p:cNvSpPr>
          <p:nvPr>
            <p:ph type="title"/>
          </p:nvPr>
        </p:nvSpPr>
        <p:spPr/>
        <p:txBody>
          <a:bodyPr/>
          <a:lstStyle/>
          <a:p>
            <a:pPr eaLnBrk="1" hangingPunct="1"/>
            <a:r>
              <a:rPr lang="en-US" altLang="en-US">
                <a:latin typeface="Helvetica" pitchFamily="2" charset="0"/>
                <a:ea typeface="ＭＳ Ｐゴシック" panose="020B0600070205080204" pitchFamily="34" charset="-128"/>
              </a:rPr>
              <a:t>AI prehistory and early years</a:t>
            </a:r>
          </a:p>
        </p:txBody>
      </p:sp>
      <p:sp>
        <p:nvSpPr>
          <p:cNvPr id="25602" name="Rectangle 3">
            <a:extLst>
              <a:ext uri="{FF2B5EF4-FFF2-40B4-BE49-F238E27FC236}">
                <a16:creationId xmlns:a16="http://schemas.microsoft.com/office/drawing/2014/main" id="{D3F2DFB2-B252-E146-B6A9-34B47014EDA3}"/>
              </a:ext>
            </a:extLst>
          </p:cNvPr>
          <p:cNvSpPr>
            <a:spLocks noGrp="1" noChangeArrowheads="1"/>
          </p:cNvSpPr>
          <p:nvPr>
            <p:ph type="body" idx="1"/>
          </p:nvPr>
        </p:nvSpPr>
        <p:spPr>
          <a:xfrm>
            <a:off x="304800" y="1295400"/>
            <a:ext cx="8686800" cy="5257800"/>
          </a:xfrm>
        </p:spPr>
        <p:txBody>
          <a:bodyPr/>
          <a:lstStyle/>
          <a:p>
            <a:pPr marL="176213" indent="-176213" eaLnBrk="1" hangingPunct="1"/>
            <a:r>
              <a:rPr lang="en-US" altLang="en-US" sz="2800" dirty="0">
                <a:solidFill>
                  <a:srgbClr val="000000"/>
                </a:solidFill>
                <a:latin typeface="Helvetica" pitchFamily="2" charset="0"/>
                <a:ea typeface="ＭＳ Ｐゴシック" panose="020B0600070205080204" pitchFamily="34" charset="-128"/>
              </a:rPr>
              <a:t>Logic Theorist and GPS, 1950s, early symbolic AI; focus on search, learning, knowledge representation</a:t>
            </a:r>
          </a:p>
          <a:p>
            <a:pPr marL="176213" indent="-176213" eaLnBrk="1" hangingPunct="1"/>
            <a:r>
              <a:rPr lang="en-US" altLang="en-US" sz="2800" dirty="0">
                <a:solidFill>
                  <a:srgbClr val="0000FF"/>
                </a:solidFill>
                <a:latin typeface="Helvetica" pitchFamily="2" charset="0"/>
                <a:ea typeface="ＭＳ Ｐゴシック" panose="020B0600070205080204" pitchFamily="34" charset="-128"/>
              </a:rPr>
              <a:t>Marvin Minsky</a:t>
            </a:r>
            <a:r>
              <a:rPr lang="en-US" altLang="en-US" sz="2800" dirty="0">
                <a:solidFill>
                  <a:srgbClr val="000000"/>
                </a:solidFill>
                <a:latin typeface="Helvetica" pitchFamily="2" charset="0"/>
                <a:ea typeface="ＭＳ Ｐゴシック" panose="020B0600070205080204" pitchFamily="34" charset="-128"/>
              </a:rPr>
              <a:t>: neural nets (1951), AI founder, blocks world, Society of Mind</a:t>
            </a:r>
          </a:p>
          <a:p>
            <a:pPr marL="176213" indent="-176213" eaLnBrk="1" hangingPunct="1"/>
            <a:r>
              <a:rPr lang="en-US" altLang="en-US" sz="2800" dirty="0">
                <a:solidFill>
                  <a:srgbClr val="0000FF"/>
                </a:solidFill>
                <a:latin typeface="Helvetica" pitchFamily="2" charset="0"/>
                <a:ea typeface="ＭＳ Ｐゴシック" panose="020B0600070205080204" pitchFamily="34" charset="-128"/>
              </a:rPr>
              <a:t>John McCarthy</a:t>
            </a:r>
            <a:r>
              <a:rPr lang="en-US" altLang="en-US" sz="2800" dirty="0">
                <a:solidFill>
                  <a:srgbClr val="000000"/>
                </a:solidFill>
                <a:latin typeface="Helvetica" pitchFamily="2" charset="0"/>
                <a:ea typeface="ＭＳ Ｐゴシック" panose="020B0600070205080204" pitchFamily="34" charset="-128"/>
              </a:rPr>
              <a:t> Lisp (1958), coined AI (1957)</a:t>
            </a:r>
          </a:p>
          <a:p>
            <a:pPr marL="176213" indent="-176213" eaLnBrk="1" hangingPunct="1"/>
            <a:r>
              <a:rPr lang="en-US" altLang="en-US" sz="2800" dirty="0">
                <a:solidFill>
                  <a:srgbClr val="000000"/>
                </a:solidFill>
                <a:latin typeface="Helvetica" pitchFamily="2" charset="0"/>
                <a:ea typeface="ＭＳ Ｐゴシック" panose="020B0600070205080204" pitchFamily="34" charset="-128"/>
              </a:rPr>
              <a:t>Allen Newell, Herbert Simon: GPS (1957), AI founders</a:t>
            </a:r>
          </a:p>
          <a:p>
            <a:pPr marL="176213" indent="-176213" eaLnBrk="1" hangingPunct="1"/>
            <a:r>
              <a:rPr lang="en-US" altLang="en-US" sz="2800" dirty="0">
                <a:solidFill>
                  <a:srgbClr val="000000"/>
                </a:solidFill>
                <a:latin typeface="Helvetica" pitchFamily="2" charset="0"/>
                <a:ea typeface="ＭＳ Ｐゴシック" panose="020B0600070205080204" pitchFamily="34" charset="-128"/>
              </a:rPr>
              <a:t>Noam Chomsky: analytical approach to language (1950s)</a:t>
            </a:r>
          </a:p>
          <a:p>
            <a:pPr marL="176213" indent="-176213" eaLnBrk="1" hangingPunct="1"/>
            <a:r>
              <a:rPr lang="en-US" altLang="en-US" sz="2800" dirty="0">
                <a:solidFill>
                  <a:srgbClr val="000000"/>
                </a:solidFill>
                <a:latin typeface="Helvetica" pitchFamily="2" charset="0"/>
                <a:ea typeface="ＭＳ Ｐゴシック" panose="020B0600070205080204" pitchFamily="34" charset="-128"/>
              </a:rPr>
              <a:t>Dartmouth summer conference (1956) established AI as a discipline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9AD0E636-6171-2E44-96BE-43E040BC6AA5}"/>
              </a:ext>
            </a:extLst>
          </p:cNvPr>
          <p:cNvSpPr>
            <a:spLocks noGrp="1"/>
          </p:cNvSpPr>
          <p:nvPr>
            <p:ph type="title"/>
          </p:nvPr>
        </p:nvSpPr>
        <p:spPr/>
        <p:txBody>
          <a:bodyPr/>
          <a:lstStyle/>
          <a:p>
            <a:pPr eaLnBrk="1" hangingPunct="1"/>
            <a:r>
              <a:rPr lang="en-US" altLang="en-US">
                <a:latin typeface="Helvetica" pitchFamily="2" charset="0"/>
                <a:ea typeface="ＭＳ Ｐゴシック" panose="020B0600070205080204" pitchFamily="34" charset="-128"/>
              </a:rPr>
              <a:t>1956 Dartmouth AI Project</a:t>
            </a:r>
          </a:p>
        </p:txBody>
      </p:sp>
      <p:sp>
        <p:nvSpPr>
          <p:cNvPr id="26626" name="Content Placeholder 2">
            <a:extLst>
              <a:ext uri="{FF2B5EF4-FFF2-40B4-BE49-F238E27FC236}">
                <a16:creationId xmlns:a16="http://schemas.microsoft.com/office/drawing/2014/main" id="{B2E9D289-98AB-3C4D-ABB9-AA823E9D4721}"/>
              </a:ext>
            </a:extLst>
          </p:cNvPr>
          <p:cNvSpPr>
            <a:spLocks noGrp="1"/>
          </p:cNvSpPr>
          <p:nvPr>
            <p:ph idx="1"/>
          </p:nvPr>
        </p:nvSpPr>
        <p:spPr/>
        <p:txBody>
          <a:bodyPr/>
          <a:lstStyle/>
          <a:p>
            <a:pPr eaLnBrk="1" hangingPunct="1"/>
            <a:endParaRPr lang="en-US" altLang="en-US">
              <a:latin typeface="Helvetica" pitchFamily="2" charset="0"/>
              <a:ea typeface="ＭＳ Ｐゴシック" panose="020B0600070205080204" pitchFamily="34" charset="-128"/>
            </a:endParaRPr>
          </a:p>
        </p:txBody>
      </p:sp>
      <p:sp>
        <p:nvSpPr>
          <p:cNvPr id="26627" name="Rectangle 3">
            <a:extLst>
              <a:ext uri="{FF2B5EF4-FFF2-40B4-BE49-F238E27FC236}">
                <a16:creationId xmlns:a16="http://schemas.microsoft.com/office/drawing/2014/main" id="{676563B6-2062-5E43-9C86-FAC1ACA978A8}"/>
              </a:ext>
            </a:extLst>
          </p:cNvPr>
          <p:cNvSpPr>
            <a:spLocks noChangeArrowheads="1"/>
          </p:cNvSpPr>
          <p:nvPr/>
        </p:nvSpPr>
        <p:spPr bwMode="auto">
          <a:xfrm>
            <a:off x="762000" y="5410200"/>
            <a:ext cx="7848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t>Five of the attendees of the 1956 Dartmouth Summer Research Project on AI reunited in 2006: Trenchard More, </a:t>
            </a:r>
            <a:r>
              <a:rPr lang="en-US" altLang="en-US" sz="2000">
                <a:hlinkClick r:id="rId2"/>
              </a:rPr>
              <a:t>John McCarthy</a:t>
            </a:r>
            <a:r>
              <a:rPr lang="en-US" altLang="en-US" sz="2000"/>
              <a:t>, </a:t>
            </a:r>
            <a:r>
              <a:rPr lang="en-US" altLang="en-US" sz="2000">
                <a:hlinkClick r:id="rId3"/>
              </a:rPr>
              <a:t>Marvin Minsky</a:t>
            </a:r>
            <a:r>
              <a:rPr lang="en-US" altLang="en-US" sz="2000"/>
              <a:t>, </a:t>
            </a:r>
            <a:r>
              <a:rPr lang="en-US" altLang="en-US" sz="2000">
                <a:hlinkClick r:id="rId4"/>
              </a:rPr>
              <a:t>Oliver Selfridge</a:t>
            </a:r>
            <a:r>
              <a:rPr lang="en-US" altLang="en-US" sz="2000"/>
              <a:t>, and </a:t>
            </a:r>
            <a:r>
              <a:rPr lang="en-US" altLang="en-US" sz="2000">
                <a:hlinkClick r:id="rId5"/>
              </a:rPr>
              <a:t>Ray Solomonoff</a:t>
            </a:r>
            <a:r>
              <a:rPr lang="en-US" altLang="en-US" sz="2000"/>
              <a:t>.  Missing were: </a:t>
            </a:r>
            <a:r>
              <a:rPr lang="en-US" altLang="en-US" sz="2000">
                <a:hlinkClick r:id="rId6" tooltip="Arthur Samuel"/>
              </a:rPr>
              <a:t>Arthur Samuel</a:t>
            </a:r>
            <a:r>
              <a:rPr lang="en-US" altLang="en-US" sz="2000"/>
              <a:t>, </a:t>
            </a:r>
            <a:r>
              <a:rPr lang="en-US" altLang="en-US" sz="2000">
                <a:hlinkClick r:id="rId7" tooltip="Herbert Simon"/>
              </a:rPr>
              <a:t>Herbert Simon</a:t>
            </a:r>
            <a:r>
              <a:rPr lang="en-US" altLang="en-US" sz="2000"/>
              <a:t>,  </a:t>
            </a:r>
            <a:r>
              <a:rPr lang="en-US" altLang="en-US" sz="2000">
                <a:hlinkClick r:id="rId8" tooltip="Allen Newell"/>
              </a:rPr>
              <a:t>Allen Newell</a:t>
            </a:r>
            <a:r>
              <a:rPr lang="en-US" altLang="en-US" sz="2000"/>
              <a:t>, </a:t>
            </a:r>
            <a:r>
              <a:rPr lang="en-US" altLang="en-US" sz="2000">
                <a:hlinkClick r:id="rId9" tooltip="Nathaniel Rochester (computer scientist)"/>
              </a:rPr>
              <a:t>Nathaniel Rochester</a:t>
            </a:r>
            <a:r>
              <a:rPr lang="en-US" altLang="en-US" sz="2000"/>
              <a:t> and </a:t>
            </a:r>
            <a:r>
              <a:rPr lang="en-US" altLang="en-US" sz="2000">
                <a:hlinkClick r:id="rId10" tooltip="Claude Shannon"/>
              </a:rPr>
              <a:t>Claude Shannon</a:t>
            </a:r>
            <a:r>
              <a:rPr lang="en-US" altLang="en-US" sz="2000"/>
              <a:t>.</a:t>
            </a:r>
          </a:p>
        </p:txBody>
      </p:sp>
      <p:pic>
        <p:nvPicPr>
          <p:cNvPr id="26628" name="Picture 4">
            <a:extLst>
              <a:ext uri="{FF2B5EF4-FFF2-40B4-BE49-F238E27FC236}">
                <a16:creationId xmlns:a16="http://schemas.microsoft.com/office/drawing/2014/main" id="{DB566878-2953-1C4E-ACA7-D8031FA42ED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42975" y="1143000"/>
            <a:ext cx="75152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13522</TotalTime>
  <Words>2440</Words>
  <Application>Microsoft Macintosh PowerPoint</Application>
  <PresentationFormat>On-screen Show (4:3)</PresentationFormat>
  <Paragraphs>255</Paragraphs>
  <Slides>32</Slides>
  <Notes>20</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Black</vt:lpstr>
      <vt:lpstr>Helvetica</vt:lpstr>
      <vt:lpstr>Times New Roman</vt:lpstr>
      <vt:lpstr>Wingdings</vt:lpstr>
      <vt:lpstr>Office Theme</vt:lpstr>
      <vt:lpstr>CMSC 471 Introduction</vt:lpstr>
      <vt:lpstr>What is AI?</vt:lpstr>
      <vt:lpstr>Ok, so what is intelligence?</vt:lpstr>
      <vt:lpstr>Big questions</vt:lpstr>
      <vt:lpstr>A little bit of AI history</vt:lpstr>
      <vt:lpstr>Ada Lovelace</vt:lpstr>
      <vt:lpstr>AI prehistory and early years</vt:lpstr>
      <vt:lpstr>AI prehistory and early years</vt:lpstr>
      <vt:lpstr>1956 Dartmouth AI Project</vt:lpstr>
      <vt:lpstr>1956 Dartmouth AI Project</vt:lpstr>
      <vt:lpstr>1956 Dartmouth AI Project</vt:lpstr>
      <vt:lpstr>Recent AI History</vt:lpstr>
      <vt:lpstr>Why AI?</vt:lpstr>
      <vt:lpstr>Possible AI approaches</vt:lpstr>
      <vt:lpstr>Possible approaches</vt:lpstr>
      <vt:lpstr>Possible approaches</vt:lpstr>
      <vt:lpstr>Think well</vt:lpstr>
      <vt:lpstr>Act well</vt:lpstr>
      <vt:lpstr>Think like humans</vt:lpstr>
      <vt:lpstr>Act like humans</vt:lpstr>
      <vt:lpstr>Turing Test</vt:lpstr>
      <vt:lpstr>Eliza</vt:lpstr>
      <vt:lpstr>It lives!</vt:lpstr>
      <vt:lpstr>Eliza</vt:lpstr>
      <vt:lpstr>The Loebner contest </vt:lpstr>
      <vt:lpstr>Is it relevant to AI?</vt:lpstr>
      <vt:lpstr>What’s easy and what’s hard?</vt:lpstr>
      <vt:lpstr>What can AI systems do?</vt:lpstr>
      <vt:lpstr>What can’t AI systems do yet?</vt:lpstr>
      <vt:lpstr>T.T.T</vt:lpstr>
      <vt:lpstr>T.T.T:  things take time</vt:lpstr>
      <vt:lpstr>Climbing Mount Improbable</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Overview and Intro to AI</dc:title>
  <dc:subject>CMSC 671 Class #1, Fall 2005</dc:subject>
  <dc:creator>Marie desJardins</dc:creator>
  <cp:lastModifiedBy>Tim Finin</cp:lastModifiedBy>
  <cp:revision>244</cp:revision>
  <cp:lastPrinted>1998-09-01T20:59:31Z</cp:lastPrinted>
  <dcterms:created xsi:type="dcterms:W3CDTF">2009-09-02T02:38:52Z</dcterms:created>
  <dcterms:modified xsi:type="dcterms:W3CDTF">2020-01-28T20:40:17Z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Other">
    <vt:lpwstr/>
  </property>
  <property fmtid="{D5CDD505-2E9C-101B-9397-08002B2CF9AE}" pid="8" name="DownloadOriginal">
    <vt:bool>false</vt:bool>
  </property>
  <property fmtid="{D5CDD505-2E9C-101B-9397-08002B2CF9AE}" pid="9" name="DownloadIEButton">
    <vt:bool>false</vt:bool>
  </property>
  <property fmtid="{D5CDD505-2E9C-101B-9397-08002B2CF9AE}" pid="10" name="UseBrowserColor">
    <vt:bool>true</vt:bool>
  </property>
  <property fmtid="{D5CDD505-2E9C-101B-9397-08002B2CF9AE}" pid="11" name="BackColor">
    <vt:i4>15132390</vt:i4>
  </property>
  <property fmtid="{D5CDD505-2E9C-101B-9397-08002B2CF9AE}" pid="12" name="TextColor">
    <vt:i4>0</vt:i4>
  </property>
  <property fmtid="{D5CDD505-2E9C-101B-9397-08002B2CF9AE}" pid="13" name="LinkColor">
    <vt:i4>16711782</vt:i4>
  </property>
  <property fmtid="{D5CDD505-2E9C-101B-9397-08002B2CF9AE}" pid="14" name="VisitedColor">
    <vt:i4>10040268</vt:i4>
  </property>
  <property fmtid="{D5CDD505-2E9C-101B-9397-08002B2CF9AE}" pid="15" name="TransparentButton">
    <vt:i4>0</vt:i4>
  </property>
  <property fmtid="{D5CDD505-2E9C-101B-9397-08002B2CF9AE}" pid="16" name="ButtonType">
    <vt:i4>3</vt:i4>
  </property>
  <property fmtid="{D5CDD505-2E9C-101B-9397-08002B2CF9AE}" pid="17" name="ShowNotes">
    <vt:bool>false</vt:bool>
  </property>
  <property fmtid="{D5CDD505-2E9C-101B-9397-08002B2CF9AE}" pid="18" name="NavBtnPos">
    <vt:i4>1</vt:i4>
  </property>
</Properties>
</file>