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00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53" r:id="rId15"/>
    <p:sldId id="398" r:id="rId16"/>
    <p:sldId id="414" r:id="rId17"/>
    <p:sldId id="415" r:id="rId18"/>
    <p:sldId id="394" r:id="rId19"/>
    <p:sldId id="402" r:id="rId20"/>
    <p:sldId id="413" r:id="rId21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84"/>
    <p:restoredTop sz="94610"/>
  </p:normalViewPr>
  <p:slideViewPr>
    <p:cSldViewPr showGuides="1">
      <p:cViewPr varScale="1">
        <p:scale>
          <a:sx n="82" d="100"/>
          <a:sy n="82" d="100"/>
        </p:scale>
        <p:origin x="54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EB19FA3-FA18-BF43-B243-44C51E6CB063}" type="slidenum">
              <a:rPr lang="en-US" sz="1200">
                <a:latin typeface="Calibri"/>
              </a:rPr>
              <a:pPr/>
              <a:t>2</a:t>
            </a:fld>
            <a:endParaRPr lang="en-US" sz="1200" dirty="0"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44F7CB-B480-7149-8EE6-39ABE2E949D9}" type="slidenum">
              <a:rPr lang="en-US" sz="1200">
                <a:latin typeface="Calibri"/>
              </a:rPr>
              <a:pPr/>
              <a:t>11</a:t>
            </a:fld>
            <a:endParaRPr lang="en-US" sz="1200" dirty="0">
              <a:latin typeface="Calibri"/>
            </a:endParaRPr>
          </a:p>
        </p:txBody>
      </p:sp>
      <p:sp>
        <p:nvSpPr>
          <p:cNvPr id="3686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686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102EE8-7068-1046-A28A-8FBDB471B3BF}" type="slidenum">
              <a:rPr lang="en-US" sz="1200">
                <a:latin typeface="Calibri"/>
              </a:rPr>
              <a:pPr/>
              <a:t>12</a:t>
            </a:fld>
            <a:endParaRPr lang="en-US" sz="1200" dirty="0">
              <a:latin typeface="Calibri"/>
            </a:endParaRPr>
          </a:p>
        </p:txBody>
      </p:sp>
      <p:sp>
        <p:nvSpPr>
          <p:cNvPr id="3891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89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1FD521-F32E-E04B-9E79-B6B9FAAD7E4C}" type="slidenum">
              <a:rPr lang="en-US" sz="1200">
                <a:latin typeface="Calibri"/>
              </a:rPr>
              <a:pPr/>
              <a:t>13</a:t>
            </a:fld>
            <a:endParaRPr lang="en-US" sz="1200" dirty="0">
              <a:latin typeface="Calibri"/>
            </a:endParaRPr>
          </a:p>
        </p:txBody>
      </p:sp>
      <p:sp>
        <p:nvSpPr>
          <p:cNvPr id="4096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096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4C1CBF-05AB-3346-9A6C-0A80D3A5C04A}" type="slidenum">
              <a:rPr lang="en-US" sz="1200">
                <a:latin typeface="Calibri"/>
              </a:rPr>
              <a:pPr/>
              <a:t>14</a:t>
            </a:fld>
            <a:endParaRPr lang="en-US" sz="1200" dirty="0">
              <a:latin typeface="Calibri"/>
            </a:endParaRPr>
          </a:p>
        </p:txBody>
      </p:sp>
      <p:sp>
        <p:nvSpPr>
          <p:cNvPr id="4301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30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859863-ED4D-FB4C-8011-781CF3F55143}" type="slidenum">
              <a:rPr lang="en-US" sz="1200">
                <a:latin typeface="Calibri"/>
              </a:rPr>
              <a:pPr/>
              <a:t>18</a:t>
            </a:fld>
            <a:endParaRPr lang="en-US" sz="1200" dirty="0">
              <a:latin typeface="Calibri"/>
            </a:endParaRPr>
          </a:p>
        </p:txBody>
      </p:sp>
      <p:sp>
        <p:nvSpPr>
          <p:cNvPr id="460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60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217C16-7992-D54A-876B-52BCD4090932}" type="slidenum">
              <a:rPr lang="en-US" sz="1200">
                <a:latin typeface="Calibri"/>
              </a:rPr>
              <a:pPr/>
              <a:t>3</a:t>
            </a:fld>
            <a:endParaRPr lang="en-US" sz="1200" dirty="0">
              <a:latin typeface="Calibri"/>
            </a:endParaRPr>
          </a:p>
        </p:txBody>
      </p:sp>
      <p:sp>
        <p:nvSpPr>
          <p:cNvPr id="204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04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3C20B6-E2CE-854C-A5B9-3AE3A3802FC7}" type="slidenum">
              <a:rPr lang="en-US" sz="1200">
                <a:latin typeface="Calibri"/>
              </a:rPr>
              <a:pPr/>
              <a:t>4</a:t>
            </a:fld>
            <a:endParaRPr lang="en-US" sz="1200" dirty="0">
              <a:latin typeface="Calibri"/>
            </a:endParaRPr>
          </a:p>
        </p:txBody>
      </p:sp>
      <p:sp>
        <p:nvSpPr>
          <p:cNvPr id="2253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253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84D44E7-062B-5146-B3C3-7872234CA9FE}" type="slidenum">
              <a:rPr lang="en-US" sz="1200">
                <a:latin typeface="Calibri"/>
              </a:rPr>
              <a:pPr/>
              <a:t>5</a:t>
            </a:fld>
            <a:endParaRPr lang="en-US" sz="1200" dirty="0">
              <a:latin typeface="Calibri"/>
            </a:endParaRPr>
          </a:p>
        </p:txBody>
      </p:sp>
      <p:sp>
        <p:nvSpPr>
          <p:cNvPr id="2457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45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>
                <a:ea typeface="ＭＳ Ｐゴシック" charset="0"/>
                <a:cs typeface="ＭＳ Ｐゴシック" charset="0"/>
              </a:rPr>
              <a:t>q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9D6B76-F149-CA48-B05F-60CC50070268}" type="slidenum">
              <a:rPr lang="en-US" sz="1200">
                <a:latin typeface="Calibri"/>
              </a:rPr>
              <a:pPr/>
              <a:t>6</a:t>
            </a:fld>
            <a:endParaRPr lang="en-US" sz="1200" dirty="0">
              <a:latin typeface="Calibri"/>
            </a:endParaRPr>
          </a:p>
        </p:txBody>
      </p:sp>
      <p:sp>
        <p:nvSpPr>
          <p:cNvPr id="2662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66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3878BF3-EA35-D64F-ACA4-BCCC4ED45A62}" type="slidenum">
              <a:rPr lang="en-US" sz="1200">
                <a:latin typeface="Calibri"/>
              </a:rPr>
              <a:pPr/>
              <a:t>7</a:t>
            </a:fld>
            <a:endParaRPr lang="en-US" sz="1200" dirty="0">
              <a:latin typeface="Calibri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53AA39-E1E3-4F40-928D-0C663561968F}" type="slidenum">
              <a:rPr lang="en-US" sz="1200">
                <a:latin typeface="Calibri"/>
              </a:rPr>
              <a:pPr/>
              <a:t>8</a:t>
            </a:fld>
            <a:endParaRPr lang="en-US" sz="1200" dirty="0">
              <a:latin typeface="Calibri"/>
            </a:endParaRPr>
          </a:p>
        </p:txBody>
      </p:sp>
      <p:sp>
        <p:nvSpPr>
          <p:cNvPr id="3072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07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F40C82-248D-7A4A-AE3B-997B6B5DFD4C}" type="slidenum">
              <a:rPr lang="en-US" sz="1200">
                <a:latin typeface="Calibri"/>
              </a:rPr>
              <a:pPr/>
              <a:t>9</a:t>
            </a:fld>
            <a:endParaRPr lang="en-US" sz="1200" dirty="0">
              <a:latin typeface="Calibri"/>
            </a:endParaRPr>
          </a:p>
        </p:txBody>
      </p:sp>
      <p:sp>
        <p:nvSpPr>
          <p:cNvPr id="3277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27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BF6541-604B-6D40-89DB-3D36F085BEB9}" type="slidenum">
              <a:rPr lang="en-US" sz="1200">
                <a:latin typeface="Calibri"/>
              </a:rPr>
              <a:pPr/>
              <a:t>10</a:t>
            </a:fld>
            <a:endParaRPr lang="en-US" sz="1200" dirty="0">
              <a:latin typeface="Calibri"/>
            </a:endParaRPr>
          </a:p>
        </p:txBody>
      </p:sp>
      <p:sp>
        <p:nvSpPr>
          <p:cNvPr id="3481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48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vmlight.joachim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3886200"/>
          </a:xfrm>
        </p:spPr>
        <p:txBody>
          <a:bodyPr/>
          <a:lstStyle/>
          <a:p>
            <a:r>
              <a:rPr lang="en-US" sz="8000" dirty="0">
                <a:ea typeface="ＭＳ Ｐゴシック" charset="0"/>
                <a:cs typeface="ＭＳ Ｐゴシック" charset="0"/>
              </a:rPr>
              <a:t>Support Vector Machines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04800" y="6096000"/>
            <a:ext cx="8534400" cy="710067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ts val="625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Some slides borrowed from Andrew Moore’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s slides on SVMs.</a:t>
            </a:r>
            <a:br>
              <a:rPr lang="en-US" altLang="ja-JP" sz="2000" dirty="0">
                <a:solidFill>
                  <a:srgbClr val="000000"/>
                </a:solidFill>
                <a:latin typeface="Calibri"/>
              </a:rPr>
            </a:b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His repository is here: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http://</a:t>
            </a:r>
            <a:r>
              <a:rPr lang="en-US" altLang="ja-JP" sz="2000" dirty="0" err="1">
                <a:solidFill>
                  <a:srgbClr val="FF0000"/>
                </a:solidFill>
                <a:latin typeface="Calibri"/>
              </a:rPr>
              <a:t>www.cs.cmu.edu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/~</a:t>
            </a:r>
            <a:r>
              <a:rPr lang="en-US" altLang="ja-JP" sz="2000" dirty="0" err="1">
                <a:solidFill>
                  <a:srgbClr val="FF0000"/>
                </a:solidFill>
                <a:latin typeface="Calibri"/>
              </a:rPr>
              <a:t>awm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/tutorials 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. 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3794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5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Maximum Margin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33800" name="Line 7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33802" name="Line 9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04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3805" name="Oval 12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6" name="Oval 13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7" name="Line 14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8" name="Line 15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9" name="Oval 16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0" name="Oval 17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1" name="Oval 18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2" name="Oval 19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3" name="Oval 20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4" name="Oval 21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5" name="Oval 22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6" name="Oval 23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7" name="Oval 24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8" name="Oval 25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9" name="Oval 26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0" name="Oval 27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1" name="Oval 28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2" name="Oval 29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3" name="Oval 30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4" name="Oval 31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5" name="Oval 32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6" name="Oval 33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7" name="Oval 34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8" name="Oval 35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9" name="Oval 36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0" name="Oval 37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1" name="Oval 38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2" name="Oval 39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3" name="Oval 40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4" name="Oval 41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5" name="Oval 42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6" name="Oval 43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7" name="Oval 44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8" name="Oval 45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9" name="Oval 46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0" name="Oval 47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1" name="Oval 48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2" name="Oval 49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3" name="Text Box 50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3844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3846" name="Text Box 53"/>
          <p:cNvSpPr txBox="1">
            <a:spLocks noChangeArrowheads="1"/>
          </p:cNvSpPr>
          <p:nvPr/>
        </p:nvSpPr>
        <p:spPr bwMode="auto">
          <a:xfrm>
            <a:off x="173038" y="3675063"/>
            <a:ext cx="21209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b="1" dirty="0">
                <a:solidFill>
                  <a:srgbClr val="00CC00"/>
                </a:solidFill>
                <a:latin typeface="Calibri"/>
              </a:rPr>
              <a:t>Support Vectors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are the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datapoints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that margin pushes up against</a:t>
            </a:r>
          </a:p>
        </p:txBody>
      </p:sp>
      <p:sp>
        <p:nvSpPr>
          <p:cNvPr id="33847" name="Freeform 54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2147483647 h 98"/>
              <a:gd name="T2" fmla="*/ 2147483647 w 1076"/>
              <a:gd name="T3" fmla="*/ 2147483647 h 98"/>
              <a:gd name="T4" fmla="*/ 2147483647 w 1076"/>
              <a:gd name="T5" fmla="*/ 0 h 98"/>
              <a:gd name="T6" fmla="*/ 2147483647 w 1076"/>
              <a:gd name="T7" fmla="*/ 2147483647 h 98"/>
              <a:gd name="T8" fmla="*/ 2147483647 w 1076"/>
              <a:gd name="T9" fmla="*/ 2147483647 h 98"/>
              <a:gd name="T10" fmla="*/ 2147483647 w 1076"/>
              <a:gd name="T11" fmla="*/ 2147483647 h 98"/>
              <a:gd name="T12" fmla="*/ 2147483647 w 1076"/>
              <a:gd name="T13" fmla="*/ 2147483647 h 98"/>
              <a:gd name="T14" fmla="*/ 2147483647 w 1076"/>
              <a:gd name="T15" fmla="*/ 2147483647 h 98"/>
              <a:gd name="T16" fmla="*/ 2147483647 w 1076"/>
              <a:gd name="T17" fmla="*/ 2147483647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6"/>
              <a:gd name="T28" fmla="*/ 0 h 98"/>
              <a:gd name="T29" fmla="*/ 1076 w 1076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8" name="Freeform 55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2147483647 h 306"/>
              <a:gd name="T2" fmla="*/ 2147483647 w 1445"/>
              <a:gd name="T3" fmla="*/ 2147483647 h 306"/>
              <a:gd name="T4" fmla="*/ 2147483647 w 1445"/>
              <a:gd name="T5" fmla="*/ 2147483647 h 306"/>
              <a:gd name="T6" fmla="*/ 2147483647 w 1445"/>
              <a:gd name="T7" fmla="*/ 2147483647 h 306"/>
              <a:gd name="T8" fmla="*/ 2147483647 w 1445"/>
              <a:gd name="T9" fmla="*/ 2147483647 h 306"/>
              <a:gd name="T10" fmla="*/ 2147483647 w 1445"/>
              <a:gd name="T11" fmla="*/ 2147483647 h 306"/>
              <a:gd name="T12" fmla="*/ 2147483647 w 1445"/>
              <a:gd name="T13" fmla="*/ 2147483647 h 306"/>
              <a:gd name="T14" fmla="*/ 2147483647 w 1445"/>
              <a:gd name="T15" fmla="*/ 2147483647 h 306"/>
              <a:gd name="T16" fmla="*/ 2147483647 w 1445"/>
              <a:gd name="T17" fmla="*/ 2147483647 h 306"/>
              <a:gd name="T18" fmla="*/ 2147483647 w 1445"/>
              <a:gd name="T19" fmla="*/ 2147483647 h 306"/>
              <a:gd name="T20" fmla="*/ 2147483647 w 1445"/>
              <a:gd name="T21" fmla="*/ 2147483647 h 306"/>
              <a:gd name="T22" fmla="*/ 2147483647 w 1445"/>
              <a:gd name="T23" fmla="*/ 2147483647 h 306"/>
              <a:gd name="T24" fmla="*/ 2147483647 w 1445"/>
              <a:gd name="T25" fmla="*/ 2147483647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45"/>
              <a:gd name="T40" fmla="*/ 0 h 306"/>
              <a:gd name="T41" fmla="*/ 1445 w 1445"/>
              <a:gd name="T42" fmla="*/ 306 h 3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9" name="Freeform 56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2147483647 w 1092"/>
              <a:gd name="T3" fmla="*/ 2147483647 h 283"/>
              <a:gd name="T4" fmla="*/ 2147483647 w 1092"/>
              <a:gd name="T5" fmla="*/ 2147483647 h 283"/>
              <a:gd name="T6" fmla="*/ 2147483647 w 1092"/>
              <a:gd name="T7" fmla="*/ 2147483647 h 283"/>
              <a:gd name="T8" fmla="*/ 2147483647 w 1092"/>
              <a:gd name="T9" fmla="*/ 2147483647 h 283"/>
              <a:gd name="T10" fmla="*/ 2147483647 w 1092"/>
              <a:gd name="T11" fmla="*/ 2147483647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2"/>
              <a:gd name="T19" fmla="*/ 0 h 283"/>
              <a:gd name="T20" fmla="*/ 1092 w 109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0" name="Oval 57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1" name="Oval 58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2" name="Oval 59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63" name="Text Box 52">
            <a:extLst>
              <a:ext uri="{FF2B5EF4-FFF2-40B4-BE49-F238E27FC236}">
                <a16:creationId xmlns:a16="http://schemas.microsoft.com/office/drawing/2014/main" id="{76E60B37-34E9-7C48-B479-CD9F223A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446" y="2286000"/>
            <a:ext cx="2860554" cy="287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the, um, maximum margin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simplest kind of SVM, called an LSVM</a:t>
            </a:r>
          </a:p>
        </p:txBody>
      </p:sp>
      <p:sp>
        <p:nvSpPr>
          <p:cNvPr id="64" name="AutoShape 53">
            <a:extLst>
              <a:ext uri="{FF2B5EF4-FFF2-40B4-BE49-F238E27FC236}">
                <a16:creationId xmlns:a16="http://schemas.microsoft.com/office/drawing/2014/main" id="{90D08C56-0843-2647-B733-FEEB0EFE7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5791200"/>
            <a:ext cx="1758950" cy="381000"/>
          </a:xfrm>
          <a:prstGeom prst="wedgeRectCallout">
            <a:avLst>
              <a:gd name="adj1" fmla="val 51345"/>
              <a:gd name="adj2" fmla="val -230250"/>
            </a:avLst>
          </a:prstGeom>
          <a:solidFill>
            <a:srgbClr val="CCFFC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Linea SVM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5842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3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-3175"/>
            <a:ext cx="85344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Why Maximum Margin?</a:t>
            </a: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5846" name="Oval 5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47" name="Oval 6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48" name="Line 7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50" name="Oval 9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1" name="Oval 10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2" name="Oval 11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3" name="Oval 12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4" name="Oval 13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5" name="Oval 14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6" name="Oval 15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7" name="Oval 16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8" name="Oval 17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9" name="Oval 18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0" name="Oval 19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1" name="Oval 20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2" name="Oval 21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3" name="Oval 22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4" name="Oval 23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5" name="Oval 24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6" name="Oval 25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7" name="Oval 26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8" name="Oval 27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9" name="Oval 28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0" name="Oval 29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1" name="Oval 30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2" name="Oval 31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3" name="Oval 32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4" name="Oval 33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5" name="Oval 34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6" name="Oval 35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7" name="Oval 36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8" name="Oval 37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9" name="Oval 38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0" name="Oval 39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1" name="Oval 40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2" name="Oval 41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3" name="Oval 42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4" name="Text Box 43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5885" name="Text Box 44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5886" name="Text Box 45"/>
          <p:cNvSpPr txBox="1">
            <a:spLocks noChangeArrowheads="1"/>
          </p:cNvSpPr>
          <p:nvPr/>
        </p:nvSpPr>
        <p:spPr bwMode="auto">
          <a:xfrm>
            <a:off x="6400800" y="2286000"/>
            <a:ext cx="2743200" cy="36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the, um, maximum margin.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This is the simplest kind of SVM (Called an LSVM)</a:t>
            </a:r>
          </a:p>
        </p:txBody>
      </p:sp>
      <p:sp>
        <p:nvSpPr>
          <p:cNvPr id="35887" name="Text Box 46"/>
          <p:cNvSpPr txBox="1">
            <a:spLocks noChangeArrowheads="1"/>
          </p:cNvSpPr>
          <p:nvPr/>
        </p:nvSpPr>
        <p:spPr bwMode="auto">
          <a:xfrm>
            <a:off x="173038" y="3675063"/>
            <a:ext cx="2120900" cy="163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CC00"/>
                </a:solidFill>
                <a:latin typeface="Calibri"/>
              </a:rPr>
              <a:t>Support Vectors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are those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datapoints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that the margin pushes up against</a:t>
            </a:r>
          </a:p>
        </p:txBody>
      </p:sp>
      <p:sp>
        <p:nvSpPr>
          <p:cNvPr id="35888" name="Freeform 47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2147483647 h 98"/>
              <a:gd name="T2" fmla="*/ 2147483647 w 1076"/>
              <a:gd name="T3" fmla="*/ 2147483647 h 98"/>
              <a:gd name="T4" fmla="*/ 2147483647 w 1076"/>
              <a:gd name="T5" fmla="*/ 0 h 98"/>
              <a:gd name="T6" fmla="*/ 2147483647 w 1076"/>
              <a:gd name="T7" fmla="*/ 2147483647 h 98"/>
              <a:gd name="T8" fmla="*/ 2147483647 w 1076"/>
              <a:gd name="T9" fmla="*/ 2147483647 h 98"/>
              <a:gd name="T10" fmla="*/ 2147483647 w 1076"/>
              <a:gd name="T11" fmla="*/ 2147483647 h 98"/>
              <a:gd name="T12" fmla="*/ 2147483647 w 1076"/>
              <a:gd name="T13" fmla="*/ 2147483647 h 98"/>
              <a:gd name="T14" fmla="*/ 2147483647 w 1076"/>
              <a:gd name="T15" fmla="*/ 2147483647 h 98"/>
              <a:gd name="T16" fmla="*/ 2147483647 w 1076"/>
              <a:gd name="T17" fmla="*/ 2147483647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6"/>
              <a:gd name="T28" fmla="*/ 0 h 98"/>
              <a:gd name="T29" fmla="*/ 1076 w 1076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9" name="Freeform 48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2147483647 h 306"/>
              <a:gd name="T2" fmla="*/ 2147483647 w 1445"/>
              <a:gd name="T3" fmla="*/ 2147483647 h 306"/>
              <a:gd name="T4" fmla="*/ 2147483647 w 1445"/>
              <a:gd name="T5" fmla="*/ 2147483647 h 306"/>
              <a:gd name="T6" fmla="*/ 2147483647 w 1445"/>
              <a:gd name="T7" fmla="*/ 2147483647 h 306"/>
              <a:gd name="T8" fmla="*/ 2147483647 w 1445"/>
              <a:gd name="T9" fmla="*/ 2147483647 h 306"/>
              <a:gd name="T10" fmla="*/ 2147483647 w 1445"/>
              <a:gd name="T11" fmla="*/ 2147483647 h 306"/>
              <a:gd name="T12" fmla="*/ 2147483647 w 1445"/>
              <a:gd name="T13" fmla="*/ 2147483647 h 306"/>
              <a:gd name="T14" fmla="*/ 2147483647 w 1445"/>
              <a:gd name="T15" fmla="*/ 2147483647 h 306"/>
              <a:gd name="T16" fmla="*/ 2147483647 w 1445"/>
              <a:gd name="T17" fmla="*/ 2147483647 h 306"/>
              <a:gd name="T18" fmla="*/ 2147483647 w 1445"/>
              <a:gd name="T19" fmla="*/ 2147483647 h 306"/>
              <a:gd name="T20" fmla="*/ 2147483647 w 1445"/>
              <a:gd name="T21" fmla="*/ 2147483647 h 306"/>
              <a:gd name="T22" fmla="*/ 2147483647 w 1445"/>
              <a:gd name="T23" fmla="*/ 2147483647 h 306"/>
              <a:gd name="T24" fmla="*/ 2147483647 w 1445"/>
              <a:gd name="T25" fmla="*/ 2147483647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45"/>
              <a:gd name="T40" fmla="*/ 0 h 306"/>
              <a:gd name="T41" fmla="*/ 1445 w 1445"/>
              <a:gd name="T42" fmla="*/ 306 h 3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0" name="Freeform 49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2147483647 w 1092"/>
              <a:gd name="T3" fmla="*/ 2147483647 h 283"/>
              <a:gd name="T4" fmla="*/ 2147483647 w 1092"/>
              <a:gd name="T5" fmla="*/ 2147483647 h 283"/>
              <a:gd name="T6" fmla="*/ 2147483647 w 1092"/>
              <a:gd name="T7" fmla="*/ 2147483647 h 283"/>
              <a:gd name="T8" fmla="*/ 2147483647 w 1092"/>
              <a:gd name="T9" fmla="*/ 2147483647 h 283"/>
              <a:gd name="T10" fmla="*/ 2147483647 w 1092"/>
              <a:gd name="T11" fmla="*/ 2147483647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2"/>
              <a:gd name="T19" fmla="*/ 0 h 283"/>
              <a:gd name="T20" fmla="*/ 1092 w 109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1" name="Oval 50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2" name="Oval 51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3" name="Oval 52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4" name="Text Box 53"/>
          <p:cNvSpPr txBox="1">
            <a:spLocks noChangeArrowheads="1"/>
          </p:cNvSpPr>
          <p:nvPr/>
        </p:nvSpPr>
        <p:spPr bwMode="auto">
          <a:xfrm>
            <a:off x="5572125" y="1406525"/>
            <a:ext cx="336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5895" name="Text Box 54"/>
          <p:cNvSpPr txBox="1">
            <a:spLocks noChangeArrowheads="1"/>
          </p:cNvSpPr>
          <p:nvPr/>
        </p:nvSpPr>
        <p:spPr bwMode="auto">
          <a:xfrm>
            <a:off x="4044950" y="1229540"/>
            <a:ext cx="4968875" cy="44854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marL="233363" indent="-233363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Intuitively this feels safest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Small errors in boundary location unlikely to cause misclassification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LOOCV is easy since model is immune to removal of non-support-vector </a:t>
            </a:r>
            <a:r>
              <a:rPr lang="en-US" sz="2200" dirty="0" err="1">
                <a:solidFill>
                  <a:srgbClr val="000000"/>
                </a:solidFill>
                <a:latin typeface="Calibri"/>
              </a:rPr>
              <a:t>datapoints</a:t>
            </a:r>
            <a:endParaRPr lang="en-US" sz="2200" dirty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There’s some theory (using VC dimension) that is related to (but not the same as) the proposition that this is a good thing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Empirically it works very very well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371466"/>
            <a:ext cx="5224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LOOCV = leave one out cross validation</a:t>
            </a:r>
            <a:endParaRPr lang="en-US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78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8738"/>
            <a:ext cx="8534400" cy="7032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Specifying a line and margin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37075"/>
            <a:ext cx="8574088" cy="1939925"/>
          </a:xfrm>
        </p:spPr>
        <p:txBody>
          <a:bodyPr/>
          <a:lstStyle/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How do we represent this mathematically?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…in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m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input dimensions?</a:t>
            </a:r>
          </a:p>
        </p:txBody>
      </p:sp>
      <p:sp>
        <p:nvSpPr>
          <p:cNvPr id="37892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3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4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5562600" y="838200"/>
            <a:ext cx="1447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Plus-Plane</a:t>
            </a:r>
          </a:p>
        </p:txBody>
      </p:sp>
      <p:sp>
        <p:nvSpPr>
          <p:cNvPr id="37896" name="Text Box 7"/>
          <p:cNvSpPr txBox="1">
            <a:spLocks noChangeArrowheads="1"/>
          </p:cNvSpPr>
          <p:nvPr/>
        </p:nvSpPr>
        <p:spPr bwMode="auto">
          <a:xfrm>
            <a:off x="6248400" y="1600200"/>
            <a:ext cx="1981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3333CC"/>
                </a:solidFill>
                <a:latin typeface="Calibri"/>
              </a:rPr>
              <a:t>Minus-Plane</a:t>
            </a:r>
          </a:p>
        </p:txBody>
      </p:sp>
      <p:sp>
        <p:nvSpPr>
          <p:cNvPr id="37897" name="Freeform 8"/>
          <p:cNvSpPr>
            <a:spLocks/>
          </p:cNvSpPr>
          <p:nvPr/>
        </p:nvSpPr>
        <p:spPr bwMode="auto">
          <a:xfrm>
            <a:off x="5251450" y="1687513"/>
            <a:ext cx="1055688" cy="150812"/>
          </a:xfrm>
          <a:custGeom>
            <a:avLst/>
            <a:gdLst>
              <a:gd name="T0" fmla="*/ 2147483647 w 665"/>
              <a:gd name="T1" fmla="*/ 2147483647 h 95"/>
              <a:gd name="T2" fmla="*/ 2147483647 w 665"/>
              <a:gd name="T3" fmla="*/ 2147483647 h 95"/>
              <a:gd name="T4" fmla="*/ 2147483647 w 665"/>
              <a:gd name="T5" fmla="*/ 2147483647 h 95"/>
              <a:gd name="T6" fmla="*/ 2147483647 w 665"/>
              <a:gd name="T7" fmla="*/ 2147483647 h 95"/>
              <a:gd name="T8" fmla="*/ 0 w 665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95"/>
              <a:gd name="T17" fmla="*/ 665 w 66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95">
                <a:moveTo>
                  <a:pt x="665" y="74"/>
                </a:moveTo>
                <a:cubicBezTo>
                  <a:pt x="347" y="95"/>
                  <a:pt x="517" y="91"/>
                  <a:pt x="155" y="82"/>
                </a:cubicBezTo>
                <a:cubicBezTo>
                  <a:pt x="119" y="74"/>
                  <a:pt x="87" y="63"/>
                  <a:pt x="52" y="52"/>
                </a:cubicBezTo>
                <a:cubicBezTo>
                  <a:pt x="37" y="42"/>
                  <a:pt x="14" y="40"/>
                  <a:pt x="8" y="23"/>
                </a:cubicBezTo>
                <a:cubicBezTo>
                  <a:pt x="5" y="15"/>
                  <a:pt x="0" y="0"/>
                  <a:pt x="0" y="0"/>
                </a:cubicBezTo>
              </a:path>
            </a:pathLst>
          </a:custGeom>
          <a:noFill/>
          <a:ln w="381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898" name="Freeform 9"/>
          <p:cNvSpPr>
            <a:spLocks/>
          </p:cNvSpPr>
          <p:nvPr/>
        </p:nvSpPr>
        <p:spPr bwMode="auto">
          <a:xfrm>
            <a:off x="4935538" y="1090613"/>
            <a:ext cx="692150" cy="128587"/>
          </a:xfrm>
          <a:custGeom>
            <a:avLst/>
            <a:gdLst>
              <a:gd name="T0" fmla="*/ 2147483647 w 436"/>
              <a:gd name="T1" fmla="*/ 0 h 81"/>
              <a:gd name="T2" fmla="*/ 2147483647 w 436"/>
              <a:gd name="T3" fmla="*/ 2147483647 h 81"/>
              <a:gd name="T4" fmla="*/ 2147483647 w 436"/>
              <a:gd name="T5" fmla="*/ 2147483647 h 81"/>
              <a:gd name="T6" fmla="*/ 2147483647 w 436"/>
              <a:gd name="T7" fmla="*/ 2147483647 h 81"/>
              <a:gd name="T8" fmla="*/ 2147483647 w 436"/>
              <a:gd name="T9" fmla="*/ 2147483647 h 81"/>
              <a:gd name="T10" fmla="*/ 0 w 436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6"/>
              <a:gd name="T19" fmla="*/ 0 h 81"/>
              <a:gd name="T20" fmla="*/ 436 w 436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6" h="81">
                <a:moveTo>
                  <a:pt x="436" y="0"/>
                </a:moveTo>
                <a:cubicBezTo>
                  <a:pt x="411" y="8"/>
                  <a:pt x="394" y="21"/>
                  <a:pt x="369" y="29"/>
                </a:cubicBezTo>
                <a:cubicBezTo>
                  <a:pt x="340" y="49"/>
                  <a:pt x="308" y="59"/>
                  <a:pt x="273" y="66"/>
                </a:cubicBezTo>
                <a:cubicBezTo>
                  <a:pt x="246" y="71"/>
                  <a:pt x="192" y="81"/>
                  <a:pt x="192" y="81"/>
                </a:cubicBezTo>
                <a:cubicBezTo>
                  <a:pt x="127" y="76"/>
                  <a:pt x="110" y="75"/>
                  <a:pt x="59" y="59"/>
                </a:cubicBezTo>
                <a:cubicBezTo>
                  <a:pt x="38" y="45"/>
                  <a:pt x="23" y="26"/>
                  <a:pt x="0" y="15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899" name="Text Box 10"/>
          <p:cNvSpPr txBox="1">
            <a:spLocks noChangeArrowheads="1"/>
          </p:cNvSpPr>
          <p:nvPr/>
        </p:nvSpPr>
        <p:spPr bwMode="auto">
          <a:xfrm>
            <a:off x="6477000" y="1219200"/>
            <a:ext cx="2438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Classifier Boundary</a:t>
            </a:r>
          </a:p>
        </p:txBody>
      </p:sp>
      <p:sp>
        <p:nvSpPr>
          <p:cNvPr id="37900" name="Freeform 11"/>
          <p:cNvSpPr>
            <a:spLocks/>
          </p:cNvSpPr>
          <p:nvPr/>
        </p:nvSpPr>
        <p:spPr bwMode="auto">
          <a:xfrm>
            <a:off x="5064125" y="1430338"/>
            <a:ext cx="1465263" cy="69850"/>
          </a:xfrm>
          <a:custGeom>
            <a:avLst/>
            <a:gdLst>
              <a:gd name="T0" fmla="*/ 2147483647 w 923"/>
              <a:gd name="T1" fmla="*/ 0 h 44"/>
              <a:gd name="T2" fmla="*/ 2147483647 w 923"/>
              <a:gd name="T3" fmla="*/ 2147483647 h 44"/>
              <a:gd name="T4" fmla="*/ 2147483647 w 923"/>
              <a:gd name="T5" fmla="*/ 2147483647 h 44"/>
              <a:gd name="T6" fmla="*/ 0 w 92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923"/>
              <a:gd name="T13" fmla="*/ 0 h 44"/>
              <a:gd name="T14" fmla="*/ 923 w 92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3" h="44">
                <a:moveTo>
                  <a:pt x="923" y="0"/>
                </a:moveTo>
                <a:cubicBezTo>
                  <a:pt x="857" y="34"/>
                  <a:pt x="782" y="37"/>
                  <a:pt x="709" y="44"/>
                </a:cubicBezTo>
                <a:cubicBezTo>
                  <a:pt x="593" y="42"/>
                  <a:pt x="478" y="42"/>
                  <a:pt x="362" y="37"/>
                </a:cubicBezTo>
                <a:cubicBezTo>
                  <a:pt x="241" y="32"/>
                  <a:pt x="122" y="7"/>
                  <a:pt x="0" y="7"/>
                </a:cubicBezTo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901" name="Text Box 12"/>
          <p:cNvSpPr txBox="1">
            <a:spLocks noChangeArrowheads="1"/>
          </p:cNvSpPr>
          <p:nvPr/>
        </p:nvSpPr>
        <p:spPr bwMode="auto">
          <a:xfrm rot="-162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7902" name="Text Box 13"/>
          <p:cNvSpPr txBox="1">
            <a:spLocks noChangeArrowheads="1"/>
          </p:cNvSpPr>
          <p:nvPr/>
        </p:nvSpPr>
        <p:spPr bwMode="auto">
          <a:xfrm rot="-162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8738"/>
            <a:ext cx="8534400" cy="7032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Specifying a line and margin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3429000"/>
            <a:ext cx="8229600" cy="1343025"/>
          </a:xfrm>
        </p:spPr>
        <p:txBody>
          <a:bodyPr/>
          <a:lstStyle/>
          <a:p>
            <a:pPr marL="341313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Plus-plane   =    </a:t>
            </a:r>
            <a:r>
              <a:rPr lang="en-US" i="1" dirty="0">
                <a:ea typeface="ＭＳ Ｐゴシック" charset="0"/>
                <a:cs typeface="ＭＳ Ｐゴシック" charset="0"/>
              </a:rPr>
              <a:t>{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: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i="1" dirty="0">
                <a:ea typeface="ＭＳ Ｐゴシック" charset="0"/>
                <a:cs typeface="ＭＳ Ｐゴシック" charset="0"/>
              </a:rPr>
              <a:t> .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+ b = +1 }</a:t>
            </a:r>
          </a:p>
          <a:p>
            <a:pPr marL="341313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Minus-plane =   </a:t>
            </a:r>
            <a:r>
              <a:rPr lang="en-US" i="1" dirty="0">
                <a:ea typeface="ＭＳ Ｐゴシック" charset="0"/>
                <a:cs typeface="ＭＳ Ｐゴシック" charset="0"/>
              </a:rPr>
              <a:t>{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: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i="1" dirty="0">
                <a:ea typeface="ＭＳ Ｐゴシック" charset="0"/>
                <a:cs typeface="ＭＳ Ｐゴシック" charset="0"/>
              </a:rPr>
              <a:t> .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+ b = -1 }</a:t>
            </a:r>
          </a:p>
          <a:p>
            <a:pPr marL="341313" indent="-341313">
              <a:spcBef>
                <a:spcPts val="600"/>
              </a:spcBef>
              <a:buSzPct val="60000"/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5562600" y="838200"/>
            <a:ext cx="1447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Plus-Plane</a:t>
            </a:r>
          </a:p>
        </p:txBody>
      </p:sp>
      <p:sp>
        <p:nvSpPr>
          <p:cNvPr id="39944" name="Text Box 7"/>
          <p:cNvSpPr txBox="1">
            <a:spLocks noChangeArrowheads="1"/>
          </p:cNvSpPr>
          <p:nvPr/>
        </p:nvSpPr>
        <p:spPr bwMode="auto">
          <a:xfrm>
            <a:off x="6248400" y="1600200"/>
            <a:ext cx="1981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3333CC"/>
                </a:solidFill>
                <a:latin typeface="Calibri"/>
              </a:rPr>
              <a:t>Minus-Plane</a:t>
            </a:r>
          </a:p>
        </p:txBody>
      </p:sp>
      <p:sp>
        <p:nvSpPr>
          <p:cNvPr id="39945" name="Freeform 8"/>
          <p:cNvSpPr>
            <a:spLocks/>
          </p:cNvSpPr>
          <p:nvPr/>
        </p:nvSpPr>
        <p:spPr bwMode="auto">
          <a:xfrm>
            <a:off x="5251450" y="1687513"/>
            <a:ext cx="1055688" cy="150812"/>
          </a:xfrm>
          <a:custGeom>
            <a:avLst/>
            <a:gdLst>
              <a:gd name="T0" fmla="*/ 2147483647 w 665"/>
              <a:gd name="T1" fmla="*/ 2147483647 h 95"/>
              <a:gd name="T2" fmla="*/ 2147483647 w 665"/>
              <a:gd name="T3" fmla="*/ 2147483647 h 95"/>
              <a:gd name="T4" fmla="*/ 2147483647 w 665"/>
              <a:gd name="T5" fmla="*/ 2147483647 h 95"/>
              <a:gd name="T6" fmla="*/ 2147483647 w 665"/>
              <a:gd name="T7" fmla="*/ 2147483647 h 95"/>
              <a:gd name="T8" fmla="*/ 0 w 665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95"/>
              <a:gd name="T17" fmla="*/ 665 w 66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95">
                <a:moveTo>
                  <a:pt x="665" y="74"/>
                </a:moveTo>
                <a:cubicBezTo>
                  <a:pt x="347" y="95"/>
                  <a:pt x="517" y="91"/>
                  <a:pt x="155" y="82"/>
                </a:cubicBezTo>
                <a:cubicBezTo>
                  <a:pt x="119" y="74"/>
                  <a:pt x="87" y="63"/>
                  <a:pt x="52" y="52"/>
                </a:cubicBezTo>
                <a:cubicBezTo>
                  <a:pt x="37" y="42"/>
                  <a:pt x="14" y="40"/>
                  <a:pt x="8" y="23"/>
                </a:cubicBezTo>
                <a:cubicBezTo>
                  <a:pt x="5" y="15"/>
                  <a:pt x="0" y="0"/>
                  <a:pt x="0" y="0"/>
                </a:cubicBezTo>
              </a:path>
            </a:pathLst>
          </a:custGeom>
          <a:noFill/>
          <a:ln w="381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6" name="Freeform 9"/>
          <p:cNvSpPr>
            <a:spLocks/>
          </p:cNvSpPr>
          <p:nvPr/>
        </p:nvSpPr>
        <p:spPr bwMode="auto">
          <a:xfrm>
            <a:off x="4935538" y="1090613"/>
            <a:ext cx="692150" cy="128587"/>
          </a:xfrm>
          <a:custGeom>
            <a:avLst/>
            <a:gdLst>
              <a:gd name="T0" fmla="*/ 2147483647 w 436"/>
              <a:gd name="T1" fmla="*/ 0 h 81"/>
              <a:gd name="T2" fmla="*/ 2147483647 w 436"/>
              <a:gd name="T3" fmla="*/ 2147483647 h 81"/>
              <a:gd name="T4" fmla="*/ 2147483647 w 436"/>
              <a:gd name="T5" fmla="*/ 2147483647 h 81"/>
              <a:gd name="T6" fmla="*/ 2147483647 w 436"/>
              <a:gd name="T7" fmla="*/ 2147483647 h 81"/>
              <a:gd name="T8" fmla="*/ 2147483647 w 436"/>
              <a:gd name="T9" fmla="*/ 2147483647 h 81"/>
              <a:gd name="T10" fmla="*/ 0 w 436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6"/>
              <a:gd name="T19" fmla="*/ 0 h 81"/>
              <a:gd name="T20" fmla="*/ 436 w 436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6" h="81">
                <a:moveTo>
                  <a:pt x="436" y="0"/>
                </a:moveTo>
                <a:cubicBezTo>
                  <a:pt x="411" y="8"/>
                  <a:pt x="394" y="21"/>
                  <a:pt x="369" y="29"/>
                </a:cubicBezTo>
                <a:cubicBezTo>
                  <a:pt x="340" y="49"/>
                  <a:pt x="308" y="59"/>
                  <a:pt x="273" y="66"/>
                </a:cubicBezTo>
                <a:cubicBezTo>
                  <a:pt x="246" y="71"/>
                  <a:pt x="192" y="81"/>
                  <a:pt x="192" y="81"/>
                </a:cubicBezTo>
                <a:cubicBezTo>
                  <a:pt x="127" y="76"/>
                  <a:pt x="110" y="75"/>
                  <a:pt x="59" y="59"/>
                </a:cubicBezTo>
                <a:cubicBezTo>
                  <a:pt x="38" y="45"/>
                  <a:pt x="23" y="26"/>
                  <a:pt x="0" y="15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7" name="Text Box 10"/>
          <p:cNvSpPr txBox="1">
            <a:spLocks noChangeArrowheads="1"/>
          </p:cNvSpPr>
          <p:nvPr/>
        </p:nvSpPr>
        <p:spPr bwMode="auto">
          <a:xfrm>
            <a:off x="6477000" y="1219200"/>
            <a:ext cx="2438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Classifier Boundary</a:t>
            </a:r>
          </a:p>
        </p:txBody>
      </p:sp>
      <p:sp>
        <p:nvSpPr>
          <p:cNvPr id="39948" name="Freeform 11"/>
          <p:cNvSpPr>
            <a:spLocks/>
          </p:cNvSpPr>
          <p:nvPr/>
        </p:nvSpPr>
        <p:spPr bwMode="auto">
          <a:xfrm>
            <a:off x="5064125" y="1430338"/>
            <a:ext cx="1465263" cy="69850"/>
          </a:xfrm>
          <a:custGeom>
            <a:avLst/>
            <a:gdLst>
              <a:gd name="T0" fmla="*/ 2147483647 w 923"/>
              <a:gd name="T1" fmla="*/ 0 h 44"/>
              <a:gd name="T2" fmla="*/ 2147483647 w 923"/>
              <a:gd name="T3" fmla="*/ 2147483647 h 44"/>
              <a:gd name="T4" fmla="*/ 2147483647 w 923"/>
              <a:gd name="T5" fmla="*/ 2147483647 h 44"/>
              <a:gd name="T6" fmla="*/ 0 w 92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923"/>
              <a:gd name="T13" fmla="*/ 0 h 44"/>
              <a:gd name="T14" fmla="*/ 923 w 92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3" h="44">
                <a:moveTo>
                  <a:pt x="923" y="0"/>
                </a:moveTo>
                <a:cubicBezTo>
                  <a:pt x="857" y="34"/>
                  <a:pt x="782" y="37"/>
                  <a:pt x="709" y="44"/>
                </a:cubicBezTo>
                <a:cubicBezTo>
                  <a:pt x="593" y="42"/>
                  <a:pt x="478" y="42"/>
                  <a:pt x="362" y="37"/>
                </a:cubicBezTo>
                <a:cubicBezTo>
                  <a:pt x="241" y="32"/>
                  <a:pt x="122" y="7"/>
                  <a:pt x="0" y="7"/>
                </a:cubicBezTo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9" name="Text Box 12"/>
          <p:cNvSpPr txBox="1">
            <a:spLocks noChangeArrowheads="1"/>
          </p:cNvSpPr>
          <p:nvPr/>
        </p:nvSpPr>
        <p:spPr bwMode="auto">
          <a:xfrm rot="-162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950" name="Text Box 13"/>
          <p:cNvSpPr txBox="1">
            <a:spLocks noChangeArrowheads="1"/>
          </p:cNvSpPr>
          <p:nvPr/>
        </p:nvSpPr>
        <p:spPr bwMode="auto">
          <a:xfrm rot="-162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  <p:graphicFrame>
        <p:nvGraphicFramePr>
          <p:cNvPr id="15374" name="Group 14"/>
          <p:cNvGraphicFramePr>
            <a:graphicFrameLocks noGrp="1"/>
          </p:cNvGraphicFramePr>
          <p:nvPr/>
        </p:nvGraphicFramePr>
        <p:xfrm>
          <a:off x="762000" y="4495800"/>
          <a:ext cx="7280275" cy="1946274"/>
        </p:xfrm>
        <a:graphic>
          <a:graphicData uri="http://schemas.openxmlformats.org/drawingml/2006/table">
            <a:tbl>
              <a:tblPr/>
              <a:tblGrid>
                <a:gridCol w="181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Classify as..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+1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&gt;= 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-1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&lt;= -1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3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Universe explodes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-1 &lt;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&lt; 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964" name="Text Box 27"/>
          <p:cNvSpPr txBox="1">
            <a:spLocks noChangeArrowheads="1"/>
          </p:cNvSpPr>
          <p:nvPr/>
        </p:nvSpPr>
        <p:spPr bwMode="auto">
          <a:xfrm rot="-1800000">
            <a:off x="1598613" y="243820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FF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=1</a:t>
            </a:r>
          </a:p>
        </p:txBody>
      </p:sp>
      <p:sp>
        <p:nvSpPr>
          <p:cNvPr id="39965" name="Text Box 28"/>
          <p:cNvSpPr txBox="1">
            <a:spLocks noChangeArrowheads="1"/>
          </p:cNvSpPr>
          <p:nvPr/>
        </p:nvSpPr>
        <p:spPr bwMode="auto">
          <a:xfrm rot="-1800000">
            <a:off x="1752600" y="2708078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=0</a:t>
            </a:r>
          </a:p>
        </p:txBody>
      </p:sp>
      <p:sp>
        <p:nvSpPr>
          <p:cNvPr id="39966" name="Text Box 29"/>
          <p:cNvSpPr txBox="1">
            <a:spLocks noChangeArrowheads="1"/>
          </p:cNvSpPr>
          <p:nvPr/>
        </p:nvSpPr>
        <p:spPr bwMode="auto">
          <a:xfrm rot="-1800000">
            <a:off x="1903413" y="295255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3333CC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=-1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324600" y="6553200"/>
            <a:ext cx="2819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419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534400" cy="6858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ea typeface="ＭＳ Ｐゴシック" charset="0"/>
                <a:cs typeface="ＭＳ Ｐゴシック" charset="0"/>
              </a:rPr>
              <a:t>Learning the Maximum Margin Classifier</a:t>
            </a: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381375"/>
            <a:ext cx="8616950" cy="3324225"/>
          </a:xfrm>
        </p:spPr>
        <p:txBody>
          <a:bodyPr/>
          <a:lstStyle/>
          <a:p>
            <a:pPr marL="233363" indent="-23336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Given a guess of </a:t>
            </a:r>
            <a:r>
              <a:rPr lang="en-US" sz="2800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we can</a:t>
            </a:r>
          </a:p>
          <a:p>
            <a:pPr marL="682626" lvl="1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Compute whether all data points in the correct half-planes</a:t>
            </a:r>
          </a:p>
          <a:p>
            <a:pPr marL="682626" lvl="1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Compute the width of the margin</a:t>
            </a:r>
          </a:p>
          <a:p>
            <a:pPr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Write a program to search the space of </a:t>
            </a:r>
            <a:r>
              <a:rPr lang="en-US" sz="2800" b="1" dirty="0" err="1"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 err="1"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to find widest margin matching all the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datapoints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. </a:t>
            </a:r>
          </a:p>
          <a:p>
            <a:pPr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i="1" dirty="0">
                <a:solidFill>
                  <a:srgbClr val="009900"/>
                </a:solidFill>
                <a:ea typeface="ＭＳ Ｐゴシック" charset="0"/>
                <a:cs typeface="ＭＳ Ｐゴシック" charset="0"/>
              </a:rPr>
              <a:t>How? --  </a:t>
            </a:r>
            <a:r>
              <a:rPr lang="en-US" sz="2800" dirty="0">
                <a:solidFill>
                  <a:srgbClr val="009900"/>
                </a:solidFill>
                <a:ea typeface="ＭＳ Ｐゴシック" charset="0"/>
                <a:cs typeface="ＭＳ Ｐゴシック" charset="0"/>
              </a:rPr>
              <a:t>Gradient descent? Simulated Annealing? Matrix Inversion? EM? Newton’s Method?</a:t>
            </a:r>
          </a:p>
        </p:txBody>
      </p:sp>
      <p:sp>
        <p:nvSpPr>
          <p:cNvPr id="41988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 rot="1998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 rot="1998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 rot="19800000">
            <a:off x="1598613" y="243820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FF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=1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 rot="19800000">
            <a:off x="1752600" y="2708078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=0</a:t>
            </a:r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 rot="19800000">
            <a:off x="1903413" y="295255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3333CC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=-1</a:t>
            </a:r>
          </a:p>
        </p:txBody>
      </p:sp>
      <p:sp>
        <p:nvSpPr>
          <p:cNvPr id="41996" name="Line 11"/>
          <p:cNvSpPr>
            <a:spLocks noChangeShapeType="1"/>
          </p:cNvSpPr>
          <p:nvPr/>
        </p:nvSpPr>
        <p:spPr bwMode="auto">
          <a:xfrm>
            <a:off x="5170488" y="1019175"/>
            <a:ext cx="327025" cy="5984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7" name="Text Box 12"/>
          <p:cNvSpPr txBox="1">
            <a:spLocks noChangeArrowheads="1"/>
          </p:cNvSpPr>
          <p:nvPr/>
        </p:nvSpPr>
        <p:spPr bwMode="auto">
          <a:xfrm>
            <a:off x="5286375" y="973138"/>
            <a:ext cx="25923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i="1" dirty="0">
                <a:solidFill>
                  <a:srgbClr val="000000"/>
                </a:solidFill>
                <a:latin typeface="Calibri"/>
              </a:rPr>
              <a:t>M =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Margin Width =</a:t>
            </a:r>
          </a:p>
        </p:txBody>
      </p:sp>
      <p:sp>
        <p:nvSpPr>
          <p:cNvPr id="41998" name="Oval 13"/>
          <p:cNvSpPr>
            <a:spLocks noChangeArrowheads="1"/>
          </p:cNvSpPr>
          <p:nvPr/>
        </p:nvSpPr>
        <p:spPr bwMode="auto">
          <a:xfrm>
            <a:off x="4483100" y="2022475"/>
            <a:ext cx="76200" cy="76200"/>
          </a:xfrm>
          <a:prstGeom prst="ellipse">
            <a:avLst/>
          </a:pr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4583113" y="2006600"/>
            <a:ext cx="515937" cy="402291"/>
          </a:xfrm>
          <a:prstGeom prst="rect">
            <a:avLst/>
          </a:prstGeom>
          <a:solidFill>
            <a:srgbClr val="FFFFFF"/>
          </a:solidFill>
          <a:ln w="19080">
            <a:solidFill>
              <a:srgbClr val="990099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b="1" i="1" dirty="0">
                <a:solidFill>
                  <a:srgbClr val="990099"/>
                </a:solidFill>
                <a:latin typeface="Calibri"/>
              </a:rPr>
              <a:t>x</a:t>
            </a:r>
            <a:r>
              <a:rPr lang="en-US" i="1" baseline="30000" dirty="0">
                <a:solidFill>
                  <a:srgbClr val="990099"/>
                </a:solidFill>
                <a:latin typeface="Calibri"/>
              </a:rPr>
              <a:t>-</a:t>
            </a:r>
          </a:p>
        </p:txBody>
      </p:sp>
      <p:sp>
        <p:nvSpPr>
          <p:cNvPr id="42000" name="Oval 15"/>
          <p:cNvSpPr>
            <a:spLocks noChangeArrowheads="1"/>
          </p:cNvSpPr>
          <p:nvPr/>
        </p:nvSpPr>
        <p:spPr bwMode="auto">
          <a:xfrm>
            <a:off x="4189413" y="1460500"/>
            <a:ext cx="76200" cy="76200"/>
          </a:xfrm>
          <a:prstGeom prst="ellipse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01" name="Text Box 16"/>
          <p:cNvSpPr txBox="1">
            <a:spLocks noChangeArrowheads="1"/>
          </p:cNvSpPr>
          <p:nvPr/>
        </p:nvSpPr>
        <p:spPr bwMode="auto">
          <a:xfrm>
            <a:off x="4300538" y="1022350"/>
            <a:ext cx="515937" cy="402291"/>
          </a:xfrm>
          <a:prstGeom prst="rect">
            <a:avLst/>
          </a:prstGeom>
          <a:solidFill>
            <a:srgbClr val="FFFFFF"/>
          </a:solidFill>
          <a:ln w="19080">
            <a:solidFill>
              <a:srgbClr val="CC33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b="1" i="1" dirty="0">
                <a:solidFill>
                  <a:srgbClr val="CC3300"/>
                </a:solidFill>
                <a:latin typeface="Calibri"/>
              </a:rPr>
              <a:t>x</a:t>
            </a:r>
            <a:r>
              <a:rPr lang="en-US" i="1" baseline="30000" dirty="0">
                <a:solidFill>
                  <a:srgbClr val="CC3300"/>
                </a:solidFill>
                <a:latin typeface="Calibri"/>
              </a:rPr>
              <a:t>+</a:t>
            </a:r>
          </a:p>
        </p:txBody>
      </p:sp>
      <p:graphicFrame>
        <p:nvGraphicFramePr>
          <p:cNvPr id="42002" name="Object 2"/>
          <p:cNvGraphicFramePr>
            <a:graphicFrameLocks noChangeAspect="1"/>
          </p:cNvGraphicFramePr>
          <p:nvPr/>
        </p:nvGraphicFramePr>
        <p:xfrm>
          <a:off x="7840663" y="842963"/>
          <a:ext cx="72072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6" name="Equation" r:id="rId4" imgW="444500" imgH="431800" progId="Equation.3">
                  <p:embed/>
                </p:oleObj>
              </mc:Choice>
              <mc:Fallback>
                <p:oleObj name="Equation" r:id="rId4" imgW="4445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0663" y="842963"/>
                        <a:ext cx="720725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7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Learning SVMs</a:t>
            </a:r>
          </a:p>
        </p:txBody>
      </p:sp>
      <p:sp>
        <p:nvSpPr>
          <p:cNvPr id="44034" name="Content Placeholder 8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25780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#1: Find points that would be closest to optimal separating plane (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support vectors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) and work directly from those instances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#2: Represent as a </a:t>
            </a:r>
            <a:r>
              <a:rPr lang="en-US" sz="2800" b="1" dirty="0">
                <a:ea typeface="ＭＳ Ｐゴシック" charset="0"/>
                <a:cs typeface="ＭＳ Ｐゴシック" charset="0"/>
              </a:rPr>
              <a:t>quadratic optimization problem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, and use quadratic programming techniques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#3 (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kernel trick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):  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Instead of using raw features, represent data in a high-dimensional feature space constructed from a set of </a:t>
            </a:r>
            <a:r>
              <a:rPr lang="en-US" sz="2600" i="1" dirty="0">
                <a:ea typeface="ＭＳ Ｐゴシック" charset="0"/>
              </a:rPr>
              <a:t>basis functions </a:t>
            </a:r>
            <a:r>
              <a:rPr lang="en-US" sz="2600" dirty="0">
                <a:ea typeface="ＭＳ Ｐゴシック" charset="0"/>
              </a:rPr>
              <a:t>(e.g., polynomial and Gaussian combinations of the base features)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Find separating plane/SVM in that space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Voila:  A nonlinear classifier!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4559300"/>
            <a:ext cx="4070350" cy="1841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D165-5BF4-0B45-9C78-69D30B2B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Soft margin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BE41-042F-854C-A7A9-71848F9D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2856"/>
            <a:ext cx="7772400" cy="4767943"/>
          </a:xfrm>
        </p:spPr>
        <p:txBody>
          <a:bodyPr/>
          <a:lstStyle/>
          <a:p>
            <a:r>
              <a:rPr lang="en-US" sz="3200" dirty="0"/>
              <a:t>What if data from two classes not</a:t>
            </a:r>
            <a:br>
              <a:rPr lang="en-US" sz="3200" dirty="0"/>
            </a:br>
            <a:r>
              <a:rPr lang="en-US" sz="3200" dirty="0"/>
              <a:t>linearly separable?</a:t>
            </a:r>
          </a:p>
          <a:p>
            <a:r>
              <a:rPr lang="en-US" sz="3200" dirty="0"/>
              <a:t> Allow a fat decision margin to make a few mistakes</a:t>
            </a:r>
          </a:p>
          <a:p>
            <a:r>
              <a:rPr lang="en-US" sz="3200" dirty="0"/>
              <a:t>Some points, outliers or noisy examples, are inside or on wrong side of the margin</a:t>
            </a:r>
          </a:p>
          <a:p>
            <a:r>
              <a:rPr lang="en-US" sz="3200" dirty="0"/>
              <a:t>Each outlier incurs a cost based on distance to hyperplane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883DE-7D02-2243-B6E4-DF93F8F1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417" y="346075"/>
            <a:ext cx="1510165" cy="136525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555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0924-226F-9C46-8D0A-1BDBA348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5416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Kernel trick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F2097-A8ED-8648-8092-76FF8563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45109"/>
            <a:ext cx="7772400" cy="4717475"/>
          </a:xfrm>
        </p:spPr>
        <p:txBody>
          <a:bodyPr/>
          <a:lstStyle/>
          <a:p>
            <a:r>
              <a:rPr lang="en-US" sz="3200" dirty="0"/>
              <a:t>What if data from two classes not linearly separable?</a:t>
            </a:r>
          </a:p>
          <a:p>
            <a:r>
              <a:rPr lang="en-US" sz="3200" dirty="0"/>
              <a:t>Project data onto a higher dimensional space where it becomes linearly separable</a:t>
            </a:r>
          </a:p>
          <a:p>
            <a:r>
              <a:rPr lang="en-US" sz="3200" dirty="0"/>
              <a:t>Many SVMs can take an argument, a kernel, that does the transformation of the data</a:t>
            </a:r>
          </a:p>
          <a:p>
            <a:r>
              <a:rPr lang="en-US" sz="3200" dirty="0"/>
              <a:t>Deciding what kernel function to use is done through </a:t>
            </a:r>
            <a:r>
              <a:rPr lang="en-US" sz="3200" dirty="0" err="1"/>
              <a:t>eperimentation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30028-53C4-7943-8390-91F0F0DAD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188723"/>
            <a:ext cx="2971800" cy="13496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215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5344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SVM Performance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219200"/>
            <a:ext cx="8001000" cy="4876800"/>
          </a:xfrm>
        </p:spPr>
        <p:txBody>
          <a:bodyPr/>
          <a:lstStyle/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Can handle very large features spaces (e.g., 100K features)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Relatively fast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Anecdotally they work very, very well indeed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Example: They are among the best-known classifier on a well-studied hand-written-character recognition benchmark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Binary vs. multi classification (1)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SVMs can only do </a:t>
            </a:r>
            <a:r>
              <a:rPr lang="en-US" sz="3200" b="1" dirty="0">
                <a:ea typeface="ＭＳ Ｐゴシック" charset="0"/>
                <a:cs typeface="ＭＳ Ｐゴシック" charset="0"/>
              </a:rPr>
              <a:t>binary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classification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Two approaches to multi classification: OVA and OVO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OVA or </a:t>
            </a:r>
            <a:r>
              <a:rPr lang="en-US" sz="3200" b="1" dirty="0">
                <a:ea typeface="ＭＳ Ｐゴシック" charset="0"/>
                <a:cs typeface="ＭＳ Ｐゴシック" charset="0"/>
              </a:rPr>
              <a:t>one-vs-all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: turns n-way classification into n binary classification tasks:</a:t>
            </a:r>
          </a:p>
          <a:p>
            <a:pPr marL="522288" lvl="2" indent="-174625"/>
            <a:r>
              <a:rPr lang="en-US" sz="2800" dirty="0">
                <a:ea typeface="ＭＳ Ｐゴシック" charset="0"/>
              </a:rPr>
              <a:t>E.g., for zoo problem, do mammal vs. not-mammal, fish vs. not-fish, … bird vs. not-bird, …</a:t>
            </a:r>
          </a:p>
          <a:p>
            <a:pPr marL="522288" lvl="2" indent="-174625"/>
            <a:r>
              <a:rPr lang="en-US" sz="2800" dirty="0">
                <a:ea typeface="ＭＳ Ｐゴシック" charset="0"/>
              </a:rPr>
              <a:t>Pick one that results in the highest score (e.g., widest margin)</a:t>
            </a:r>
            <a:endParaRPr lang="en-US" sz="2800" dirty="0">
              <a:ea typeface="ＭＳ Ｐゴシック" charset="0"/>
              <a:cs typeface="ＭＳ Ｐゴシック" charset="0"/>
            </a:endParaRPr>
          </a:p>
          <a:p>
            <a:endParaRPr lang="en-US" sz="2800" dirty="0">
              <a:ea typeface="ＭＳ Ｐゴシック" charset="0"/>
              <a:cs typeface="ＭＳ Ｐゴシック" charset="0"/>
            </a:endParaRPr>
          </a:p>
          <a:p>
            <a:pPr lvl="1"/>
            <a:endParaRPr lang="en-US" sz="2800" dirty="0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19</a:t>
            </a:fld>
            <a:endParaRPr lang="en-US" sz="1000" dirty="0"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Support Vector Machines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534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Very popular ML technique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Became popular in the late 90s (</a:t>
            </a:r>
            <a:r>
              <a:rPr lang="en-US" sz="2800" dirty="0" err="1">
                <a:ea typeface="ＭＳ Ｐゴシック" charset="0"/>
              </a:rPr>
              <a:t>Vapnik</a:t>
            </a:r>
            <a:r>
              <a:rPr lang="en-US" sz="2800" dirty="0">
                <a:ea typeface="ＭＳ Ｐゴシック" charset="0"/>
              </a:rPr>
              <a:t> 1995; 1998)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Invented in the late 70s (</a:t>
            </a:r>
            <a:r>
              <a:rPr lang="en-US" sz="2800" dirty="0" err="1">
                <a:ea typeface="ＭＳ Ｐゴシック" charset="0"/>
              </a:rPr>
              <a:t>Vapnik</a:t>
            </a:r>
            <a:r>
              <a:rPr lang="en-US" sz="2800" dirty="0">
                <a:ea typeface="ＭＳ Ｐゴシック" charset="0"/>
              </a:rPr>
              <a:t>, 1979)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Controls complexity and </a:t>
            </a:r>
            <a:r>
              <a:rPr lang="en-US" sz="3200" dirty="0" err="1">
                <a:ea typeface="ＭＳ Ｐゴシック" charset="0"/>
                <a:cs typeface="ＭＳ Ｐゴシック" charset="0"/>
              </a:rPr>
              <a:t>overfitting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, so works well on a wide range of practical problems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Can handle high dimensional vector spaces, which makes feature selection less critical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Very fast and memory efficient </a:t>
            </a:r>
            <a:r>
              <a:rPr lang="en-US" sz="3200" dirty="0" err="1">
                <a:ea typeface="ＭＳ Ｐゴシック" charset="0"/>
                <a:cs typeface="ＭＳ Ｐゴシック" charset="0"/>
              </a:rPr>
              <a:t>implementa-tions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, e.g., </a:t>
            </a:r>
            <a:r>
              <a:rPr lang="en-US" sz="3200" dirty="0">
                <a:ea typeface="ＭＳ Ｐゴシック" charset="0"/>
                <a:cs typeface="ＭＳ Ｐゴシック" charset="0"/>
                <a:hlinkClick r:id="rId3"/>
              </a:rPr>
              <a:t>svm_light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3200" dirty="0">
                <a:ea typeface="ＭＳ Ｐゴシック" charset="0"/>
                <a:cs typeface="ＭＳ Ｐゴシック" charset="0"/>
              </a:rPr>
              <a:t>Not always best solution, especially for problems with small vector spaces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Binary vs. multi classification (2)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OVO for n classes builds N*(N-1)/2 one-vs-one classifiers</a:t>
            </a:r>
          </a:p>
          <a:p>
            <a:pPr lvl="2"/>
            <a:r>
              <a:rPr lang="en-US" sz="3200" dirty="0">
                <a:ea typeface="ＭＳ Ｐゴシック" charset="0"/>
              </a:rPr>
              <a:t>Mammal vs. fish, mammal vs. reptile, </a:t>
            </a:r>
            <a:r>
              <a:rPr lang="en-US" sz="3200" dirty="0" err="1">
                <a:ea typeface="ＭＳ Ｐゴシック" charset="0"/>
              </a:rPr>
              <a:t>etc</a:t>
            </a:r>
            <a:r>
              <a:rPr lang="en-US" sz="3200" dirty="0">
                <a:ea typeface="ＭＳ Ｐゴシック" charset="0"/>
              </a:rPr>
              <a:t>… 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Choose the on that wins the most 1x1 pairings</a:t>
            </a:r>
          </a:p>
          <a:p>
            <a:pPr lvl="1"/>
            <a:endParaRPr lang="en-US" sz="3200" dirty="0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20</a:t>
            </a:fld>
            <a:endParaRPr lang="en-US" sz="1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8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194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19460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19462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19464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228600" y="1828800"/>
            <a:ext cx="1905000" cy="99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19467" name="Oval 10"/>
          <p:cNvSpPr>
            <a:spLocks noChangeArrowheads="1"/>
          </p:cNvSpPr>
          <p:nvPr/>
        </p:nvSpPr>
        <p:spPr bwMode="auto">
          <a:xfrm rot="4800000">
            <a:off x="3055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dirty="0">
              <a:latin typeface="Calibri"/>
            </a:endParaRPr>
          </a:p>
        </p:txBody>
      </p:sp>
      <p:sp>
        <p:nvSpPr>
          <p:cNvPr id="19468" name="Oval 11"/>
          <p:cNvSpPr>
            <a:spLocks noChangeArrowheads="1"/>
          </p:cNvSpPr>
          <p:nvPr/>
        </p:nvSpPr>
        <p:spPr bwMode="auto">
          <a:xfrm rot="5880000">
            <a:off x="3063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dirty="0">
              <a:latin typeface="Calibri"/>
            </a:endParaRPr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71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2" name="Oval 15"/>
          <p:cNvSpPr>
            <a:spLocks noChangeArrowheads="1"/>
          </p:cNvSpPr>
          <p:nvPr/>
        </p:nvSpPr>
        <p:spPr bwMode="auto">
          <a:xfrm>
            <a:off x="2438400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3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4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5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6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7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8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9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0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1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2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3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4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5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6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7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8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9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0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1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2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3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4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5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6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7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8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9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0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1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2" name="Oval 45"/>
          <p:cNvSpPr>
            <a:spLocks noChangeArrowheads="1"/>
          </p:cNvSpPr>
          <p:nvPr/>
        </p:nvSpPr>
        <p:spPr bwMode="auto">
          <a:xfrm rot="4800000">
            <a:off x="2456657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3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4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5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19506" name="Text Box 49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19507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15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1508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1510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1512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1515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16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17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8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9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0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1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2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3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4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5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6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7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8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9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0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1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2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3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4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5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6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7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8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9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0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1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2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3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4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5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6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7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8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9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0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1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2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3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1554" name="Line 49"/>
          <p:cNvSpPr>
            <a:spLocks noChangeShapeType="1"/>
          </p:cNvSpPr>
          <p:nvPr/>
        </p:nvSpPr>
        <p:spPr bwMode="auto">
          <a:xfrm flipV="1">
            <a:off x="2590800" y="2208213"/>
            <a:ext cx="3124200" cy="3051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55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3563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4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6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7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8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9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0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1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2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3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4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5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6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8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9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0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1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2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3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4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5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6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7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8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9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0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1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2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3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4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5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6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7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8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9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600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601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3602" name="Line 49"/>
          <p:cNvSpPr>
            <a:spLocks noChangeShapeType="1"/>
          </p:cNvSpPr>
          <p:nvPr/>
        </p:nvSpPr>
        <p:spPr bwMode="auto">
          <a:xfrm flipV="1">
            <a:off x="2286000" y="2360613"/>
            <a:ext cx="4038600" cy="2593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603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705600" y="6553200"/>
            <a:ext cx="2438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56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5604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5611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2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3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14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15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6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7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8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9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0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1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2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3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4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5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6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7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8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9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0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1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2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3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4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5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6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7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8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9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0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1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2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3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4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5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6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7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8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9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5650" name="Line 49"/>
          <p:cNvSpPr>
            <a:spLocks noChangeShapeType="1"/>
          </p:cNvSpPr>
          <p:nvPr/>
        </p:nvSpPr>
        <p:spPr bwMode="auto">
          <a:xfrm flipV="1">
            <a:off x="3429000" y="1674813"/>
            <a:ext cx="1447800" cy="4041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51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5256336" y="6553199"/>
            <a:ext cx="3887664" cy="3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7654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7656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7659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0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1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3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4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5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6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7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1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3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4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5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6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7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8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9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0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1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2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3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4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5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6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7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8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9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0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1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2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3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4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5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6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7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7698" name="Line 49"/>
          <p:cNvSpPr>
            <a:spLocks noChangeShapeType="1"/>
          </p:cNvSpPr>
          <p:nvPr/>
        </p:nvSpPr>
        <p:spPr bwMode="auto">
          <a:xfrm flipV="1">
            <a:off x="3429000" y="1674813"/>
            <a:ext cx="1447800" cy="4041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99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7700" name="Text Box 51"/>
          <p:cNvSpPr txBox="1">
            <a:spLocks noChangeArrowheads="1"/>
          </p:cNvSpPr>
          <p:nvPr/>
        </p:nvSpPr>
        <p:spPr bwMode="auto">
          <a:xfrm>
            <a:off x="6400800" y="3352800"/>
            <a:ext cx="2590800" cy="19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Any of these would be fine..</a:t>
            </a:r>
          </a:p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..but which is best?</a:t>
            </a:r>
          </a:p>
        </p:txBody>
      </p:sp>
      <p:sp>
        <p:nvSpPr>
          <p:cNvPr id="27701" name="Line 52"/>
          <p:cNvSpPr>
            <a:spLocks noChangeShapeType="1"/>
          </p:cNvSpPr>
          <p:nvPr/>
        </p:nvSpPr>
        <p:spPr bwMode="auto">
          <a:xfrm flipV="1">
            <a:off x="2286000" y="2360613"/>
            <a:ext cx="4038600" cy="2593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2" name="Line 53"/>
          <p:cNvSpPr>
            <a:spLocks noChangeShapeType="1"/>
          </p:cNvSpPr>
          <p:nvPr/>
        </p:nvSpPr>
        <p:spPr bwMode="auto">
          <a:xfrm flipV="1">
            <a:off x="2590800" y="2208213"/>
            <a:ext cx="3124200" cy="3051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3" name="Line 54"/>
          <p:cNvSpPr>
            <a:spLocks noChangeShapeType="1"/>
          </p:cNvSpPr>
          <p:nvPr/>
        </p:nvSpPr>
        <p:spPr bwMode="auto">
          <a:xfrm flipV="1">
            <a:off x="2057400" y="2436813"/>
            <a:ext cx="4800600" cy="2212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4" name="Line 55"/>
          <p:cNvSpPr>
            <a:spLocks noChangeShapeType="1"/>
          </p:cNvSpPr>
          <p:nvPr/>
        </p:nvSpPr>
        <p:spPr bwMode="auto">
          <a:xfrm flipV="1">
            <a:off x="2438400" y="2208213"/>
            <a:ext cx="3810000" cy="28225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5" name="Line 56"/>
          <p:cNvSpPr>
            <a:spLocks noChangeShapeType="1"/>
          </p:cNvSpPr>
          <p:nvPr/>
        </p:nvSpPr>
        <p:spPr bwMode="auto">
          <a:xfrm flipV="1">
            <a:off x="2362200" y="1903413"/>
            <a:ext cx="3886200" cy="3355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6" name="Line 57"/>
          <p:cNvSpPr>
            <a:spLocks noChangeShapeType="1"/>
          </p:cNvSpPr>
          <p:nvPr/>
        </p:nvSpPr>
        <p:spPr bwMode="auto">
          <a:xfrm flipV="1">
            <a:off x="2590800" y="1751013"/>
            <a:ext cx="3429000" cy="3355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7" name="Line 58"/>
          <p:cNvSpPr>
            <a:spLocks noChangeShapeType="1"/>
          </p:cNvSpPr>
          <p:nvPr/>
        </p:nvSpPr>
        <p:spPr bwMode="auto">
          <a:xfrm flipV="1">
            <a:off x="2819400" y="2132013"/>
            <a:ext cx="2743200" cy="35083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8" name="Line 59"/>
          <p:cNvSpPr>
            <a:spLocks noChangeShapeType="1"/>
          </p:cNvSpPr>
          <p:nvPr/>
        </p:nvSpPr>
        <p:spPr bwMode="auto">
          <a:xfrm flipV="1">
            <a:off x="2362200" y="2208213"/>
            <a:ext cx="4114800" cy="28225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3200400" y="1219200"/>
            <a:ext cx="2006600" cy="4727575"/>
            <a:chOff x="-442" y="-5680"/>
            <a:chExt cx="5906" cy="16497"/>
          </a:xfrm>
        </p:grpSpPr>
        <p:sp>
          <p:nvSpPr>
            <p:cNvPr id="29749" name="Line 2"/>
            <p:cNvSpPr>
              <a:spLocks noChangeShapeType="1"/>
            </p:cNvSpPr>
            <p:nvPr/>
          </p:nvSpPr>
          <p:spPr bwMode="auto">
            <a:xfrm flipV="1">
              <a:off x="-361" y="-5453"/>
              <a:ext cx="5744" cy="16044"/>
            </a:xfrm>
            <a:prstGeom prst="line">
              <a:avLst/>
            </a:prstGeom>
            <a:noFill/>
            <a:ln w="104760">
              <a:solidFill>
                <a:srgbClr val="FFCF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0" name="Line 3"/>
            <p:cNvSpPr>
              <a:spLocks noChangeShapeType="1"/>
            </p:cNvSpPr>
            <p:nvPr/>
          </p:nvSpPr>
          <p:spPr bwMode="auto">
            <a:xfrm flipV="1">
              <a:off x="-442" y="-5680"/>
              <a:ext cx="5906" cy="1649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969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Classifier Margin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0" name="Line 15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1" name="Line 16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6" name="Text Box 51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9747" name="Text Box 52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9748" name="Text Box 53"/>
          <p:cNvSpPr txBox="1">
            <a:spLocks noChangeArrowheads="1"/>
          </p:cNvSpPr>
          <p:nvPr/>
        </p:nvSpPr>
        <p:spPr bwMode="auto">
          <a:xfrm>
            <a:off x="6172200" y="2718695"/>
            <a:ext cx="2971800" cy="26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 linear classifier’s 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margin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is width that boundary could be increased by before hitting a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datapoint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477000" y="6553200"/>
            <a:ext cx="2667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1746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47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Maximum Margin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31752" name="Line 7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31754" name="Line 9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1757" name="Oval 12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8" name="Oval 13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9" name="Line 14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60" name="Line 15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61" name="Oval 16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2" name="Oval 17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3" name="Oval 18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4" name="Oval 19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5" name="Oval 20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6" name="Oval 21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7" name="Oval 22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8" name="Oval 23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9" name="Oval 24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0" name="Oval 25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1" name="Oval 26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2" name="Oval 27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3" name="Oval 28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4" name="Oval 29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5" name="Oval 30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6" name="Oval 31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7" name="Oval 32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8" name="Oval 33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9" name="Oval 34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0" name="Oval 35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1" name="Oval 36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2" name="Oval 37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3" name="Oval 38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4" name="Oval 39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5" name="Oval 40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6" name="Oval 41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7" name="Oval 42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8" name="Oval 43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9" name="Oval 44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0" name="Oval 45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1" name="Oval 46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2" name="Oval 47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3" name="Oval 48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4" name="Oval 49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5" name="Text Box 50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1796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1797" name="Text Box 52"/>
          <p:cNvSpPr txBox="1">
            <a:spLocks noChangeArrowheads="1"/>
          </p:cNvSpPr>
          <p:nvPr/>
        </p:nvSpPr>
        <p:spPr bwMode="auto">
          <a:xfrm>
            <a:off x="6283446" y="2286000"/>
            <a:ext cx="2860554" cy="287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the, um, maximum margin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simplest kind of SVM, called an LSVM</a:t>
            </a:r>
          </a:p>
        </p:txBody>
      </p:sp>
      <p:sp>
        <p:nvSpPr>
          <p:cNvPr id="31798" name="AutoShape 53"/>
          <p:cNvSpPr>
            <a:spLocks noChangeArrowheads="1"/>
          </p:cNvSpPr>
          <p:nvPr/>
        </p:nvSpPr>
        <p:spPr bwMode="auto">
          <a:xfrm>
            <a:off x="6740525" y="5791200"/>
            <a:ext cx="1758950" cy="381000"/>
          </a:xfrm>
          <a:prstGeom prst="wedgeRectCallout">
            <a:avLst>
              <a:gd name="adj1" fmla="val 51345"/>
              <a:gd name="adj2" fmla="val -230250"/>
            </a:avLst>
          </a:prstGeom>
          <a:solidFill>
            <a:srgbClr val="CCFFC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Linea SVM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8906</TotalTime>
  <Words>1290</Words>
  <Application>Microsoft Macintosh PowerPoint</Application>
  <PresentationFormat>On-screen Show (4:3)</PresentationFormat>
  <Paragraphs>205</Paragraphs>
  <Slides>20</Slides>
  <Notes>14</Notes>
  <HiddenSlides>3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Symbol</vt:lpstr>
      <vt:lpstr>Tahoma</vt:lpstr>
      <vt:lpstr>Times New Roman</vt:lpstr>
      <vt:lpstr>Blank Presentation</vt:lpstr>
      <vt:lpstr>Equation</vt:lpstr>
      <vt:lpstr>Support Vector Machines</vt:lpstr>
      <vt:lpstr>Support Vector Machines</vt:lpstr>
      <vt:lpstr> Linear Classifiers</vt:lpstr>
      <vt:lpstr> Linear Classifiers</vt:lpstr>
      <vt:lpstr> Linear Classifiers</vt:lpstr>
      <vt:lpstr> Linear Classifiers</vt:lpstr>
      <vt:lpstr> Linear Classifiers</vt:lpstr>
      <vt:lpstr>Classifier Margin</vt:lpstr>
      <vt:lpstr>Maximum Margin</vt:lpstr>
      <vt:lpstr>Maximum Margin</vt:lpstr>
      <vt:lpstr>Why Maximum Margin?</vt:lpstr>
      <vt:lpstr>Specifying a line and margin</vt:lpstr>
      <vt:lpstr>Specifying a line and margin</vt:lpstr>
      <vt:lpstr>Learning the Maximum Margin Classifier</vt:lpstr>
      <vt:lpstr>Learning SVMs</vt:lpstr>
      <vt:lpstr>Soft margin classification</vt:lpstr>
      <vt:lpstr>Kernel trick</vt:lpstr>
      <vt:lpstr>SVM Performance</vt:lpstr>
      <vt:lpstr>Binary vs. multi classification (1)</vt:lpstr>
      <vt:lpstr>Binary vs. multi classification (2)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491</cp:revision>
  <cp:lastPrinted>2012-12-05T20:53:30Z</cp:lastPrinted>
  <dcterms:created xsi:type="dcterms:W3CDTF">2009-12-09T21:37:40Z</dcterms:created>
  <dcterms:modified xsi:type="dcterms:W3CDTF">2019-04-22T18:11:35Z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