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1" r:id="rId1"/>
  </p:sldMasterIdLst>
  <p:notesMasterIdLst>
    <p:notesMasterId r:id="rId23"/>
  </p:notesMasterIdLst>
  <p:handoutMasterIdLst>
    <p:handoutMasterId r:id="rId24"/>
  </p:handoutMasterIdLst>
  <p:sldIdLst>
    <p:sldId id="257" r:id="rId2"/>
    <p:sldId id="309" r:id="rId3"/>
    <p:sldId id="311" r:id="rId4"/>
    <p:sldId id="312" r:id="rId5"/>
    <p:sldId id="328" r:id="rId6"/>
    <p:sldId id="313" r:id="rId7"/>
    <p:sldId id="329" r:id="rId8"/>
    <p:sldId id="314" r:id="rId9"/>
    <p:sldId id="316" r:id="rId10"/>
    <p:sldId id="315" r:id="rId11"/>
    <p:sldId id="317" r:id="rId12"/>
    <p:sldId id="321" r:id="rId13"/>
    <p:sldId id="318" r:id="rId14"/>
    <p:sldId id="319" r:id="rId15"/>
    <p:sldId id="327" r:id="rId16"/>
    <p:sldId id="320" r:id="rId17"/>
    <p:sldId id="326" r:id="rId18"/>
    <p:sldId id="323" r:id="rId19"/>
    <p:sldId id="324" r:id="rId20"/>
    <p:sldId id="322" r:id="rId21"/>
    <p:sldId id="325" r:id="rId22"/>
  </p:sldIdLst>
  <p:sldSz cx="9144000" cy="6858000" type="screen4x3"/>
  <p:notesSz cx="9601200" cy="7315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FF0000"/>
    <a:srgbClr val="FF4D23"/>
    <a:srgbClr val="921C00"/>
    <a:srgbClr val="C425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22" autoAdjust="0"/>
    <p:restoredTop sz="95745" autoAdjust="0"/>
  </p:normalViewPr>
  <p:slideViewPr>
    <p:cSldViewPr showGuides="1">
      <p:cViewPr varScale="1">
        <p:scale>
          <a:sx n="100" d="100"/>
          <a:sy n="100" d="100"/>
        </p:scale>
        <p:origin x="184" y="3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47" tIns="47523" rIns="95047" bIns="47523" numCol="1" anchor="t" anchorCtr="0" compatLnSpc="1">
            <a:prstTxWarp prst="textNoShape">
              <a:avLst/>
            </a:prstTxWarp>
          </a:bodyPr>
          <a:lstStyle>
            <a:lvl1pPr defTabSz="949325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363" y="0"/>
            <a:ext cx="41878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47" tIns="47523" rIns="95047" bIns="47523" numCol="1" anchor="t" anchorCtr="0" compatLnSpc="1">
            <a:prstTxWarp prst="textNoShape">
              <a:avLst/>
            </a:prstTxWarp>
          </a:bodyPr>
          <a:lstStyle>
            <a:lvl1pPr algn="r" defTabSz="949325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6595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47" tIns="47523" rIns="95047" bIns="47523" numCol="1" anchor="b" anchorCtr="0" compatLnSpc="1">
            <a:prstTxWarp prst="textNoShape">
              <a:avLst/>
            </a:prstTxWarp>
          </a:bodyPr>
          <a:lstStyle>
            <a:lvl1pPr defTabSz="949325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363" y="6965950"/>
            <a:ext cx="41878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47" tIns="47523" rIns="95047" bIns="47523" numCol="1" anchor="b" anchorCtr="0" compatLnSpc="1">
            <a:prstTxWarp prst="textNoShape">
              <a:avLst/>
            </a:prstTxWarp>
          </a:bodyPr>
          <a:lstStyle>
            <a:lvl1pPr algn="r" defTabSz="949325">
              <a:defRPr sz="1300"/>
            </a:lvl1pPr>
          </a:lstStyle>
          <a:p>
            <a:pPr>
              <a:defRPr/>
            </a:pPr>
            <a:fld id="{798A9AE7-807B-154F-9E1A-F10F8B1DC6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9387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775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809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438" y="3475038"/>
            <a:ext cx="7680325" cy="329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775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66B1B3F2-F8E9-F048-AD83-C52045BF03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1564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B97DA65-1382-B440-AD6A-01C5E739C01D}" type="slidenum">
              <a:rPr lang="en-US" sz="1300"/>
              <a:pPr/>
              <a:t>1</a:t>
            </a:fld>
            <a:endParaRPr lang="en-US" sz="130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A9AA1ED-B34C-7B47-8E73-400F1BF8E1B7}" type="datetime1">
              <a:rPr lang="en-US"/>
              <a:pPr>
                <a:defRPr/>
              </a:pPr>
              <a:t>2/26/19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6A78FAC9-A120-794D-AA87-C8BC436EDC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335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9C1D6F1A-73D4-F54C-AFA9-2A5E78C22E45}" type="datetime1">
              <a:rPr lang="en-US"/>
              <a:pPr>
                <a:defRPr/>
              </a:pPr>
              <a:t>2/26/19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DD63879A-9857-B24B-92BE-E4CCA35C0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380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645D24C6-176A-3748-8E9B-9EBEB6918969}" type="datetime1">
              <a:rPr lang="en-US"/>
              <a:pPr>
                <a:defRPr/>
              </a:pPr>
              <a:t>2/26/19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FB54D4DF-8D5F-1E43-A17B-3092D588FD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823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D989EA49-DCCD-7E48-BA1F-20D99AE07F44}" type="datetime1">
              <a:rPr lang="en-US"/>
              <a:pPr>
                <a:defRPr/>
              </a:pPr>
              <a:t>2/26/19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78B5F103-C241-E44E-81E6-0AE5C30384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170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32F53640-0DB3-6B4F-B7C2-87790A0B92FC}" type="datetime1">
              <a:rPr lang="en-US"/>
              <a:pPr>
                <a:defRPr/>
              </a:pPr>
              <a:t>2/26/19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21DF08F7-1447-5D42-86E1-93D238A1A9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952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1CD494B5-F59B-5547-A1A3-83002B1E26A2}" type="datetime1">
              <a:rPr lang="en-US"/>
              <a:pPr>
                <a:defRPr/>
              </a:pPr>
              <a:t>2/26/19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DE037439-D101-934A-8CF3-F1583B6DEE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342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54AFBD96-64B0-4042-8AEB-E093CE57CBD7}" type="datetime1">
              <a:rPr lang="en-US"/>
              <a:pPr>
                <a:defRPr/>
              </a:pPr>
              <a:t>2/26/19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65A24CBD-BA22-6B46-B47E-6551187F9E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05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435C01F0-20BA-CE45-8512-79F33BC748E7}" type="datetime1">
              <a:rPr lang="en-US"/>
              <a:pPr>
                <a:defRPr/>
              </a:pPr>
              <a:t>2/26/19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A7EC609B-8A18-3D4A-B502-4F0D603711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751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539D5803-AEB2-3840-817C-CC2E38655527}" type="datetime1">
              <a:rPr lang="en-US"/>
              <a:pPr>
                <a:defRPr/>
              </a:pPr>
              <a:t>2/26/19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926118E1-2E80-874E-9E09-F95F7519F3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720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DEAAFBEA-FD8B-664C-834A-1997D95478DA}" type="datetime1">
              <a:rPr lang="en-US"/>
              <a:pPr>
                <a:defRPr/>
              </a:pPr>
              <a:t>2/26/19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78F74E84-3DBF-7749-B991-3E926F2B7A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182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A8CDCE72-2775-6344-9F11-32D576E9BE46}" type="datetime1">
              <a:rPr lang="en-US"/>
              <a:pPr>
                <a:defRPr/>
              </a:pPr>
              <a:t>2/26/19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309EC75B-B053-324D-A4C3-55B1BC8BE2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914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95400"/>
            <a:ext cx="82296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ikipedia.org/wiki/Battleship_(puzzle" TargetMode="External"/><Relationship Id="rId2" Type="http://schemas.openxmlformats.org/officeDocument/2006/relationships/hyperlink" Target="http://www.conceptispuzzles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hyperlink" Target="http://bit.ly/cspBs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python-constrain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"/>
            <a:ext cx="3048000" cy="284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905000"/>
            <a:ext cx="9144000" cy="2819400"/>
          </a:xfrm>
        </p:spPr>
        <p:txBody>
          <a:bodyPr/>
          <a:lstStyle/>
          <a:p>
            <a:pPr eaLnBrk="1" hangingPunct="1">
              <a:defRPr/>
            </a:pPr>
            <a:r>
              <a:rPr lang="en-US" sz="11500" dirty="0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CSP in</a:t>
            </a:r>
            <a:br>
              <a:rPr lang="en-US" sz="11500" dirty="0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en-US" sz="11500" dirty="0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Python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3x3 Magic Square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z="2800">
                <a:latin typeface="Lucida Console" charset="0"/>
                <a:ea typeface="ＭＳ Ｐゴシック" charset="0"/>
                <a:cs typeface="Lucida Console" charset="0"/>
              </a:rPr>
              <a:t>&gt; python ms3.py</a:t>
            </a:r>
          </a:p>
          <a:p>
            <a:pPr>
              <a:buFont typeface="Arial" charset="0"/>
              <a:buNone/>
            </a:pPr>
            <a:r>
              <a:rPr lang="en-US" sz="2800">
                <a:latin typeface="Lucida Console" charset="0"/>
                <a:ea typeface="ＭＳ Ｐゴシック" charset="0"/>
                <a:cs typeface="Lucida Console" charset="0"/>
              </a:rPr>
              <a:t>[{0:6,1:7,2:2,…8:4}, {0:6,1:…}, …]</a:t>
            </a:r>
          </a:p>
          <a:p>
            <a:pPr>
              <a:buFont typeface="Arial" charset="0"/>
              <a:buNone/>
            </a:pPr>
            <a:endParaRPr lang="en-US" sz="2800">
              <a:latin typeface="Lucida Console" charset="0"/>
              <a:ea typeface="ＭＳ Ｐゴシック" charset="0"/>
              <a:cs typeface="Lucida Console" charset="0"/>
            </a:endParaRPr>
          </a:p>
          <a:p>
            <a:pPr>
              <a:buFont typeface="Arial" charset="0"/>
              <a:buNone/>
            </a:pPr>
            <a:r>
              <a:rPr lang="en-US" sz="2800">
                <a:latin typeface="Lucida Console" charset="0"/>
                <a:ea typeface="ＭＳ Ｐゴシック" charset="0"/>
                <a:cs typeface="Lucida Console" charset="0"/>
              </a:rPr>
              <a:t>6 7 2</a:t>
            </a:r>
          </a:p>
          <a:p>
            <a:pPr>
              <a:buFont typeface="Arial" charset="0"/>
              <a:buNone/>
            </a:pPr>
            <a:r>
              <a:rPr lang="en-US" sz="2800">
                <a:latin typeface="Lucida Console" charset="0"/>
                <a:ea typeface="ＭＳ Ｐゴシック" charset="0"/>
                <a:cs typeface="Lucida Console" charset="0"/>
              </a:rPr>
              <a:t>1 5 9</a:t>
            </a:r>
          </a:p>
          <a:p>
            <a:pPr>
              <a:buFont typeface="Arial" charset="0"/>
              <a:buNone/>
            </a:pPr>
            <a:r>
              <a:rPr lang="en-US" sz="2800">
                <a:latin typeface="Lucida Console" charset="0"/>
                <a:ea typeface="ＭＳ Ｐゴシック" charset="0"/>
                <a:cs typeface="Lucida Console" charset="0"/>
              </a:rPr>
              <a:t>8 3 4</a:t>
            </a:r>
          </a:p>
          <a:p>
            <a:pPr>
              <a:buFont typeface="Arial" charset="0"/>
              <a:buNone/>
            </a:pPr>
            <a:endParaRPr lang="en-US" sz="1000">
              <a:latin typeface="Lucida Console" charset="0"/>
              <a:ea typeface="ＭＳ Ｐゴシック" charset="0"/>
              <a:cs typeface="Lucida Console" charset="0"/>
            </a:endParaRPr>
          </a:p>
          <a:p>
            <a:pPr>
              <a:buFont typeface="Arial" charset="0"/>
              <a:buNone/>
            </a:pPr>
            <a:r>
              <a:rPr lang="en-US" sz="2800">
                <a:latin typeface="Lucida Console" charset="0"/>
                <a:ea typeface="ＭＳ Ｐゴシック" charset="0"/>
                <a:cs typeface="Lucida Console" charset="0"/>
              </a:rPr>
              <a:t>6 1 8</a:t>
            </a:r>
          </a:p>
          <a:p>
            <a:pPr>
              <a:buFont typeface="Arial" charset="0"/>
              <a:buNone/>
            </a:pPr>
            <a:r>
              <a:rPr lang="en-US" sz="2800">
                <a:latin typeface="Lucida Console" charset="0"/>
                <a:ea typeface="ＭＳ Ｐゴシック" charset="0"/>
                <a:cs typeface="Lucida Console" charset="0"/>
              </a:rPr>
              <a:t>7 5 3</a:t>
            </a:r>
          </a:p>
          <a:p>
            <a:pPr>
              <a:buFont typeface="Arial" charset="0"/>
              <a:buNone/>
            </a:pPr>
            <a:r>
              <a:rPr lang="en-US" sz="2800">
                <a:latin typeface="Lucida Console" charset="0"/>
                <a:ea typeface="ＭＳ Ｐゴシック" charset="0"/>
                <a:cs typeface="Lucida Console" charset="0"/>
              </a:rPr>
              <a:t>2 9 4</a:t>
            </a:r>
          </a:p>
          <a:p>
            <a:pPr>
              <a:buFont typeface="Arial" charset="0"/>
              <a:buNone/>
            </a:pPr>
            <a:r>
              <a:rPr lang="en-US" sz="2000">
                <a:latin typeface="Lucida Console" charset="0"/>
                <a:ea typeface="ＭＳ Ｐゴシック" charset="0"/>
                <a:cs typeface="Lucida Console" charset="0"/>
              </a:rPr>
              <a:t>… six more solutions …</a:t>
            </a:r>
          </a:p>
        </p:txBody>
      </p:sp>
      <p:pic>
        <p:nvPicPr>
          <p:cNvPr id="23555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530600"/>
            <a:ext cx="3787775" cy="294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Constraints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686800" cy="5257800"/>
          </a:xfrm>
        </p:spPr>
        <p:txBody>
          <a:bodyPr/>
          <a:lstStyle/>
          <a:p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</a:rPr>
              <a:t>FunctionConstraint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(f, v)</a:t>
            </a:r>
          </a:p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Arguments: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</a:rPr>
              <a:t>F: a function of N (N&gt;0) arguments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</a:rPr>
              <a:t>V: a list of N variables</a:t>
            </a:r>
          </a:p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Function can be defined &amp; referenced by name or defined locally via lambda expressions</a:t>
            </a:r>
          </a:p>
          <a:p>
            <a:endParaRPr lang="en-US" sz="12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635000" lvl="1" indent="-341313"/>
            <a:r>
              <a:rPr lang="en-US" sz="2400" dirty="0" err="1">
                <a:latin typeface="Lucida Console" charset="0"/>
                <a:ea typeface="ＭＳ Ｐゴシック" charset="0"/>
                <a:cs typeface="Lucida Console" charset="0"/>
              </a:rPr>
              <a:t>p.addConstraint</a:t>
            </a:r>
            <a:r>
              <a:rPr lang="en-US" sz="2400" dirty="0">
                <a:latin typeface="Lucida Console" charset="0"/>
                <a:ea typeface="ＭＳ Ｐゴシック" charset="0"/>
                <a:cs typeface="Lucida Console" charset="0"/>
              </a:rPr>
              <a:t>(lambda </a:t>
            </a:r>
            <a:r>
              <a:rPr lang="en-US" sz="2400" dirty="0" err="1">
                <a:latin typeface="Lucida Console" charset="0"/>
                <a:ea typeface="ＭＳ Ｐゴシック" charset="0"/>
                <a:cs typeface="Lucida Console" charset="0"/>
              </a:rPr>
              <a:t>x,y:x</a:t>
            </a:r>
            <a:r>
              <a:rPr lang="en-US" sz="2400" dirty="0">
                <a:latin typeface="Lucida Console" charset="0"/>
                <a:ea typeface="ＭＳ Ｐゴシック" charset="0"/>
                <a:cs typeface="Lucida Console" charset="0"/>
              </a:rPr>
              <a:t>==2*y,[11,22])</a:t>
            </a:r>
          </a:p>
          <a:p>
            <a:pPr marL="635000" lvl="1" indent="-341313">
              <a:lnSpc>
                <a:spcPct val="150000"/>
              </a:lnSpc>
            </a:pPr>
            <a:r>
              <a:rPr lang="en-US" sz="2400" dirty="0" err="1">
                <a:latin typeface="Lucida Console" charset="0"/>
                <a:ea typeface="ＭＳ Ｐゴシック" charset="0"/>
                <a:cs typeface="Lucida Console" charset="0"/>
              </a:rPr>
              <a:t>def</a:t>
            </a:r>
            <a:r>
              <a:rPr lang="en-US" sz="2400" dirty="0">
                <a:latin typeface="Lucida Console" charset="0"/>
                <a:ea typeface="ＭＳ Ｐゴシック" charset="0"/>
                <a:cs typeface="Lucida Console" charset="0"/>
              </a:rPr>
              <a:t> </a:t>
            </a:r>
            <a:r>
              <a:rPr lang="en-US" sz="2400" dirty="0" err="1">
                <a:latin typeface="Lucida Console" charset="0"/>
                <a:ea typeface="ＭＳ Ｐゴシック" charset="0"/>
                <a:cs typeface="Lucida Console" charset="0"/>
              </a:rPr>
              <a:t>dblfn</a:t>
            </a:r>
            <a:r>
              <a:rPr lang="en-US" sz="2400" dirty="0">
                <a:latin typeface="Lucida Console" charset="0"/>
                <a:ea typeface="ＭＳ Ｐゴシック" charset="0"/>
                <a:cs typeface="Lucida Console" charset="0"/>
              </a:rPr>
              <a:t>(</a:t>
            </a:r>
            <a:r>
              <a:rPr lang="en-US" sz="2400" dirty="0" err="1">
                <a:latin typeface="Lucida Console" charset="0"/>
                <a:ea typeface="ＭＳ Ｐゴシック" charset="0"/>
                <a:cs typeface="Lucida Console" charset="0"/>
              </a:rPr>
              <a:t>x,y</a:t>
            </a:r>
            <a:r>
              <a:rPr lang="en-US" sz="2400" dirty="0">
                <a:latin typeface="Lucida Console" charset="0"/>
                <a:ea typeface="ＭＳ Ｐゴシック" charset="0"/>
                <a:cs typeface="Lucida Console" charset="0"/>
              </a:rPr>
              <a:t>): return x == 2*y</a:t>
            </a:r>
            <a:br>
              <a:rPr lang="en-US" sz="2400" dirty="0">
                <a:latin typeface="Lucida Console" charset="0"/>
                <a:ea typeface="ＭＳ Ｐゴシック" charset="0"/>
                <a:cs typeface="Lucida Console" charset="0"/>
              </a:rPr>
            </a:br>
            <a:r>
              <a:rPr lang="en-US" sz="2400" dirty="0" err="1">
                <a:latin typeface="Lucida Console" charset="0"/>
                <a:ea typeface="ＭＳ Ｐゴシック" charset="0"/>
                <a:cs typeface="Lucida Console" charset="0"/>
              </a:rPr>
              <a:t>P.addConstraint</a:t>
            </a:r>
            <a:r>
              <a:rPr lang="en-US" sz="2400" dirty="0">
                <a:latin typeface="Lucida Console" charset="0"/>
                <a:ea typeface="ＭＳ Ｐゴシック" charset="0"/>
                <a:cs typeface="Lucida Console" charset="0"/>
              </a:rPr>
              <a:t>(</a:t>
            </a:r>
            <a:r>
              <a:rPr lang="en-US" sz="2400" dirty="0" err="1">
                <a:latin typeface="Lucida Console" charset="0"/>
                <a:ea typeface="ＭＳ Ｐゴシック" charset="0"/>
                <a:cs typeface="Lucida Console" charset="0"/>
              </a:rPr>
              <a:t>dblfn</a:t>
            </a:r>
            <a:r>
              <a:rPr lang="en-US" sz="2400" dirty="0">
                <a:latin typeface="Lucida Console" charset="0"/>
                <a:ea typeface="ＭＳ Ｐゴシック" charset="0"/>
                <a:cs typeface="Lucida Console" charset="0"/>
              </a:rPr>
              <a:t>, [11,22])</a:t>
            </a:r>
            <a:endParaRPr lang="en-US" sz="32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Constraints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5257800"/>
          </a:xfrm>
        </p:spPr>
        <p:txBody>
          <a:bodyPr/>
          <a:lstStyle/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Constraints on a set of variables:</a:t>
            </a:r>
          </a:p>
          <a:p>
            <a:pPr lvl="1"/>
            <a:r>
              <a:rPr lang="en-US" dirty="0" err="1">
                <a:latin typeface="Calibri" charset="0"/>
                <a:ea typeface="ＭＳ Ｐゴシック" charset="0"/>
              </a:rPr>
              <a:t>AllDifferentConstraint</a:t>
            </a:r>
            <a:r>
              <a:rPr lang="en-US" dirty="0">
                <a:latin typeface="Calibri" charset="0"/>
                <a:ea typeface="ＭＳ Ｐゴシック" charset="0"/>
              </a:rPr>
              <a:t>()</a:t>
            </a:r>
          </a:p>
          <a:p>
            <a:pPr lvl="1"/>
            <a:r>
              <a:rPr lang="en-US" dirty="0" err="1">
                <a:latin typeface="Calibri" charset="0"/>
                <a:ea typeface="ＭＳ Ｐゴシック" charset="0"/>
              </a:rPr>
              <a:t>AllEqualConstraint</a:t>
            </a:r>
            <a:r>
              <a:rPr lang="en-US" dirty="0">
                <a:latin typeface="Calibri" charset="0"/>
                <a:ea typeface="ＭＳ Ｐゴシック" charset="0"/>
              </a:rPr>
              <a:t>()</a:t>
            </a:r>
          </a:p>
          <a:p>
            <a:pPr lvl="1"/>
            <a:r>
              <a:rPr lang="en-US" dirty="0" err="1">
                <a:latin typeface="Calibri" charset="0"/>
                <a:ea typeface="ＭＳ Ｐゴシック" charset="0"/>
              </a:rPr>
              <a:t>MaxSumConstraint</a:t>
            </a:r>
            <a:r>
              <a:rPr lang="en-US" dirty="0">
                <a:latin typeface="Calibri" charset="0"/>
                <a:ea typeface="ＭＳ Ｐゴシック" charset="0"/>
              </a:rPr>
              <a:t>()</a:t>
            </a:r>
          </a:p>
          <a:p>
            <a:pPr lvl="1"/>
            <a:r>
              <a:rPr lang="en-US" dirty="0" err="1">
                <a:latin typeface="Calibri" charset="0"/>
                <a:ea typeface="ＭＳ Ｐゴシック" charset="0"/>
              </a:rPr>
              <a:t>ExactSumConstraint</a:t>
            </a:r>
            <a:r>
              <a:rPr lang="en-US" dirty="0">
                <a:latin typeface="Calibri" charset="0"/>
                <a:ea typeface="ＭＳ Ｐゴシック" charset="0"/>
              </a:rPr>
              <a:t>()</a:t>
            </a:r>
          </a:p>
          <a:p>
            <a:pPr lvl="1"/>
            <a:r>
              <a:rPr lang="en-US" dirty="0" err="1">
                <a:latin typeface="Calibri" charset="0"/>
                <a:ea typeface="ＭＳ Ｐゴシック" charset="0"/>
              </a:rPr>
              <a:t>MinSumConstraint</a:t>
            </a:r>
            <a:r>
              <a:rPr lang="en-US" dirty="0">
                <a:latin typeface="Calibri" charset="0"/>
                <a:ea typeface="ＭＳ Ｐゴシック" charset="0"/>
              </a:rPr>
              <a:t>()</a:t>
            </a:r>
          </a:p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Example:</a:t>
            </a:r>
          </a:p>
          <a:p>
            <a:pPr lvl="1"/>
            <a:r>
              <a:rPr lang="en-US" sz="2000" dirty="0" err="1">
                <a:latin typeface="Lucida Console" charset="0"/>
                <a:ea typeface="ＭＳ Ｐゴシック" charset="0"/>
                <a:cs typeface="Lucida Console" charset="0"/>
              </a:rPr>
              <a:t>p.addConstraint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(</a:t>
            </a:r>
            <a:r>
              <a:rPr lang="en-US" sz="2000" dirty="0" err="1">
                <a:latin typeface="Lucida Console" charset="0"/>
                <a:ea typeface="ＭＳ Ｐゴシック" charset="0"/>
                <a:cs typeface="Lucida Console" charset="0"/>
              </a:rPr>
              <a:t>ExactSumConstraint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(100),[11,…19])</a:t>
            </a:r>
          </a:p>
          <a:p>
            <a:pPr lvl="1"/>
            <a:r>
              <a:rPr lang="en-US" sz="2000" dirty="0" err="1">
                <a:latin typeface="Lucida Console" charset="0"/>
                <a:ea typeface="ＭＳ Ｐゴシック" charset="0"/>
                <a:cs typeface="Lucida Console" charset="0"/>
              </a:rPr>
              <a:t>p.addConstraint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(</a:t>
            </a:r>
            <a:r>
              <a:rPr lang="en-US" sz="2000" dirty="0" err="1">
                <a:latin typeface="Lucida Console" charset="0"/>
                <a:ea typeface="ＭＳ Ｐゴシック" charset="0"/>
                <a:cs typeface="Lucida Console" charset="0"/>
              </a:rPr>
              <a:t>AllDifferentConstraint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(),[11,…19])</a:t>
            </a:r>
          </a:p>
          <a:p>
            <a:pPr lvl="1">
              <a:buFont typeface="Arial" charset="0"/>
              <a:buNone/>
            </a:pPr>
            <a:endParaRPr lang="en-US" sz="1800" dirty="0">
              <a:latin typeface="Lucida Console" charset="0"/>
              <a:ea typeface="ＭＳ Ｐゴシック" charset="0"/>
              <a:cs typeface="Lucida Console" charset="0"/>
            </a:endParaRPr>
          </a:p>
          <a:p>
            <a:pPr lvl="1"/>
            <a:endParaRPr lang="en-US" sz="1800" dirty="0">
              <a:latin typeface="Lucida Console" charset="0"/>
              <a:ea typeface="ＭＳ Ｐゴシック" charset="0"/>
              <a:cs typeface="Lucida Console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Constraints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Constraints on a set of possible values</a:t>
            </a:r>
          </a:p>
          <a:p>
            <a:pPr lvl="1"/>
            <a:r>
              <a:rPr lang="en-US">
                <a:latin typeface="Calibri" charset="0"/>
                <a:ea typeface="ＭＳ Ｐゴシック" charset="0"/>
              </a:rPr>
              <a:t>InSetConstraint()</a:t>
            </a:r>
          </a:p>
          <a:p>
            <a:pPr lvl="1"/>
            <a:r>
              <a:rPr lang="en-US">
                <a:latin typeface="Calibri" charset="0"/>
                <a:ea typeface="ＭＳ Ｐゴシック" charset="0"/>
              </a:rPr>
              <a:t>NotInSetConstraint()</a:t>
            </a:r>
          </a:p>
          <a:p>
            <a:pPr lvl="1"/>
            <a:r>
              <a:rPr lang="en-US">
                <a:latin typeface="Calibri" charset="0"/>
                <a:ea typeface="ＭＳ Ｐゴシック" charset="0"/>
              </a:rPr>
              <a:t>SomeInSetConstraint()</a:t>
            </a:r>
          </a:p>
          <a:p>
            <a:pPr lvl="1"/>
            <a:r>
              <a:rPr lang="en-US">
                <a:latin typeface="Calibri" charset="0"/>
                <a:ea typeface="ＭＳ Ｐゴシック" charset="0"/>
              </a:rPr>
              <a:t>SomeNotInSetConstraint()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Map Coloring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610600" cy="52578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z="2000" dirty="0" err="1">
                <a:latin typeface="Lucida Console" charset="0"/>
                <a:ea typeface="ＭＳ Ｐゴシック" charset="0"/>
                <a:cs typeface="Lucida Console" charset="0"/>
              </a:rPr>
              <a:t>def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 color(map, colors=['</a:t>
            </a:r>
            <a:r>
              <a:rPr lang="en-US" sz="2000" dirty="0" err="1">
                <a:latin typeface="Lucida Console" charset="0"/>
                <a:ea typeface="ＭＳ Ｐゴシック" charset="0"/>
                <a:cs typeface="Lucida Console" charset="0"/>
              </a:rPr>
              <a:t>red','green','blue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']):</a:t>
            </a:r>
          </a:p>
          <a:p>
            <a:pPr>
              <a:buFont typeface="Arial" charset="0"/>
              <a:buNone/>
            </a:pP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    (</a:t>
            </a:r>
            <a:r>
              <a:rPr lang="en-US" sz="2000" dirty="0" err="1">
                <a:latin typeface="Lucida Console" charset="0"/>
                <a:ea typeface="ＭＳ Ｐゴシック" charset="0"/>
                <a:cs typeface="Lucida Console" charset="0"/>
              </a:rPr>
              <a:t>vars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, adjoins) = </a:t>
            </a:r>
            <a:r>
              <a:rPr lang="en-US" sz="2000" dirty="0" err="1">
                <a:latin typeface="Lucida Console" charset="0"/>
                <a:ea typeface="ＭＳ Ｐゴシック" charset="0"/>
                <a:cs typeface="Lucida Console" charset="0"/>
              </a:rPr>
              <a:t>parse_map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(map)</a:t>
            </a:r>
          </a:p>
          <a:p>
            <a:pPr>
              <a:buFont typeface="Arial" charset="0"/>
              <a:buNone/>
            </a:pP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    p = Problem()</a:t>
            </a:r>
          </a:p>
          <a:p>
            <a:pPr>
              <a:buFont typeface="Arial" charset="0"/>
              <a:buNone/>
            </a:pP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    </a:t>
            </a:r>
            <a:r>
              <a:rPr lang="en-US" sz="2000" dirty="0" err="1">
                <a:latin typeface="Lucida Console" charset="0"/>
                <a:ea typeface="ＭＳ Ｐゴシック" charset="0"/>
                <a:cs typeface="Lucida Console" charset="0"/>
              </a:rPr>
              <a:t>p.addVariables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(</a:t>
            </a:r>
            <a:r>
              <a:rPr lang="en-US" sz="2000" dirty="0" err="1">
                <a:latin typeface="Lucida Console" charset="0"/>
                <a:ea typeface="ＭＳ Ｐゴシック" charset="0"/>
                <a:cs typeface="Lucida Console" charset="0"/>
              </a:rPr>
              <a:t>vars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, colors)</a:t>
            </a:r>
          </a:p>
          <a:p>
            <a:pPr>
              <a:buFont typeface="Arial" charset="0"/>
              <a:buNone/>
            </a:pP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    for (v1, v2) in adjoins:</a:t>
            </a:r>
          </a:p>
          <a:p>
            <a:pPr>
              <a:buFont typeface="Arial" charset="0"/>
              <a:buNone/>
            </a:pP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        </a:t>
            </a:r>
            <a:r>
              <a:rPr lang="en-US" sz="2000" dirty="0" err="1">
                <a:latin typeface="Lucida Console" charset="0"/>
                <a:ea typeface="ＭＳ Ｐゴシック" charset="0"/>
                <a:cs typeface="Lucida Console" charset="0"/>
              </a:rPr>
              <a:t>p.addConstraint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(lambda </a:t>
            </a:r>
            <a:r>
              <a:rPr lang="en-US" sz="2000" dirty="0" err="1">
                <a:latin typeface="Lucida Console" charset="0"/>
                <a:ea typeface="ＭＳ Ｐゴシック" charset="0"/>
                <a:cs typeface="Lucida Console" charset="0"/>
              </a:rPr>
              <a:t>x,y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: x!=y, [v1, v2])</a:t>
            </a:r>
          </a:p>
          <a:p>
            <a:pPr>
              <a:buFont typeface="Arial" charset="0"/>
              <a:buNone/>
            </a:pP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    solution = </a:t>
            </a:r>
            <a:r>
              <a:rPr lang="en-US" sz="2000" dirty="0" err="1">
                <a:latin typeface="Lucida Console" charset="0"/>
                <a:ea typeface="ＭＳ Ｐゴシック" charset="0"/>
                <a:cs typeface="Lucida Console" charset="0"/>
              </a:rPr>
              <a:t>p.getSolution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()</a:t>
            </a:r>
          </a:p>
          <a:p>
            <a:pPr>
              <a:buFont typeface="Arial" charset="0"/>
              <a:buNone/>
            </a:pP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    if solution:</a:t>
            </a:r>
          </a:p>
          <a:p>
            <a:pPr>
              <a:buFont typeface="Arial" charset="0"/>
              <a:buNone/>
            </a:pP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        for v in </a:t>
            </a:r>
            <a:r>
              <a:rPr lang="en-US" sz="2000" dirty="0" err="1">
                <a:latin typeface="Lucida Console" charset="0"/>
                <a:ea typeface="ＭＳ Ｐゴシック" charset="0"/>
                <a:cs typeface="Lucida Console" charset="0"/>
              </a:rPr>
              <a:t>vars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:</a:t>
            </a:r>
          </a:p>
          <a:p>
            <a:pPr>
              <a:buFont typeface="Arial" charset="0"/>
              <a:buNone/>
            </a:pP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            print "%s:%s " % (v, solution[v]),</a:t>
            </a:r>
          </a:p>
          <a:p>
            <a:pPr>
              <a:buFont typeface="Arial" charset="0"/>
              <a:buNone/>
            </a:pP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        print</a:t>
            </a:r>
          </a:p>
          <a:p>
            <a:pPr>
              <a:buFont typeface="Arial" charset="0"/>
              <a:buNone/>
            </a:pP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    else:</a:t>
            </a:r>
          </a:p>
          <a:p>
            <a:pPr>
              <a:buFont typeface="Arial" charset="0"/>
              <a:buNone/>
            </a:pP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        print 'No solution found :-(</a:t>
            </a:r>
            <a:r>
              <a:rPr lang="ja-JP" altLang="en-US" sz="2000" dirty="0">
                <a:latin typeface="Lucida Console" charset="0"/>
                <a:ea typeface="ＭＳ Ｐゴシック" charset="0"/>
                <a:cs typeface="Lucida Console" charset="0"/>
              </a:rPr>
              <a:t>’</a:t>
            </a:r>
            <a:endParaRPr lang="en-US" altLang="ja-JP" sz="2000" dirty="0">
              <a:latin typeface="Lucida Console" charset="0"/>
              <a:ea typeface="ＭＳ Ｐゴシック" charset="0"/>
              <a:cs typeface="Lucida Console" charset="0"/>
            </a:endParaRPr>
          </a:p>
          <a:p>
            <a:pPr>
              <a:buFont typeface="Arial" charset="0"/>
              <a:buNone/>
            </a:pPr>
            <a:endParaRPr lang="en-US" sz="1200" dirty="0">
              <a:latin typeface="Lucida Console" charset="0"/>
              <a:ea typeface="ＭＳ Ｐゴシック" charset="0"/>
              <a:cs typeface="Lucida Console" charset="0"/>
            </a:endParaRPr>
          </a:p>
          <a:p>
            <a:pPr>
              <a:buFont typeface="Arial" charset="0"/>
              <a:buNone/>
            </a:pPr>
            <a:r>
              <a:rPr lang="en-US" sz="2000" dirty="0" err="1">
                <a:latin typeface="Lucida Console" charset="0"/>
                <a:ea typeface="ＭＳ Ｐゴシック" charset="0"/>
                <a:cs typeface="Lucida Console" charset="0"/>
              </a:rPr>
              <a:t>austrailia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 = "SA:WA NT Q NSW V; NT:WA Q; NSW: Q V; T:"</a:t>
            </a:r>
          </a:p>
          <a:p>
            <a:pPr>
              <a:buFont typeface="Arial" charset="0"/>
              <a:buNone/>
            </a:pPr>
            <a:endParaRPr lang="en-US" sz="2000" dirty="0">
              <a:latin typeface="Lucida Console" charset="0"/>
              <a:ea typeface="ＭＳ Ｐゴシック" charset="0"/>
              <a:cs typeface="Lucida Console" charset="0"/>
            </a:endParaRPr>
          </a:p>
        </p:txBody>
      </p:sp>
      <p:pic>
        <p:nvPicPr>
          <p:cNvPr id="27651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38100"/>
            <a:ext cx="1625600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Map Coloring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2578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z="1800" dirty="0" err="1">
                <a:latin typeface="Lucida Console" charset="0"/>
                <a:ea typeface="ＭＳ Ｐゴシック" charset="0"/>
                <a:cs typeface="Lucida Console" charset="0"/>
              </a:rPr>
              <a:t>australia</a:t>
            </a: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 = 'SA:WA NT Q NSW V; NT:WA Q; NSW: Q V; T:’</a:t>
            </a:r>
          </a:p>
          <a:p>
            <a:pPr>
              <a:buFont typeface="Arial" charset="0"/>
              <a:buNone/>
            </a:pPr>
            <a:endParaRPr lang="en-US" sz="1800" dirty="0">
              <a:latin typeface="Lucida Console" charset="0"/>
              <a:ea typeface="ＭＳ Ｐゴシック" charset="0"/>
              <a:cs typeface="Lucida Console" charset="0"/>
            </a:endParaRPr>
          </a:p>
          <a:p>
            <a:pPr>
              <a:buFont typeface="Arial" charset="0"/>
              <a:buNone/>
            </a:pPr>
            <a:r>
              <a:rPr lang="en-US" sz="1800" dirty="0" err="1">
                <a:latin typeface="Lucida Console" charset="0"/>
                <a:ea typeface="ＭＳ Ｐゴシック" charset="0"/>
                <a:cs typeface="Lucida Console" charset="0"/>
              </a:rPr>
              <a:t>def</a:t>
            </a: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 </a:t>
            </a:r>
            <a:r>
              <a:rPr lang="en-US" sz="1800" dirty="0" err="1">
                <a:latin typeface="Lucida Console" charset="0"/>
                <a:ea typeface="ＭＳ Ｐゴシック" charset="0"/>
                <a:cs typeface="Lucida Console" charset="0"/>
              </a:rPr>
              <a:t>parse_map</a:t>
            </a: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(neighbors):</a:t>
            </a:r>
          </a:p>
          <a:p>
            <a:pPr>
              <a:buFont typeface="Arial" charset="0"/>
              <a:buNone/>
            </a:pP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    adjoins = []</a:t>
            </a:r>
          </a:p>
          <a:p>
            <a:pPr>
              <a:buFont typeface="Arial" charset="0"/>
              <a:buNone/>
            </a:pP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    regions = set()</a:t>
            </a:r>
          </a:p>
          <a:p>
            <a:pPr>
              <a:buFont typeface="Arial" charset="0"/>
              <a:buNone/>
            </a:pP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    specs = [</a:t>
            </a:r>
            <a:r>
              <a:rPr lang="en-US" sz="1800" dirty="0" err="1">
                <a:latin typeface="Lucida Console" charset="0"/>
                <a:ea typeface="ＭＳ Ｐゴシック" charset="0"/>
                <a:cs typeface="Lucida Console" charset="0"/>
              </a:rPr>
              <a:t>spec.split</a:t>
            </a: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(':') for spec in </a:t>
            </a:r>
            <a:r>
              <a:rPr lang="en-US" sz="1800" dirty="0" err="1">
                <a:latin typeface="Lucida Console" charset="0"/>
                <a:ea typeface="ＭＳ Ｐゴシック" charset="0"/>
                <a:cs typeface="Lucida Console" charset="0"/>
              </a:rPr>
              <a:t>neighbors.split</a:t>
            </a: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(';')]</a:t>
            </a:r>
          </a:p>
          <a:p>
            <a:pPr>
              <a:buFont typeface="Arial" charset="0"/>
              <a:buNone/>
            </a:pP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    for (A, </a:t>
            </a:r>
            <a:r>
              <a:rPr lang="en-US" sz="1800" dirty="0" err="1">
                <a:latin typeface="Lucida Console" charset="0"/>
                <a:ea typeface="ＭＳ Ｐゴシック" charset="0"/>
                <a:cs typeface="Lucida Console" charset="0"/>
              </a:rPr>
              <a:t>Aneighbors</a:t>
            </a: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) in specs:</a:t>
            </a:r>
          </a:p>
          <a:p>
            <a:pPr>
              <a:buFont typeface="Arial" charset="0"/>
              <a:buNone/>
            </a:pP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        A = </a:t>
            </a:r>
            <a:r>
              <a:rPr lang="en-US" sz="1800" dirty="0" err="1">
                <a:latin typeface="Lucida Console" charset="0"/>
                <a:ea typeface="ＭＳ Ｐゴシック" charset="0"/>
                <a:cs typeface="Lucida Console" charset="0"/>
              </a:rPr>
              <a:t>A.strip</a:t>
            </a: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();</a:t>
            </a:r>
          </a:p>
          <a:p>
            <a:pPr>
              <a:buFont typeface="Arial" charset="0"/>
              <a:buNone/>
            </a:pP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        </a:t>
            </a:r>
            <a:r>
              <a:rPr lang="en-US" sz="1800" dirty="0" err="1">
                <a:latin typeface="Lucida Console" charset="0"/>
                <a:ea typeface="ＭＳ Ｐゴシック" charset="0"/>
                <a:cs typeface="Lucida Console" charset="0"/>
              </a:rPr>
              <a:t>regions.add</a:t>
            </a: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(A)</a:t>
            </a:r>
          </a:p>
          <a:p>
            <a:pPr>
              <a:buFont typeface="Arial" charset="0"/>
              <a:buNone/>
            </a:pP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        for B in </a:t>
            </a:r>
            <a:r>
              <a:rPr lang="en-US" sz="1800" dirty="0" err="1">
                <a:latin typeface="Lucida Console" charset="0"/>
                <a:ea typeface="ＭＳ Ｐゴシック" charset="0"/>
                <a:cs typeface="Lucida Console" charset="0"/>
              </a:rPr>
              <a:t>Aneighbors.split</a:t>
            </a: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():</a:t>
            </a:r>
          </a:p>
          <a:p>
            <a:pPr>
              <a:buFont typeface="Arial" charset="0"/>
              <a:buNone/>
            </a:pP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            </a:t>
            </a:r>
            <a:r>
              <a:rPr lang="en-US" sz="1800" dirty="0" err="1">
                <a:latin typeface="Lucida Console" charset="0"/>
                <a:ea typeface="ＭＳ Ｐゴシック" charset="0"/>
                <a:cs typeface="Lucida Console" charset="0"/>
              </a:rPr>
              <a:t>regions.add</a:t>
            </a: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(B)</a:t>
            </a:r>
          </a:p>
          <a:p>
            <a:pPr>
              <a:buFont typeface="Arial" charset="0"/>
              <a:buNone/>
            </a:pP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            </a:t>
            </a:r>
            <a:r>
              <a:rPr lang="en-US" sz="1800" dirty="0" err="1">
                <a:latin typeface="Lucida Console" charset="0"/>
                <a:ea typeface="ＭＳ Ｐゴシック" charset="0"/>
                <a:cs typeface="Lucida Console" charset="0"/>
              </a:rPr>
              <a:t>adjoins.append</a:t>
            </a: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([A,B])</a:t>
            </a:r>
          </a:p>
          <a:p>
            <a:pPr>
              <a:buFont typeface="Arial" charset="0"/>
              <a:buNone/>
            </a:pP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    return (list(regions), adjoins)</a:t>
            </a:r>
          </a:p>
          <a:p>
            <a:pPr>
              <a:buFont typeface="Arial" charset="0"/>
              <a:buNone/>
            </a:pPr>
            <a:endParaRPr lang="en-US" sz="1800" dirty="0">
              <a:latin typeface="Lucida Console" charset="0"/>
              <a:ea typeface="ＭＳ Ｐゴシック" charset="0"/>
              <a:cs typeface="Lucida Console" charset="0"/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49F71D19-71E5-7E41-890A-E47B2E387C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38100"/>
            <a:ext cx="1625600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Sudoku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8229600" cy="52578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z="1200">
                <a:latin typeface="Lucida Console" charset="0"/>
                <a:ea typeface="ＭＳ Ｐゴシック" charset="0"/>
                <a:cs typeface="Lucida Console" charset="0"/>
              </a:rPr>
              <a:t>def sudoku(initValue):</a:t>
            </a:r>
            <a:endParaRPr lang="en-US" sz="800">
              <a:latin typeface="Lucida Console" charset="0"/>
              <a:ea typeface="ＭＳ Ｐゴシック" charset="0"/>
              <a:cs typeface="Lucida Console" charset="0"/>
            </a:endParaRPr>
          </a:p>
          <a:p>
            <a:pPr>
              <a:buFont typeface="Arial" charset="0"/>
              <a:buNone/>
            </a:pPr>
            <a:r>
              <a:rPr lang="en-US" sz="1200">
                <a:latin typeface="Lucida Console" charset="0"/>
                <a:ea typeface="ＭＳ Ｐゴシック" charset="0"/>
                <a:cs typeface="Lucida Console" charset="0"/>
              </a:rPr>
              <a:t>    p = Problem()</a:t>
            </a:r>
          </a:p>
          <a:p>
            <a:pPr>
              <a:buFont typeface="Arial" charset="0"/>
              <a:buNone/>
            </a:pPr>
            <a:r>
              <a:rPr lang="en-US" sz="1200">
                <a:latin typeface="Lucida Console" charset="0"/>
                <a:ea typeface="ＭＳ Ｐゴシック" charset="0"/>
                <a:cs typeface="Lucida Console" charset="0"/>
              </a:rPr>
              <a:t>    # Define a variable for each cell: 11,12,13...21,22,23...98,99</a:t>
            </a:r>
          </a:p>
          <a:p>
            <a:pPr>
              <a:buFont typeface="Arial" charset="0"/>
              <a:buNone/>
            </a:pPr>
            <a:r>
              <a:rPr lang="en-US" sz="1200">
                <a:latin typeface="Lucida Console" charset="0"/>
                <a:ea typeface="ＭＳ Ｐゴシック" charset="0"/>
                <a:cs typeface="Lucida Console" charset="0"/>
              </a:rPr>
              <a:t>    for i in range(1, 10) :</a:t>
            </a:r>
          </a:p>
          <a:p>
            <a:pPr>
              <a:buFont typeface="Arial" charset="0"/>
              <a:buNone/>
            </a:pPr>
            <a:r>
              <a:rPr lang="en-US" sz="1200">
                <a:latin typeface="Lucida Console" charset="0"/>
                <a:ea typeface="ＭＳ Ｐゴシック" charset="0"/>
                <a:cs typeface="Lucida Console" charset="0"/>
              </a:rPr>
              <a:t>        p.addVariables(range(i*10+1, i*10+10), range(1, 10))</a:t>
            </a:r>
          </a:p>
          <a:p>
            <a:pPr>
              <a:buFont typeface="Arial" charset="0"/>
              <a:buNone/>
            </a:pPr>
            <a:r>
              <a:rPr lang="en-US" sz="1200">
                <a:latin typeface="Lucida Console" charset="0"/>
                <a:ea typeface="ＭＳ Ｐゴシック" charset="0"/>
                <a:cs typeface="Lucida Console" charset="0"/>
              </a:rPr>
              <a:t>    # Each row has different values</a:t>
            </a:r>
          </a:p>
          <a:p>
            <a:pPr>
              <a:buFont typeface="Arial" charset="0"/>
              <a:buNone/>
            </a:pPr>
            <a:r>
              <a:rPr lang="en-US" sz="1200">
                <a:latin typeface="Lucida Console" charset="0"/>
                <a:ea typeface="ＭＳ Ｐゴシック" charset="0"/>
                <a:cs typeface="Lucida Console" charset="0"/>
              </a:rPr>
              <a:t>    for i in range(1, 10) :</a:t>
            </a:r>
          </a:p>
          <a:p>
            <a:pPr>
              <a:buFont typeface="Arial" charset="0"/>
              <a:buNone/>
            </a:pPr>
            <a:r>
              <a:rPr lang="en-US" sz="1200">
                <a:latin typeface="Lucida Console" charset="0"/>
                <a:ea typeface="ＭＳ Ｐゴシック" charset="0"/>
                <a:cs typeface="Lucida Console" charset="0"/>
              </a:rPr>
              <a:t>        p.addConstraint(AllDifferentConstraint(), range(i*10+1, i*10+10))</a:t>
            </a:r>
          </a:p>
          <a:p>
            <a:pPr>
              <a:buFont typeface="Arial" charset="0"/>
              <a:buNone/>
            </a:pPr>
            <a:r>
              <a:rPr lang="en-US" sz="1200">
                <a:latin typeface="Lucida Console" charset="0"/>
                <a:ea typeface="ＭＳ Ｐゴシック" charset="0"/>
                <a:cs typeface="Lucida Console" charset="0"/>
              </a:rPr>
              <a:t>    # Each colum has different values</a:t>
            </a:r>
          </a:p>
          <a:p>
            <a:pPr>
              <a:buFont typeface="Arial" charset="0"/>
              <a:buNone/>
            </a:pPr>
            <a:r>
              <a:rPr lang="en-US" sz="1200">
                <a:latin typeface="Lucida Console" charset="0"/>
                <a:ea typeface="ＭＳ Ｐゴシック" charset="0"/>
                <a:cs typeface="Lucida Console" charset="0"/>
              </a:rPr>
              <a:t>    for i in range(1, 10) :</a:t>
            </a:r>
          </a:p>
          <a:p>
            <a:pPr>
              <a:buFont typeface="Arial" charset="0"/>
              <a:buNone/>
            </a:pPr>
            <a:r>
              <a:rPr lang="en-US" sz="1200">
                <a:latin typeface="Lucida Console" charset="0"/>
                <a:ea typeface="ＭＳ Ｐゴシック" charset="0"/>
                <a:cs typeface="Lucida Console" charset="0"/>
              </a:rPr>
              <a:t>        p.addConstraint(AllDifferentConstraint(), range(10+i, 100+i, 10))</a:t>
            </a:r>
          </a:p>
          <a:p>
            <a:pPr>
              <a:buFont typeface="Arial" charset="0"/>
              <a:buNone/>
            </a:pPr>
            <a:r>
              <a:rPr lang="en-US" sz="1200">
                <a:latin typeface="Lucida Console" charset="0"/>
                <a:ea typeface="ＭＳ Ｐゴシック" charset="0"/>
                <a:cs typeface="Lucida Console" charset="0"/>
              </a:rPr>
              <a:t>    # Each 3x3 box has different values</a:t>
            </a:r>
          </a:p>
          <a:p>
            <a:pPr>
              <a:buFont typeface="Arial" charset="0"/>
              <a:buNone/>
            </a:pPr>
            <a:r>
              <a:rPr lang="en-US" sz="1200">
                <a:latin typeface="Lucida Console" charset="0"/>
                <a:ea typeface="ＭＳ Ｐゴシック" charset="0"/>
                <a:cs typeface="Lucida Console" charset="0"/>
              </a:rPr>
              <a:t>    p.addConstraint(AllDifferentConstraint(), [11,12,13,21,22,23,31,32,33])</a:t>
            </a:r>
          </a:p>
          <a:p>
            <a:pPr>
              <a:buFont typeface="Arial" charset="0"/>
              <a:buNone/>
            </a:pPr>
            <a:r>
              <a:rPr lang="en-US" sz="1200">
                <a:latin typeface="Lucida Console" charset="0"/>
                <a:ea typeface="ＭＳ Ｐゴシック" charset="0"/>
                <a:cs typeface="Lucida Console" charset="0"/>
              </a:rPr>
              <a:t>    p.addConstraint(AllDifferentConstraint(), [41,42,43,51,52,53,61,62,63])</a:t>
            </a:r>
          </a:p>
          <a:p>
            <a:pPr>
              <a:buFont typeface="Arial" charset="0"/>
              <a:buNone/>
            </a:pPr>
            <a:r>
              <a:rPr lang="en-US" sz="1200">
                <a:latin typeface="Lucida Console" charset="0"/>
                <a:ea typeface="ＭＳ Ｐゴシック" charset="0"/>
                <a:cs typeface="Lucida Console" charset="0"/>
              </a:rPr>
              <a:t>    p.addConstraint(AllDifferentConstraint(), [71,72,73,81,82,83,91,92,93])</a:t>
            </a:r>
          </a:p>
          <a:p>
            <a:pPr>
              <a:buFont typeface="Arial" charset="0"/>
              <a:buNone/>
            </a:pPr>
            <a:endParaRPr lang="en-US" sz="400">
              <a:latin typeface="Lucida Console" charset="0"/>
              <a:ea typeface="ＭＳ Ｐゴシック" charset="0"/>
              <a:cs typeface="Lucida Console" charset="0"/>
            </a:endParaRPr>
          </a:p>
          <a:p>
            <a:pPr>
              <a:buFont typeface="Arial" charset="0"/>
              <a:buNone/>
            </a:pPr>
            <a:r>
              <a:rPr lang="en-US" sz="1200">
                <a:latin typeface="Lucida Console" charset="0"/>
                <a:ea typeface="ＭＳ Ｐゴシック" charset="0"/>
                <a:cs typeface="Lucida Console" charset="0"/>
              </a:rPr>
              <a:t>    p.addConstraint(AllDifferentConstraint(), [14,15,16,24,25,26,34,35,36])</a:t>
            </a:r>
          </a:p>
          <a:p>
            <a:pPr>
              <a:buFont typeface="Arial" charset="0"/>
              <a:buNone/>
            </a:pPr>
            <a:r>
              <a:rPr lang="en-US" sz="1200">
                <a:latin typeface="Lucida Console" charset="0"/>
                <a:ea typeface="ＭＳ Ｐゴシック" charset="0"/>
                <a:cs typeface="Lucida Console" charset="0"/>
              </a:rPr>
              <a:t>    p.addConstraint(AllDifferentConstraint(), [44,45,46,54,55,56,64,65,66])</a:t>
            </a:r>
          </a:p>
          <a:p>
            <a:pPr>
              <a:buFont typeface="Arial" charset="0"/>
              <a:buNone/>
            </a:pPr>
            <a:r>
              <a:rPr lang="en-US" sz="1200">
                <a:latin typeface="Lucida Console" charset="0"/>
                <a:ea typeface="ＭＳ Ｐゴシック" charset="0"/>
                <a:cs typeface="Lucida Console" charset="0"/>
              </a:rPr>
              <a:t>    p.addConstraint(AllDifferentConstraint(), [74,75,76,84,85,86,94,95,96])</a:t>
            </a:r>
          </a:p>
          <a:p>
            <a:pPr>
              <a:buFont typeface="Arial" charset="0"/>
              <a:buNone/>
            </a:pPr>
            <a:endParaRPr lang="en-US" sz="400">
              <a:latin typeface="Lucida Console" charset="0"/>
              <a:ea typeface="ＭＳ Ｐゴシック" charset="0"/>
              <a:cs typeface="Lucida Console" charset="0"/>
            </a:endParaRPr>
          </a:p>
          <a:p>
            <a:pPr>
              <a:buFont typeface="Arial" charset="0"/>
              <a:buNone/>
            </a:pPr>
            <a:r>
              <a:rPr lang="en-US" sz="1200">
                <a:latin typeface="Lucida Console" charset="0"/>
                <a:ea typeface="ＭＳ Ｐゴシック" charset="0"/>
                <a:cs typeface="Lucida Console" charset="0"/>
              </a:rPr>
              <a:t>    p.addConstraint(AllDifferentConstraint(), [17,18,19,27,28,29,37,38,39])</a:t>
            </a:r>
          </a:p>
          <a:p>
            <a:pPr>
              <a:buFont typeface="Arial" charset="0"/>
              <a:buNone/>
            </a:pPr>
            <a:r>
              <a:rPr lang="en-US" sz="1200">
                <a:latin typeface="Lucida Console" charset="0"/>
                <a:ea typeface="ＭＳ Ｐゴシック" charset="0"/>
                <a:cs typeface="Lucida Console" charset="0"/>
              </a:rPr>
              <a:t>    p.addConstraint(AllDifferentConstraint(), [47,48,49,57,58,59,67,68,69])</a:t>
            </a:r>
          </a:p>
          <a:p>
            <a:pPr>
              <a:buFont typeface="Arial" charset="0"/>
              <a:buNone/>
            </a:pPr>
            <a:r>
              <a:rPr lang="en-US" sz="1200">
                <a:latin typeface="Lucida Console" charset="0"/>
                <a:ea typeface="ＭＳ Ｐゴシック" charset="0"/>
                <a:cs typeface="Lucida Console" charset="0"/>
              </a:rPr>
              <a:t>    p.addConstraint(AllDifferentConstraint(), [77,78,79,87,88,89,97,98,99])</a:t>
            </a:r>
          </a:p>
          <a:p>
            <a:pPr>
              <a:buFont typeface="Arial" charset="0"/>
              <a:buNone/>
            </a:pPr>
            <a:endParaRPr lang="en-US" sz="400">
              <a:latin typeface="Lucida Console" charset="0"/>
              <a:ea typeface="ＭＳ Ｐゴシック" charset="0"/>
              <a:cs typeface="Lucida Console" charset="0"/>
            </a:endParaRPr>
          </a:p>
          <a:p>
            <a:pPr>
              <a:buFont typeface="Arial" charset="0"/>
              <a:buNone/>
            </a:pPr>
            <a:r>
              <a:rPr lang="en-US" sz="1200">
                <a:latin typeface="Lucida Console" charset="0"/>
                <a:ea typeface="ＭＳ Ｐゴシック" charset="0"/>
                <a:cs typeface="Lucida Console" charset="0"/>
              </a:rPr>
              <a:t>    # add unary constraints for cells with initial non-zero values</a:t>
            </a:r>
          </a:p>
          <a:p>
            <a:pPr>
              <a:buFont typeface="Arial" charset="0"/>
              <a:buNone/>
            </a:pPr>
            <a:r>
              <a:rPr lang="en-US" sz="1200">
                <a:latin typeface="Lucida Console" charset="0"/>
                <a:ea typeface="ＭＳ Ｐゴシック" charset="0"/>
                <a:cs typeface="Lucida Console" charset="0"/>
              </a:rPr>
              <a:t>    for i in range(1, 10) :</a:t>
            </a:r>
          </a:p>
          <a:p>
            <a:pPr>
              <a:buFont typeface="Arial" charset="0"/>
              <a:buNone/>
            </a:pPr>
            <a:r>
              <a:rPr lang="en-US" sz="1200">
                <a:latin typeface="Lucida Console" charset="0"/>
                <a:ea typeface="ＭＳ Ｐゴシック" charset="0"/>
                <a:cs typeface="Lucida Console" charset="0"/>
              </a:rPr>
              <a:t>        for j in range(1, 10):</a:t>
            </a:r>
          </a:p>
          <a:p>
            <a:pPr>
              <a:buFont typeface="Arial" charset="0"/>
              <a:buNone/>
            </a:pPr>
            <a:r>
              <a:rPr lang="en-US" sz="1200">
                <a:latin typeface="Lucida Console" charset="0"/>
                <a:ea typeface="ＭＳ Ｐゴシック" charset="0"/>
                <a:cs typeface="Lucida Console" charset="0"/>
              </a:rPr>
              <a:t>            value = initValue[i-1][j-1]</a:t>
            </a:r>
          </a:p>
          <a:p>
            <a:pPr>
              <a:buFont typeface="Arial" charset="0"/>
              <a:buNone/>
            </a:pPr>
            <a:r>
              <a:rPr lang="en-US" sz="1200">
                <a:latin typeface="Lucida Console" charset="0"/>
                <a:ea typeface="ＭＳ Ｐゴシック" charset="0"/>
                <a:cs typeface="Lucida Console" charset="0"/>
              </a:rPr>
              <a:t>            if value: p.addConstraint(lambda var, val=value: var == val, (i*10+j,))</a:t>
            </a:r>
          </a:p>
          <a:p>
            <a:pPr>
              <a:buFont typeface="Arial" charset="0"/>
              <a:buNone/>
            </a:pPr>
            <a:endParaRPr lang="en-US" sz="400">
              <a:latin typeface="Lucida Console" charset="0"/>
              <a:ea typeface="ＭＳ Ｐゴシック" charset="0"/>
              <a:cs typeface="Lucida Console" charset="0"/>
            </a:endParaRPr>
          </a:p>
          <a:p>
            <a:pPr>
              <a:buFont typeface="Arial" charset="0"/>
              <a:buNone/>
            </a:pPr>
            <a:r>
              <a:rPr lang="en-US" sz="1200">
                <a:latin typeface="Lucida Console" charset="0"/>
                <a:ea typeface="ＭＳ Ｐゴシック" charset="0"/>
                <a:cs typeface="Lucida Console" charset="0"/>
              </a:rPr>
              <a:t>    return p.getSolution()</a:t>
            </a:r>
          </a:p>
          <a:p>
            <a:pPr>
              <a:buFont typeface="Arial" charset="0"/>
              <a:buNone/>
            </a:pPr>
            <a:endParaRPr lang="en-US" sz="1200">
              <a:latin typeface="Lucida Console" charset="0"/>
              <a:ea typeface="ＭＳ Ｐゴシック" charset="0"/>
              <a:cs typeface="Lucida Console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Sudoku Input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z="1800">
                <a:latin typeface="Lucida Console" charset="0"/>
                <a:ea typeface="ＭＳ Ｐゴシック" charset="0"/>
                <a:cs typeface="Lucida Console" charset="0"/>
              </a:rPr>
              <a:t>easy = [[0,9,0,7,0,0,8,6,0],</a:t>
            </a:r>
          </a:p>
          <a:p>
            <a:pPr>
              <a:buFont typeface="Arial" charset="0"/>
              <a:buNone/>
            </a:pPr>
            <a:r>
              <a:rPr lang="en-US" sz="1800">
                <a:latin typeface="Lucida Console" charset="0"/>
                <a:ea typeface="ＭＳ Ｐゴシック" charset="0"/>
                <a:cs typeface="Lucida Console" charset="0"/>
              </a:rPr>
              <a:t>        [0,3,1,0,0,5,0,2,0],</a:t>
            </a:r>
          </a:p>
          <a:p>
            <a:pPr>
              <a:buFont typeface="Arial" charset="0"/>
              <a:buNone/>
            </a:pPr>
            <a:r>
              <a:rPr lang="en-US" sz="1800">
                <a:latin typeface="Lucida Console" charset="0"/>
                <a:ea typeface="ＭＳ Ｐゴシック" charset="0"/>
                <a:cs typeface="Lucida Console" charset="0"/>
              </a:rPr>
              <a:t>        [8,0,6,0,0,0,0,0,0],</a:t>
            </a:r>
          </a:p>
          <a:p>
            <a:pPr>
              <a:buFont typeface="Arial" charset="0"/>
              <a:buNone/>
            </a:pPr>
            <a:r>
              <a:rPr lang="en-US" sz="1800">
                <a:latin typeface="Lucida Console" charset="0"/>
                <a:ea typeface="ＭＳ Ｐゴシック" charset="0"/>
                <a:cs typeface="Lucida Console" charset="0"/>
              </a:rPr>
              <a:t>        [0,0,7,0,5,0,0,0,6],</a:t>
            </a:r>
          </a:p>
          <a:p>
            <a:pPr>
              <a:buFont typeface="Arial" charset="0"/>
              <a:buNone/>
            </a:pPr>
            <a:r>
              <a:rPr lang="en-US" sz="1800">
                <a:latin typeface="Lucida Console" charset="0"/>
                <a:ea typeface="ＭＳ Ｐゴシック" charset="0"/>
                <a:cs typeface="Lucida Console" charset="0"/>
              </a:rPr>
              <a:t>        [0,0,0,3,0,7,0,0,0],</a:t>
            </a:r>
          </a:p>
          <a:p>
            <a:pPr>
              <a:buFont typeface="Arial" charset="0"/>
              <a:buNone/>
            </a:pPr>
            <a:r>
              <a:rPr lang="en-US" sz="1800">
                <a:latin typeface="Lucida Console" charset="0"/>
                <a:ea typeface="ＭＳ Ｐゴシック" charset="0"/>
                <a:cs typeface="Lucida Console" charset="0"/>
              </a:rPr>
              <a:t>        [5,0,0,0,1,0,7,0,0],</a:t>
            </a:r>
          </a:p>
          <a:p>
            <a:pPr>
              <a:buFont typeface="Arial" charset="0"/>
              <a:buNone/>
            </a:pPr>
            <a:r>
              <a:rPr lang="en-US" sz="1800">
                <a:latin typeface="Lucida Console" charset="0"/>
                <a:ea typeface="ＭＳ Ｐゴシック" charset="0"/>
                <a:cs typeface="Lucida Console" charset="0"/>
              </a:rPr>
              <a:t>        [0,0,0,0,0,0,1,0,9],</a:t>
            </a:r>
          </a:p>
          <a:p>
            <a:pPr>
              <a:buFont typeface="Arial" charset="0"/>
              <a:buNone/>
            </a:pPr>
            <a:r>
              <a:rPr lang="en-US" sz="1800">
                <a:latin typeface="Lucida Console" charset="0"/>
                <a:ea typeface="ＭＳ Ｐゴシック" charset="0"/>
                <a:cs typeface="Lucida Console" charset="0"/>
              </a:rPr>
              <a:t>        [0,2,0,6,0,0,0,5,0],</a:t>
            </a:r>
          </a:p>
          <a:p>
            <a:pPr>
              <a:buFont typeface="Arial" charset="0"/>
              <a:buNone/>
            </a:pPr>
            <a:r>
              <a:rPr lang="en-US" sz="1800">
                <a:latin typeface="Lucida Console" charset="0"/>
                <a:ea typeface="ＭＳ Ｐゴシック" charset="0"/>
                <a:cs typeface="Lucida Console" charset="0"/>
              </a:rPr>
              <a:t>        [0,5,4,0,0,8,0,7,0]]</a:t>
            </a:r>
          </a:p>
          <a:p>
            <a:pPr>
              <a:buFont typeface="Arial" charset="0"/>
              <a:buNone/>
            </a:pPr>
            <a:endParaRPr lang="en-US" sz="1800">
              <a:latin typeface="Lucida Console" charset="0"/>
              <a:ea typeface="ＭＳ Ｐゴシック" charset="0"/>
              <a:cs typeface="Lucida Console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Battleship Puzzle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4495800" cy="5257800"/>
          </a:xfrm>
        </p:spPr>
        <p:txBody>
          <a:bodyPr/>
          <a:lstStyle/>
          <a:p>
            <a:pPr marL="234950" indent="-234950"/>
            <a:r>
              <a:rPr lang="en-US" sz="2800" dirty="0" err="1">
                <a:latin typeface="Calibri" charset="0"/>
                <a:ea typeface="ＭＳ Ｐゴシック" charset="0"/>
                <a:cs typeface="ＭＳ Ｐゴシック" charset="0"/>
              </a:rPr>
              <a:t>NxN</a:t>
            </a:r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 grid</a:t>
            </a:r>
          </a:p>
          <a:p>
            <a:pPr marL="234950" indent="-234950"/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Each cell occupied by water or part of a ship</a:t>
            </a:r>
          </a:p>
          <a:p>
            <a:pPr marL="234950" indent="-234950"/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Given </a:t>
            </a:r>
          </a:p>
          <a:p>
            <a:pPr marL="454025" lvl="1" indent="-280988"/>
            <a:r>
              <a:rPr lang="en-US" sz="2400" dirty="0">
                <a:latin typeface="Calibri" charset="0"/>
                <a:ea typeface="ＭＳ Ｐゴシック" charset="0"/>
              </a:rPr>
              <a:t>Ships of varying lengths</a:t>
            </a:r>
          </a:p>
          <a:p>
            <a:pPr marL="454025" lvl="1" indent="-280988"/>
            <a:r>
              <a:rPr lang="en-US" sz="2400" dirty="0">
                <a:latin typeface="Calibri" charset="0"/>
                <a:ea typeface="ＭＳ Ｐゴシック" charset="0"/>
              </a:rPr>
              <a:t>Row and column sums of number of ship cells</a:t>
            </a:r>
          </a:p>
          <a:p>
            <a:pPr marL="454025" lvl="1" indent="-280988"/>
            <a:r>
              <a:rPr lang="en-US" sz="2400" dirty="0">
                <a:latin typeface="Calibri" charset="0"/>
                <a:ea typeface="ＭＳ Ｐゴシック" charset="0"/>
              </a:rPr>
              <a:t>Hints for some cells</a:t>
            </a:r>
          </a:p>
          <a:p>
            <a:pPr marL="234950" indent="-234950"/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What are</a:t>
            </a:r>
          </a:p>
          <a:p>
            <a:pPr marL="454025" lvl="1" indent="-280988"/>
            <a:r>
              <a:rPr lang="en-US" sz="2400" dirty="0">
                <a:latin typeface="Calibri" charset="0"/>
                <a:ea typeface="ＭＳ Ｐゴシック" charset="0"/>
              </a:rPr>
              <a:t>variables and domains</a:t>
            </a:r>
          </a:p>
          <a:p>
            <a:pPr marL="454025" lvl="1" indent="-280988"/>
            <a:r>
              <a:rPr lang="en-US" sz="2400" dirty="0">
                <a:latin typeface="Calibri" charset="0"/>
                <a:ea typeface="ＭＳ Ｐゴシック" charset="0"/>
              </a:rPr>
              <a:t>constraints</a:t>
            </a:r>
          </a:p>
          <a:p>
            <a:pPr marL="234950" indent="-234950"/>
            <a:endParaRPr lang="en-US" sz="28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31747" name="Picture 4" descr="Picture 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2163" y="1143000"/>
            <a:ext cx="4764087" cy="595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Picture 5" descr="Picture 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8513" y="1130300"/>
            <a:ext cx="4764087" cy="595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Battleship Puzzle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84957" y="1295400"/>
            <a:ext cx="44958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4950" indent="-234950"/>
            <a:r>
              <a:rPr lang="en-US" sz="2800" dirty="0" err="1">
                <a:latin typeface="Calibri" charset="0"/>
                <a:ea typeface="ＭＳ Ｐゴシック" charset="0"/>
                <a:cs typeface="ＭＳ Ｐゴシック" charset="0"/>
              </a:rPr>
              <a:t>NxN</a:t>
            </a:r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 grid</a:t>
            </a:r>
          </a:p>
          <a:p>
            <a:pPr marL="234950" indent="-234950"/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Each cell occupied by water or part of a ship</a:t>
            </a:r>
          </a:p>
          <a:p>
            <a:pPr marL="234950" indent="-234950"/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Given </a:t>
            </a:r>
          </a:p>
          <a:p>
            <a:pPr marL="454025" lvl="1" indent="-280988"/>
            <a:r>
              <a:rPr lang="en-US" dirty="0">
                <a:latin typeface="Calibri" charset="0"/>
                <a:ea typeface="ＭＳ Ｐゴシック" charset="0"/>
              </a:rPr>
              <a:t>Ships of varying lengths</a:t>
            </a:r>
          </a:p>
          <a:p>
            <a:pPr marL="454025" lvl="1" indent="-280988"/>
            <a:r>
              <a:rPr lang="en-US" dirty="0">
                <a:latin typeface="Calibri" charset="0"/>
                <a:ea typeface="ＭＳ Ｐゴシック" charset="0"/>
              </a:rPr>
              <a:t>Row and column sums of number of ship cells</a:t>
            </a:r>
          </a:p>
          <a:p>
            <a:pPr marL="454025" lvl="1" indent="-280988"/>
            <a:r>
              <a:rPr lang="en-US" dirty="0">
                <a:latin typeface="Calibri" charset="0"/>
                <a:ea typeface="ＭＳ Ｐゴシック" charset="0"/>
              </a:rPr>
              <a:t>Hints for some cells</a:t>
            </a:r>
          </a:p>
          <a:p>
            <a:pPr marL="234950" indent="-234950"/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What are</a:t>
            </a:r>
          </a:p>
          <a:p>
            <a:pPr marL="454025" lvl="1" indent="-280988"/>
            <a:r>
              <a:rPr lang="en-US" dirty="0">
                <a:latin typeface="Calibri" charset="0"/>
                <a:ea typeface="ＭＳ Ｐゴシック" charset="0"/>
              </a:rPr>
              <a:t>variables and domains</a:t>
            </a:r>
          </a:p>
          <a:p>
            <a:pPr marL="454025" lvl="1" indent="-280988"/>
            <a:r>
              <a:rPr lang="en-US" dirty="0">
                <a:latin typeface="Calibri" charset="0"/>
                <a:ea typeface="ＭＳ Ｐゴシック" charset="0"/>
              </a:rPr>
              <a:t>constraints</a:t>
            </a:r>
          </a:p>
          <a:p>
            <a:pPr marL="234950" indent="-234950"/>
            <a:endParaRPr lang="en-US" sz="28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Overview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762000" y="1295400"/>
            <a:ext cx="7620000" cy="5257800"/>
          </a:xfrm>
        </p:spPr>
        <p:txBody>
          <a:bodyPr/>
          <a:lstStyle/>
          <a:p>
            <a:r>
              <a:rPr lang="en-US" b="1" dirty="0" err="1">
                <a:latin typeface="Calibri" charset="0"/>
                <a:ea typeface="ＭＳ Ｐゴシック" charset="0"/>
                <a:cs typeface="ＭＳ Ｐゴシック" charset="0"/>
              </a:rPr>
              <a:t>Python_constraint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is a good package for solving CSP problems in Python</a:t>
            </a:r>
          </a:p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Installing it</a:t>
            </a:r>
          </a:p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Using it</a:t>
            </a:r>
          </a:p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Examples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</a:rPr>
              <a:t>Magic Squares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</a:rPr>
              <a:t>Map coloring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</a:rPr>
              <a:t>Sudoku puzzles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</a:rPr>
              <a:t>HW?: Battleships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Battleship puzzle</a:t>
            </a:r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5257800"/>
          </a:xfrm>
        </p:spPr>
        <p:txBody>
          <a:bodyPr/>
          <a:lstStyle/>
          <a:p>
            <a:pPr marL="234950" indent="-234950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Resources</a:t>
            </a:r>
          </a:p>
          <a:p>
            <a:pPr marL="635000" lvl="1" indent="-234950"/>
            <a:r>
              <a:rPr lang="en-US" dirty="0">
                <a:latin typeface="Calibri" charset="0"/>
                <a:ea typeface="ＭＳ Ｐゴシック" charset="0"/>
                <a:hlinkClick r:id="rId2"/>
              </a:rPr>
              <a:t>http://</a:t>
            </a:r>
            <a:r>
              <a:rPr lang="en-US" dirty="0" err="1">
                <a:latin typeface="Calibri" charset="0"/>
                <a:ea typeface="ＭＳ Ｐゴシック" charset="0"/>
                <a:hlinkClick r:id="rId2"/>
              </a:rPr>
              <a:t>www.conceptispuzzles.com</a:t>
            </a:r>
            <a:r>
              <a:rPr lang="en-US" dirty="0">
                <a:latin typeface="Calibri" charset="0"/>
                <a:ea typeface="ＭＳ Ｐゴシック" charset="0"/>
                <a:hlinkClick r:id="rId2"/>
              </a:rPr>
              <a:t>/</a:t>
            </a:r>
            <a:endParaRPr lang="en-US" dirty="0">
              <a:latin typeface="Calibri" charset="0"/>
              <a:ea typeface="ＭＳ Ｐゴシック" charset="0"/>
              <a:hlinkClick r:id="rId3"/>
            </a:endParaRPr>
          </a:p>
          <a:p>
            <a:pPr marL="635000" lvl="1" indent="-234950"/>
            <a:r>
              <a:rPr lang="en-US" dirty="0">
                <a:latin typeface="Calibri" charset="0"/>
                <a:ea typeface="ＭＳ Ｐゴシック" charset="0"/>
                <a:hlinkClick r:id="rId3"/>
              </a:rPr>
              <a:t>http://wikipedia.org/wiki/Battleship_(puzzle</a:t>
            </a:r>
            <a:r>
              <a:rPr lang="en-US" dirty="0">
                <a:latin typeface="Calibri" charset="0"/>
                <a:ea typeface="ＭＳ Ｐゴシック" charset="0"/>
              </a:rPr>
              <a:t>)</a:t>
            </a:r>
          </a:p>
          <a:p>
            <a:pPr marL="234950" indent="-234950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Barbara M. Smith, Constraint Programming Models for Solitaire Battleships, 2006</a:t>
            </a:r>
          </a:p>
          <a:p>
            <a:pPr marL="635000" lvl="1" indent="-234950"/>
            <a:r>
              <a:rPr lang="en-US" dirty="0">
                <a:latin typeface="Calibri" charset="0"/>
                <a:ea typeface="ＭＳ Ｐゴシック" charset="0"/>
                <a:cs typeface="ＭＳ Ｐゴシック" charset="0"/>
                <a:hlinkClick r:id="rId4"/>
              </a:rPr>
              <a:t>http://</a:t>
            </a:r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  <a:hlinkClick r:id="rId4"/>
              </a:rPr>
              <a:t>bit.ly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  <a:hlinkClick r:id="rId4"/>
              </a:rPr>
              <a:t>/</a:t>
            </a:r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  <a:hlinkClick r:id="rId4"/>
              </a:rPr>
              <a:t>cspBs</a:t>
            </a: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635000" lvl="1" indent="-234950"/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234950" indent="-234950"/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33795" name="Picture 3" descr="Picture 5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228600"/>
            <a:ext cx="1447800" cy="204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A HW Problem ?</a:t>
            </a:r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Write a CSP program to solve 6x6 battleships with 3 subs, 2 destroyers and 1 carrier</a:t>
            </a:r>
          </a:p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Given row and column sums and several hints</a:t>
            </a:r>
          </a:p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Hints: for a location, specify one of {water, top, bottom, left, right, middle, circle}</a:t>
            </a:r>
          </a:p>
          <a:p>
            <a:pPr>
              <a:buFont typeface="Arial" charset="0"/>
              <a:buNone/>
            </a:pP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Installation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On your own computer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pip install python-constraint</a:t>
            </a:r>
          </a:p>
          <a:p>
            <a:pPr lvl="1"/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</a:rPr>
              <a:t>sudo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pip install python-constraint</a:t>
            </a:r>
            <a:endParaRPr lang="en-US" dirty="0">
              <a:latin typeface="Calibri" charset="0"/>
              <a:ea typeface="ＭＳ Ｐゴシック" charset="0"/>
            </a:endParaRPr>
          </a:p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Install locally on </a:t>
            </a:r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</a:rPr>
              <a:t>gl</a:t>
            </a: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pip3 install –user python-constraints</a:t>
            </a:r>
          </a:p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Install locally on UMBC </a:t>
            </a:r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</a:rPr>
              <a:t>Jupyter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hub server by executing this once in a notebook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!pip install –user python-constraints</a:t>
            </a:r>
          </a:p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Clone source from </a:t>
            </a:r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</a:rPr>
              <a:t>github</a:t>
            </a: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  <a:hlinkClick r:id="rId2"/>
              </a:rPr>
              <a:t>https://github.com/python-constraint</a:t>
            </a: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457200" lvl="1" indent="0">
              <a:buNone/>
            </a:pPr>
            <a:endParaRPr lang="en-US" dirty="0">
              <a:latin typeface="Calibri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Simple Example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&gt;&gt;&gt; from constraint import *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&gt;&gt;&gt; p = Problem()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&gt;&gt;&gt; </a:t>
            </a:r>
            <a:r>
              <a:rPr lang="en-US" sz="1900" dirty="0" err="1">
                <a:latin typeface="Lucida Console" charset="0"/>
                <a:ea typeface="ＭＳ Ｐゴシック" charset="0"/>
                <a:cs typeface="Lucida Console" charset="0"/>
              </a:rPr>
              <a:t>p.addVariable</a:t>
            </a: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("a", [1,2,3])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&gt;&gt;&gt; </a:t>
            </a:r>
            <a:r>
              <a:rPr lang="en-US" sz="1900" dirty="0" err="1">
                <a:latin typeface="Lucida Console" charset="0"/>
                <a:ea typeface="ＭＳ Ｐゴシック" charset="0"/>
                <a:cs typeface="Lucida Console" charset="0"/>
              </a:rPr>
              <a:t>p.addVariable</a:t>
            </a: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("b", [4,5,6])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&gt;&gt;&gt; </a:t>
            </a:r>
            <a:r>
              <a:rPr lang="en-US" sz="1900" dirty="0" err="1">
                <a:latin typeface="Lucida Console" charset="0"/>
                <a:ea typeface="ＭＳ Ｐゴシック" charset="0"/>
                <a:cs typeface="Lucida Console" charset="0"/>
              </a:rPr>
              <a:t>p.getSolutions</a:t>
            </a: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()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[{'a': 3, 'b': 6}, {'a': 3, 'b': 5}, {'a': 3, 'b': 4},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 {'a': 2, 'b': 6}, {'a': 2, 'b': 5}, {'a': 2, 'b': 4},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 {'a': 1, 'b': 6}, {'a': 1, 'b': 5}, {'a': 1, 'b': 4}]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endParaRPr lang="en-US" sz="800" dirty="0">
              <a:latin typeface="Lucida Console" charset="0"/>
              <a:ea typeface="ＭＳ Ｐゴシック" charset="0"/>
              <a:cs typeface="Lucida Console" charset="0"/>
            </a:endParaRP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&gt;&gt;&gt; </a:t>
            </a:r>
            <a:r>
              <a:rPr lang="en-US" sz="1900" dirty="0" err="1">
                <a:latin typeface="Lucida Console" charset="0"/>
                <a:ea typeface="ＭＳ Ｐゴシック" charset="0"/>
                <a:cs typeface="Lucida Console" charset="0"/>
              </a:rPr>
              <a:t>p.addConstraint</a:t>
            </a: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(lambda </a:t>
            </a:r>
            <a:r>
              <a:rPr lang="en-US" sz="1900" dirty="0" err="1">
                <a:latin typeface="Lucida Console" charset="0"/>
                <a:ea typeface="ＭＳ Ｐゴシック" charset="0"/>
                <a:cs typeface="Lucida Console" charset="0"/>
              </a:rPr>
              <a:t>x,y</a:t>
            </a: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: 2*x == y, (’a', ’b'))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&gt;&gt;&gt; </a:t>
            </a:r>
            <a:r>
              <a:rPr lang="en-US" sz="1900" dirty="0" err="1">
                <a:latin typeface="Lucida Console" charset="0"/>
                <a:ea typeface="ＭＳ Ｐゴシック" charset="0"/>
                <a:cs typeface="Lucida Console" charset="0"/>
              </a:rPr>
              <a:t>p.getSolutions</a:t>
            </a: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()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[{'a': 3, 'b': 6}, {'a': 2, 'b': 4}]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endParaRPr lang="en-US" sz="1900" dirty="0">
              <a:latin typeface="Lucida Console" charset="0"/>
              <a:ea typeface="ＭＳ Ｐゴシック" charset="0"/>
              <a:cs typeface="Lucida Console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Simple Example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&gt;&gt;&gt; from constraint import *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&gt;&gt;&gt; p = Problem()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&gt;&gt;&gt; </a:t>
            </a:r>
            <a:r>
              <a:rPr lang="en-US" sz="1900" dirty="0" err="1">
                <a:latin typeface="Lucida Console" charset="0"/>
                <a:ea typeface="ＭＳ Ｐゴシック" charset="0"/>
                <a:cs typeface="Lucida Console" charset="0"/>
              </a:rPr>
              <a:t>p.addVariable</a:t>
            </a: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(</a:t>
            </a:r>
            <a:r>
              <a:rPr lang="en-US" sz="1900" b="1" dirty="0">
                <a:solidFill>
                  <a:srgbClr val="FF0000"/>
                </a:solidFill>
                <a:latin typeface="Lucida Console" charset="0"/>
                <a:ea typeface="ＭＳ Ｐゴシック" charset="0"/>
                <a:cs typeface="Lucida Console" charset="0"/>
              </a:rPr>
              <a:t>"a"</a:t>
            </a: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, </a:t>
            </a:r>
            <a:r>
              <a:rPr lang="en-US" sz="1900" b="1" dirty="0">
                <a:solidFill>
                  <a:srgbClr val="0000FF"/>
                </a:solidFill>
                <a:latin typeface="Lucida Console" charset="0"/>
                <a:ea typeface="ＭＳ Ｐゴシック" charset="0"/>
                <a:cs typeface="Lucida Console" charset="0"/>
              </a:rPr>
              <a:t>[1,2,3]</a:t>
            </a: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)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&gt;&gt;&gt; </a:t>
            </a:r>
            <a:r>
              <a:rPr lang="en-US" sz="1900" dirty="0" err="1">
                <a:latin typeface="Lucida Console" charset="0"/>
                <a:ea typeface="ＭＳ Ｐゴシック" charset="0"/>
                <a:cs typeface="Lucida Console" charset="0"/>
              </a:rPr>
              <a:t>p.addVariable</a:t>
            </a: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("b", [4,5,6])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&gt;&gt;&gt; </a:t>
            </a:r>
            <a:r>
              <a:rPr lang="en-US" sz="1900" dirty="0" err="1">
                <a:latin typeface="Lucida Console" charset="0"/>
                <a:ea typeface="ＭＳ Ｐゴシック" charset="0"/>
                <a:cs typeface="Lucida Console" charset="0"/>
              </a:rPr>
              <a:t>p.getSolutions</a:t>
            </a: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()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[{'a': 3, 'b': 6}, {'a': 3, 'b': 5}, {'a': 3, 'b': 4},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 {'a': 2, 'b': 6}, {'a': 2, 'b': 5}, {'a': 2, 'b': 4},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 {'a': 1, 'b': 6}, {'a': 1, 'b': 5}, {'a': 1, 'b': 4}]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endParaRPr lang="en-US" sz="800" dirty="0">
              <a:latin typeface="Lucida Console" charset="0"/>
              <a:ea typeface="ＭＳ Ｐゴシック" charset="0"/>
              <a:cs typeface="Lucida Console" charset="0"/>
            </a:endParaRP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&gt;&gt;&gt; </a:t>
            </a:r>
            <a:r>
              <a:rPr lang="en-US" sz="1900" dirty="0" err="1">
                <a:latin typeface="Lucida Console" charset="0"/>
                <a:ea typeface="ＭＳ Ｐゴシック" charset="0"/>
                <a:cs typeface="Lucida Console" charset="0"/>
              </a:rPr>
              <a:t>p.addConstraint</a:t>
            </a: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(</a:t>
            </a:r>
            <a:r>
              <a:rPr lang="en-US" sz="1900" b="1" dirty="0">
                <a:solidFill>
                  <a:srgbClr val="FF0000"/>
                </a:solidFill>
                <a:latin typeface="Lucida Console" charset="0"/>
                <a:ea typeface="ＭＳ Ｐゴシック" charset="0"/>
                <a:cs typeface="Lucida Console" charset="0"/>
              </a:rPr>
              <a:t>lambda </a:t>
            </a:r>
            <a:r>
              <a:rPr lang="en-US" sz="1900" b="1" dirty="0" err="1">
                <a:solidFill>
                  <a:srgbClr val="FF0000"/>
                </a:solidFill>
                <a:latin typeface="Lucida Console" charset="0"/>
                <a:ea typeface="ＭＳ Ｐゴシック" charset="0"/>
                <a:cs typeface="Lucida Console" charset="0"/>
              </a:rPr>
              <a:t>x,y</a:t>
            </a:r>
            <a:r>
              <a:rPr lang="en-US" sz="1900" b="1" dirty="0">
                <a:solidFill>
                  <a:srgbClr val="FF0000"/>
                </a:solidFill>
                <a:latin typeface="Lucida Console" charset="0"/>
                <a:ea typeface="ＭＳ Ｐゴシック" charset="0"/>
                <a:cs typeface="Lucida Console" charset="0"/>
              </a:rPr>
              <a:t>: 2*x==y</a:t>
            </a: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, </a:t>
            </a:r>
            <a:r>
              <a:rPr lang="en-US" sz="1900" dirty="0">
                <a:solidFill>
                  <a:srgbClr val="0000FF"/>
                </a:solidFill>
                <a:latin typeface="Lucida Console" charset="0"/>
                <a:ea typeface="ＭＳ Ｐゴシック" charset="0"/>
                <a:cs typeface="Lucida Console" charset="0"/>
              </a:rPr>
              <a:t>(’</a:t>
            </a:r>
            <a:r>
              <a:rPr lang="en-US" sz="1900" dirty="0" err="1">
                <a:solidFill>
                  <a:srgbClr val="0000FF"/>
                </a:solidFill>
                <a:latin typeface="Lucida Console" charset="0"/>
                <a:ea typeface="ＭＳ Ｐゴシック" charset="0"/>
                <a:cs typeface="Lucida Console" charset="0"/>
              </a:rPr>
              <a:t>a’,’b</a:t>
            </a:r>
            <a:r>
              <a:rPr lang="en-US" sz="1900" dirty="0">
                <a:solidFill>
                  <a:srgbClr val="0000FF"/>
                </a:solidFill>
                <a:latin typeface="Lucida Console" charset="0"/>
                <a:ea typeface="ＭＳ Ｐゴシック" charset="0"/>
                <a:cs typeface="Lucida Console" charset="0"/>
              </a:rPr>
              <a:t>')</a:t>
            </a: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)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&gt;&gt;&gt; </a:t>
            </a:r>
            <a:r>
              <a:rPr lang="en-US" sz="1900" dirty="0" err="1">
                <a:latin typeface="Lucida Console" charset="0"/>
                <a:ea typeface="ＭＳ Ｐゴシック" charset="0"/>
                <a:cs typeface="Lucida Console" charset="0"/>
              </a:rPr>
              <a:t>p.getSolutions</a:t>
            </a: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()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[{'a': 3, 'b': 6}, {'a': 2, 'b': 4}]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endParaRPr lang="en-US" sz="1900" dirty="0">
              <a:latin typeface="Lucida Console" charset="0"/>
              <a:ea typeface="ＭＳ Ｐゴシック" charset="0"/>
              <a:cs typeface="Lucida Console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81600" y="1143000"/>
            <a:ext cx="19192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variable name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10200" y="1676400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3366FF"/>
                </a:solidFill>
              </a:rPr>
              <a:t>domain</a:t>
            </a:r>
          </a:p>
        </p:txBody>
      </p:sp>
      <p:cxnSp>
        <p:nvCxnSpPr>
          <p:cNvPr id="6" name="Straight Arrow Connector 5"/>
          <p:cNvCxnSpPr>
            <a:stCxn id="7" idx="1"/>
          </p:cNvCxnSpPr>
          <p:nvPr/>
        </p:nvCxnSpPr>
        <p:spPr>
          <a:xfrm flipH="1">
            <a:off x="4876800" y="1907233"/>
            <a:ext cx="533400" cy="302567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3" idx="1"/>
          </p:cNvCxnSpPr>
          <p:nvPr/>
        </p:nvCxnSpPr>
        <p:spPr>
          <a:xfrm flipH="1">
            <a:off x="3581400" y="1373833"/>
            <a:ext cx="1600200" cy="91216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400800" y="5943600"/>
            <a:ext cx="25058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constraint function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228842" y="5334000"/>
            <a:ext cx="18341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3366FF"/>
                </a:solidFill>
              </a:rPr>
              <a:t>two variables</a:t>
            </a:r>
          </a:p>
        </p:txBody>
      </p:sp>
      <p:cxnSp>
        <p:nvCxnSpPr>
          <p:cNvPr id="17" name="Straight Arrow Connector 16"/>
          <p:cNvCxnSpPr>
            <a:stCxn id="15" idx="1"/>
          </p:cNvCxnSpPr>
          <p:nvPr/>
        </p:nvCxnSpPr>
        <p:spPr>
          <a:xfrm flipH="1" flipV="1">
            <a:off x="5334000" y="5181600"/>
            <a:ext cx="1066800" cy="99283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6" idx="1"/>
          </p:cNvCxnSpPr>
          <p:nvPr/>
        </p:nvCxnSpPr>
        <p:spPr>
          <a:xfrm flipH="1" flipV="1">
            <a:off x="6858000" y="5181600"/>
            <a:ext cx="370842" cy="383233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4458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Magic Square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4953000" cy="5257800"/>
          </a:xfrm>
        </p:spPr>
        <p:txBody>
          <a:bodyPr/>
          <a:lstStyle/>
          <a:p>
            <a:pPr marL="234950" indent="-234950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An </a:t>
            </a:r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</a:rPr>
              <a:t>NxN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array of integers where all rows, columns and diagonals sum to the same number</a:t>
            </a:r>
          </a:p>
          <a:p>
            <a:pPr marL="234950" indent="-234950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Given N (e.g., 3) and the magic sum (e.g., 15) find the cell values</a:t>
            </a:r>
          </a:p>
          <a:p>
            <a:pPr marL="234950" indent="-234950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What are the</a:t>
            </a:r>
          </a:p>
          <a:p>
            <a:pPr marL="454025" lvl="1" indent="-280988"/>
            <a:r>
              <a:rPr lang="en-US" sz="3200" dirty="0">
                <a:latin typeface="Calibri" charset="0"/>
                <a:ea typeface="ＭＳ Ｐゴシック" charset="0"/>
              </a:rPr>
              <a:t>Variables &amp; their domains</a:t>
            </a:r>
          </a:p>
          <a:p>
            <a:pPr marL="454025" lvl="1" indent="-280988"/>
            <a:r>
              <a:rPr lang="en-US" sz="3200" dirty="0">
                <a:latin typeface="Calibri" charset="0"/>
                <a:ea typeface="ＭＳ Ｐゴシック" charset="0"/>
              </a:rPr>
              <a:t>Constraints</a:t>
            </a:r>
          </a:p>
          <a:p>
            <a:pPr marL="454025" lvl="1" indent="-280988"/>
            <a:endParaRPr lang="en-US" sz="3200" dirty="0">
              <a:latin typeface="Calibri" charset="0"/>
              <a:ea typeface="ＭＳ Ｐゴシック" charset="0"/>
            </a:endParaRPr>
          </a:p>
          <a:p>
            <a:pPr marL="454025" lvl="1" indent="-280988"/>
            <a:endParaRPr lang="en-US" sz="3200" dirty="0">
              <a:latin typeface="Calibri" charset="0"/>
              <a:ea typeface="ＭＳ Ｐゴシック" charset="0"/>
            </a:endParaRPr>
          </a:p>
        </p:txBody>
      </p:sp>
      <p:pic>
        <p:nvPicPr>
          <p:cNvPr id="3" name="Picture 2" descr="A picture containing crossword puzzle&#10;&#10;Description automatically generated">
            <a:extLst>
              <a:ext uri="{FF2B5EF4-FFF2-40B4-BE49-F238E27FC236}">
                <a16:creationId xmlns:a16="http://schemas.microsoft.com/office/drawing/2014/main" id="{4CB67E16-E012-DA45-8609-5CD2CA4D26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5400" y="1968500"/>
            <a:ext cx="3784600" cy="2921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Magic Square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4953000" cy="5257800"/>
          </a:xfrm>
        </p:spPr>
        <p:txBody>
          <a:bodyPr/>
          <a:lstStyle/>
          <a:p>
            <a:pPr marL="234950" indent="-234950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An </a:t>
            </a:r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</a:rPr>
              <a:t>NxN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array on integers where all rows, columns and diagonals sum to the same number</a:t>
            </a:r>
          </a:p>
          <a:p>
            <a:pPr marL="234950" indent="-234950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Given N (e.g., 3) and the magic sum (e.g., 15) find the cell values</a:t>
            </a:r>
          </a:p>
          <a:p>
            <a:pPr marL="234950" indent="-234950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What are the</a:t>
            </a:r>
          </a:p>
          <a:p>
            <a:pPr marL="454025" lvl="1" indent="-280988"/>
            <a:r>
              <a:rPr lang="en-US" sz="3200" dirty="0">
                <a:latin typeface="Calibri" charset="0"/>
                <a:ea typeface="ＭＳ Ｐゴシック" charset="0"/>
              </a:rPr>
              <a:t>Variables &amp; their domains</a:t>
            </a:r>
          </a:p>
          <a:p>
            <a:pPr marL="454025" lvl="1" indent="-280988"/>
            <a:r>
              <a:rPr lang="en-US" sz="3200" dirty="0">
                <a:latin typeface="Calibri" charset="0"/>
                <a:ea typeface="ＭＳ Ｐゴシック" charset="0"/>
              </a:rPr>
              <a:t>Constraints</a:t>
            </a:r>
          </a:p>
          <a:p>
            <a:pPr marL="454025" lvl="1" indent="-280988"/>
            <a:endParaRPr lang="en-US" sz="3200" dirty="0">
              <a:latin typeface="Calibri" charset="0"/>
              <a:ea typeface="ＭＳ Ｐゴシック" charset="0"/>
            </a:endParaRPr>
          </a:p>
          <a:p>
            <a:pPr marL="454025" lvl="1" indent="-280988"/>
            <a:endParaRPr lang="en-US" sz="3200" dirty="0">
              <a:latin typeface="Calibri" charset="0"/>
              <a:ea typeface="ＭＳ Ｐゴシック" charset="0"/>
            </a:endParaRPr>
          </a:p>
        </p:txBody>
      </p:sp>
      <p:pic>
        <p:nvPicPr>
          <p:cNvPr id="20483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955800"/>
            <a:ext cx="3787775" cy="294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90789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3x3 Magic Square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458200" cy="56388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from constraint import *</a:t>
            </a:r>
          </a:p>
          <a:p>
            <a:pPr>
              <a:buFont typeface="Arial" charset="0"/>
              <a:buNone/>
            </a:pPr>
            <a:endParaRPr lang="en-US" sz="800" dirty="0">
              <a:latin typeface="Lucida Console" charset="0"/>
              <a:ea typeface="ＭＳ Ｐゴシック" charset="0"/>
              <a:cs typeface="Lucida Console" charset="0"/>
            </a:endParaRPr>
          </a:p>
          <a:p>
            <a:pPr>
              <a:buFont typeface="Arial" charset="0"/>
              <a:buNone/>
            </a:pP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p = Problem()</a:t>
            </a:r>
          </a:p>
          <a:p>
            <a:pPr>
              <a:buFont typeface="Arial" charset="0"/>
              <a:buNone/>
            </a:pPr>
            <a:endParaRPr lang="en-US" sz="800" dirty="0">
              <a:latin typeface="Lucida Console" charset="0"/>
              <a:ea typeface="ＭＳ Ｐゴシック" charset="0"/>
              <a:cs typeface="Lucida Console" charset="0"/>
            </a:endParaRPr>
          </a:p>
          <a:p>
            <a:pPr>
              <a:buFont typeface="Arial" charset="0"/>
              <a:buNone/>
            </a:pPr>
            <a:r>
              <a:rPr lang="en-US" sz="2000" dirty="0" err="1">
                <a:latin typeface="Lucida Console" charset="0"/>
                <a:ea typeface="ＭＳ Ｐゴシック" charset="0"/>
                <a:cs typeface="Lucida Console" charset="0"/>
              </a:rPr>
              <a:t>p.addVariables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(</a:t>
            </a:r>
            <a:r>
              <a:rPr lang="en-US" sz="2000" dirty="0">
                <a:solidFill>
                  <a:srgbClr val="FF0000"/>
                </a:solidFill>
                <a:latin typeface="Lucida Console" charset="0"/>
                <a:ea typeface="ＭＳ Ｐゴシック" charset="0"/>
                <a:cs typeface="Lucida Console" charset="0"/>
              </a:rPr>
              <a:t>range(9), </a:t>
            </a:r>
            <a:r>
              <a:rPr lang="en-US" sz="2000" dirty="0">
                <a:solidFill>
                  <a:srgbClr val="00B050"/>
                </a:solidFill>
                <a:latin typeface="Lucida Console" charset="0"/>
                <a:ea typeface="ＭＳ Ｐゴシック" charset="0"/>
                <a:cs typeface="Lucida Console" charset="0"/>
              </a:rPr>
              <a:t>range(1,10))</a:t>
            </a:r>
          </a:p>
          <a:p>
            <a:pPr>
              <a:buFont typeface="Arial" charset="0"/>
              <a:buNone/>
            </a:pPr>
            <a:endParaRPr lang="en-US" sz="800" dirty="0">
              <a:latin typeface="Lucida Console" charset="0"/>
              <a:ea typeface="ＭＳ Ｐゴシック" charset="0"/>
              <a:cs typeface="Lucida Console" charset="0"/>
            </a:endParaRPr>
          </a:p>
          <a:p>
            <a:pPr>
              <a:buFont typeface="Arial" charset="0"/>
              <a:buNone/>
            </a:pPr>
            <a:r>
              <a:rPr lang="en-US" sz="2000" dirty="0" err="1">
                <a:latin typeface="Lucida Console" charset="0"/>
                <a:ea typeface="ＭＳ Ｐゴシック" charset="0"/>
                <a:cs typeface="Lucida Console" charset="0"/>
              </a:rPr>
              <a:t>p.addConstraint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(</a:t>
            </a:r>
            <a:r>
              <a:rPr lang="en-US" sz="2000" b="1" dirty="0" err="1">
                <a:solidFill>
                  <a:srgbClr val="0000FF"/>
                </a:solidFill>
                <a:latin typeface="Lucida Console" charset="0"/>
                <a:ea typeface="ＭＳ Ｐゴシック" charset="0"/>
                <a:cs typeface="Lucida Console" charset="0"/>
              </a:rPr>
              <a:t>AllDifferentConstraint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(), range(9))</a:t>
            </a:r>
          </a:p>
          <a:p>
            <a:pPr>
              <a:buFont typeface="Arial" charset="0"/>
              <a:buNone/>
            </a:pPr>
            <a:endParaRPr lang="en-US" sz="800" dirty="0">
              <a:latin typeface="Lucida Console" charset="0"/>
              <a:ea typeface="ＭＳ Ｐゴシック" charset="0"/>
              <a:cs typeface="Lucida Console" charset="0"/>
            </a:endParaRPr>
          </a:p>
          <a:p>
            <a:pPr>
              <a:buFont typeface="Arial" charset="0"/>
              <a:buNone/>
            </a:pPr>
            <a:r>
              <a:rPr lang="en-US" sz="2000" dirty="0" err="1">
                <a:latin typeface="Lucida Console" charset="0"/>
                <a:ea typeface="ＭＳ Ｐゴシック" charset="0"/>
                <a:cs typeface="Lucida Console" charset="0"/>
              </a:rPr>
              <a:t>p.addConstraint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(</a:t>
            </a:r>
            <a:r>
              <a:rPr lang="en-US" sz="2000" b="1" dirty="0" err="1">
                <a:solidFill>
                  <a:srgbClr val="0000FF"/>
                </a:solidFill>
                <a:latin typeface="Lucida Console" charset="0"/>
                <a:ea typeface="ＭＳ Ｐゴシック" charset="0"/>
                <a:cs typeface="Lucida Console" charset="0"/>
              </a:rPr>
              <a:t>ExactSumConstraint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(15), [0,4,8])</a:t>
            </a:r>
          </a:p>
          <a:p>
            <a:pPr>
              <a:buFont typeface="Arial" charset="0"/>
              <a:buNone/>
            </a:pPr>
            <a:r>
              <a:rPr lang="en-US" sz="2000" dirty="0" err="1">
                <a:latin typeface="Lucida Console" charset="0"/>
                <a:ea typeface="ＭＳ Ｐゴシック" charset="0"/>
                <a:cs typeface="Lucida Console" charset="0"/>
              </a:rPr>
              <a:t>p.addConstraint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(</a:t>
            </a:r>
            <a:r>
              <a:rPr lang="en-US" sz="2000" dirty="0" err="1">
                <a:latin typeface="Lucida Console" charset="0"/>
                <a:ea typeface="ＭＳ Ｐゴシック" charset="0"/>
                <a:cs typeface="Lucida Console" charset="0"/>
              </a:rPr>
              <a:t>ExactSumConstraint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(15), [2,4,6])</a:t>
            </a:r>
          </a:p>
          <a:p>
            <a:pPr>
              <a:buFont typeface="Arial" charset="0"/>
              <a:buNone/>
            </a:pP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for row in range(3):</a:t>
            </a:r>
          </a:p>
          <a:p>
            <a:pPr>
              <a:buFont typeface="Arial" charset="0"/>
              <a:buNone/>
            </a:pP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    </a:t>
            </a:r>
            <a:r>
              <a:rPr lang="en-US" sz="2000" dirty="0" err="1">
                <a:latin typeface="Lucida Console" charset="0"/>
                <a:ea typeface="ＭＳ Ｐゴシック" charset="0"/>
                <a:cs typeface="Lucida Console" charset="0"/>
              </a:rPr>
              <a:t>p.addConstraint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(</a:t>
            </a:r>
            <a:r>
              <a:rPr lang="en-US" sz="2000" dirty="0" err="1">
                <a:latin typeface="Lucida Console" charset="0"/>
                <a:ea typeface="ＭＳ Ｐゴシック" charset="0"/>
                <a:cs typeface="Lucida Console" charset="0"/>
              </a:rPr>
              <a:t>ExactSumConstraint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(15),</a:t>
            </a:r>
          </a:p>
          <a:p>
            <a:pPr>
              <a:buFont typeface="Arial" charset="0"/>
              <a:buNone/>
            </a:pP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                    [row*3+i for i in range(3)])</a:t>
            </a:r>
          </a:p>
          <a:p>
            <a:pPr>
              <a:buFont typeface="Arial" charset="0"/>
              <a:buNone/>
            </a:pP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for col in range(3):</a:t>
            </a:r>
          </a:p>
          <a:p>
            <a:pPr>
              <a:buFont typeface="Arial" charset="0"/>
              <a:buNone/>
            </a:pP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    </a:t>
            </a:r>
            <a:r>
              <a:rPr lang="en-US" sz="2000" dirty="0" err="1">
                <a:latin typeface="Lucida Console" charset="0"/>
                <a:ea typeface="ＭＳ Ｐゴシック" charset="0"/>
                <a:cs typeface="Lucida Console" charset="0"/>
              </a:rPr>
              <a:t>p.addConstraint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(</a:t>
            </a:r>
            <a:r>
              <a:rPr lang="en-US" sz="2000" dirty="0" err="1">
                <a:latin typeface="Lucida Console" charset="0"/>
                <a:ea typeface="ＭＳ Ｐゴシック" charset="0"/>
                <a:cs typeface="Lucida Console" charset="0"/>
              </a:rPr>
              <a:t>ExactSumConstraint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(15),</a:t>
            </a:r>
          </a:p>
          <a:p>
            <a:pPr>
              <a:buFont typeface="Arial" charset="0"/>
              <a:buNone/>
            </a:pP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                    [col+3*i for i in range(3)])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84050" y="459594"/>
            <a:ext cx="29354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numbers as variables: 0..8</a:t>
            </a:r>
          </a:p>
        </p:txBody>
      </p:sp>
      <p:cxnSp>
        <p:nvCxnSpPr>
          <p:cNvPr id="5" name="Straight Arrow Connector 4"/>
          <p:cNvCxnSpPr>
            <a:cxnSpLocks/>
            <a:stCxn id="4" idx="1"/>
          </p:cNvCxnSpPr>
          <p:nvPr/>
        </p:nvCxnSpPr>
        <p:spPr>
          <a:xfrm flipH="1">
            <a:off x="3924300" y="659649"/>
            <a:ext cx="959750" cy="154791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156668" y="1315145"/>
            <a:ext cx="30251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built-in constraint functions</a:t>
            </a:r>
          </a:p>
        </p:txBody>
      </p:sp>
      <p:cxnSp>
        <p:nvCxnSpPr>
          <p:cNvPr id="12" name="Straight Arrow Connector 11"/>
          <p:cNvCxnSpPr>
            <a:cxnSpLocks/>
          </p:cNvCxnSpPr>
          <p:nvPr/>
        </p:nvCxnSpPr>
        <p:spPr>
          <a:xfrm>
            <a:off x="5334000" y="1666878"/>
            <a:ext cx="223264" cy="105209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E38A8CC-2793-034B-ABD6-AD2D8F1B6F50}"/>
              </a:ext>
            </a:extLst>
          </p:cNvPr>
          <p:cNvSpPr txBox="1"/>
          <p:nvPr/>
        </p:nvSpPr>
        <p:spPr>
          <a:xfrm>
            <a:off x="4868604" y="926135"/>
            <a:ext cx="26388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B050"/>
                </a:solidFill>
              </a:rPr>
              <a:t>domain of each is 1..10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0783DB3-90FE-8E45-B633-9A1B537468CE}"/>
              </a:ext>
            </a:extLst>
          </p:cNvPr>
          <p:cNvCxnSpPr>
            <a:cxnSpLocks/>
          </p:cNvCxnSpPr>
          <p:nvPr/>
        </p:nvCxnSpPr>
        <p:spPr>
          <a:xfrm flipH="1">
            <a:off x="4582392" y="1283665"/>
            <a:ext cx="478990" cy="923902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341A24E8-AEB5-844A-8309-B27D80F0E9FB}"/>
              </a:ext>
            </a:extLst>
          </p:cNvPr>
          <p:cNvSpPr txBox="1"/>
          <p:nvPr/>
        </p:nvSpPr>
        <p:spPr>
          <a:xfrm>
            <a:off x="5416577" y="1720638"/>
            <a:ext cx="37240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variables involved with constraint 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E6963475-7B62-1C41-9D9D-14356B664976}"/>
              </a:ext>
            </a:extLst>
          </p:cNvPr>
          <p:cNvCxnSpPr>
            <a:cxnSpLocks/>
          </p:cNvCxnSpPr>
          <p:nvPr/>
        </p:nvCxnSpPr>
        <p:spPr>
          <a:xfrm>
            <a:off x="6757927" y="2057400"/>
            <a:ext cx="366773" cy="661568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3x3 Magic Square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342900" y="1409700"/>
            <a:ext cx="8458200" cy="40386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z="2400">
                <a:latin typeface="Lucida Console" charset="0"/>
                <a:ea typeface="ＭＳ Ｐゴシック" charset="0"/>
                <a:cs typeface="Lucida Console" charset="0"/>
              </a:rPr>
              <a:t>sols = p.getSolutions()</a:t>
            </a:r>
          </a:p>
          <a:p>
            <a:pPr>
              <a:buFont typeface="Arial" charset="0"/>
              <a:buNone/>
            </a:pPr>
            <a:r>
              <a:rPr lang="en-US" sz="2400">
                <a:latin typeface="Lucida Console" charset="0"/>
                <a:ea typeface="ＭＳ Ｐゴシック" charset="0"/>
                <a:cs typeface="Lucida Console" charset="0"/>
              </a:rPr>
              <a:t>print sols</a:t>
            </a:r>
          </a:p>
          <a:p>
            <a:pPr>
              <a:buFont typeface="Arial" charset="0"/>
              <a:buNone/>
            </a:pPr>
            <a:endParaRPr lang="en-US" sz="2400">
              <a:latin typeface="Lucida Console" charset="0"/>
              <a:ea typeface="ＭＳ Ｐゴシック" charset="0"/>
              <a:cs typeface="Lucida Console" charset="0"/>
            </a:endParaRPr>
          </a:p>
          <a:p>
            <a:pPr>
              <a:buFont typeface="Arial" charset="0"/>
              <a:buNone/>
            </a:pPr>
            <a:r>
              <a:rPr lang="en-US" sz="2400">
                <a:latin typeface="Lucida Console" charset="0"/>
                <a:ea typeface="ＭＳ Ｐゴシック" charset="0"/>
                <a:cs typeface="Lucida Console" charset="0"/>
              </a:rPr>
              <a:t>for s in sols:</a:t>
            </a:r>
          </a:p>
          <a:p>
            <a:pPr>
              <a:buFont typeface="Arial" charset="0"/>
              <a:buNone/>
            </a:pPr>
            <a:r>
              <a:rPr lang="en-US" sz="2400">
                <a:latin typeface="Lucida Console" charset="0"/>
                <a:ea typeface="ＭＳ Ｐゴシック" charset="0"/>
                <a:cs typeface="Lucida Console" charset="0"/>
              </a:rPr>
              <a:t>    print</a:t>
            </a:r>
          </a:p>
          <a:p>
            <a:pPr>
              <a:buFont typeface="Arial" charset="0"/>
              <a:buNone/>
            </a:pPr>
            <a:r>
              <a:rPr lang="en-US" sz="2400">
                <a:latin typeface="Lucida Console" charset="0"/>
                <a:ea typeface="ＭＳ Ｐゴシック" charset="0"/>
                <a:cs typeface="Lucida Console" charset="0"/>
              </a:rPr>
              <a:t>    for row in range(3):</a:t>
            </a:r>
          </a:p>
          <a:p>
            <a:pPr>
              <a:buFont typeface="Arial" charset="0"/>
              <a:buNone/>
            </a:pPr>
            <a:r>
              <a:rPr lang="en-US" sz="2400">
                <a:latin typeface="Lucida Console" charset="0"/>
                <a:ea typeface="ＭＳ Ｐゴシック" charset="0"/>
                <a:cs typeface="Lucida Console" charset="0"/>
              </a:rPr>
              <a:t>        for col in range(3):</a:t>
            </a:r>
          </a:p>
          <a:p>
            <a:pPr>
              <a:buFont typeface="Arial" charset="0"/>
              <a:buNone/>
            </a:pPr>
            <a:r>
              <a:rPr lang="en-US" sz="2400">
                <a:latin typeface="Lucida Console" charset="0"/>
                <a:ea typeface="ＭＳ Ｐゴシック" charset="0"/>
                <a:cs typeface="Lucida Console" charset="0"/>
              </a:rPr>
              <a:t>            print s[row*3+col],</a:t>
            </a:r>
          </a:p>
          <a:p>
            <a:pPr>
              <a:buFont typeface="Arial" charset="0"/>
              <a:buNone/>
            </a:pPr>
            <a:r>
              <a:rPr lang="en-US" sz="2400">
                <a:latin typeface="Lucida Console" charset="0"/>
                <a:ea typeface="ＭＳ Ｐゴシック" charset="0"/>
                <a:cs typeface="Lucida Console" charset="0"/>
              </a:rPr>
              <a:t>        print</a:t>
            </a:r>
          </a:p>
          <a:p>
            <a:pPr>
              <a:buFont typeface="Arial" charset="0"/>
              <a:buNone/>
            </a:pPr>
            <a:endParaRPr lang="en-US" sz="2400">
              <a:latin typeface="Lucida Console" charset="0"/>
              <a:ea typeface="ＭＳ Ｐゴシック" charset="0"/>
              <a:cs typeface="Lucida Console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12006</TotalTime>
  <Words>1633</Words>
  <Application>Microsoft Macintosh PowerPoint</Application>
  <PresentationFormat>On-screen Show (4:3)</PresentationFormat>
  <Paragraphs>233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Lucida Console</vt:lpstr>
      <vt:lpstr>Times New Roman</vt:lpstr>
      <vt:lpstr>Office Theme</vt:lpstr>
      <vt:lpstr>CSP in Python</vt:lpstr>
      <vt:lpstr>Overview</vt:lpstr>
      <vt:lpstr>Installation</vt:lpstr>
      <vt:lpstr>Simple Example</vt:lpstr>
      <vt:lpstr>Simple Example</vt:lpstr>
      <vt:lpstr>Magic Square</vt:lpstr>
      <vt:lpstr>Magic Square</vt:lpstr>
      <vt:lpstr>3x3 Magic Square</vt:lpstr>
      <vt:lpstr>3x3 Magic Square</vt:lpstr>
      <vt:lpstr>3x3 Magic Square</vt:lpstr>
      <vt:lpstr>Constraints</vt:lpstr>
      <vt:lpstr>Constraints</vt:lpstr>
      <vt:lpstr>Constraints</vt:lpstr>
      <vt:lpstr>Map Coloring</vt:lpstr>
      <vt:lpstr>Map Coloring</vt:lpstr>
      <vt:lpstr>Sudoku</vt:lpstr>
      <vt:lpstr>Sudoku Input</vt:lpstr>
      <vt:lpstr>Battleship Puzzle</vt:lpstr>
      <vt:lpstr>Battleship Puzzle</vt:lpstr>
      <vt:lpstr>Battleship puzzle</vt:lpstr>
      <vt:lpstr>A HW Problem ?</vt:lpstr>
    </vt:vector>
  </TitlesOfParts>
  <Company>UMBC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Lisp / Intelligent Agents</dc:title>
  <dc:subject>471 Class #2, Fall 2004</dc:subject>
  <dc:creator>COGITO</dc:creator>
  <cp:lastModifiedBy>Tim Finin</cp:lastModifiedBy>
  <cp:revision>228</cp:revision>
  <cp:lastPrinted>2019-02-25T13:54:46Z</cp:lastPrinted>
  <dcterms:created xsi:type="dcterms:W3CDTF">2009-10-05T03:58:00Z</dcterms:created>
  <dcterms:modified xsi:type="dcterms:W3CDTF">2019-02-27T00:31:06Z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2</vt:i4>
  </property>
  <property fmtid="{D5CDD505-2E9C-101B-9397-08002B2CF9AE}" pid="7" name="MailAddress">
    <vt:lpwstr>finin@umbc.edu</vt:lpwstr>
  </property>
  <property fmtid="{D5CDD505-2E9C-101B-9397-08002B2CF9AE}" pid="8" name="HomePage">
    <vt:lpwstr>http://umbc.edu/~finin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C:\Users\finin\teaching\AI\RN</vt:lpwstr>
  </property>
</Properties>
</file>