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6"/>
  </p:notesMasterIdLst>
  <p:handoutMasterIdLst>
    <p:handoutMasterId r:id="rId67"/>
  </p:handoutMasterIdLst>
  <p:sldIdLst>
    <p:sldId id="257" r:id="rId2"/>
    <p:sldId id="258" r:id="rId3"/>
    <p:sldId id="308" r:id="rId4"/>
    <p:sldId id="311" r:id="rId5"/>
    <p:sldId id="260" r:id="rId6"/>
    <p:sldId id="310" r:id="rId7"/>
    <p:sldId id="261" r:id="rId8"/>
    <p:sldId id="262" r:id="rId9"/>
    <p:sldId id="263" r:id="rId10"/>
    <p:sldId id="264" r:id="rId11"/>
    <p:sldId id="265" r:id="rId12"/>
    <p:sldId id="313" r:id="rId13"/>
    <p:sldId id="314" r:id="rId14"/>
    <p:sldId id="266" r:id="rId15"/>
    <p:sldId id="267" r:id="rId16"/>
    <p:sldId id="268" r:id="rId17"/>
    <p:sldId id="269" r:id="rId18"/>
    <p:sldId id="270" r:id="rId19"/>
    <p:sldId id="271" r:id="rId20"/>
    <p:sldId id="317" r:id="rId21"/>
    <p:sldId id="272" r:id="rId22"/>
    <p:sldId id="273" r:id="rId23"/>
    <p:sldId id="274" r:id="rId24"/>
    <p:sldId id="275" r:id="rId25"/>
    <p:sldId id="277" r:id="rId26"/>
    <p:sldId id="278" r:id="rId27"/>
    <p:sldId id="320" r:id="rId28"/>
    <p:sldId id="322" r:id="rId29"/>
    <p:sldId id="279" r:id="rId30"/>
    <p:sldId id="319" r:id="rId31"/>
    <p:sldId id="318" r:id="rId32"/>
    <p:sldId id="280" r:id="rId33"/>
    <p:sldId id="312" r:id="rId34"/>
    <p:sldId id="316" r:id="rId35"/>
    <p:sldId id="315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1" r:id="rId46"/>
    <p:sldId id="290" r:id="rId47"/>
    <p:sldId id="292" r:id="rId48"/>
    <p:sldId id="293" r:id="rId49"/>
    <p:sldId id="294" r:id="rId50"/>
    <p:sldId id="295" r:id="rId51"/>
    <p:sldId id="321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9" r:id="rId60"/>
    <p:sldId id="303" r:id="rId61"/>
    <p:sldId id="304" r:id="rId62"/>
    <p:sldId id="305" r:id="rId63"/>
    <p:sldId id="306" r:id="rId64"/>
    <p:sldId id="307" r:id="rId65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/>
    <p:restoredTop sz="91501"/>
  </p:normalViewPr>
  <p:slideViewPr>
    <p:cSldViewPr>
      <p:cViewPr varScale="1">
        <p:scale>
          <a:sx n="85" d="100"/>
          <a:sy n="85" d="100"/>
        </p:scale>
        <p:origin x="664" y="184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1A760DC-2A61-0746-B5AC-CF52EFA70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CAC7F4-107A-FA4C-AFEF-9A49DE4B873A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EE898E3-6D40-614B-A1C5-0D3B10D10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0FAB543-D0E6-DC42-AEBF-2C407832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2F91C251-8D8B-CB41-B475-469E81A49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C264E7-ADCA-8B46-9656-4194342FF6A2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A22C4A4-A670-A247-9261-7FB7159F5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AB7F129-4795-984D-AEE2-9C34BDFBE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7D703737-1DD4-0645-80F6-38A9A7EFA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8A6A863-DEFC-CD40-8AB7-E2B3409292A4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359F43E-415D-D348-A4A3-6FF3B7B5B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DBFD76F-5B38-5C49-AF4C-4CECB2A85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32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34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38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6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2/11/19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osed_world_assump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en.wikipedia.org/wiki/Sam_Loy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dsger_W._Dijkstra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1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979DD41-9DB2-3B49-92FE-63E09B41E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419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898989"/>
                </a:solidFill>
                <a:ea typeface="ＭＳ Ｐゴシック" panose="020B0600070205080204" pitchFamily="34" charset="-128"/>
              </a:rPr>
              <a:t>Chapter 3</a:t>
            </a:r>
            <a:endParaRPr lang="en-US" altLang="en-US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can be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  <a:r>
              <a:rPr lang="en-US" altLang="en-US" dirty="0">
                <a:ea typeface="ＭＳ Ｐゴシック" panose="020B0600070205080204" pitchFamily="34" charset="-128"/>
              </a:rPr>
              <a:t>, e.g.:</a:t>
            </a:r>
          </a:p>
          <a:p>
            <a:pPr marL="565150" lvl="1" indent="0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If “In class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and perform action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go home,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then next state is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at home.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There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going home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8-puzzle: specify 4 possible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operators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we could specify four moves for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operators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Representational shift can simplify a problem!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information is necessary to describe all relevant aspects to solving the goal? 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Rubik’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sz="2400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sz="2400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Theorem provers may deal with an infinite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705600" cy="2514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legal states does tic-tac-toe really have? 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nine board cells, each of which can be empty, O or X,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</a:p>
          <a:p>
            <a:pPr eaLnBrk="1" hangingPunct="1"/>
            <a:r>
              <a:rPr lang="en-US" dirty="0"/>
              <a:t>Only 593 states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2EA294E-B3A6-9347-875C-ED964CAD5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Closed World Assumption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8B843A9-B9E5-644C-94AB-66A755308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8001000" cy="42291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will generally use the </a:t>
            </a:r>
            <a:r>
              <a:rPr lang="en-US" altLang="en-US" b="1">
                <a:ea typeface="ＭＳ Ｐゴシック" panose="020B0600070205080204" pitchFamily="34" charset="-128"/>
                <a:hlinkClick r:id="rId3"/>
              </a:rPr>
              <a:t>Closed World </a:t>
            </a:r>
            <a:br>
              <a:rPr lang="en-US" altLang="en-US" b="1">
                <a:ea typeface="ＭＳ Ｐゴシック" panose="020B0600070205080204" pitchFamily="34" charset="-128"/>
                <a:hlinkClick r:id="rId3"/>
              </a:rPr>
            </a:br>
            <a:r>
              <a:rPr lang="en-US" altLang="en-US" b="1">
                <a:ea typeface="ＭＳ Ｐゴシック" panose="020B0600070205080204" pitchFamily="34" charset="-128"/>
                <a:hlinkClick r:id="rId3"/>
              </a:rPr>
              <a:t>Assumption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necessary information about problem domain is available in each percept so each state is a complete description of the world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I.e., no incomplete information at any point in time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2100" y="1828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Toy problems and micro-worlds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Real-world problems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0269957-63E5-0647-BEE5-D56F2BD93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8-Puzzle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02EFD1A1-5F99-6E4D-B960-80E490D8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Given an initial configuration of 8 numbered tiles on a 3x3 board, move the tiles in such a way so as to produce a desired goal configuration of the tiles. </a:t>
            </a:r>
          </a:p>
          <a:p>
            <a:pPr marL="0" indent="0" eaLnBrk="1" hangingPunct="1"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39939" name="Picture 4" descr="8">
            <a:extLst>
              <a:ext uri="{FF2B5EF4-FFF2-40B4-BE49-F238E27FC236}">
                <a16:creationId xmlns:a16="http://schemas.microsoft.com/office/drawing/2014/main" id="{052CA90C-413E-4C4B-861C-B0DAE8C0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9C87C-F0A4-4E46-88BE-C9863286916E}"/>
              </a:ext>
            </a:extLst>
          </p:cNvPr>
          <p:cNvSpPr txBox="1"/>
          <p:nvPr/>
        </p:nvSpPr>
        <p:spPr>
          <a:xfrm>
            <a:off x="2057400" y="6248400"/>
            <a:ext cx="5148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7528E80-8642-7F45-8F96-F57CA623E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8 puzzle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C2B25ED4-B375-F840-9842-3C1F7036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dirty="0">
                <a:ea typeface="ＭＳ Ｐゴシック" panose="020B0600070205080204" pitchFamily="34" charset="-128"/>
              </a:rPr>
              <a:t>  3x3 array of the tiles on the board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Actions:</a:t>
            </a:r>
            <a:r>
              <a:rPr lang="en-US" altLang="en-US" dirty="0">
                <a:ea typeface="ＭＳ Ｐゴシック" panose="020B0600070205080204" pitchFamily="34" charset="-128"/>
              </a:rPr>
              <a:t> Move blank square left, right, up or down</a:t>
            </a:r>
          </a:p>
          <a:p>
            <a:pPr marL="690563" lvl="1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More efficient encoding than one with 4 possible moves for each of 8 distinct tiles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Initial State:</a:t>
            </a:r>
            <a:r>
              <a:rPr lang="en-US" altLang="en-US" dirty="0">
                <a:ea typeface="ＭＳ Ｐゴシック" panose="020B0600070205080204" pitchFamily="34" charset="-128"/>
              </a:rPr>
              <a:t> A given board configuration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ea typeface="ＭＳ Ｐゴシック" panose="020B0600070205080204" pitchFamily="34" charset="-128"/>
              </a:rPr>
              <a:t>Goal:</a:t>
            </a:r>
            <a:r>
              <a:rPr lang="en-US" altLang="en-US" dirty="0">
                <a:ea typeface="ＭＳ Ｐゴシック" panose="020B0600070205080204" pitchFamily="34" charset="-128"/>
              </a:rPr>
              <a:t> A given board configuration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962400" cy="5257800"/>
          </a:xfrm>
        </p:spPr>
        <p:txBody>
          <a:bodyPr/>
          <a:lstStyle/>
          <a:p>
            <a:pPr marL="173038" indent="-1730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Popularized, but not invented by, </a:t>
            </a:r>
            <a:r>
              <a:rPr lang="en-US" altLang="en-US" sz="2800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 late 1800s he offered $1000 to all who could find a solution</a:t>
            </a:r>
          </a:p>
          <a:p>
            <a:pPr marL="173038" indent="-1730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Its states form two disjoint spaces</a:t>
            </a:r>
          </a:p>
          <a:p>
            <a:pPr marL="173038" indent="-1730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There was no path to the solution from his initial state!</a:t>
            </a:r>
          </a:p>
          <a:p>
            <a:pPr marL="173038" indent="-173038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429000" cy="449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</a:p>
          <a:p>
            <a:pPr marL="0" indent="0" eaLnBrk="1" hangingPunct="1">
              <a:buFontTx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82783"/>
            <a:ext cx="6477000" cy="426959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18008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/>
              <a:t>A simplified map of major roads in Romania used in our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There are 3 missionaries, 3 canni-bals,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Goal</a:t>
            </a:r>
            <a:r>
              <a:rPr lang="en-US" altLang="en-US" sz="240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Constraint:</a:t>
            </a:r>
            <a:r>
              <a:rPr lang="en-US" altLang="en-US" sz="240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>
                <a:ea typeface="ＭＳ Ｐゴシック" panose="020B0600070205080204" pitchFamily="34" charset="-128"/>
              </a:rPr>
              <a:t>t be out-numbered by cannibals on either side of river, or else the missionaries are killed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State:</a:t>
            </a:r>
            <a:r>
              <a:rPr lang="en-US" altLang="en-US" sz="240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>
                <a:ea typeface="ＭＳ Ｐゴシック" panose="020B0600070205080204" pitchFamily="34" charset="-128"/>
              </a:rPr>
              <a:t>Operators:</a:t>
            </a:r>
            <a:r>
              <a:rPr lang="en-US" altLang="en-US" sz="240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Route finding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62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57124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 gallon jug and an empty 2 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represent the states?</a:t>
            </a:r>
          </a:p>
          <a:p>
            <a:r>
              <a:rPr lang="en-US" dirty="0"/>
              <a:t>What an initial state</a:t>
            </a:r>
          </a:p>
          <a:p>
            <a:r>
              <a:rPr lang="en-US" dirty="0"/>
              <a:t>How do we recognize a goal state</a:t>
            </a:r>
          </a:p>
          <a:p>
            <a:r>
              <a:rPr lang="en-US" dirty="0"/>
              <a:t>What are the actions; how can we tell which ones can be performed in a given state; what is the resulting state</a:t>
            </a:r>
          </a:p>
          <a:p>
            <a:r>
              <a:rPr lang="en-US" dirty="0"/>
              <a:t>How do we search for a solution from an initial state given a goal state</a:t>
            </a:r>
          </a:p>
          <a:p>
            <a:r>
              <a:rPr lang="en-US" dirty="0"/>
              <a:t>What is a solution? The goal state achieved or a path to it?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Tree data structure or</a:t>
            </a:r>
          </a:p>
          <a:p>
            <a:pPr marL="630238" lvl="1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Graph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>
                <a:ea typeface="ＭＳ Ｐゴシック" panose="020B0600070205080204" pitchFamily="34" charset="-128"/>
              </a:rPr>
              <a:t> developed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i="1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>
                <a:ea typeface="ＭＳ Ｐゴシック" panose="020B0600070205080204" pitchFamily="34" charset="-128"/>
              </a:rPr>
              <a:t> as an AI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>
                <a:ea typeface="ＭＳ Ｐゴシック" panose="020B0600070205080204" pitchFamily="34" charset="-128"/>
              </a:rPr>
              <a:t>states</a:t>
            </a:r>
            <a:r>
              <a:rPr lang="en-US" altLang="en-US" sz="280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>
                <a:ea typeface="ＭＳ Ｐゴシック" panose="020B0600070205080204" pitchFamily="34" charset="-128"/>
              </a:rPr>
              <a:t>operators</a:t>
            </a:r>
            <a:r>
              <a:rPr lang="en-US" altLang="en-US" sz="280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>
                <a:ea typeface="ＭＳ Ｐゴシック" panose="020B0600070205080204" pitchFamily="34" charset="-128"/>
              </a:rPr>
              <a:t>constraints</a:t>
            </a:r>
            <a:r>
              <a:rPr lang="en-US" altLang="en-US" sz="2800">
                <a:ea typeface="ＭＳ Ｐゴシック" panose="020B0600070205080204" pitchFamily="34" charset="-128"/>
              </a:rPr>
              <a:t> on applying operators and (4) </a:t>
            </a:r>
            <a:r>
              <a:rPr lang="en-US" altLang="en-US" sz="2800" b="1">
                <a:ea typeface="ＭＳ Ｐゴシック" panose="020B0600070205080204" pitchFamily="34" charset="-128"/>
              </a:rPr>
              <a:t>control</a:t>
            </a:r>
            <a:r>
              <a:rPr lang="en-US" altLang="en-US" sz="280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24"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6" b="35996"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457200" y="6343650"/>
            <a:ext cx="842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loops and is usually preferred</a:t>
            </a:r>
          </a:p>
        </p:txBody>
      </p:sp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are data structures with a state des-</a:t>
            </a:r>
            <a:r>
              <a:rPr lang="en-US" altLang="en-US" dirty="0" err="1">
                <a:ea typeface="ＭＳ Ｐゴシック" panose="020B0600070205080204" pitchFamily="34" charset="-128"/>
              </a:rPr>
              <a:t>cription</a:t>
            </a:r>
            <a:r>
              <a:rPr lang="en-US" altLang="en-US" dirty="0">
                <a:ea typeface="ＭＳ Ｐゴシック" panose="020B0600070205080204" pitchFamily="34" charset="-128"/>
              </a:rPr>
              <a:t>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 are instances of actions. When opera-tor is applied to state at its source node, then resulting state is arc’</a:t>
            </a:r>
            <a:r>
              <a:rPr lang="en-US" altLang="ja-JP" dirty="0">
                <a:ea typeface="ＭＳ Ｐゴシック" panose="020B0600070205080204" pitchFamily="34" charset="-128"/>
              </a:rPr>
              <a:t>s destination node</a:t>
            </a:r>
          </a:p>
          <a:p>
            <a:pPr marL="230188" indent="-23018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operator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</a:t>
            </a:r>
            <a:r>
              <a:rPr lang="en-US" altLang="en-US" dirty="0">
                <a:ea typeface="ＭＳ Ｐゴシック" panose="020B0600070205080204" pitchFamily="34" charset="-128"/>
              </a:rPr>
              <a:t> corresponding to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predicate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62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 gallon jug and an empty 2 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1242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 gallon jug and an empty 2 gallon jug, goal is to fill 2 gallon jug with exactly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478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BC8A5-E1DB-E643-B29F-A96338387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2345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F98EC5CE-85DE-D244-85DB-F30C0A519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29879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 gallon jug and an empty 2 gallon jug, goal is to fill 2 gallon jug with exactly one gallon</a:t>
            </a:r>
          </a:p>
          <a:p>
            <a:pPr marL="173038" lvl="1" indent="-173038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200" dirty="0">
                <a:ea typeface="ＭＳ Ｐゴシック" panose="020B0600070205080204" pitchFamily="34" charset="-128"/>
              </a:rPr>
              <a:t>), where x is water in jug 1 and y is water in jug 2</a:t>
            </a:r>
          </a:p>
          <a:p>
            <a:pPr marL="173038" lvl="1" indent="-173038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73038" lvl="1" indent="-173038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45392-8E2C-C641-85AC-914EF4A7C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2345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3DEAF8EB-6710-C949-949E-DDDAB09B0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529879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(3)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just the length of solution (number of steps / state transitions)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>
                <a:ea typeface="ＭＳ Ｐゴシック" panose="020B0600070205080204" pitchFamily="34" charset="-128"/>
              </a:rPr>
              <a:t> was a polymath who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 is the only computer scientist to have won a Nobel  Prize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(4)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>
                <a:ea typeface="ＭＳ Ｐゴシック" panose="020B0600070205080204" pitchFamily="34" charset="-128"/>
              </a:rPr>
              <a:t> a sufficient portion of an </a:t>
            </a:r>
            <a:r>
              <a:rPr lang="en-US" altLang="en-US" sz="2800" b="1">
                <a:ea typeface="ＭＳ Ｐゴシック" panose="020B0600070205080204" pitchFamily="34" charset="-128"/>
              </a:rPr>
              <a:t>implicit</a:t>
            </a:r>
            <a:r>
              <a:rPr lang="en-US" altLang="en-US" sz="280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>
                <a:ea typeface="ＭＳ Ｐゴシック" panose="020B0600070205080204" pitchFamily="34" charset="-128"/>
              </a:rPr>
              <a:t>or large problems </a:t>
            </a:r>
            <a:endParaRPr lang="en-US" altLang="ja-JP" sz="260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On expanding S, its successor nodes are generated and added to V and associated arcs added to E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QUEUEING-FUNCTION(nodes,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3810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all successor nodes of a given node, adding them to the graph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Used to maintain a ranked list of nodes that are candidates for expansion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764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tree/graph,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Uninformed vs. 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direction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of goal node(s) 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Optimality/Admissibility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145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Consider this search space where S is the start node and G is the goal. Numbers are arc costs.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 and b is branching factor (i.e., # of children)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Takes a </a:t>
            </a:r>
            <a:r>
              <a:rPr lang="en-US" altLang="en-US" b="1" dirty="0">
                <a:ea typeface="ＭＳ Ｐゴシック" panose="020B0600070205080204" pitchFamily="34" charset="-128"/>
              </a:rPr>
              <a:t>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large number of steps because must look at all shorter length possibilities first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an initial configuration of 8 numbered tiles on a 3x3 board, move the tiles in such a way so as to produce a desired goal configuration of the tiles. </a:t>
            </a:r>
          </a:p>
          <a:p>
            <a:pPr marL="0" indent="0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7772400" cy="4953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Note: we typically don’t check for goal until we expand node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Solution path found is S A G , cost 18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Number of nodes expanded (including goal node) = 7</a:t>
            </a: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932509" y="2286000"/>
            <a:ext cx="1914732" cy="290335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</a:p>
          <a:p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endParaRPr lang="en-US" sz="2800" baseline="30000" dirty="0"/>
          </a:p>
          <a:p>
            <a:pPr algn="ctr"/>
            <a:r>
              <a:rPr lang="en-US" sz="2800" baseline="30000" dirty="0"/>
              <a:t>G is node; 18 is cost of shortest known path from  start node S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124200" y="838200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weighted arcs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search tree of depth d where non-leaf nodes </a:t>
            </a:r>
            <a:r>
              <a:rPr lang="en-US" altLang="en-US" sz="3000" dirty="0">
                <a:ea typeface="ＭＳ Ｐゴシック" panose="020B0600070205080204" pitchFamily="34" charset="-128"/>
              </a:rPr>
              <a:t>have b children has 1 + b + 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3000" dirty="0">
                <a:ea typeface="ＭＳ Ｐゴシック" panose="020B0600070205080204" pitchFamily="34" charset="-128"/>
              </a:rPr>
              <a:t> + ... + 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30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30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3000" dirty="0">
                <a:ea typeface="ＭＳ Ｐゴシック" panose="020B0600070205080204" pitchFamily="34" charset="-128"/>
              </a:rPr>
              <a:t> - 1)/(b-1) nodes = 0(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30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Tree of depth 12 with branching 10 has more than a trillion nodes</a:t>
            </a:r>
          </a:p>
          <a:p>
            <a:pPr marL="401638" lvl="2" indent="-268288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If BFS expands 1000 nodes/sec and nodes uses 100 bytes, then it may take 35 years to run and uses 111 terabytes of memory!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deadend</a:t>
            </a:r>
            <a:r>
              <a:rPr lang="en-US" altLang="en-US" sz="2800" dirty="0">
                <a:ea typeface="ＭＳ Ｐゴシック" panose="020B0600070205080204" pitchFamily="34" charset="-128"/>
              </a:rPr>
              <a:t>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6</a:t>
            </a:r>
            <a:r>
              <a:rPr lang="en-US" altLang="en-US" sz="240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10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18</a:t>
            </a:r>
            <a:r>
              <a:rPr lang="en-US" altLang="en-US" sz="240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sz="2800" dirty="0">
                <a:ea typeface="ＭＳ Ｐゴシック" panose="020B0600070205080204" pitchFamily="34" charset="-128"/>
              </a:rPr>
              <a:t> nodes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path cost</a:t>
            </a:r>
            <a:r>
              <a:rPr lang="en-US" altLang="en-US" sz="2800" dirty="0">
                <a:ea typeface="ＭＳ Ｐゴシック" panose="020B0600070205080204" pitchFamily="34" charset="-128"/>
              </a:rPr>
              <a:t>. i.e., let g(n) = cost of path from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. Sort nodes by increasing value of g(n). 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Also called </a:t>
            </a:r>
            <a:r>
              <a:rPr lang="en-US" altLang="ja-JP" sz="2800" i="1" dirty="0">
                <a:ea typeface="ＭＳ Ｐゴシック" panose="020B0600070205080204" pitchFamily="34" charset="-128"/>
                <a:hlinkClick r:id="rId3"/>
              </a:rPr>
              <a:t>Dijkstra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’s Algorithm</a:t>
            </a:r>
            <a:r>
              <a:rPr lang="en-US" altLang="ja-JP" sz="2800" dirty="0">
                <a:ea typeface="ＭＳ Ｐゴシック" panose="020B0600070205080204" pitchFamily="34" charset="-128"/>
              </a:rPr>
              <a:t>, similar to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Branch and Bound Algorithm </a:t>
            </a:r>
            <a:r>
              <a:rPr lang="en-US" altLang="ja-JP" sz="28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Time complexity a bit worse than BFS or DFS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Nodes near top of search tree generated many times, but since almost all nodes are near tree bottom, worst case time complexity still exponential, O(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Simpler: 3-Puzzle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7050F4-DCD2-FB47-BF72-836C21CF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CF4833-6336-0240-853B-678AAADB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CB2440-A1D9-4F4E-AF98-B2936762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158C4-206F-BA4B-937A-A9E38029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539F8-098E-A240-A3B0-766D2F1A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27C5A-F2E6-CB44-A6CB-0FFFCC65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7526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EE0D64-E9D2-304E-8FAC-C74BA23A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39E96-4286-DF4C-8815-831F5AA89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4572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163513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163513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</a:t>
            </a:r>
          </a:p>
          <a:p>
            <a:pPr marL="285750" lvl="1" indent="-163513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163513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the state and available transitions, and solve the problem? </a:t>
            </a:r>
          </a:p>
        </p:txBody>
      </p:sp>
      <p:pic>
        <p:nvPicPr>
          <p:cNvPr id="10" name="Picture 4" descr="8">
            <a:extLst>
              <a:ext uri="{FF2B5EF4-FFF2-40B4-BE49-F238E27FC236}">
                <a16:creationId xmlns:a16="http://schemas.microsoft.com/office/drawing/2014/main" id="{CA080F74-EF87-5245-A546-B3016E2D4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2743"/>
          <a:stretch/>
        </p:blipFill>
        <p:spPr bwMode="auto">
          <a:xfrm>
            <a:off x="990600" y="4803508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8">
            <a:extLst>
              <a:ext uri="{FF2B5EF4-FFF2-40B4-BE49-F238E27FC236}">
                <a16:creationId xmlns:a16="http://schemas.microsoft.com/office/drawing/2014/main" id="{DB265A80-1D30-B44A-B676-70268EA89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8" b="10872"/>
          <a:stretch/>
        </p:blipFill>
        <p:spPr bwMode="auto">
          <a:xfrm>
            <a:off x="6731753" y="4800600"/>
            <a:ext cx="1377790" cy="13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CD97E-29EE-4247-9ACE-BE9C196A9276}"/>
              </a:ext>
            </a:extLst>
          </p:cNvPr>
          <p:cNvSpPr txBox="1"/>
          <p:nvPr/>
        </p:nvSpPr>
        <p:spPr>
          <a:xfrm>
            <a:off x="909893" y="6177866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0B15C2-07F7-9145-8A9C-BAF236A0A268}"/>
              </a:ext>
            </a:extLst>
          </p:cNvPr>
          <p:cNvSpPr txBox="1"/>
          <p:nvPr/>
        </p:nvSpPr>
        <p:spPr>
          <a:xfrm>
            <a:off x="6731753" y="6177866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state</a:t>
            </a:r>
          </a:p>
        </p:txBody>
      </p:sp>
      <p:pic>
        <p:nvPicPr>
          <p:cNvPr id="14" name="Picture 13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571FC468-17BD-1542-B9ED-D7C36E18C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274" y="4847315"/>
            <a:ext cx="466394" cy="451819"/>
          </a:xfrm>
          <a:prstGeom prst="rect">
            <a:avLst/>
          </a:prstGeom>
        </p:spPr>
      </p:pic>
      <p:pic>
        <p:nvPicPr>
          <p:cNvPr id="15" name="Picture 14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0693BC46-F8AF-0946-BB54-E5F943E5A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77" y="5414425"/>
            <a:ext cx="466394" cy="451819"/>
          </a:xfrm>
          <a:prstGeom prst="rect">
            <a:avLst/>
          </a:prstGeom>
        </p:spPr>
      </p:pic>
      <p:pic>
        <p:nvPicPr>
          <p:cNvPr id="16" name="Picture 15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E3FEC000-7F4B-F84A-85F0-80906F59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33" y="5325383"/>
            <a:ext cx="466394" cy="451819"/>
          </a:xfrm>
          <a:prstGeom prst="rect">
            <a:avLst/>
          </a:prstGeom>
        </p:spPr>
      </p:pic>
      <p:pic>
        <p:nvPicPr>
          <p:cNvPr id="17" name="Picture 16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9687E2CF-A8D3-A241-9671-08F4AFDBB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782" y="5640335"/>
            <a:ext cx="466394" cy="451819"/>
          </a:xfrm>
          <a:prstGeom prst="rect">
            <a:avLst/>
          </a:prstGeom>
        </p:spPr>
      </p:pic>
      <p:pic>
        <p:nvPicPr>
          <p:cNvPr id="18" name="Picture 17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E0B06226-F579-A842-A723-2073BA90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25074" y="5779582"/>
            <a:ext cx="466394" cy="451819"/>
          </a:xfrm>
          <a:prstGeom prst="rect">
            <a:avLst/>
          </a:prstGeom>
        </p:spPr>
      </p:pic>
      <p:pic>
        <p:nvPicPr>
          <p:cNvPr id="19" name="Picture 18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6B28D3C9-F2EE-404C-9956-644F8EC41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006" y="4999714"/>
            <a:ext cx="466394" cy="451819"/>
          </a:xfrm>
          <a:prstGeom prst="rect">
            <a:avLst/>
          </a:prstGeom>
        </p:spPr>
      </p:pic>
      <p:pic>
        <p:nvPicPr>
          <p:cNvPr id="20" name="Picture 19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9663F111-40EC-4741-94FA-31B67177E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77" y="5566825"/>
            <a:ext cx="466394" cy="451819"/>
          </a:xfrm>
          <a:prstGeom prst="rect">
            <a:avLst/>
          </a:prstGeom>
        </p:spPr>
      </p:pic>
      <p:pic>
        <p:nvPicPr>
          <p:cNvPr id="21" name="Picture 20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215066DD-54F4-A142-B07D-37D1D602A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196" y="4876018"/>
            <a:ext cx="466394" cy="451819"/>
          </a:xfrm>
          <a:prstGeom prst="rect">
            <a:avLst/>
          </a:prstGeom>
        </p:spPr>
      </p:pic>
      <p:pic>
        <p:nvPicPr>
          <p:cNvPr id="22" name="Picture 21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23FA5870-F6EE-A843-AFE8-C5876193E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06" y="5152114"/>
            <a:ext cx="466394" cy="451819"/>
          </a:xfrm>
          <a:prstGeom prst="rect">
            <a:avLst/>
          </a:prstGeom>
        </p:spPr>
      </p:pic>
      <p:pic>
        <p:nvPicPr>
          <p:cNvPr id="23" name="Picture 22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3D25CB09-99A5-0D45-A2D1-5564D3ECE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93" y="4511493"/>
            <a:ext cx="466394" cy="451819"/>
          </a:xfrm>
          <a:prstGeom prst="rect">
            <a:avLst/>
          </a:prstGeom>
        </p:spPr>
      </p:pic>
      <p:pic>
        <p:nvPicPr>
          <p:cNvPr id="24" name="Picture 23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7EB7678D-96CD-9549-BC8F-C7024E27C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39" y="5902646"/>
            <a:ext cx="466394" cy="451819"/>
          </a:xfrm>
          <a:prstGeom prst="rect">
            <a:avLst/>
          </a:prstGeom>
        </p:spPr>
      </p:pic>
      <p:pic>
        <p:nvPicPr>
          <p:cNvPr id="25" name="Picture 24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79FFDBA2-CE27-864E-8505-63DD523A8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41" y="4621405"/>
            <a:ext cx="466394" cy="451819"/>
          </a:xfrm>
          <a:prstGeom prst="rect">
            <a:avLst/>
          </a:prstGeom>
        </p:spPr>
      </p:pic>
      <p:pic>
        <p:nvPicPr>
          <p:cNvPr id="26" name="Picture 25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B65D5B69-44C3-0448-B4A5-2C6121E13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076" y="4984014"/>
            <a:ext cx="466394" cy="451819"/>
          </a:xfrm>
          <a:prstGeom prst="rect">
            <a:avLst/>
          </a:prstGeom>
        </p:spPr>
      </p:pic>
      <p:pic>
        <p:nvPicPr>
          <p:cNvPr id="27" name="Picture 26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5DCF0988-7D45-2C4D-BD98-564D90354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879" y="5551124"/>
            <a:ext cx="466394" cy="451819"/>
          </a:xfrm>
          <a:prstGeom prst="rect">
            <a:avLst/>
          </a:prstGeom>
        </p:spPr>
      </p:pic>
      <p:pic>
        <p:nvPicPr>
          <p:cNvPr id="28" name="Picture 27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DB79BB5A-2AB8-214B-BDE1-266A2C84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35" y="5462082"/>
            <a:ext cx="466394" cy="451819"/>
          </a:xfrm>
          <a:prstGeom prst="rect">
            <a:avLst/>
          </a:prstGeom>
        </p:spPr>
      </p:pic>
      <p:pic>
        <p:nvPicPr>
          <p:cNvPr id="29" name="Picture 28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1A34CC3B-AA9D-2448-B9F3-ED51D97D2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584" y="5777034"/>
            <a:ext cx="466394" cy="451819"/>
          </a:xfrm>
          <a:prstGeom prst="rect">
            <a:avLst/>
          </a:prstGeom>
        </p:spPr>
      </p:pic>
      <p:pic>
        <p:nvPicPr>
          <p:cNvPr id="30" name="Picture 29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BAF384CB-D661-9A42-9494-2E907E5DE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20876" y="5916281"/>
            <a:ext cx="466394" cy="451819"/>
          </a:xfrm>
          <a:prstGeom prst="rect">
            <a:avLst/>
          </a:prstGeom>
        </p:spPr>
      </p:pic>
      <p:pic>
        <p:nvPicPr>
          <p:cNvPr id="31" name="Picture 30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BAA4746A-9690-8542-9D1F-E78F9DD75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808" y="5136413"/>
            <a:ext cx="466394" cy="451819"/>
          </a:xfrm>
          <a:prstGeom prst="rect">
            <a:avLst/>
          </a:prstGeom>
        </p:spPr>
      </p:pic>
      <p:pic>
        <p:nvPicPr>
          <p:cNvPr id="32" name="Picture 31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EC0887BC-CCEC-6A45-9099-4C86F5982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279" y="5703524"/>
            <a:ext cx="466394" cy="451819"/>
          </a:xfrm>
          <a:prstGeom prst="rect">
            <a:avLst/>
          </a:prstGeom>
        </p:spPr>
      </p:pic>
      <p:pic>
        <p:nvPicPr>
          <p:cNvPr id="33" name="Picture 32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BABDA502-0B3A-684D-A1F2-D570C5DC1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98" y="5012717"/>
            <a:ext cx="466394" cy="451819"/>
          </a:xfrm>
          <a:prstGeom prst="rect">
            <a:avLst/>
          </a:prstGeom>
        </p:spPr>
      </p:pic>
      <p:pic>
        <p:nvPicPr>
          <p:cNvPr id="34" name="Picture 33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72DA1F1A-BBB5-7848-BF1B-6D495AB04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208" y="5288813"/>
            <a:ext cx="466394" cy="451819"/>
          </a:xfrm>
          <a:prstGeom prst="rect">
            <a:avLst/>
          </a:prstGeom>
        </p:spPr>
      </p:pic>
      <p:pic>
        <p:nvPicPr>
          <p:cNvPr id="35" name="Picture 34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08903A7E-B1E8-6D43-A942-F998EF492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95" y="4648192"/>
            <a:ext cx="466394" cy="451819"/>
          </a:xfrm>
          <a:prstGeom prst="rect">
            <a:avLst/>
          </a:prstGeom>
        </p:spPr>
      </p:pic>
      <p:pic>
        <p:nvPicPr>
          <p:cNvPr id="36" name="Picture 35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5EA9E6DC-004B-B348-B730-19620DB38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041" y="6039345"/>
            <a:ext cx="466394" cy="451819"/>
          </a:xfrm>
          <a:prstGeom prst="rect">
            <a:avLst/>
          </a:prstGeom>
        </p:spPr>
      </p:pic>
      <p:pic>
        <p:nvPicPr>
          <p:cNvPr id="37" name="Picture 36" descr="A close up of a telephone&#13;&#10;&#13;&#10;Description automatically generated">
            <a:extLst>
              <a:ext uri="{FF2B5EF4-FFF2-40B4-BE49-F238E27FC236}">
                <a16:creationId xmlns:a16="http://schemas.microsoft.com/office/drawing/2014/main" id="{ABF0A38D-0CCB-AD4D-8A00-0C50064F4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643" y="4758104"/>
            <a:ext cx="466394" cy="45181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DD9D76-1067-6D49-A604-D06C24751D03}"/>
              </a:ext>
            </a:extLst>
          </p:cNvPr>
          <p:cNvCxnSpPr>
            <a:stCxn id="10" idx="3"/>
          </p:cNvCxnSpPr>
          <p:nvPr/>
        </p:nvCxnSpPr>
        <p:spPr>
          <a:xfrm flipV="1">
            <a:off x="2368390" y="5476974"/>
            <a:ext cx="679610" cy="711"/>
          </a:xfrm>
          <a:prstGeom prst="line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D118CD-6C98-874D-AD1A-E51834AAC2B0}"/>
              </a:ext>
            </a:extLst>
          </p:cNvPr>
          <p:cNvCxnSpPr/>
          <p:nvPr/>
        </p:nvCxnSpPr>
        <p:spPr>
          <a:xfrm flipV="1">
            <a:off x="6065155" y="5482229"/>
            <a:ext cx="679610" cy="711"/>
          </a:xfrm>
          <a:prstGeom prst="line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What is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 describe a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Requires 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test,</a:t>
            </a:r>
            <a:r>
              <a:rPr lang="en-US" altLang="ja-JP" dirty="0">
                <a:ea typeface="ＭＳ Ｐゴシック" panose="020B0600070205080204" pitchFamily="34" charset="-128"/>
              </a:rPr>
              <a:t> so we know what it means to have achieved/satisfied goal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hard question, rarely tackled in AI; usually assume system designer or user specifies goal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Psychologists and motivational speakers stress importance of establishing clear goals as a first step towards solving a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your goals???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848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Characterize </a:t>
            </a:r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making changes in the world to achieve a goal</a:t>
            </a:r>
          </a:p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29770</TotalTime>
  <Words>4153</Words>
  <Application>Microsoft Macintosh PowerPoint</Application>
  <PresentationFormat>On-screen Show (4:3)</PresentationFormat>
  <Paragraphs>620</Paragraphs>
  <Slides>64</Slides>
  <Notes>57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Simpler: 3-Puzzle</vt:lpstr>
      <vt:lpstr>Building goal-based agents</vt:lpstr>
      <vt:lpstr>What is the goal to be achieved?</vt:lpstr>
      <vt:lpstr>What are the actions?</vt:lpstr>
      <vt:lpstr>Representing actions</vt:lpstr>
      <vt:lpstr>Representing states</vt:lpstr>
      <vt:lpstr>Representing states</vt:lpstr>
      <vt:lpstr>Representing states</vt:lpstr>
      <vt:lpstr>Closed World Assumption</vt:lpstr>
      <vt:lpstr>Some example problems</vt:lpstr>
      <vt:lpstr>8-Puzzle</vt:lpstr>
      <vt:lpstr>8 puzzle</vt:lpstr>
      <vt:lpstr>15 puzzle</vt:lpstr>
      <vt:lpstr>The 8-Queens Puzzle </vt:lpstr>
      <vt:lpstr>Route Planning</vt:lpstr>
      <vt:lpstr>Missionaries and Cannibals</vt:lpstr>
      <vt:lpstr>Missionaries and Cannibals Solution</vt:lpstr>
      <vt:lpstr>Cryptarithmetic</vt:lpstr>
      <vt:lpstr>Remove 5 Sticks</vt:lpstr>
      <vt:lpstr>Some more real-world problems</vt:lpstr>
      <vt:lpstr>Knowledge representation issues</vt:lpstr>
      <vt:lpstr>Example: Water Jug Problem</vt:lpstr>
      <vt:lpstr>So…</vt:lpstr>
      <vt:lpstr>Search in a state space</vt:lpstr>
      <vt:lpstr>Search in a state space</vt:lpstr>
      <vt:lpstr>Formalizing search in a state space</vt:lpstr>
      <vt:lpstr>Formalizing search in a state space</vt:lpstr>
      <vt:lpstr>Example: Water Jug Problem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 (3)</vt:lpstr>
      <vt:lpstr>Formalizing search (4)</vt:lpstr>
      <vt:lpstr>State-space search algorithm</vt:lpstr>
      <vt:lpstr>Key procedures to be defined</vt:lpstr>
      <vt:lpstr>Bookkeeping</vt:lpstr>
      <vt:lpstr>Some issues</vt:lpstr>
      <vt:lpstr>Uninformed vs. informed search</vt:lpstr>
      <vt:lpstr>Evaluating search strategies</vt:lpstr>
      <vt:lpstr>Example of uninformed search strategies</vt:lpstr>
      <vt:lpstr>Classic uninformed search methods</vt:lpstr>
      <vt:lpstr>Breadth-First Search</vt:lpstr>
      <vt:lpstr>Breadth-First Search</vt:lpstr>
      <vt:lpstr>Breadth-First Search</vt:lpstr>
      <vt:lpstr> Depth-First (DFS)</vt:lpstr>
      <vt:lpstr>Depth-First Search 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Searching Backward from Goal</vt:lpstr>
      <vt:lpstr>Bi-directional search</vt:lpstr>
      <vt:lpstr>Comparing Search Strategies </vt:lpstr>
      <vt:lpstr>Some simple improvements</vt:lpstr>
      <vt:lpstr>A State Space that Generates an  Exponentially Growing  Search Space </vt:lpstr>
      <vt:lpstr>Holy Grail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275</cp:revision>
  <cp:lastPrinted>2019-02-11T18:32:51Z</cp:lastPrinted>
  <dcterms:created xsi:type="dcterms:W3CDTF">2009-09-18T23:34:15Z</dcterms:created>
  <dcterms:modified xsi:type="dcterms:W3CDTF">2019-02-13T18:05:34Z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