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5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17"/>
    <p:restoredTop sz="86351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672" y="272"/>
      </p:cViewPr>
      <p:guideLst>
        <p:guide orient="horz" pos="208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161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198D2-A658-3742-8A73-88F0529E08AE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CD1A0-E8CD-0C47-9D1B-C051E9FD9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CD1A0-E8CD-0C47-9D1B-C051E9FD92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9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CD1A0-E8CD-0C47-9D1B-C051E9FD92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69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5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0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7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7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2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0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4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7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6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41EC3-EC0E-3E4A-A4B8-C6902498DD8D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3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471s1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csee.umbc.edu/courses/undergraduate/471/spring19/01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0142"/>
            <a:ext cx="7939274" cy="4844377"/>
          </a:xfrm>
        </p:spPr>
        <p:txBody>
          <a:bodyPr>
            <a:normAutofit/>
          </a:bodyPr>
          <a:lstStyle/>
          <a:p>
            <a:r>
              <a:rPr lang="en-US" sz="8000" b="1" dirty="0"/>
              <a:t>CMSC 471</a:t>
            </a:r>
            <a:br>
              <a:rPr lang="en-US" b="1" dirty="0"/>
            </a:br>
            <a:r>
              <a:rPr lang="en-US" sz="4900" b="1" dirty="0"/>
              <a:t>Introduction to</a:t>
            </a:r>
            <a:br>
              <a:rPr lang="en-US" sz="4900" b="1" dirty="0"/>
            </a:br>
            <a:r>
              <a:rPr lang="en-US" sz="4900" b="1" dirty="0"/>
              <a:t>Artificial Intelligence</a:t>
            </a:r>
            <a:br>
              <a:rPr lang="en-US" sz="3600" b="1" dirty="0"/>
            </a:br>
            <a:r>
              <a:rPr lang="en-US" sz="3600" b="1" dirty="0"/>
              <a:t>section 1</a:t>
            </a:r>
            <a:br>
              <a:rPr lang="en-US" sz="3600" b="1" dirty="0"/>
            </a:br>
            <a:r>
              <a:rPr lang="en-US" sz="3600" b="1" dirty="0"/>
              <a:t>Course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74519"/>
            <a:ext cx="6400800" cy="112609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Spring 2019</a:t>
            </a:r>
          </a:p>
        </p:txBody>
      </p:sp>
    </p:spTree>
    <p:extLst>
      <p:ext uri="{BB962C8B-B14F-4D97-AF65-F5344CB8AC3E}">
        <p14:creationId xmlns:p14="http://schemas.microsoft.com/office/powerpoint/2010/main" val="267145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charset="0"/>
                <a:ea typeface="ＭＳ Ｐゴシック" charset="0"/>
              </a:rPr>
              <a:t>Today’s class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Helvetica" charset="0"/>
                <a:ea typeface="ＭＳ Ｐゴシック" charset="0"/>
              </a:rPr>
              <a:t>Course overview</a:t>
            </a:r>
          </a:p>
          <a:p>
            <a:pPr eaLnBrk="1" hangingPunct="1"/>
            <a:r>
              <a:rPr lang="en-US" sz="4000" dirty="0">
                <a:latin typeface="Helvetica" charset="0"/>
                <a:ea typeface="ＭＳ Ｐゴシック" charset="0"/>
              </a:rPr>
              <a:t>Introduction</a:t>
            </a:r>
          </a:p>
          <a:p>
            <a:pPr lvl="1" eaLnBrk="1" hangingPunct="1"/>
            <a:r>
              <a:rPr lang="en-US" sz="3600" dirty="0">
                <a:latin typeface="Helvetica" charset="0"/>
                <a:ea typeface="ＭＳ Ｐゴシック" charset="0"/>
              </a:rPr>
              <a:t>Brief history of AI</a:t>
            </a:r>
          </a:p>
          <a:p>
            <a:pPr lvl="1" eaLnBrk="1" hangingPunct="1"/>
            <a:r>
              <a:rPr lang="en-US" sz="3600" dirty="0">
                <a:latin typeface="Helvetica" charset="0"/>
                <a:ea typeface="ＭＳ Ｐゴシック" charset="0"/>
              </a:rPr>
              <a:t>What </a:t>
            </a:r>
            <a:r>
              <a:rPr lang="en-US" sz="3600" i="1" dirty="0">
                <a:latin typeface="Helvetica" charset="0"/>
                <a:ea typeface="ＭＳ Ｐゴシック" charset="0"/>
              </a:rPr>
              <a:t>is</a:t>
            </a:r>
            <a:r>
              <a:rPr lang="en-US" sz="3600" dirty="0">
                <a:latin typeface="Helvetica" charset="0"/>
                <a:ea typeface="ＭＳ Ｐゴシック" charset="0"/>
              </a:rPr>
              <a:t> AI? (and why is it so interesting?)</a:t>
            </a:r>
          </a:p>
          <a:p>
            <a:pPr lvl="1" eaLnBrk="1" hangingPunct="1"/>
            <a:r>
              <a:rPr lang="en-US" sz="3600" dirty="0">
                <a:latin typeface="Helvetica" charset="0"/>
                <a:ea typeface="ＭＳ Ｐゴシック" charset="0"/>
              </a:rPr>
              <a:t>What’s the state of AI now?</a:t>
            </a:r>
          </a:p>
        </p:txBody>
      </p:sp>
    </p:spTree>
    <p:extLst>
      <p:ext uri="{BB962C8B-B14F-4D97-AF65-F5344CB8AC3E}">
        <p14:creationId xmlns:p14="http://schemas.microsoft.com/office/powerpoint/2010/main" val="369290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8435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>
                <a:hlinkClick r:id="rId3"/>
              </a:rPr>
              <a:t>http://bit.ly/471s19</a:t>
            </a:r>
            <a:endParaRPr lang="en-US" b="1" dirty="0"/>
          </a:p>
        </p:txBody>
      </p:sp>
      <p:pic>
        <p:nvPicPr>
          <p:cNvPr id="4" name="Picture 3" descr="A screenshot of a cell phone&#13;&#10;&#13;&#10;Description automatically generated">
            <a:hlinkClick r:id="rId4"/>
            <a:extLst>
              <a:ext uri="{FF2B5EF4-FFF2-40B4-BE49-F238E27FC236}">
                <a16:creationId xmlns:a16="http://schemas.microsoft.com/office/drawing/2014/main" id="{913C35DF-ED6F-9A4F-A649-28885FBED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49" y="840589"/>
            <a:ext cx="8179302" cy="630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3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>
                <a:latin typeface="Helvetica" charset="0"/>
                <a:ea typeface="ＭＳ Ｐゴシック" charset="0"/>
              </a:rPr>
              <a:t>Homework and grading policies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4023"/>
            <a:ext cx="8229600" cy="5137756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3000" dirty="0">
                <a:latin typeface="Helvetica" charset="0"/>
                <a:ea typeface="ＭＳ Ｐゴシック" charset="0"/>
              </a:rPr>
              <a:t>Six to eight short homework assignments (mix of written and programming)</a:t>
            </a:r>
          </a:p>
          <a:p>
            <a:pPr marL="466725" lvl="1" indent="-227013">
              <a:lnSpc>
                <a:spcPct val="110000"/>
              </a:lnSpc>
            </a:pPr>
            <a:r>
              <a:rPr lang="en-US" sz="2600" dirty="0">
                <a:latin typeface="Helvetica" charset="0"/>
                <a:ea typeface="ＭＳ Ｐゴシック" charset="0"/>
              </a:rPr>
              <a:t>One-time extensions of up to a week may be granted </a:t>
            </a:r>
            <a:r>
              <a:rPr lang="en-US" sz="2600" b="1" i="1" dirty="0">
                <a:latin typeface="Helvetica" charset="0"/>
                <a:ea typeface="ＭＳ Ｐゴシック" charset="0"/>
              </a:rPr>
              <a:t>if requested in advance</a:t>
            </a:r>
            <a:endParaRPr lang="en-US" sz="2600" b="1" dirty="0">
              <a:latin typeface="Helvetica" charset="0"/>
              <a:ea typeface="ＭＳ Ｐゴシック" charset="0"/>
            </a:endParaRPr>
          </a:p>
          <a:p>
            <a:pPr marL="466725" lvl="1" indent="-227013">
              <a:lnSpc>
                <a:spcPct val="110000"/>
              </a:lnSpc>
            </a:pPr>
            <a:r>
              <a:rPr lang="en-US" sz="2600" dirty="0">
                <a:latin typeface="Helvetica" charset="0"/>
                <a:ea typeface="ＭＳ Ｐゴシック" charset="0"/>
              </a:rPr>
              <a:t>Last-minute requests for extensions probably will not be granted</a:t>
            </a:r>
          </a:p>
          <a:p>
            <a:pPr eaLnBrk="1" hangingPunct="1">
              <a:lnSpc>
                <a:spcPct val="110000"/>
              </a:lnSpc>
            </a:pPr>
            <a:r>
              <a:rPr lang="en-US" sz="3000" b="1" i="1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Do the reading </a:t>
            </a:r>
            <a:r>
              <a:rPr lang="en-US" sz="3000" b="1" i="1" u="sng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before</a:t>
            </a:r>
            <a:r>
              <a:rPr lang="en-US" sz="3000" b="1" i="1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 each class!</a:t>
            </a:r>
          </a:p>
        </p:txBody>
      </p:sp>
    </p:spTree>
    <p:extLst>
      <p:ext uri="{BB962C8B-B14F-4D97-AF65-F5344CB8AC3E}">
        <p14:creationId xmlns:p14="http://schemas.microsoft.com/office/powerpoint/2010/main" val="90773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</a:rPr>
              <a:t>Programming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340246" cy="5440361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Programming assignments in Python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We’ll use Python in the notes and examples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We’ll use GitHub to share code, </a:t>
            </a:r>
            <a:r>
              <a:rPr lang="en-US" dirty="0" err="1">
                <a:latin typeface="Helvetica" charset="0"/>
                <a:ea typeface="ＭＳ Ｐゴシック" charset="0"/>
              </a:rPr>
              <a:t>Jupyter</a:t>
            </a:r>
            <a:r>
              <a:rPr lang="en-US" dirty="0">
                <a:latin typeface="Helvetica" charset="0"/>
                <a:ea typeface="ＭＳ Ｐゴシック" charset="0"/>
              </a:rPr>
              <a:t> notebooks and for HW submission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Some assignments may require using other systems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E.g., C5 decision tree learning system, Weka Machine learning environments</a:t>
            </a:r>
          </a:p>
        </p:txBody>
      </p:sp>
    </p:spTree>
    <p:extLst>
      <p:ext uri="{BB962C8B-B14F-4D97-AF65-F5344CB8AC3E}">
        <p14:creationId xmlns:p14="http://schemas.microsoft.com/office/powerpoint/2010/main" val="81849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</a:rPr>
              <a:t>Exams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229600" cy="5029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3600" dirty="0">
                <a:latin typeface="Helvetica" charset="0"/>
                <a:ea typeface="ＭＳ Ｐゴシック" charset="0"/>
              </a:rPr>
              <a:t>Midterm exam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dirty="0">
                <a:latin typeface="Helvetica" charset="0"/>
                <a:ea typeface="ＭＳ Ｐゴシック" charset="0"/>
              </a:rPr>
              <a:t>In class in mid October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dirty="0">
                <a:latin typeface="Helvetica" charset="0"/>
                <a:ea typeface="ＭＳ Ｐゴシック" charset="0"/>
              </a:rPr>
              <a:t>About 15% of grade</a:t>
            </a:r>
          </a:p>
          <a:p>
            <a:pPr eaLnBrk="1" hangingPunct="1">
              <a:lnSpc>
                <a:spcPct val="110000"/>
              </a:lnSpc>
            </a:pPr>
            <a:r>
              <a:rPr lang="en-US" sz="3600" dirty="0">
                <a:latin typeface="Helvetica" charset="0"/>
                <a:ea typeface="ＭＳ Ｐゴシック" charset="0"/>
              </a:rPr>
              <a:t>Final exam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dirty="0">
                <a:latin typeface="Helvetica" charset="0"/>
                <a:ea typeface="ＭＳ Ｐゴシック" charset="0"/>
              </a:rPr>
              <a:t>At regularly scheduled time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dirty="0">
                <a:latin typeface="Helvetica" charset="0"/>
                <a:ea typeface="ＭＳ Ｐゴシック" charset="0"/>
              </a:rPr>
              <a:t>About 25% of grade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dirty="0">
                <a:latin typeface="Helvetica" charset="0"/>
                <a:ea typeface="ＭＳ Ｐゴシック" charset="0"/>
              </a:rPr>
              <a:t>Comprehensive, but with an emphasis on the last half of material (e.g., 30/70 split)</a:t>
            </a:r>
          </a:p>
        </p:txBody>
      </p:sp>
    </p:spTree>
    <p:extLst>
      <p:ext uri="{BB962C8B-B14F-4D97-AF65-F5344CB8AC3E}">
        <p14:creationId xmlns:p14="http://schemas.microsoft.com/office/powerpoint/2010/main" val="75413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</a:rPr>
              <a:t>Instructor availability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70089"/>
            <a:ext cx="7772400" cy="5312971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latin typeface="Helvetica" charset="0"/>
                <a:ea typeface="ＭＳ Ｐゴシック" charset="0"/>
              </a:rPr>
              <a:t>Professor </a:t>
            </a:r>
            <a:r>
              <a:rPr lang="en-US" sz="2800" dirty="0" err="1">
                <a:latin typeface="Helvetica" charset="0"/>
                <a:ea typeface="ＭＳ Ｐゴシック" charset="0"/>
              </a:rPr>
              <a:t>Finin</a:t>
            </a:r>
            <a:r>
              <a:rPr lang="en-US" sz="2800" dirty="0">
                <a:latin typeface="Helvetica" charset="0"/>
                <a:ea typeface="ＭＳ Ｐゴシック" charset="0"/>
              </a:rPr>
              <a:t>, </a:t>
            </a:r>
            <a:r>
              <a:rPr lang="en-US" sz="2800" dirty="0" err="1">
                <a:latin typeface="Helvetica" charset="0"/>
                <a:ea typeface="ＭＳ Ｐゴシック" charset="0"/>
              </a:rPr>
              <a:t>finin@umbc.edu</a:t>
            </a:r>
            <a:r>
              <a:rPr lang="en-US" sz="2800" dirty="0">
                <a:latin typeface="Helvetica" charset="0"/>
                <a:ea typeface="ＭＳ Ｐゴシック" charset="0"/>
              </a:rPr>
              <a:t> </a:t>
            </a:r>
          </a:p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Office hours: by arrangement</a:t>
            </a:r>
          </a:p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Drop in whenever my door is open </a:t>
            </a:r>
          </a:p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Direct general questions to Piazza first</a:t>
            </a:r>
          </a:p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We will try to respond to discussion list postings within 24 hours</a:t>
            </a:r>
          </a:p>
          <a:p>
            <a:r>
              <a:rPr lang="en-US" sz="2800" dirty="0">
                <a:latin typeface="Helvetica" charset="0"/>
                <a:ea typeface="ＭＳ Ｐゴシック" charset="0"/>
              </a:rPr>
              <a:t>TA: </a:t>
            </a:r>
            <a:r>
              <a:rPr lang="en-US" dirty="0"/>
              <a:t>TBD</a:t>
            </a:r>
            <a:endParaRPr lang="en-US" sz="2800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88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222</Words>
  <Application>Microsoft Macintosh PowerPoint</Application>
  <PresentationFormat>On-screen Show (4:3)</PresentationFormat>
  <Paragraphs>37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Office Theme</vt:lpstr>
      <vt:lpstr>CMSC 471 Introduction to Artificial Intelligence section 1 Course Overview</vt:lpstr>
      <vt:lpstr>Today’s class</vt:lpstr>
      <vt:lpstr>http://bit.ly/471s19</vt:lpstr>
      <vt:lpstr>Homework and grading policies</vt:lpstr>
      <vt:lpstr>Programming</vt:lpstr>
      <vt:lpstr>Exams</vt:lpstr>
      <vt:lpstr>Instructor availability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671 Introduction to Artificial Intelligence  Course Overview</dc:title>
  <dc:creator>tim finin</dc:creator>
  <cp:lastModifiedBy>Tim Finin</cp:lastModifiedBy>
  <cp:revision>18</cp:revision>
  <cp:lastPrinted>2018-01-23T05:25:08Z</cp:lastPrinted>
  <dcterms:created xsi:type="dcterms:W3CDTF">2012-08-24T00:08:25Z</dcterms:created>
  <dcterms:modified xsi:type="dcterms:W3CDTF">2018-12-31T12:56:58Z</dcterms:modified>
</cp:coreProperties>
</file>