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notesSlides/notesSlide4.xml" ContentType="application/vnd.openxmlformats-officedocument.presentationml.notesSlide+xml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5"/>
  </p:notesMasterIdLst>
  <p:handoutMasterIdLst>
    <p:handoutMasterId r:id="rId46"/>
  </p:handoutMasterIdLst>
  <p:sldIdLst>
    <p:sldId id="256" r:id="rId2"/>
    <p:sldId id="257" r:id="rId3"/>
    <p:sldId id="296" r:id="rId4"/>
    <p:sldId id="258" r:id="rId5"/>
    <p:sldId id="259" r:id="rId6"/>
    <p:sldId id="260" r:id="rId7"/>
    <p:sldId id="290" r:id="rId8"/>
    <p:sldId id="289" r:id="rId9"/>
    <p:sldId id="287" r:id="rId10"/>
    <p:sldId id="288" r:id="rId11"/>
    <p:sldId id="261" r:id="rId12"/>
    <p:sldId id="262" r:id="rId13"/>
    <p:sldId id="263" r:id="rId14"/>
    <p:sldId id="264" r:id="rId15"/>
    <p:sldId id="266" r:id="rId16"/>
    <p:sldId id="267" r:id="rId17"/>
    <p:sldId id="268" r:id="rId18"/>
    <p:sldId id="269" r:id="rId19"/>
    <p:sldId id="270" r:id="rId20"/>
    <p:sldId id="271" r:id="rId21"/>
    <p:sldId id="301" r:id="rId22"/>
    <p:sldId id="272" r:id="rId23"/>
    <p:sldId id="297" r:id="rId24"/>
    <p:sldId id="274" r:id="rId25"/>
    <p:sldId id="275" r:id="rId26"/>
    <p:sldId id="276" r:id="rId27"/>
    <p:sldId id="277" r:id="rId28"/>
    <p:sldId id="278" r:id="rId29"/>
    <p:sldId id="279" r:id="rId30"/>
    <p:sldId id="286" r:id="rId31"/>
    <p:sldId id="281" r:id="rId32"/>
    <p:sldId id="302" r:id="rId33"/>
    <p:sldId id="282" r:id="rId34"/>
    <p:sldId id="283" r:id="rId35"/>
    <p:sldId id="285" r:id="rId36"/>
    <p:sldId id="284" r:id="rId37"/>
    <p:sldId id="298" r:id="rId38"/>
    <p:sldId id="299" r:id="rId39"/>
    <p:sldId id="291" r:id="rId40"/>
    <p:sldId id="292" r:id="rId41"/>
    <p:sldId id="293" r:id="rId42"/>
    <p:sldId id="294" r:id="rId43"/>
    <p:sldId id="295" r:id="rId44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33CCFF"/>
    <a:srgbClr val="EAEAEA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79" d="100"/>
          <a:sy n="79" d="100"/>
        </p:scale>
        <p:origin x="-1176" y="-104"/>
      </p:cViewPr>
      <p:guideLst>
        <p:guide orient="horz" pos="2016"/>
        <p:guide pos="278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handoutMaster" Target="handoutMasters/handoutMaster1.xml"/><Relationship Id="rId47" Type="http://schemas.openxmlformats.org/officeDocument/2006/relationships/printerSettings" Target="printerSettings/printerSettings1.bin"/><Relationship Id="rId48" Type="http://schemas.openxmlformats.org/officeDocument/2006/relationships/presProps" Target="presProps.xml"/><Relationship Id="rId49" Type="http://schemas.openxmlformats.org/officeDocument/2006/relationships/viewProps" Target="viewProp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theme" Target="theme/theme1.xml"/><Relationship Id="rId5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Relationship Id="rId2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Relationship Id="rId2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Relationship Id="rId2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Relationship Id="rId2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-112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A760723-EA6E-BB4B-86B3-036967111B8E}" type="datetime1">
              <a:rPr lang="en-US"/>
              <a:pPr>
                <a:defRPr/>
              </a:pPr>
              <a:t>4/24/17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-112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535E172-AB09-4848-AEAA-8EDFCEEC01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0500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12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12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12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F93D347-433A-3344-ACB2-982C390538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029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05B905C-8EDE-4E40-883E-CA70FF8A0D33}" type="slidenum">
              <a:rPr lang="en-US" sz="1200"/>
              <a:pPr eaLnBrk="1" hangingPunct="1"/>
              <a:t>1</a:t>
            </a:fld>
            <a:endParaRPr lang="en-US" sz="1200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E841983-4A03-3142-B0BA-8F1CD6437D5E}" type="slidenum">
              <a:rPr lang="en-US" sz="1200"/>
              <a:pPr eaLnBrk="1" hangingPunct="1"/>
              <a:t>11</a:t>
            </a:fld>
            <a:endParaRPr lang="en-US" sz="1200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E484FCB-71D6-414D-B64D-9CB3606475DD}" type="slidenum">
              <a:rPr lang="en-US" sz="1200"/>
              <a:pPr eaLnBrk="1" hangingPunct="1"/>
              <a:t>12</a:t>
            </a:fld>
            <a:endParaRPr lang="en-US" sz="1200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669846EA-E43B-C345-B7A3-410A4363178B}" type="slidenum">
              <a:rPr lang="en-US" sz="1200"/>
              <a:pPr eaLnBrk="1" hangingPunct="1"/>
              <a:t>13</a:t>
            </a:fld>
            <a:endParaRPr lang="en-US" sz="1200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Serum calcium is a blood test to measure the amount of calcium in the blood</a:t>
            </a:r>
          </a:p>
          <a:p>
            <a:pPr eaLnBrk="1" hangingPunct="1"/>
            <a:endParaRPr lang="en-US">
              <a:latin typeface="Arial" charset="0"/>
            </a:endParaRPr>
          </a:p>
          <a:p>
            <a:pPr eaLnBrk="1" hangingPunct="1"/>
            <a:r>
              <a:rPr lang="en-US">
                <a:latin typeface="Arial" charset="0"/>
              </a:rPr>
              <a:t>Elevated levels of calcium in the blood is associated with some cancers.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AF69D2C-FFCD-7D4D-8694-94B54C8B4F6B}" type="slidenum">
              <a:rPr lang="en-US" sz="1200"/>
              <a:pPr eaLnBrk="1" hangingPunct="1"/>
              <a:t>14</a:t>
            </a:fld>
            <a:endParaRPr lang="en-US" sz="1200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z="3200">
                <a:latin typeface="Arial" charset="0"/>
              </a:rPr>
              <a:t>Occam’s Razor : among competing hypotheses, the one with the fewest assumptions should be selected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DA25922-5684-314A-B735-80BC9CA8341E}" type="slidenum">
              <a:rPr lang="en-US" sz="1200"/>
              <a:pPr eaLnBrk="1" hangingPunct="1"/>
              <a:t>15</a:t>
            </a:fld>
            <a:endParaRPr lang="en-US" sz="1200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26B989B-823F-CF4E-A29F-A6FC3A414C78}" type="slidenum">
              <a:rPr lang="en-US" sz="1200"/>
              <a:pPr eaLnBrk="1" hangingPunct="1"/>
              <a:t>16</a:t>
            </a:fld>
            <a:endParaRPr lang="en-US" sz="1200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2C67782-38D7-4F48-A4C5-8BF726C58288}" type="slidenum">
              <a:rPr lang="en-US" sz="1200"/>
              <a:pPr eaLnBrk="1" hangingPunct="1"/>
              <a:t>17</a:t>
            </a:fld>
            <a:endParaRPr lang="en-US" sz="1200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A84706A-31CC-BF47-8B2B-D21125287867}" type="slidenum">
              <a:rPr lang="en-US" sz="1200"/>
              <a:pPr eaLnBrk="1" hangingPunct="1"/>
              <a:t>18</a:t>
            </a:fld>
            <a:endParaRPr lang="en-US" sz="1200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619ABD3-BFB1-EB48-8585-77051ADB8589}" type="slidenum">
              <a:rPr lang="en-US" sz="1200"/>
              <a:pPr eaLnBrk="1" hangingPunct="1"/>
              <a:t>19</a:t>
            </a:fld>
            <a:endParaRPr lang="en-US" sz="1200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B2033A5-6E09-7045-A1BB-A030D066645B}" type="slidenum">
              <a:rPr lang="en-US" sz="1200"/>
              <a:pPr eaLnBrk="1" hangingPunct="1"/>
              <a:t>20</a:t>
            </a:fld>
            <a:endParaRPr lang="en-US" sz="1200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FCA5471-07E6-5449-9657-3CDD889B8E65}" type="slidenum">
              <a:rPr lang="en-US" sz="1200"/>
              <a:pPr eaLnBrk="1" hangingPunct="1"/>
              <a:t>2</a:t>
            </a:fld>
            <a:endParaRPr lang="en-US" sz="1200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D55165A-0461-D048-BD56-63133BC856C3}" type="slidenum">
              <a:rPr lang="en-US" sz="1200"/>
              <a:pPr eaLnBrk="1" hangingPunct="1"/>
              <a:t>21</a:t>
            </a:fld>
            <a:endParaRPr lang="en-US" sz="1200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5D6DF0D-F8C4-A249-BFCF-59A8C16C94B4}" type="slidenum">
              <a:rPr lang="en-US" sz="1200"/>
              <a:pPr eaLnBrk="1" hangingPunct="1"/>
              <a:t>22</a:t>
            </a:fld>
            <a:endParaRPr lang="en-US" sz="1200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1D6FFD5-2079-C241-A026-B5E100F54B09}" type="slidenum">
              <a:rPr lang="en-US" sz="1200"/>
              <a:pPr eaLnBrk="1" hangingPunct="1"/>
              <a:t>24</a:t>
            </a:fld>
            <a:endParaRPr lang="en-US" sz="1200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54EBCBA-19CE-B54D-97DB-2DE4B1B67210}" type="slidenum">
              <a:rPr lang="en-US" sz="1200"/>
              <a:pPr eaLnBrk="1" hangingPunct="1"/>
              <a:t>25</a:t>
            </a:fld>
            <a:endParaRPr lang="en-US" sz="1200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D771EB2-0BD2-3449-A37A-404CCD70AAC9}" type="slidenum">
              <a:rPr lang="en-US" sz="1200"/>
              <a:pPr eaLnBrk="1" hangingPunct="1"/>
              <a:t>26</a:t>
            </a:fld>
            <a:endParaRPr lang="en-US" sz="1200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0654173-0EAC-DD46-BD20-226410315373}" type="slidenum">
              <a:rPr lang="en-US" sz="1200"/>
              <a:pPr eaLnBrk="1" hangingPunct="1"/>
              <a:t>27</a:t>
            </a:fld>
            <a:endParaRPr lang="en-US" sz="1200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DC741F4-3615-FB43-8FBC-90D87804C563}" type="slidenum">
              <a:rPr lang="en-US" sz="1200"/>
              <a:pPr eaLnBrk="1" hangingPunct="1"/>
              <a:t>28</a:t>
            </a:fld>
            <a:endParaRPr lang="en-US" sz="1200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FFF0BBE-8E58-5E4B-A627-410D6B0DF14F}" type="slidenum">
              <a:rPr lang="en-US" sz="1200"/>
              <a:pPr eaLnBrk="1" hangingPunct="1"/>
              <a:t>29</a:t>
            </a:fld>
            <a:endParaRPr lang="en-US" sz="1200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FAB43BA-6824-7E42-8FB2-AFE2F84457CF}" type="slidenum">
              <a:rPr lang="en-US" sz="1200"/>
              <a:pPr eaLnBrk="1" hangingPunct="1"/>
              <a:t>31</a:t>
            </a:fld>
            <a:endParaRPr lang="en-US" sz="1200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r>
              <a:rPr lang="en-US" sz="2800" dirty="0" smtClean="0">
                <a:latin typeface="Arial" charset="0"/>
              </a:rPr>
              <a:t>Dyspnea is</a:t>
            </a:r>
            <a:r>
              <a:rPr lang="en-US" sz="2800" baseline="0" dirty="0" smtClean="0">
                <a:latin typeface="Arial" charset="0"/>
              </a:rPr>
              <a:t>  medical term for </a:t>
            </a:r>
            <a:r>
              <a:rPr lang="en-US" sz="2800" b="1" baseline="0" dirty="0" smtClean="0">
                <a:latin typeface="Arial" charset="0"/>
              </a:rPr>
              <a:t>difficult or labored breathing</a:t>
            </a:r>
            <a:r>
              <a:rPr lang="en-US" sz="2800" baseline="0" dirty="0" smtClean="0">
                <a:latin typeface="Arial" charset="0"/>
              </a:rPr>
              <a:t>.</a:t>
            </a:r>
            <a:endParaRPr lang="en-US" sz="2800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>
                <a:latin typeface="Arial" charset="0"/>
              </a:rPr>
              <a:t>Dyspnoea</a:t>
            </a:r>
            <a:r>
              <a:rPr lang="en-US" dirty="0" smtClean="0">
                <a:latin typeface="Arial" charset="0"/>
              </a:rPr>
              <a:t> is also a</a:t>
            </a:r>
            <a:r>
              <a:rPr lang="en-US" baseline="0" dirty="0" smtClean="0">
                <a:latin typeface="Arial" charset="0"/>
              </a:rPr>
              <a:t>  medical term for difficult or labored breathing.</a:t>
            </a:r>
            <a:endParaRPr lang="en-US" dirty="0" smtClean="0">
              <a:latin typeface="Arial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F93D347-433A-3344-ACB2-982C390538DE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0304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670C889A-25EC-A644-AC3C-03071ED2FB49}" type="slidenum">
              <a:rPr lang="en-US" sz="1200"/>
              <a:pPr eaLnBrk="1" hangingPunct="1"/>
              <a:t>4</a:t>
            </a:fld>
            <a:endParaRPr lang="en-US" sz="1200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9D84CEE-0B1E-814F-B6B1-F1C944C90DA2}" type="slidenum">
              <a:rPr lang="en-US" sz="1200"/>
              <a:pPr eaLnBrk="1" hangingPunct="1"/>
              <a:t>33</a:t>
            </a:fld>
            <a:endParaRPr lang="en-US" sz="1200"/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80B7BFD4-0186-0F41-86D0-55A134B798C7}" type="slidenum">
              <a:rPr lang="en-US" sz="1200"/>
              <a:pPr eaLnBrk="1" hangingPunct="1"/>
              <a:t>34</a:t>
            </a:fld>
            <a:endParaRPr lang="en-US" sz="1200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8EE9F34-6025-1348-A460-4BCE68F360D9}" type="slidenum">
              <a:rPr lang="en-US" sz="1200"/>
              <a:pPr eaLnBrk="1" hangingPunct="1"/>
              <a:t>35</a:t>
            </a:fld>
            <a:endParaRPr lang="en-US" sz="1200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26D9BC5-3AF5-F143-8E59-DBCD4536E98B}" type="slidenum">
              <a:rPr lang="en-US" sz="1200"/>
              <a:pPr eaLnBrk="1" hangingPunct="1"/>
              <a:t>36</a:t>
            </a:fld>
            <a:endParaRPr lang="en-US" sz="1200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92A87D0-33C9-1B4F-9306-9D1235C4E037}" type="slidenum">
              <a:rPr lang="en-US" sz="1200"/>
              <a:pPr eaLnBrk="1" hangingPunct="1"/>
              <a:t>5</a:t>
            </a:fld>
            <a:endParaRPr lang="en-US" sz="1200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E2CE242-36A0-3A4C-BDCA-EDC7506B3CD9}" type="slidenum">
              <a:rPr lang="en-US" sz="1200"/>
              <a:pPr eaLnBrk="1" hangingPunct="1"/>
              <a:t>6</a:t>
            </a:fld>
            <a:endParaRPr lang="en-US" sz="1200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6F1B5E73-E859-0A41-91BD-8981546D5858}" type="slidenum">
              <a:rPr lang="en-US" sz="1200"/>
              <a:pPr eaLnBrk="1" hangingPunct="1"/>
              <a:t>7</a:t>
            </a:fld>
            <a:endParaRPr lang="en-US" sz="1200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E88EB0A-7405-9942-95CA-AF3DCAFC32AE}" type="slidenum">
              <a:rPr lang="en-US" sz="1200"/>
              <a:pPr eaLnBrk="1" hangingPunct="1"/>
              <a:t>8</a:t>
            </a:fld>
            <a:endParaRPr lang="en-US" sz="1200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7AB3AB4-48BD-DE43-8323-D30FB98B6289}" type="slidenum">
              <a:rPr lang="en-US" sz="1200"/>
              <a:pPr eaLnBrk="1" hangingPunct="1"/>
              <a:t>9</a:t>
            </a:fld>
            <a:endParaRPr lang="en-US" sz="1200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95B9557A-7DDF-BB49-AC5F-F778AA8278B6}" type="slidenum">
              <a:rPr lang="en-US" sz="1200"/>
              <a:pPr eaLnBrk="1" hangingPunct="1"/>
              <a:t>10</a:t>
            </a:fld>
            <a:endParaRPr lang="en-US" sz="1200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0C8CF3-987F-4341-A2E2-D491391FDB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647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7AA17-299B-A945-959F-CB22872C5C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253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64309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64309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65280D-30AD-0344-B70C-2DDBFF7804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4046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5105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5105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658051-D84B-2944-8147-49A1C163F2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439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626F96-07EA-6340-9A46-B5C19E29AE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7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B9A75C-0AD0-174D-82FD-686F41D1CC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46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7549B6-C2D5-5943-ABAC-3D54788BB5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051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7A9C51-E23B-C54C-8A7E-5348D65190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705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D630A8-D318-464B-A76E-98C0915A79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448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65AB4E-64CE-8441-BD61-6E94A3ED8B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522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DDF96A-D302-9E4E-AE30-0AC4A68917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620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01EA6E-0542-CC4A-9087-7916A31C39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063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12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12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E2884C3-DF60-384B-A80D-2A9FCA1E09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alibri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-112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-112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-112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-112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2" charset="0"/>
        </a:defRPr>
      </a:lvl9pPr>
    </p:titleStyle>
    <p:bodyStyle>
      <a:lvl1pPr marL="227013" indent="-227013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Calibri"/>
          <a:ea typeface="ＭＳ Ｐゴシック" charset="0"/>
          <a:cs typeface="ＭＳ Ｐゴシック" charset="0"/>
        </a:defRPr>
      </a:lvl1pPr>
      <a:lvl2pPr marL="574675" indent="-233363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Calibri"/>
          <a:ea typeface="ＭＳ Ｐゴシック" pitchFamily="-112" charset="-128"/>
        </a:defRPr>
      </a:lvl2pPr>
      <a:lvl3pPr marL="914400" indent="-22542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/>
          <a:ea typeface="ＭＳ Ｐゴシック" pitchFamily="-112" charset="-128"/>
        </a:defRPr>
      </a:lvl3pPr>
      <a:lvl4pPr marL="1254125" indent="-225425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/>
          <a:ea typeface="ＭＳ Ｐゴシック" pitchFamily="-112" charset="-128"/>
        </a:defRPr>
      </a:lvl4pPr>
      <a:lvl5pPr marL="1601788" indent="-233363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/>
          <a:ea typeface="ＭＳ Ｐゴシック" pitchFamily="-112" charset="-128"/>
        </a:defRPr>
      </a:lvl5pPr>
      <a:lvl6pPr marL="2058988" indent="-233363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6pPr>
      <a:lvl7pPr marL="2516188" indent="-233363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7pPr>
      <a:lvl8pPr marL="2973388" indent="-233363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8pPr>
      <a:lvl9pPr marL="3430588" indent="-233363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://en.wikipedia.org/wiki/Naive_Bayes_classifier%23The_naive_Bayes_probabilistic_model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://en.wikipedia.org/wiki/Occam's_razor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hyperlink" Target="https://en.wikipedia.org/wiki/Knowledge_acquisition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4" Type="http://schemas.openxmlformats.org/officeDocument/2006/relationships/oleObject" Target="../embeddings/oleObject5.bin"/><Relationship Id="rId5" Type="http://schemas.openxmlformats.org/officeDocument/2006/relationships/image" Target="../media/image7.wmf"/><Relationship Id="rId6" Type="http://schemas.openxmlformats.org/officeDocument/2006/relationships/oleObject" Target="../embeddings/oleObject6.bin"/><Relationship Id="rId7" Type="http://schemas.openxmlformats.org/officeDocument/2006/relationships/image" Target="../media/image8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4" Type="http://schemas.openxmlformats.org/officeDocument/2006/relationships/oleObject" Target="../embeddings/oleObject7.bin"/><Relationship Id="rId5" Type="http://schemas.openxmlformats.org/officeDocument/2006/relationships/image" Target="../media/image5.wmf"/><Relationship Id="rId6" Type="http://schemas.openxmlformats.org/officeDocument/2006/relationships/oleObject" Target="../embeddings/oleObject8.bin"/><Relationship Id="rId7" Type="http://schemas.openxmlformats.org/officeDocument/2006/relationships/image" Target="../media/image6.w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9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10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1.w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hyperlink" Target="http://en.wikipedia.org/wiki/Bayesian_network" TargetMode="Externa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ugin.com/" TargetMode="External"/><Relationship Id="rId4" Type="http://schemas.openxmlformats.org/officeDocument/2006/relationships/hyperlink" Target="http://reasoning.cs.ucla.edu/samiam/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norsys.com/" TargetMode="Externa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12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13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Relationship Id="rId3" Type="http://schemas.openxmlformats.org/officeDocument/2006/relationships/image" Target="../media/image12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Relationship Id="rId3" Type="http://schemas.openxmlformats.org/officeDocument/2006/relationships/image" Target="../media/image12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Relationship Id="rId3" Type="http://schemas.openxmlformats.org/officeDocument/2006/relationships/image" Target="../media/image12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Relationship Id="rId3" Type="http://schemas.openxmlformats.org/officeDocument/2006/relationships/image" Target="../media/image12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3.wmf"/><Relationship Id="rId6" Type="http://schemas.openxmlformats.org/officeDocument/2006/relationships/oleObject" Target="../embeddings/oleObject2.bin"/><Relationship Id="rId7" Type="http://schemas.openxmlformats.org/officeDocument/2006/relationships/image" Target="../media/image4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4" Type="http://schemas.openxmlformats.org/officeDocument/2006/relationships/oleObject" Target="../embeddings/oleObject3.bin"/><Relationship Id="rId5" Type="http://schemas.openxmlformats.org/officeDocument/2006/relationships/image" Target="../media/image5.wmf"/><Relationship Id="rId6" Type="http://schemas.openxmlformats.org/officeDocument/2006/relationships/oleObject" Target="../embeddings/oleObject4.bin"/><Relationship Id="rId7" Type="http://schemas.openxmlformats.org/officeDocument/2006/relationships/image" Target="../media/image6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762000"/>
            <a:ext cx="6467475" cy="4267200"/>
          </a:xfrm>
        </p:spPr>
        <p:txBody>
          <a:bodyPr/>
          <a:lstStyle/>
          <a:p>
            <a:pPr eaLnBrk="1" hangingPunct="1"/>
            <a:r>
              <a:rPr lang="en-US" sz="6600" dirty="0"/>
              <a:t>Reasoning</a:t>
            </a:r>
            <a:br>
              <a:rPr lang="en-US" sz="6600" dirty="0"/>
            </a:br>
            <a:r>
              <a:rPr lang="en-US" sz="6600" dirty="0"/>
              <a:t>with Bayesian</a:t>
            </a:r>
            <a:br>
              <a:rPr lang="en-US" sz="6600" dirty="0"/>
            </a:br>
            <a:r>
              <a:rPr lang="en-US" sz="6600" dirty="0"/>
              <a:t>Belief Networks</a:t>
            </a:r>
          </a:p>
        </p:txBody>
      </p:sp>
      <p:pic>
        <p:nvPicPr>
          <p:cNvPr id="16386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7600" y="1676400"/>
            <a:ext cx="2713038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dirty="0"/>
              <a:t>More Complex Bayesian Network</a:t>
            </a:r>
          </a:p>
        </p:txBody>
      </p:sp>
      <p:sp>
        <p:nvSpPr>
          <p:cNvPr id="33794" name="Oval 3"/>
          <p:cNvSpPr>
            <a:spLocks noChangeArrowheads="1"/>
          </p:cNvSpPr>
          <p:nvPr/>
        </p:nvSpPr>
        <p:spPr bwMode="auto">
          <a:xfrm>
            <a:off x="4845050" y="30257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Smoking</a:t>
            </a:r>
          </a:p>
        </p:txBody>
      </p:sp>
      <p:sp>
        <p:nvSpPr>
          <p:cNvPr id="33795" name="Oval 4"/>
          <p:cNvSpPr>
            <a:spLocks noChangeArrowheads="1"/>
          </p:cNvSpPr>
          <p:nvPr/>
        </p:nvSpPr>
        <p:spPr bwMode="auto">
          <a:xfrm>
            <a:off x="4870450" y="17938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Gender</a:t>
            </a:r>
          </a:p>
        </p:txBody>
      </p:sp>
      <p:sp>
        <p:nvSpPr>
          <p:cNvPr id="33796" name="Oval 5"/>
          <p:cNvSpPr>
            <a:spLocks noChangeArrowheads="1"/>
          </p:cNvSpPr>
          <p:nvPr/>
        </p:nvSpPr>
        <p:spPr bwMode="auto">
          <a:xfrm>
            <a:off x="3143250" y="17938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Age</a:t>
            </a:r>
          </a:p>
        </p:txBody>
      </p:sp>
      <p:sp>
        <p:nvSpPr>
          <p:cNvPr id="33797" name="Line 6"/>
          <p:cNvSpPr>
            <a:spLocks noChangeShapeType="1"/>
          </p:cNvSpPr>
          <p:nvPr/>
        </p:nvSpPr>
        <p:spPr bwMode="auto">
          <a:xfrm flipH="1">
            <a:off x="5492750" y="2530475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98" name="Line 7"/>
          <p:cNvSpPr>
            <a:spLocks noChangeShapeType="1"/>
          </p:cNvSpPr>
          <p:nvPr/>
        </p:nvSpPr>
        <p:spPr bwMode="auto">
          <a:xfrm>
            <a:off x="4248150" y="2416175"/>
            <a:ext cx="839788" cy="6937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99" name="Oval 8"/>
          <p:cNvSpPr>
            <a:spLocks noChangeArrowheads="1"/>
          </p:cNvSpPr>
          <p:nvPr/>
        </p:nvSpPr>
        <p:spPr bwMode="auto">
          <a:xfrm>
            <a:off x="4121150" y="4181475"/>
            <a:ext cx="11811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Cancer</a:t>
            </a:r>
          </a:p>
        </p:txBody>
      </p:sp>
      <p:sp>
        <p:nvSpPr>
          <p:cNvPr id="33800" name="Line 9"/>
          <p:cNvSpPr>
            <a:spLocks noChangeShapeType="1"/>
          </p:cNvSpPr>
          <p:nvPr/>
        </p:nvSpPr>
        <p:spPr bwMode="auto">
          <a:xfrm flipH="1">
            <a:off x="4959350" y="3749675"/>
            <a:ext cx="381000" cy="4762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1" name="Line 10"/>
          <p:cNvSpPr>
            <a:spLocks noChangeShapeType="1"/>
          </p:cNvSpPr>
          <p:nvPr/>
        </p:nvSpPr>
        <p:spPr bwMode="auto">
          <a:xfrm>
            <a:off x="5056188" y="4824413"/>
            <a:ext cx="468312" cy="5381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2" name="Line 11"/>
          <p:cNvSpPr>
            <a:spLocks noChangeShapeType="1"/>
          </p:cNvSpPr>
          <p:nvPr/>
        </p:nvSpPr>
        <p:spPr bwMode="auto">
          <a:xfrm flipH="1">
            <a:off x="3886200" y="4803775"/>
            <a:ext cx="42545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3" name="Oval 12"/>
          <p:cNvSpPr>
            <a:spLocks noChangeArrowheads="1"/>
          </p:cNvSpPr>
          <p:nvPr/>
        </p:nvSpPr>
        <p:spPr bwMode="auto">
          <a:xfrm>
            <a:off x="4826000" y="5362575"/>
            <a:ext cx="1498600" cy="7366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Lung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Tumor</a:t>
            </a:r>
          </a:p>
        </p:txBody>
      </p:sp>
      <p:sp>
        <p:nvSpPr>
          <p:cNvPr id="33804" name="Oval 13"/>
          <p:cNvSpPr>
            <a:spLocks noChangeArrowheads="1"/>
          </p:cNvSpPr>
          <p:nvPr/>
        </p:nvSpPr>
        <p:spPr bwMode="auto">
          <a:xfrm>
            <a:off x="3092450" y="5299075"/>
            <a:ext cx="1422400" cy="8255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Serum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Calcium</a:t>
            </a:r>
          </a:p>
        </p:txBody>
      </p:sp>
      <p:sp>
        <p:nvSpPr>
          <p:cNvPr id="33805" name="Oval 14"/>
          <p:cNvSpPr>
            <a:spLocks noChangeArrowheads="1"/>
          </p:cNvSpPr>
          <p:nvPr/>
        </p:nvSpPr>
        <p:spPr bwMode="auto">
          <a:xfrm>
            <a:off x="3092450" y="3000375"/>
            <a:ext cx="1371600" cy="8763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Exposure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to Toxics</a:t>
            </a:r>
          </a:p>
        </p:txBody>
      </p:sp>
      <p:sp>
        <p:nvSpPr>
          <p:cNvPr id="33806" name="Line 15"/>
          <p:cNvSpPr>
            <a:spLocks noChangeShapeType="1"/>
          </p:cNvSpPr>
          <p:nvPr/>
        </p:nvSpPr>
        <p:spPr bwMode="auto">
          <a:xfrm>
            <a:off x="4057650" y="3825875"/>
            <a:ext cx="406400" cy="40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7" name="Line 16"/>
          <p:cNvSpPr>
            <a:spLocks noChangeShapeType="1"/>
          </p:cNvSpPr>
          <p:nvPr/>
        </p:nvSpPr>
        <p:spPr bwMode="auto">
          <a:xfrm>
            <a:off x="3778250" y="2505075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8" name="Rectangle 17"/>
          <p:cNvSpPr>
            <a:spLocks noChangeArrowheads="1"/>
          </p:cNvSpPr>
          <p:nvPr/>
        </p:nvSpPr>
        <p:spPr bwMode="auto">
          <a:xfrm>
            <a:off x="2667000" y="5181600"/>
            <a:ext cx="4419600" cy="11430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9" name="Text Box 18"/>
          <p:cNvSpPr txBox="1">
            <a:spLocks noChangeArrowheads="1"/>
          </p:cNvSpPr>
          <p:nvPr/>
        </p:nvSpPr>
        <p:spPr bwMode="auto">
          <a:xfrm>
            <a:off x="5486400" y="4648200"/>
            <a:ext cx="31511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FF0000"/>
                </a:solidFill>
              </a:rPr>
              <a:t>observable symptoms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Independence</a:t>
            </a:r>
          </a:p>
        </p:txBody>
      </p:sp>
      <p:sp>
        <p:nvSpPr>
          <p:cNvPr id="35842" name="Text Box 3"/>
          <p:cNvSpPr txBox="1">
            <a:spLocks noChangeArrowheads="1"/>
          </p:cNvSpPr>
          <p:nvPr/>
        </p:nvSpPr>
        <p:spPr bwMode="auto">
          <a:xfrm>
            <a:off x="4006850" y="1831975"/>
            <a:ext cx="4492625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i="1" dirty="0">
                <a:latin typeface="Calibri"/>
              </a:rPr>
              <a:t>Age</a:t>
            </a:r>
            <a:r>
              <a:rPr lang="en-US" sz="3200" dirty="0">
                <a:latin typeface="Calibri"/>
              </a:rPr>
              <a:t> and </a:t>
            </a:r>
            <a:r>
              <a:rPr lang="en-US" sz="3200" i="1" dirty="0">
                <a:latin typeface="Calibri"/>
              </a:rPr>
              <a:t>Gender</a:t>
            </a:r>
            <a:r>
              <a:rPr lang="en-US" sz="3200" dirty="0">
                <a:latin typeface="Calibri"/>
              </a:rPr>
              <a:t> are </a:t>
            </a:r>
          </a:p>
          <a:p>
            <a:r>
              <a:rPr lang="en-US" sz="3200" dirty="0">
                <a:latin typeface="Calibri"/>
              </a:rPr>
              <a:t> independent.</a:t>
            </a:r>
            <a:endParaRPr lang="en-US" dirty="0">
              <a:latin typeface="Calibri"/>
            </a:endParaRPr>
          </a:p>
        </p:txBody>
      </p:sp>
      <p:sp>
        <p:nvSpPr>
          <p:cNvPr id="35843" name="Text Box 4"/>
          <p:cNvSpPr txBox="1">
            <a:spLocks noChangeArrowheads="1"/>
          </p:cNvSpPr>
          <p:nvPr/>
        </p:nvSpPr>
        <p:spPr bwMode="auto">
          <a:xfrm>
            <a:off x="3832225" y="4151313"/>
            <a:ext cx="232954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i="1" dirty="0">
                <a:latin typeface="Calibri"/>
              </a:rPr>
              <a:t>P(A |G) = P(A)    </a:t>
            </a:r>
          </a:p>
          <a:p>
            <a:r>
              <a:rPr lang="en-US" sz="2800" i="1" dirty="0">
                <a:latin typeface="Calibri"/>
              </a:rPr>
              <a:t>P(G |A) = P(G)    </a:t>
            </a:r>
            <a:endParaRPr lang="en-US" sz="2800" dirty="0">
              <a:latin typeface="Calibri"/>
            </a:endParaRPr>
          </a:p>
        </p:txBody>
      </p:sp>
      <p:sp>
        <p:nvSpPr>
          <p:cNvPr id="35844" name="Oval 5"/>
          <p:cNvSpPr>
            <a:spLocks noChangeArrowheads="1"/>
          </p:cNvSpPr>
          <p:nvPr/>
        </p:nvSpPr>
        <p:spPr bwMode="auto">
          <a:xfrm>
            <a:off x="2398713" y="2220913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Gender</a:t>
            </a:r>
            <a:endParaRPr lang="en-US" sz="2400" dirty="0">
              <a:latin typeface="Calibri"/>
            </a:endParaRPr>
          </a:p>
        </p:txBody>
      </p:sp>
      <p:sp>
        <p:nvSpPr>
          <p:cNvPr id="35845" name="Oval 6"/>
          <p:cNvSpPr>
            <a:spLocks noChangeArrowheads="1"/>
          </p:cNvSpPr>
          <p:nvPr/>
        </p:nvSpPr>
        <p:spPr bwMode="auto">
          <a:xfrm>
            <a:off x="569913" y="2220913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Age</a:t>
            </a:r>
            <a:endParaRPr lang="en-US" sz="2400" dirty="0">
              <a:latin typeface="Calibri"/>
            </a:endParaRPr>
          </a:p>
        </p:txBody>
      </p:sp>
      <p:sp>
        <p:nvSpPr>
          <p:cNvPr id="35846" name="Text Box 7"/>
          <p:cNvSpPr txBox="1">
            <a:spLocks noChangeArrowheads="1"/>
          </p:cNvSpPr>
          <p:nvPr/>
        </p:nvSpPr>
        <p:spPr bwMode="auto">
          <a:xfrm>
            <a:off x="3756025" y="5326063"/>
            <a:ext cx="4819912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i="1" dirty="0">
                <a:latin typeface="Calibri"/>
              </a:rPr>
              <a:t>P(A,G) = P(G|A) P(A) = P(G)P(A)</a:t>
            </a:r>
          </a:p>
          <a:p>
            <a:r>
              <a:rPr lang="en-US" sz="2800" i="1" dirty="0">
                <a:latin typeface="Calibri"/>
              </a:rPr>
              <a:t>P(A,G) = P(A|G) P(G) = P(A)P(G)</a:t>
            </a:r>
            <a:endParaRPr lang="en-US" sz="2800" dirty="0">
              <a:latin typeface="Calibri"/>
            </a:endParaRPr>
          </a:p>
        </p:txBody>
      </p:sp>
      <p:sp>
        <p:nvSpPr>
          <p:cNvPr id="35847" name="Text Box 8"/>
          <p:cNvSpPr txBox="1">
            <a:spLocks noChangeArrowheads="1"/>
          </p:cNvSpPr>
          <p:nvPr/>
        </p:nvSpPr>
        <p:spPr bwMode="auto">
          <a:xfrm>
            <a:off x="3851275" y="3255963"/>
            <a:ext cx="305551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i="1" dirty="0">
                <a:latin typeface="Calibri"/>
              </a:rPr>
              <a:t>P(A,G) = P(G) * P(A)</a:t>
            </a:r>
            <a:endParaRPr lang="en-US" sz="2800" dirty="0">
              <a:latin typeface="Calibri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Conditional Independence</a:t>
            </a:r>
          </a:p>
        </p:txBody>
      </p:sp>
      <p:sp>
        <p:nvSpPr>
          <p:cNvPr id="37890" name="Oval 3"/>
          <p:cNvSpPr>
            <a:spLocks noChangeArrowheads="1"/>
          </p:cNvSpPr>
          <p:nvPr/>
        </p:nvSpPr>
        <p:spPr bwMode="auto">
          <a:xfrm>
            <a:off x="1684338" y="3840163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Smoking</a:t>
            </a:r>
            <a:endParaRPr lang="en-US" sz="2400" dirty="0">
              <a:latin typeface="Calibri"/>
            </a:endParaRPr>
          </a:p>
        </p:txBody>
      </p:sp>
      <p:sp>
        <p:nvSpPr>
          <p:cNvPr id="37891" name="Oval 4"/>
          <p:cNvSpPr>
            <a:spLocks noChangeArrowheads="1"/>
          </p:cNvSpPr>
          <p:nvPr/>
        </p:nvSpPr>
        <p:spPr bwMode="auto">
          <a:xfrm>
            <a:off x="2681288" y="2265363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Gender</a:t>
            </a:r>
            <a:endParaRPr lang="en-US" sz="2400" dirty="0">
              <a:latin typeface="Calibri"/>
            </a:endParaRPr>
          </a:p>
        </p:txBody>
      </p:sp>
      <p:sp>
        <p:nvSpPr>
          <p:cNvPr id="37892" name="Oval 5"/>
          <p:cNvSpPr>
            <a:spLocks noChangeArrowheads="1"/>
          </p:cNvSpPr>
          <p:nvPr/>
        </p:nvSpPr>
        <p:spPr bwMode="auto">
          <a:xfrm>
            <a:off x="852488" y="2265363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Age</a:t>
            </a:r>
            <a:endParaRPr lang="en-US" sz="2400" dirty="0">
              <a:latin typeface="Calibri"/>
            </a:endParaRPr>
          </a:p>
        </p:txBody>
      </p:sp>
      <p:sp>
        <p:nvSpPr>
          <p:cNvPr id="37893" name="Line 6"/>
          <p:cNvSpPr>
            <a:spLocks noChangeShapeType="1"/>
          </p:cNvSpPr>
          <p:nvPr/>
        </p:nvSpPr>
        <p:spPr bwMode="auto">
          <a:xfrm flipH="1">
            <a:off x="2492375" y="2981325"/>
            <a:ext cx="798513" cy="8731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4" name="Line 7"/>
          <p:cNvSpPr>
            <a:spLocks noChangeShapeType="1"/>
          </p:cNvSpPr>
          <p:nvPr/>
        </p:nvSpPr>
        <p:spPr bwMode="auto">
          <a:xfrm>
            <a:off x="1450975" y="2995613"/>
            <a:ext cx="746125" cy="8572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Oval 8"/>
          <p:cNvSpPr>
            <a:spLocks noChangeArrowheads="1"/>
          </p:cNvSpPr>
          <p:nvPr/>
        </p:nvSpPr>
        <p:spPr bwMode="auto">
          <a:xfrm>
            <a:off x="1728788" y="5307013"/>
            <a:ext cx="11811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Cancer</a:t>
            </a:r>
            <a:endParaRPr lang="en-US" sz="2400" dirty="0">
              <a:latin typeface="Calibri"/>
            </a:endParaRPr>
          </a:p>
        </p:txBody>
      </p:sp>
      <p:sp>
        <p:nvSpPr>
          <p:cNvPr id="37896" name="Line 9"/>
          <p:cNvSpPr>
            <a:spLocks noChangeShapeType="1"/>
          </p:cNvSpPr>
          <p:nvPr/>
        </p:nvSpPr>
        <p:spPr bwMode="auto">
          <a:xfrm>
            <a:off x="2319338" y="4576763"/>
            <a:ext cx="0" cy="723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7" name="Text Box 10"/>
          <p:cNvSpPr txBox="1">
            <a:spLocks noChangeArrowheads="1"/>
          </p:cNvSpPr>
          <p:nvPr/>
        </p:nvSpPr>
        <p:spPr bwMode="auto">
          <a:xfrm>
            <a:off x="4633913" y="2089150"/>
            <a:ext cx="401637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i="1" dirty="0">
                <a:latin typeface="Calibri"/>
              </a:rPr>
              <a:t>Cancer</a:t>
            </a:r>
            <a:r>
              <a:rPr lang="en-US" sz="3200" dirty="0">
                <a:latin typeface="Calibri"/>
              </a:rPr>
              <a:t> is independent of </a:t>
            </a:r>
            <a:r>
              <a:rPr lang="en-US" sz="3200" i="1" dirty="0">
                <a:latin typeface="Calibri"/>
              </a:rPr>
              <a:t>Age</a:t>
            </a:r>
            <a:r>
              <a:rPr lang="en-US" sz="3200" dirty="0">
                <a:latin typeface="Calibri"/>
              </a:rPr>
              <a:t> and </a:t>
            </a:r>
            <a:r>
              <a:rPr lang="en-US" sz="3200" i="1" dirty="0">
                <a:latin typeface="Calibri"/>
              </a:rPr>
              <a:t>Gender</a:t>
            </a:r>
            <a:r>
              <a:rPr lang="en-US" sz="3200" dirty="0">
                <a:latin typeface="Calibri"/>
              </a:rPr>
              <a:t> given </a:t>
            </a:r>
            <a:r>
              <a:rPr lang="en-US" sz="3200" i="1" dirty="0">
                <a:latin typeface="Calibri"/>
              </a:rPr>
              <a:t>Smoking</a:t>
            </a:r>
            <a:endParaRPr lang="en-US" dirty="0">
              <a:latin typeface="Calibri"/>
            </a:endParaRPr>
          </a:p>
        </p:txBody>
      </p:sp>
      <p:sp>
        <p:nvSpPr>
          <p:cNvPr id="37898" name="Rectangle 11"/>
          <p:cNvSpPr>
            <a:spLocks noChangeArrowheads="1"/>
          </p:cNvSpPr>
          <p:nvPr/>
        </p:nvSpPr>
        <p:spPr bwMode="auto">
          <a:xfrm>
            <a:off x="4038600" y="4724400"/>
            <a:ext cx="3769444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3200" i="1" dirty="0">
                <a:latin typeface="Calibri"/>
              </a:rPr>
              <a:t>P(C | A,G,S) = P(C | S)</a:t>
            </a:r>
            <a:endParaRPr lang="en-US" sz="2800" dirty="0">
              <a:latin typeface="Calibri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pPr eaLnBrk="1" hangingPunct="1"/>
            <a:r>
              <a:rPr lang="en-US" sz="4000" dirty="0"/>
              <a:t>Conditional Independence: Naïve Bayes </a:t>
            </a:r>
          </a:p>
        </p:txBody>
      </p:sp>
      <p:sp>
        <p:nvSpPr>
          <p:cNvPr id="39938" name="Oval 3"/>
          <p:cNvSpPr>
            <a:spLocks noChangeArrowheads="1"/>
          </p:cNvSpPr>
          <p:nvPr/>
        </p:nvSpPr>
        <p:spPr bwMode="auto">
          <a:xfrm>
            <a:off x="1612900" y="1905000"/>
            <a:ext cx="1295400" cy="6477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Cancer</a:t>
            </a:r>
            <a:endParaRPr lang="en-US" sz="2400" dirty="0">
              <a:latin typeface="Calibri"/>
            </a:endParaRPr>
          </a:p>
        </p:txBody>
      </p:sp>
      <p:sp>
        <p:nvSpPr>
          <p:cNvPr id="39939" name="Line 4"/>
          <p:cNvSpPr>
            <a:spLocks noChangeShapeType="1"/>
          </p:cNvSpPr>
          <p:nvPr/>
        </p:nvSpPr>
        <p:spPr bwMode="auto">
          <a:xfrm>
            <a:off x="2547938" y="2522538"/>
            <a:ext cx="868362" cy="9699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0" name="Line 5"/>
          <p:cNvSpPr>
            <a:spLocks noChangeShapeType="1"/>
          </p:cNvSpPr>
          <p:nvPr/>
        </p:nvSpPr>
        <p:spPr bwMode="auto">
          <a:xfrm flipH="1">
            <a:off x="1155700" y="2538413"/>
            <a:ext cx="863600" cy="9286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1" name="Oval 6"/>
          <p:cNvSpPr>
            <a:spLocks noChangeArrowheads="1"/>
          </p:cNvSpPr>
          <p:nvPr/>
        </p:nvSpPr>
        <p:spPr bwMode="auto">
          <a:xfrm>
            <a:off x="2743200" y="3505200"/>
            <a:ext cx="1498600" cy="8636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Lung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Tumor</a:t>
            </a:r>
            <a:endParaRPr lang="en-US" sz="2400" dirty="0">
              <a:latin typeface="Calibri"/>
            </a:endParaRPr>
          </a:p>
        </p:txBody>
      </p:sp>
      <p:sp>
        <p:nvSpPr>
          <p:cNvPr id="39942" name="Oval 7"/>
          <p:cNvSpPr>
            <a:spLocks noChangeArrowheads="1"/>
          </p:cNvSpPr>
          <p:nvPr/>
        </p:nvSpPr>
        <p:spPr bwMode="auto">
          <a:xfrm>
            <a:off x="304800" y="3467100"/>
            <a:ext cx="1600200" cy="850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Serum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Calcium</a:t>
            </a:r>
            <a:endParaRPr lang="en-US" sz="2400" dirty="0">
              <a:latin typeface="Calibri"/>
            </a:endParaRPr>
          </a:p>
        </p:txBody>
      </p:sp>
      <p:grpSp>
        <p:nvGrpSpPr>
          <p:cNvPr id="39943" name="Group 8"/>
          <p:cNvGrpSpPr>
            <a:grpSpLocks/>
          </p:cNvGrpSpPr>
          <p:nvPr/>
        </p:nvGrpSpPr>
        <p:grpSpPr bwMode="auto">
          <a:xfrm>
            <a:off x="4525963" y="2598738"/>
            <a:ext cx="4318000" cy="2671762"/>
            <a:chOff x="2851" y="2009"/>
            <a:chExt cx="2720" cy="1683"/>
          </a:xfrm>
        </p:grpSpPr>
        <p:sp>
          <p:nvSpPr>
            <p:cNvPr id="39946" name="Text Box 9"/>
            <p:cNvSpPr txBox="1">
              <a:spLocks noChangeArrowheads="1"/>
            </p:cNvSpPr>
            <p:nvPr/>
          </p:nvSpPr>
          <p:spPr bwMode="auto">
            <a:xfrm>
              <a:off x="2851" y="2009"/>
              <a:ext cx="2720" cy="8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2800" i="1" dirty="0">
                  <a:latin typeface="Calibri"/>
                </a:rPr>
                <a:t>Serum Calcium</a:t>
              </a:r>
              <a:r>
                <a:rPr lang="en-US" sz="2800" dirty="0">
                  <a:latin typeface="Calibri"/>
                </a:rPr>
                <a:t> is </a:t>
              </a:r>
              <a:r>
                <a:rPr lang="en-US" sz="2800" dirty="0" err="1">
                  <a:latin typeface="Calibri"/>
                </a:rPr>
                <a:t>indepen</a:t>
              </a:r>
              <a:r>
                <a:rPr lang="en-US" sz="2800" dirty="0">
                  <a:latin typeface="Calibri"/>
                </a:rPr>
                <a:t>-dent of </a:t>
              </a:r>
              <a:r>
                <a:rPr lang="en-US" sz="2800" i="1" dirty="0">
                  <a:latin typeface="Calibri"/>
                </a:rPr>
                <a:t>Lung Tumor</a:t>
              </a:r>
              <a:r>
                <a:rPr lang="en-US" sz="2800" dirty="0">
                  <a:latin typeface="Calibri"/>
                </a:rPr>
                <a:t>, given </a:t>
              </a:r>
              <a:r>
                <a:rPr lang="en-US" sz="2800" i="1" dirty="0">
                  <a:latin typeface="Calibri"/>
                </a:rPr>
                <a:t>Cancer</a:t>
              </a:r>
              <a:endParaRPr lang="en-US" dirty="0">
                <a:latin typeface="Calibri"/>
              </a:endParaRPr>
            </a:p>
          </p:txBody>
        </p:sp>
        <p:sp>
          <p:nvSpPr>
            <p:cNvPr id="39947" name="Text Box 10"/>
            <p:cNvSpPr txBox="1">
              <a:spLocks noChangeArrowheads="1"/>
            </p:cNvSpPr>
            <p:nvPr/>
          </p:nvSpPr>
          <p:spPr bwMode="auto">
            <a:xfrm>
              <a:off x="3253" y="3091"/>
              <a:ext cx="2035" cy="6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2800" i="1" dirty="0">
                  <a:latin typeface="Calibri"/>
                </a:rPr>
                <a:t>P(L | SC,C) = P(L|C)</a:t>
              </a:r>
            </a:p>
            <a:p>
              <a:r>
                <a:rPr lang="en-US" sz="2800" i="1" dirty="0">
                  <a:latin typeface="Calibri"/>
                </a:rPr>
                <a:t>P(SC | L,C) = P(SC|C)</a:t>
              </a:r>
            </a:p>
          </p:txBody>
        </p:sp>
      </p:grpSp>
      <p:sp>
        <p:nvSpPr>
          <p:cNvPr id="39944" name="Text Box 11"/>
          <p:cNvSpPr txBox="1">
            <a:spLocks noChangeArrowheads="1"/>
          </p:cNvSpPr>
          <p:nvPr/>
        </p:nvSpPr>
        <p:spPr bwMode="auto">
          <a:xfrm>
            <a:off x="4597400" y="1524000"/>
            <a:ext cx="43180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i="1" dirty="0">
                <a:latin typeface="Calibri"/>
              </a:rPr>
              <a:t>Serum Calcium</a:t>
            </a:r>
            <a:r>
              <a:rPr lang="en-US" sz="2800" dirty="0">
                <a:latin typeface="Calibri"/>
              </a:rPr>
              <a:t> and </a:t>
            </a:r>
            <a:r>
              <a:rPr lang="en-US" sz="2800" i="1" dirty="0">
                <a:latin typeface="Calibri"/>
              </a:rPr>
              <a:t>Lung Tumor</a:t>
            </a:r>
            <a:r>
              <a:rPr lang="en-US" sz="2800" dirty="0">
                <a:latin typeface="Calibri"/>
              </a:rPr>
              <a:t> are dependent</a:t>
            </a:r>
            <a:endParaRPr lang="en-US" dirty="0">
              <a:latin typeface="Calibri"/>
            </a:endParaRPr>
          </a:p>
        </p:txBody>
      </p:sp>
      <p:sp>
        <p:nvSpPr>
          <p:cNvPr id="39945" name="Text Box 15"/>
          <p:cNvSpPr txBox="1">
            <a:spLocks noChangeArrowheads="1"/>
          </p:cNvSpPr>
          <p:nvPr/>
        </p:nvSpPr>
        <p:spPr bwMode="auto">
          <a:xfrm>
            <a:off x="381000" y="5447605"/>
            <a:ext cx="85344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dirty="0">
                <a:hlinkClick r:id="rId3"/>
              </a:rPr>
              <a:t>Naïve Bayes </a:t>
            </a:r>
            <a:r>
              <a:rPr lang="en-US" sz="2800" dirty="0"/>
              <a:t>assumption: evidence (e.g., symptoms</a:t>
            </a:r>
            <a:r>
              <a:rPr lang="en-US" sz="2800" dirty="0" smtClean="0"/>
              <a:t>) independent given disease; easy </a:t>
            </a:r>
            <a:r>
              <a:rPr lang="en-US" sz="2800" dirty="0"/>
              <a:t>to combine evidence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2588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dirty="0"/>
              <a:t>Explaining Away </a:t>
            </a:r>
          </a:p>
        </p:txBody>
      </p:sp>
      <p:sp>
        <p:nvSpPr>
          <p:cNvPr id="41986" name="Text Box 3"/>
          <p:cNvSpPr txBox="1">
            <a:spLocks noChangeArrowheads="1"/>
          </p:cNvSpPr>
          <p:nvPr/>
        </p:nvSpPr>
        <p:spPr bwMode="auto">
          <a:xfrm>
            <a:off x="3962400" y="2057400"/>
            <a:ext cx="48768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i="1" dirty="0">
                <a:latin typeface="Calibri"/>
              </a:rPr>
              <a:t>Exposure to Toxics</a:t>
            </a:r>
            <a:r>
              <a:rPr lang="en-US" sz="2800" dirty="0">
                <a:latin typeface="Calibri"/>
              </a:rPr>
              <a:t> is </a:t>
            </a:r>
            <a:r>
              <a:rPr lang="en-US" sz="2800" b="1" dirty="0">
                <a:latin typeface="Calibri"/>
              </a:rPr>
              <a:t>dependent</a:t>
            </a:r>
            <a:r>
              <a:rPr lang="en-US" sz="2800" dirty="0">
                <a:latin typeface="Calibri"/>
              </a:rPr>
              <a:t> on </a:t>
            </a:r>
            <a:r>
              <a:rPr lang="en-US" sz="2800" i="1" dirty="0">
                <a:latin typeface="Calibri"/>
              </a:rPr>
              <a:t>Smoking</a:t>
            </a:r>
            <a:r>
              <a:rPr lang="en-US" sz="2800" dirty="0">
                <a:latin typeface="Calibri"/>
              </a:rPr>
              <a:t>, given </a:t>
            </a:r>
            <a:r>
              <a:rPr lang="en-US" sz="2800" i="1" dirty="0">
                <a:latin typeface="Calibri"/>
              </a:rPr>
              <a:t>Cancer</a:t>
            </a:r>
            <a:endParaRPr lang="en-US" dirty="0">
              <a:latin typeface="Calibri"/>
            </a:endParaRPr>
          </a:p>
        </p:txBody>
      </p:sp>
      <p:sp>
        <p:nvSpPr>
          <p:cNvPr id="41987" name="Text Box 4"/>
          <p:cNvSpPr txBox="1">
            <a:spLocks noChangeArrowheads="1"/>
          </p:cNvSpPr>
          <p:nvPr/>
        </p:nvSpPr>
        <p:spPr bwMode="auto">
          <a:xfrm>
            <a:off x="3987800" y="990600"/>
            <a:ext cx="46990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i="1" dirty="0">
                <a:latin typeface="Calibri"/>
              </a:rPr>
              <a:t>Exposure to Toxics</a:t>
            </a:r>
            <a:r>
              <a:rPr lang="en-US" sz="2800" dirty="0">
                <a:latin typeface="Calibri"/>
              </a:rPr>
              <a:t> and </a:t>
            </a:r>
            <a:r>
              <a:rPr lang="en-US" sz="2800" i="1" dirty="0">
                <a:latin typeface="Calibri"/>
              </a:rPr>
              <a:t>Smoking</a:t>
            </a:r>
            <a:r>
              <a:rPr lang="en-US" sz="2800" dirty="0">
                <a:latin typeface="Calibri"/>
              </a:rPr>
              <a:t> are independent</a:t>
            </a:r>
            <a:endParaRPr lang="en-US" dirty="0">
              <a:latin typeface="Calibri"/>
            </a:endParaRPr>
          </a:p>
        </p:txBody>
      </p:sp>
      <p:sp>
        <p:nvSpPr>
          <p:cNvPr id="41988" name="Oval 5"/>
          <p:cNvSpPr>
            <a:spLocks noChangeArrowheads="1"/>
          </p:cNvSpPr>
          <p:nvPr/>
        </p:nvSpPr>
        <p:spPr bwMode="auto">
          <a:xfrm>
            <a:off x="2297113" y="1854200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Smoking</a:t>
            </a:r>
          </a:p>
        </p:txBody>
      </p:sp>
      <p:sp>
        <p:nvSpPr>
          <p:cNvPr id="41989" name="Oval 6"/>
          <p:cNvSpPr>
            <a:spLocks noChangeArrowheads="1"/>
          </p:cNvSpPr>
          <p:nvPr/>
        </p:nvSpPr>
        <p:spPr bwMode="auto">
          <a:xfrm>
            <a:off x="1573213" y="3009900"/>
            <a:ext cx="11811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Cancer</a:t>
            </a:r>
          </a:p>
        </p:txBody>
      </p:sp>
      <p:sp>
        <p:nvSpPr>
          <p:cNvPr id="41990" name="Line 7"/>
          <p:cNvSpPr>
            <a:spLocks noChangeShapeType="1"/>
          </p:cNvSpPr>
          <p:nvPr/>
        </p:nvSpPr>
        <p:spPr bwMode="auto">
          <a:xfrm flipH="1">
            <a:off x="2425700" y="2578100"/>
            <a:ext cx="427038" cy="4905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1" name="Oval 8"/>
          <p:cNvSpPr>
            <a:spLocks noChangeArrowheads="1"/>
          </p:cNvSpPr>
          <p:nvPr/>
        </p:nvSpPr>
        <p:spPr bwMode="auto">
          <a:xfrm>
            <a:off x="544513" y="1828800"/>
            <a:ext cx="1371600" cy="8763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Exposure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to Toxics</a:t>
            </a:r>
          </a:p>
        </p:txBody>
      </p:sp>
      <p:sp>
        <p:nvSpPr>
          <p:cNvPr id="41992" name="Line 9"/>
          <p:cNvSpPr>
            <a:spLocks noChangeShapeType="1"/>
          </p:cNvSpPr>
          <p:nvPr/>
        </p:nvSpPr>
        <p:spPr bwMode="auto">
          <a:xfrm>
            <a:off x="1509713" y="2654300"/>
            <a:ext cx="406400" cy="40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3" name="Text Box 14"/>
          <p:cNvSpPr txBox="1">
            <a:spLocks noChangeArrowheads="1"/>
          </p:cNvSpPr>
          <p:nvPr/>
        </p:nvSpPr>
        <p:spPr bwMode="auto">
          <a:xfrm>
            <a:off x="152400" y="4343400"/>
            <a:ext cx="8991600" cy="2455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31775" indent="-2317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110000"/>
              </a:lnSpc>
              <a:buFont typeface="Arial" charset="0"/>
              <a:buChar char="•"/>
            </a:pPr>
            <a:r>
              <a:rPr lang="en-US" altLang="ja-JP" sz="2800" i="1" dirty="0"/>
              <a:t>Explaining away: </a:t>
            </a:r>
            <a:r>
              <a:rPr lang="en-US" altLang="ja-JP" sz="2800" dirty="0"/>
              <a:t>reasoning pattern where </a:t>
            </a:r>
            <a:r>
              <a:rPr lang="en-US" altLang="ja-JP" sz="2800" dirty="0" err="1"/>
              <a:t>confirma-tion</a:t>
            </a:r>
            <a:r>
              <a:rPr lang="en-US" altLang="ja-JP" sz="2800" dirty="0"/>
              <a:t> of one </a:t>
            </a:r>
            <a:r>
              <a:rPr lang="en-US" altLang="ja-JP" sz="2800" dirty="0" smtClean="0"/>
              <a:t>cause reduces </a:t>
            </a:r>
            <a:r>
              <a:rPr lang="en-US" altLang="ja-JP" sz="2800" dirty="0"/>
              <a:t>need to invoke alternatives</a:t>
            </a:r>
          </a:p>
          <a:p>
            <a:pPr eaLnBrk="1" hangingPunct="1">
              <a:lnSpc>
                <a:spcPct val="110000"/>
              </a:lnSpc>
              <a:buFont typeface="Arial" charset="0"/>
              <a:buChar char="•"/>
            </a:pPr>
            <a:r>
              <a:rPr lang="en-US" sz="2800" dirty="0"/>
              <a:t>Essence of </a:t>
            </a:r>
            <a:r>
              <a:rPr lang="en-US" sz="2800" dirty="0">
                <a:hlinkClick r:id="rId3"/>
              </a:rPr>
              <a:t>Occam’s Razor</a:t>
            </a:r>
            <a:r>
              <a:rPr lang="en-US" sz="2800" dirty="0"/>
              <a:t> (prefer hypothesis with fewest assumptions)</a:t>
            </a:r>
          </a:p>
          <a:p>
            <a:pPr eaLnBrk="1" hangingPunct="1">
              <a:lnSpc>
                <a:spcPct val="110000"/>
              </a:lnSpc>
              <a:buFont typeface="Arial" charset="0"/>
              <a:buChar char="•"/>
            </a:pPr>
            <a:r>
              <a:rPr lang="en-US" sz="2800" dirty="0"/>
              <a:t>Relies on independence of causes</a:t>
            </a:r>
          </a:p>
        </p:txBody>
      </p:sp>
      <p:sp>
        <p:nvSpPr>
          <p:cNvPr id="41994" name="TextBox 1"/>
          <p:cNvSpPr txBox="1">
            <a:spLocks noChangeArrowheads="1"/>
          </p:cNvSpPr>
          <p:nvPr/>
        </p:nvSpPr>
        <p:spPr bwMode="auto">
          <a:xfrm>
            <a:off x="3233738" y="3200400"/>
            <a:ext cx="5910262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i="1" dirty="0">
                <a:latin typeface="Calibri"/>
              </a:rPr>
              <a:t>P(E=heavy | C=malignant) &gt; P(E=heavy | C=malignant, S=heavy)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ChangeArrowheads="1"/>
          </p:cNvSpPr>
          <p:nvPr>
            <p:ph type="title"/>
          </p:nvPr>
        </p:nvSpPr>
        <p:spPr>
          <a:xfrm>
            <a:off x="700088" y="288925"/>
            <a:ext cx="7772400" cy="647700"/>
          </a:xfrm>
        </p:spPr>
        <p:txBody>
          <a:bodyPr/>
          <a:lstStyle/>
          <a:p>
            <a:pPr eaLnBrk="1" hangingPunct="1"/>
            <a:r>
              <a:rPr lang="en-US" dirty="0"/>
              <a:t>Conditional Independence</a:t>
            </a:r>
          </a:p>
        </p:txBody>
      </p:sp>
      <p:sp>
        <p:nvSpPr>
          <p:cNvPr id="44034" name="Oval 3"/>
          <p:cNvSpPr>
            <a:spLocks noChangeArrowheads="1"/>
          </p:cNvSpPr>
          <p:nvPr/>
        </p:nvSpPr>
        <p:spPr bwMode="auto">
          <a:xfrm>
            <a:off x="2409825" y="3498850"/>
            <a:ext cx="1270000" cy="723900"/>
          </a:xfrm>
          <a:prstGeom prst="ellipse">
            <a:avLst/>
          </a:prstGeom>
          <a:solidFill>
            <a:schemeClr val="folHlink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Smoking</a:t>
            </a:r>
          </a:p>
        </p:txBody>
      </p:sp>
      <p:sp>
        <p:nvSpPr>
          <p:cNvPr id="44035" name="Oval 4"/>
          <p:cNvSpPr>
            <a:spLocks noChangeArrowheads="1"/>
          </p:cNvSpPr>
          <p:nvPr/>
        </p:nvSpPr>
        <p:spPr bwMode="auto">
          <a:xfrm>
            <a:off x="2435225" y="2266950"/>
            <a:ext cx="1270000" cy="7239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Gender</a:t>
            </a:r>
          </a:p>
        </p:txBody>
      </p:sp>
      <p:sp>
        <p:nvSpPr>
          <p:cNvPr id="44036" name="Oval 5"/>
          <p:cNvSpPr>
            <a:spLocks noChangeArrowheads="1"/>
          </p:cNvSpPr>
          <p:nvPr/>
        </p:nvSpPr>
        <p:spPr bwMode="auto">
          <a:xfrm>
            <a:off x="708025" y="2266950"/>
            <a:ext cx="1270000" cy="7239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Age</a:t>
            </a:r>
          </a:p>
        </p:txBody>
      </p:sp>
      <p:sp>
        <p:nvSpPr>
          <p:cNvPr id="44037" name="Line 6"/>
          <p:cNvSpPr>
            <a:spLocks noChangeShapeType="1"/>
          </p:cNvSpPr>
          <p:nvPr/>
        </p:nvSpPr>
        <p:spPr bwMode="auto">
          <a:xfrm flipH="1">
            <a:off x="3057525" y="3003550"/>
            <a:ext cx="0" cy="482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8" name="Line 7"/>
          <p:cNvSpPr>
            <a:spLocks noChangeShapeType="1"/>
          </p:cNvSpPr>
          <p:nvPr/>
        </p:nvSpPr>
        <p:spPr bwMode="auto">
          <a:xfrm>
            <a:off x="1812925" y="2889250"/>
            <a:ext cx="835025" cy="6667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5" name="Oval 8"/>
          <p:cNvSpPr>
            <a:spLocks noChangeArrowheads="1"/>
          </p:cNvSpPr>
          <p:nvPr/>
        </p:nvSpPr>
        <p:spPr bwMode="auto">
          <a:xfrm>
            <a:off x="1685925" y="4654550"/>
            <a:ext cx="1181100" cy="7239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  <a:effectLst>
            <a:glow rad="177800">
              <a:srgbClr val="FFFF00">
                <a:alpha val="75000"/>
              </a:srgbClr>
            </a:glow>
            <a:softEdge rad="12700"/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2400" i="1" dirty="0">
                <a:latin typeface="Calibri"/>
              </a:rPr>
              <a:t>Cancer</a:t>
            </a:r>
          </a:p>
        </p:txBody>
      </p:sp>
      <p:sp>
        <p:nvSpPr>
          <p:cNvPr id="44042" name="Line 9"/>
          <p:cNvSpPr>
            <a:spLocks noChangeShapeType="1"/>
          </p:cNvSpPr>
          <p:nvPr/>
        </p:nvSpPr>
        <p:spPr bwMode="auto">
          <a:xfrm flipH="1">
            <a:off x="2543175" y="4241800"/>
            <a:ext cx="495300" cy="4794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3" name="Line 10"/>
          <p:cNvSpPr>
            <a:spLocks noChangeShapeType="1"/>
          </p:cNvSpPr>
          <p:nvPr/>
        </p:nvSpPr>
        <p:spPr bwMode="auto">
          <a:xfrm>
            <a:off x="2613025" y="5340350"/>
            <a:ext cx="450850" cy="509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4" name="Line 11"/>
          <p:cNvSpPr>
            <a:spLocks noChangeShapeType="1"/>
          </p:cNvSpPr>
          <p:nvPr/>
        </p:nvSpPr>
        <p:spPr bwMode="auto">
          <a:xfrm flipH="1">
            <a:off x="1470025" y="5276850"/>
            <a:ext cx="406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5" name="Oval 12"/>
          <p:cNvSpPr>
            <a:spLocks noChangeArrowheads="1"/>
          </p:cNvSpPr>
          <p:nvPr/>
        </p:nvSpPr>
        <p:spPr bwMode="auto">
          <a:xfrm>
            <a:off x="2257425" y="5861050"/>
            <a:ext cx="1498600" cy="7366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Lung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Tumor</a:t>
            </a:r>
          </a:p>
        </p:txBody>
      </p:sp>
      <p:sp>
        <p:nvSpPr>
          <p:cNvPr id="44046" name="Oval 13"/>
          <p:cNvSpPr>
            <a:spLocks noChangeArrowheads="1"/>
          </p:cNvSpPr>
          <p:nvPr/>
        </p:nvSpPr>
        <p:spPr bwMode="auto">
          <a:xfrm>
            <a:off x="606425" y="5734050"/>
            <a:ext cx="1422400" cy="8255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Serum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Calcium</a:t>
            </a:r>
          </a:p>
        </p:txBody>
      </p:sp>
      <p:sp>
        <p:nvSpPr>
          <p:cNvPr id="44047" name="Oval 14"/>
          <p:cNvSpPr>
            <a:spLocks noChangeArrowheads="1"/>
          </p:cNvSpPr>
          <p:nvPr/>
        </p:nvSpPr>
        <p:spPr bwMode="auto">
          <a:xfrm>
            <a:off x="657225" y="3473450"/>
            <a:ext cx="1371600" cy="876300"/>
          </a:xfrm>
          <a:prstGeom prst="ellipse">
            <a:avLst/>
          </a:prstGeom>
          <a:solidFill>
            <a:schemeClr val="folHlink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Exposure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to Toxics</a:t>
            </a:r>
          </a:p>
        </p:txBody>
      </p:sp>
      <p:sp>
        <p:nvSpPr>
          <p:cNvPr id="44048" name="Line 15"/>
          <p:cNvSpPr>
            <a:spLocks noChangeShapeType="1"/>
          </p:cNvSpPr>
          <p:nvPr/>
        </p:nvSpPr>
        <p:spPr bwMode="auto">
          <a:xfrm>
            <a:off x="1622425" y="4298950"/>
            <a:ext cx="406400" cy="40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9" name="Line 16"/>
          <p:cNvSpPr>
            <a:spLocks noChangeShapeType="1"/>
          </p:cNvSpPr>
          <p:nvPr/>
        </p:nvSpPr>
        <p:spPr bwMode="auto">
          <a:xfrm>
            <a:off x="1343025" y="2978150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50" name="Text Box 17"/>
          <p:cNvSpPr txBox="1">
            <a:spLocks noChangeArrowheads="1"/>
          </p:cNvSpPr>
          <p:nvPr/>
        </p:nvSpPr>
        <p:spPr bwMode="auto">
          <a:xfrm>
            <a:off x="5165725" y="3730625"/>
            <a:ext cx="3471863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i="1" dirty="0">
                <a:solidFill>
                  <a:schemeClr val="accent2"/>
                </a:solidFill>
                <a:latin typeface="Calibri"/>
              </a:rPr>
              <a:t>Cancer</a:t>
            </a:r>
            <a:r>
              <a:rPr lang="en-US" sz="2800" dirty="0">
                <a:latin typeface="Calibri"/>
              </a:rPr>
              <a:t> is independent of </a:t>
            </a:r>
            <a:r>
              <a:rPr lang="en-US" sz="2800" i="1" dirty="0">
                <a:solidFill>
                  <a:srgbClr val="FF0000"/>
                </a:solidFill>
                <a:latin typeface="Calibri"/>
              </a:rPr>
              <a:t>Age</a:t>
            </a:r>
            <a:r>
              <a:rPr lang="en-US" sz="2800" dirty="0">
                <a:latin typeface="Calibri"/>
              </a:rPr>
              <a:t> and </a:t>
            </a:r>
            <a:r>
              <a:rPr lang="en-US" sz="2800" i="1" dirty="0">
                <a:solidFill>
                  <a:srgbClr val="FF0000"/>
                </a:solidFill>
                <a:latin typeface="Calibri"/>
              </a:rPr>
              <a:t>Gender</a:t>
            </a:r>
            <a:r>
              <a:rPr lang="en-US" sz="2800" dirty="0">
                <a:latin typeface="Calibri"/>
              </a:rPr>
              <a:t> given </a:t>
            </a:r>
            <a:r>
              <a:rPr lang="en-US" sz="2800" i="1" dirty="0">
                <a:solidFill>
                  <a:schemeClr val="folHlink"/>
                </a:solidFill>
                <a:latin typeface="Calibri"/>
              </a:rPr>
              <a:t>Exposure to Toxics</a:t>
            </a:r>
            <a:r>
              <a:rPr lang="en-US" sz="2800" dirty="0">
                <a:latin typeface="Calibri"/>
              </a:rPr>
              <a:t> and </a:t>
            </a:r>
            <a:r>
              <a:rPr lang="en-US" sz="2800" i="1" dirty="0">
                <a:solidFill>
                  <a:schemeClr val="folHlink"/>
                </a:solidFill>
                <a:latin typeface="Calibri"/>
              </a:rPr>
              <a:t>Smoking</a:t>
            </a:r>
            <a:r>
              <a:rPr lang="en-US" dirty="0">
                <a:latin typeface="Calibri"/>
              </a:rPr>
              <a:t>.</a:t>
            </a:r>
          </a:p>
        </p:txBody>
      </p:sp>
      <p:sp>
        <p:nvSpPr>
          <p:cNvPr id="44051" name="Text Box 18"/>
          <p:cNvSpPr txBox="1">
            <a:spLocks noChangeArrowheads="1"/>
          </p:cNvSpPr>
          <p:nvPr/>
        </p:nvSpPr>
        <p:spPr bwMode="auto">
          <a:xfrm>
            <a:off x="4108450" y="6080125"/>
            <a:ext cx="178681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dirty="0">
                <a:latin typeface="Calibri"/>
              </a:rPr>
              <a:t>Descendants</a:t>
            </a:r>
          </a:p>
        </p:txBody>
      </p:sp>
      <p:sp>
        <p:nvSpPr>
          <p:cNvPr id="44052" name="Text Box 19"/>
          <p:cNvSpPr txBox="1">
            <a:spLocks noChangeArrowheads="1"/>
          </p:cNvSpPr>
          <p:nvPr/>
        </p:nvSpPr>
        <p:spPr bwMode="auto">
          <a:xfrm>
            <a:off x="3981450" y="3679825"/>
            <a:ext cx="11366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dirty="0">
                <a:latin typeface="Calibri"/>
              </a:rPr>
              <a:t>Parents</a:t>
            </a:r>
          </a:p>
        </p:txBody>
      </p:sp>
      <p:sp>
        <p:nvSpPr>
          <p:cNvPr id="44053" name="Text Box 20"/>
          <p:cNvSpPr txBox="1">
            <a:spLocks noChangeArrowheads="1"/>
          </p:cNvSpPr>
          <p:nvPr/>
        </p:nvSpPr>
        <p:spPr bwMode="auto">
          <a:xfrm>
            <a:off x="4070350" y="2422525"/>
            <a:ext cx="240372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dirty="0">
                <a:latin typeface="Calibri"/>
              </a:rPr>
              <a:t>Non-Descendants</a:t>
            </a:r>
          </a:p>
        </p:txBody>
      </p:sp>
      <p:sp>
        <p:nvSpPr>
          <p:cNvPr id="44054" name="AutoShape 21"/>
          <p:cNvSpPr>
            <a:spLocks/>
          </p:cNvSpPr>
          <p:nvPr/>
        </p:nvSpPr>
        <p:spPr bwMode="auto">
          <a:xfrm>
            <a:off x="3933825" y="5975350"/>
            <a:ext cx="228600" cy="685800"/>
          </a:xfrm>
          <a:prstGeom prst="rightBrace">
            <a:avLst>
              <a:gd name="adj1" fmla="val 25000"/>
              <a:gd name="adj2" fmla="val 48148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55" name="AutoShape 22"/>
          <p:cNvSpPr>
            <a:spLocks/>
          </p:cNvSpPr>
          <p:nvPr/>
        </p:nvSpPr>
        <p:spPr bwMode="auto">
          <a:xfrm>
            <a:off x="3781425" y="3587750"/>
            <a:ext cx="241300" cy="685800"/>
          </a:xfrm>
          <a:prstGeom prst="rightBrace">
            <a:avLst>
              <a:gd name="adj1" fmla="val 23684"/>
              <a:gd name="adj2" fmla="val 48148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56" name="AutoShape 23"/>
          <p:cNvSpPr>
            <a:spLocks/>
          </p:cNvSpPr>
          <p:nvPr/>
        </p:nvSpPr>
        <p:spPr bwMode="auto">
          <a:xfrm>
            <a:off x="3844925" y="2368550"/>
            <a:ext cx="165100" cy="685800"/>
          </a:xfrm>
          <a:prstGeom prst="rightBrace">
            <a:avLst>
              <a:gd name="adj1" fmla="val 34615"/>
              <a:gd name="adj2" fmla="val 48148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57" name="Text Box 24"/>
          <p:cNvSpPr txBox="1">
            <a:spLocks noChangeArrowheads="1"/>
          </p:cNvSpPr>
          <p:nvPr/>
        </p:nvSpPr>
        <p:spPr bwMode="auto">
          <a:xfrm>
            <a:off x="523875" y="1066800"/>
            <a:ext cx="8077200" cy="98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3200" dirty="0">
                <a:latin typeface="Calibri"/>
              </a:rPr>
              <a:t>A variable (node) is conditionally independent of its non-descendants given its parents</a:t>
            </a:r>
            <a:endParaRPr lang="en-US" dirty="0">
              <a:latin typeface="Calibri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Another non-descendant </a:t>
            </a:r>
          </a:p>
        </p:txBody>
      </p:sp>
      <p:sp>
        <p:nvSpPr>
          <p:cNvPr id="46082" name="Oval 3"/>
          <p:cNvSpPr>
            <a:spLocks noChangeArrowheads="1"/>
          </p:cNvSpPr>
          <p:nvPr/>
        </p:nvSpPr>
        <p:spPr bwMode="auto">
          <a:xfrm>
            <a:off x="301625" y="4173538"/>
            <a:ext cx="1460500" cy="8763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Diet</a:t>
            </a:r>
          </a:p>
        </p:txBody>
      </p:sp>
      <p:sp>
        <p:nvSpPr>
          <p:cNvPr id="46083" name="Rectangle 4"/>
          <p:cNvSpPr>
            <a:spLocks noChangeArrowheads="1"/>
          </p:cNvSpPr>
          <p:nvPr/>
        </p:nvSpPr>
        <p:spPr bwMode="auto">
          <a:xfrm>
            <a:off x="5257800" y="4330700"/>
            <a:ext cx="3590925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sz="2800" i="1" dirty="0">
                <a:solidFill>
                  <a:schemeClr val="accent2"/>
                </a:solidFill>
                <a:latin typeface="Calibri"/>
              </a:rPr>
              <a:t>Cancer</a:t>
            </a:r>
            <a:r>
              <a:rPr lang="en-US" sz="2800" dirty="0">
                <a:latin typeface="Calibri"/>
              </a:rPr>
              <a:t> is independent of </a:t>
            </a:r>
            <a:r>
              <a:rPr lang="en-US" sz="2800" i="1" dirty="0">
                <a:solidFill>
                  <a:srgbClr val="FF0000"/>
                </a:solidFill>
                <a:latin typeface="Calibri"/>
              </a:rPr>
              <a:t>Diet</a:t>
            </a:r>
            <a:r>
              <a:rPr lang="en-US" sz="2800" dirty="0">
                <a:solidFill>
                  <a:srgbClr val="FF0000"/>
                </a:solidFill>
                <a:latin typeface="Calibri"/>
              </a:rPr>
              <a:t> </a:t>
            </a:r>
            <a:r>
              <a:rPr lang="en-US" sz="2800" dirty="0">
                <a:latin typeface="Calibri"/>
              </a:rPr>
              <a:t>given </a:t>
            </a:r>
            <a:r>
              <a:rPr lang="en-US" sz="2800" i="1" dirty="0">
                <a:solidFill>
                  <a:schemeClr val="folHlink"/>
                </a:solidFill>
                <a:latin typeface="Calibri"/>
              </a:rPr>
              <a:t>Exposure to</a:t>
            </a:r>
            <a:r>
              <a:rPr lang="en-US" sz="2800" i="1" dirty="0">
                <a:solidFill>
                  <a:srgbClr val="33CCCC"/>
                </a:solidFill>
                <a:latin typeface="Calibri"/>
              </a:rPr>
              <a:t> </a:t>
            </a:r>
            <a:r>
              <a:rPr lang="en-US" sz="2800" i="1" dirty="0">
                <a:solidFill>
                  <a:schemeClr val="folHlink"/>
                </a:solidFill>
                <a:latin typeface="Calibri"/>
              </a:rPr>
              <a:t>Toxics</a:t>
            </a:r>
            <a:r>
              <a:rPr lang="en-US" sz="2800" dirty="0">
                <a:latin typeface="Calibri"/>
              </a:rPr>
              <a:t> and </a:t>
            </a:r>
            <a:r>
              <a:rPr lang="en-US" sz="2800" i="1" dirty="0">
                <a:solidFill>
                  <a:schemeClr val="folHlink"/>
                </a:solidFill>
                <a:latin typeface="Calibri"/>
              </a:rPr>
              <a:t>Smoking</a:t>
            </a:r>
            <a:endParaRPr lang="en-US" sz="2400" dirty="0">
              <a:latin typeface="Calibri"/>
            </a:endParaRPr>
          </a:p>
        </p:txBody>
      </p:sp>
      <p:sp>
        <p:nvSpPr>
          <p:cNvPr id="46084" name="Oval 5"/>
          <p:cNvSpPr>
            <a:spLocks noChangeArrowheads="1"/>
          </p:cNvSpPr>
          <p:nvPr/>
        </p:nvSpPr>
        <p:spPr bwMode="auto">
          <a:xfrm>
            <a:off x="3254375" y="3022600"/>
            <a:ext cx="1270000" cy="723900"/>
          </a:xfrm>
          <a:prstGeom prst="ellipse">
            <a:avLst/>
          </a:prstGeom>
          <a:solidFill>
            <a:schemeClr val="folHlink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Smoking</a:t>
            </a:r>
          </a:p>
        </p:txBody>
      </p:sp>
      <p:sp>
        <p:nvSpPr>
          <p:cNvPr id="46085" name="Oval 6"/>
          <p:cNvSpPr>
            <a:spLocks noChangeArrowheads="1"/>
          </p:cNvSpPr>
          <p:nvPr/>
        </p:nvSpPr>
        <p:spPr bwMode="auto">
          <a:xfrm>
            <a:off x="3279775" y="1790700"/>
            <a:ext cx="1270000" cy="7239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Gender</a:t>
            </a:r>
          </a:p>
        </p:txBody>
      </p:sp>
      <p:sp>
        <p:nvSpPr>
          <p:cNvPr id="46086" name="Oval 7"/>
          <p:cNvSpPr>
            <a:spLocks noChangeArrowheads="1"/>
          </p:cNvSpPr>
          <p:nvPr/>
        </p:nvSpPr>
        <p:spPr bwMode="auto">
          <a:xfrm>
            <a:off x="1552575" y="1790700"/>
            <a:ext cx="1270000" cy="7239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Age</a:t>
            </a:r>
          </a:p>
        </p:txBody>
      </p:sp>
      <p:sp>
        <p:nvSpPr>
          <p:cNvPr id="46087" name="Line 8"/>
          <p:cNvSpPr>
            <a:spLocks noChangeShapeType="1"/>
          </p:cNvSpPr>
          <p:nvPr/>
        </p:nvSpPr>
        <p:spPr bwMode="auto">
          <a:xfrm flipH="1">
            <a:off x="3902075" y="2527300"/>
            <a:ext cx="0" cy="482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8" name="Line 9"/>
          <p:cNvSpPr>
            <a:spLocks noChangeShapeType="1"/>
          </p:cNvSpPr>
          <p:nvPr/>
        </p:nvSpPr>
        <p:spPr bwMode="auto">
          <a:xfrm>
            <a:off x="2657475" y="2413000"/>
            <a:ext cx="835025" cy="6667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9" name="Oval 10"/>
          <p:cNvSpPr>
            <a:spLocks noChangeArrowheads="1"/>
          </p:cNvSpPr>
          <p:nvPr/>
        </p:nvSpPr>
        <p:spPr bwMode="auto">
          <a:xfrm>
            <a:off x="2530475" y="4178300"/>
            <a:ext cx="1181100" cy="7239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Cancer</a:t>
            </a:r>
          </a:p>
        </p:txBody>
      </p:sp>
      <p:sp>
        <p:nvSpPr>
          <p:cNvPr id="46090" name="Line 11"/>
          <p:cNvSpPr>
            <a:spLocks noChangeShapeType="1"/>
          </p:cNvSpPr>
          <p:nvPr/>
        </p:nvSpPr>
        <p:spPr bwMode="auto">
          <a:xfrm flipH="1">
            <a:off x="3387725" y="3765550"/>
            <a:ext cx="495300" cy="4794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1" name="Line 12"/>
          <p:cNvSpPr>
            <a:spLocks noChangeShapeType="1"/>
          </p:cNvSpPr>
          <p:nvPr/>
        </p:nvSpPr>
        <p:spPr bwMode="auto">
          <a:xfrm>
            <a:off x="3457575" y="4864100"/>
            <a:ext cx="450850" cy="509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2" name="Line 13"/>
          <p:cNvSpPr>
            <a:spLocks noChangeShapeType="1"/>
          </p:cNvSpPr>
          <p:nvPr/>
        </p:nvSpPr>
        <p:spPr bwMode="auto">
          <a:xfrm flipH="1">
            <a:off x="2314575" y="4800600"/>
            <a:ext cx="406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3" name="Oval 14"/>
          <p:cNvSpPr>
            <a:spLocks noChangeArrowheads="1"/>
          </p:cNvSpPr>
          <p:nvPr/>
        </p:nvSpPr>
        <p:spPr bwMode="auto">
          <a:xfrm>
            <a:off x="3101975" y="5384800"/>
            <a:ext cx="1498600" cy="7366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Lung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Tumor</a:t>
            </a:r>
          </a:p>
        </p:txBody>
      </p:sp>
      <p:sp>
        <p:nvSpPr>
          <p:cNvPr id="46094" name="Oval 15"/>
          <p:cNvSpPr>
            <a:spLocks noChangeArrowheads="1"/>
          </p:cNvSpPr>
          <p:nvPr/>
        </p:nvSpPr>
        <p:spPr bwMode="auto">
          <a:xfrm>
            <a:off x="1450975" y="5257800"/>
            <a:ext cx="1422400" cy="8255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Serum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Calcium</a:t>
            </a:r>
          </a:p>
        </p:txBody>
      </p:sp>
      <p:sp>
        <p:nvSpPr>
          <p:cNvPr id="46095" name="Oval 16"/>
          <p:cNvSpPr>
            <a:spLocks noChangeArrowheads="1"/>
          </p:cNvSpPr>
          <p:nvPr/>
        </p:nvSpPr>
        <p:spPr bwMode="auto">
          <a:xfrm>
            <a:off x="1501775" y="2997200"/>
            <a:ext cx="1371600" cy="876300"/>
          </a:xfrm>
          <a:prstGeom prst="ellipse">
            <a:avLst/>
          </a:prstGeom>
          <a:solidFill>
            <a:schemeClr val="folHlink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Exposure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to Toxics</a:t>
            </a:r>
          </a:p>
        </p:txBody>
      </p:sp>
      <p:sp>
        <p:nvSpPr>
          <p:cNvPr id="46096" name="Line 17"/>
          <p:cNvSpPr>
            <a:spLocks noChangeShapeType="1"/>
          </p:cNvSpPr>
          <p:nvPr/>
        </p:nvSpPr>
        <p:spPr bwMode="auto">
          <a:xfrm>
            <a:off x="2466975" y="3822700"/>
            <a:ext cx="406400" cy="40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7" name="Line 18"/>
          <p:cNvSpPr>
            <a:spLocks noChangeShapeType="1"/>
          </p:cNvSpPr>
          <p:nvPr/>
        </p:nvSpPr>
        <p:spPr bwMode="auto">
          <a:xfrm>
            <a:off x="2187575" y="2501900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8" name="Line 19"/>
          <p:cNvSpPr>
            <a:spLocks noChangeShapeType="1"/>
          </p:cNvSpPr>
          <p:nvPr/>
        </p:nvSpPr>
        <p:spPr bwMode="auto">
          <a:xfrm flipH="1">
            <a:off x="901700" y="2338388"/>
            <a:ext cx="728663" cy="18399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9" name="Line 20"/>
          <p:cNvSpPr>
            <a:spLocks noChangeShapeType="1"/>
          </p:cNvSpPr>
          <p:nvPr/>
        </p:nvSpPr>
        <p:spPr bwMode="auto">
          <a:xfrm>
            <a:off x="935038" y="5018088"/>
            <a:ext cx="558800" cy="5730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100" name="Text Box 24"/>
          <p:cNvSpPr txBox="1">
            <a:spLocks noChangeArrowheads="1"/>
          </p:cNvSpPr>
          <p:nvPr/>
        </p:nvSpPr>
        <p:spPr bwMode="auto">
          <a:xfrm>
            <a:off x="5562600" y="1619250"/>
            <a:ext cx="3276600" cy="2316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3200" dirty="0">
                <a:latin typeface="Calibri"/>
              </a:rPr>
              <a:t>A variable is conditionally independent of its non-descendants given its parents</a:t>
            </a:r>
            <a:endParaRPr lang="en-US" dirty="0">
              <a:latin typeface="Calibri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BBN Construction</a:t>
            </a:r>
          </a:p>
        </p:txBody>
      </p:sp>
      <p:sp>
        <p:nvSpPr>
          <p:cNvPr id="481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Tx/>
              <a:buNone/>
            </a:pPr>
            <a:r>
              <a:rPr lang="en-US" dirty="0"/>
              <a:t>The </a:t>
            </a:r>
            <a:r>
              <a:rPr lang="en-US" b="1" dirty="0">
                <a:hlinkClick r:id="rId3"/>
              </a:rPr>
              <a:t>knowledge acquisition</a:t>
            </a:r>
            <a:r>
              <a:rPr lang="en-US" dirty="0"/>
              <a:t> process for a BBN involves three steps</a:t>
            </a:r>
          </a:p>
          <a:p>
            <a:pPr marL="1366838" lvl="1" indent="-1027113" eaLnBrk="1" hangingPunct="1">
              <a:buFontTx/>
              <a:buNone/>
            </a:pPr>
            <a:r>
              <a:rPr lang="en-US" sz="3200" dirty="0">
                <a:ea typeface="ＭＳ Ｐゴシック" charset="0"/>
              </a:rPr>
              <a:t>KA1: Choosing appropriate variables</a:t>
            </a:r>
          </a:p>
          <a:p>
            <a:pPr marL="1366838" lvl="1" indent="-1027113" eaLnBrk="1" hangingPunct="1">
              <a:buFontTx/>
              <a:buNone/>
            </a:pPr>
            <a:r>
              <a:rPr lang="en-US" sz="3200" dirty="0">
                <a:ea typeface="ＭＳ Ｐゴシック" charset="0"/>
              </a:rPr>
              <a:t>KA2: Deciding on the network structure</a:t>
            </a:r>
          </a:p>
          <a:p>
            <a:pPr marL="1366838" lvl="1" indent="-1027113" eaLnBrk="1" hangingPunct="1">
              <a:buFontTx/>
              <a:buNone/>
            </a:pPr>
            <a:r>
              <a:rPr lang="en-US" sz="3200" dirty="0">
                <a:ea typeface="ＭＳ Ｐゴシック" charset="0"/>
              </a:rPr>
              <a:t>KA3: Obtaining data for the conditional probability tables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5"/>
          <p:cNvSpPr>
            <a:spLocks noChangeArrowheads="1"/>
          </p:cNvSpPr>
          <p:nvPr/>
        </p:nvSpPr>
        <p:spPr bwMode="auto">
          <a:xfrm>
            <a:off x="684213" y="4926013"/>
            <a:ext cx="7772400" cy="59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233363" indent="-233363">
              <a:spcBef>
                <a:spcPct val="50000"/>
              </a:spcBef>
              <a:buFont typeface="Arial" charset="0"/>
              <a:buChar char="•"/>
            </a:pPr>
            <a:r>
              <a:rPr lang="en-US" sz="3200" dirty="0">
                <a:latin typeface="Calibri"/>
              </a:rPr>
              <a:t>They should be values, not probabilities</a:t>
            </a:r>
          </a:p>
        </p:txBody>
      </p:sp>
      <p:sp>
        <p:nvSpPr>
          <p:cNvPr id="5017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KA1: Choosing variables</a:t>
            </a:r>
          </a:p>
        </p:txBody>
      </p:sp>
      <p:sp>
        <p:nvSpPr>
          <p:cNvPr id="5017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8229600" cy="1600200"/>
          </a:xfrm>
        </p:spPr>
        <p:txBody>
          <a:bodyPr/>
          <a:lstStyle/>
          <a:p>
            <a:pPr eaLnBrk="1" hangingPunct="1"/>
            <a:r>
              <a:rPr lang="en-US" sz="2800" dirty="0"/>
              <a:t>Variable values can be integers, </a:t>
            </a:r>
            <a:r>
              <a:rPr lang="en-US" sz="2800" dirty="0" err="1"/>
              <a:t>reals</a:t>
            </a:r>
            <a:r>
              <a:rPr lang="en-US" sz="2800" dirty="0"/>
              <a:t> or enumerations</a:t>
            </a:r>
          </a:p>
          <a:p>
            <a:pPr eaLnBrk="1" hangingPunct="1"/>
            <a:r>
              <a:rPr lang="en-US" sz="2800" dirty="0"/>
              <a:t>Variable should have collectively </a:t>
            </a:r>
            <a:r>
              <a:rPr lang="en-US" sz="2800" i="1" dirty="0"/>
              <a:t>exhaustive</a:t>
            </a:r>
            <a:r>
              <a:rPr lang="en-US" sz="2800" dirty="0"/>
              <a:t>, </a:t>
            </a:r>
            <a:r>
              <a:rPr lang="en-US" sz="2800" i="1" dirty="0"/>
              <a:t>mutually exclusive</a:t>
            </a:r>
            <a:r>
              <a:rPr lang="en-US" sz="2800" dirty="0"/>
              <a:t> values</a:t>
            </a:r>
          </a:p>
        </p:txBody>
      </p:sp>
      <p:graphicFrame>
        <p:nvGraphicFramePr>
          <p:cNvPr id="50180" name="Object 2"/>
          <p:cNvGraphicFramePr>
            <a:graphicFrameLocks noChangeAspect="1"/>
          </p:cNvGraphicFramePr>
          <p:nvPr/>
        </p:nvGraphicFramePr>
        <p:xfrm>
          <a:off x="2463800" y="3111500"/>
          <a:ext cx="2641600" cy="747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04" name="Equation" r:id="rId4" imgW="990600" imgH="228600" progId="Equation.3">
                  <p:embed/>
                </p:oleObj>
              </mc:Choice>
              <mc:Fallback>
                <p:oleObj name="Equation" r:id="rId4" imgW="990600" imgH="228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3800" y="3111500"/>
                        <a:ext cx="2641600" cy="747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181" name="Object 3"/>
          <p:cNvGraphicFramePr>
            <a:graphicFrameLocks noChangeAspect="1"/>
          </p:cNvGraphicFramePr>
          <p:nvPr/>
        </p:nvGraphicFramePr>
        <p:xfrm>
          <a:off x="2095500" y="4094163"/>
          <a:ext cx="2944813" cy="725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05" name="Equation" r:id="rId6" imgW="1104900" imgH="241300" progId="Equation.3">
                  <p:embed/>
                </p:oleObj>
              </mc:Choice>
              <mc:Fallback>
                <p:oleObj name="Equation" r:id="rId6" imgW="1104900" imgH="2413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5500" y="4094163"/>
                        <a:ext cx="2944813" cy="725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0182" name="Group 1"/>
          <p:cNvGrpSpPr>
            <a:grpSpLocks/>
          </p:cNvGrpSpPr>
          <p:nvPr/>
        </p:nvGrpSpPr>
        <p:grpSpPr bwMode="auto">
          <a:xfrm>
            <a:off x="5778500" y="2743200"/>
            <a:ext cx="2781300" cy="1651000"/>
            <a:chOff x="5778500" y="2743200"/>
            <a:chExt cx="2781300" cy="1651000"/>
          </a:xfrm>
        </p:grpSpPr>
        <p:sp>
          <p:nvSpPr>
            <p:cNvPr id="50188" name="Oval 11"/>
            <p:cNvSpPr>
              <a:spLocks noChangeArrowheads="1"/>
            </p:cNvSpPr>
            <p:nvPr/>
          </p:nvSpPr>
          <p:spPr bwMode="auto">
            <a:xfrm>
              <a:off x="5778500" y="2844800"/>
              <a:ext cx="1968500" cy="736600"/>
            </a:xfrm>
            <a:prstGeom prst="ellipse">
              <a:avLst/>
            </a:prstGeom>
            <a:solidFill>
              <a:schemeClr val="hlink"/>
            </a:solidFill>
            <a:ln w="2540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400" dirty="0">
                  <a:solidFill>
                    <a:srgbClr val="FFFFFF"/>
                  </a:solidFill>
                  <a:latin typeface="Calibri"/>
                </a:rPr>
                <a:t>Error Occurred</a:t>
              </a:r>
            </a:p>
          </p:txBody>
        </p:sp>
        <p:sp>
          <p:nvSpPr>
            <p:cNvPr id="50189" name="Oval 12"/>
            <p:cNvSpPr>
              <a:spLocks noChangeArrowheads="1"/>
            </p:cNvSpPr>
            <p:nvPr/>
          </p:nvSpPr>
          <p:spPr bwMode="auto">
            <a:xfrm>
              <a:off x="6591300" y="3657600"/>
              <a:ext cx="1968500" cy="736600"/>
            </a:xfrm>
            <a:prstGeom prst="ellipse">
              <a:avLst/>
            </a:prstGeom>
            <a:solidFill>
              <a:schemeClr val="hlink"/>
            </a:solidFill>
            <a:ln w="2540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400" dirty="0">
                  <a:solidFill>
                    <a:srgbClr val="FFFFFF"/>
                  </a:solidFill>
                  <a:latin typeface="Calibri"/>
                </a:rPr>
                <a:t>No Error </a:t>
              </a:r>
            </a:p>
          </p:txBody>
        </p:sp>
        <p:grpSp>
          <p:nvGrpSpPr>
            <p:cNvPr id="50190" name="Group 13"/>
            <p:cNvGrpSpPr>
              <a:grpSpLocks/>
            </p:cNvGrpSpPr>
            <p:nvPr/>
          </p:nvGrpSpPr>
          <p:grpSpPr bwMode="auto">
            <a:xfrm>
              <a:off x="6248400" y="2743200"/>
              <a:ext cx="1576387" cy="1589087"/>
              <a:chOff x="3832" y="3136"/>
              <a:chExt cx="632" cy="640"/>
            </a:xfrm>
          </p:grpSpPr>
          <p:sp>
            <p:nvSpPr>
              <p:cNvPr id="50191" name="Line 14"/>
              <p:cNvSpPr>
                <a:spLocks noChangeShapeType="1"/>
              </p:cNvSpPr>
              <p:nvPr/>
            </p:nvSpPr>
            <p:spPr bwMode="auto">
              <a:xfrm>
                <a:off x="3832" y="3136"/>
                <a:ext cx="624" cy="624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 type="none" w="sm" len="sm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192" name="Line 15"/>
              <p:cNvSpPr>
                <a:spLocks noChangeShapeType="1"/>
              </p:cNvSpPr>
              <p:nvPr/>
            </p:nvSpPr>
            <p:spPr bwMode="auto">
              <a:xfrm flipH="1">
                <a:off x="3840" y="3152"/>
                <a:ext cx="624" cy="624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 type="none" w="sm" len="sm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50183" name="Group 2"/>
          <p:cNvGrpSpPr>
            <a:grpSpLocks/>
          </p:cNvGrpSpPr>
          <p:nvPr/>
        </p:nvGrpSpPr>
        <p:grpSpPr bwMode="auto">
          <a:xfrm>
            <a:off x="609600" y="5638800"/>
            <a:ext cx="4610100" cy="1030288"/>
            <a:chOff x="3863975" y="5545138"/>
            <a:chExt cx="4610100" cy="1030287"/>
          </a:xfrm>
        </p:grpSpPr>
        <p:sp>
          <p:nvSpPr>
            <p:cNvPr id="50184" name="Oval 3"/>
            <p:cNvSpPr>
              <a:spLocks noChangeArrowheads="1"/>
            </p:cNvSpPr>
            <p:nvPr/>
          </p:nvSpPr>
          <p:spPr bwMode="auto">
            <a:xfrm>
              <a:off x="3863975" y="5741988"/>
              <a:ext cx="2222500" cy="736600"/>
            </a:xfrm>
            <a:prstGeom prst="ellipse">
              <a:avLst/>
            </a:prstGeom>
            <a:solidFill>
              <a:schemeClr val="hlink"/>
            </a:solidFill>
            <a:ln w="2540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400" dirty="0">
                  <a:solidFill>
                    <a:schemeClr val="bg1"/>
                  </a:solidFill>
                  <a:latin typeface="Calibri"/>
                </a:rPr>
                <a:t>Risk of Smoking</a:t>
              </a:r>
            </a:p>
          </p:txBody>
        </p:sp>
        <p:sp>
          <p:nvSpPr>
            <p:cNvPr id="50185" name="Oval 4"/>
            <p:cNvSpPr>
              <a:spLocks noChangeArrowheads="1"/>
            </p:cNvSpPr>
            <p:nvPr/>
          </p:nvSpPr>
          <p:spPr bwMode="auto">
            <a:xfrm>
              <a:off x="6505575" y="5838825"/>
              <a:ext cx="1968500" cy="736600"/>
            </a:xfrm>
            <a:prstGeom prst="ellipse">
              <a:avLst/>
            </a:prstGeom>
            <a:solidFill>
              <a:schemeClr val="hlink"/>
            </a:solidFill>
            <a:ln w="2540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400" dirty="0">
                  <a:solidFill>
                    <a:schemeClr val="bg1"/>
                  </a:solidFill>
                  <a:latin typeface="Calibri"/>
                </a:rPr>
                <a:t>Smoking </a:t>
              </a:r>
            </a:p>
          </p:txBody>
        </p:sp>
        <p:sp>
          <p:nvSpPr>
            <p:cNvPr id="50186" name="Line 17"/>
            <p:cNvSpPr>
              <a:spLocks noChangeShapeType="1"/>
            </p:cNvSpPr>
            <p:nvPr/>
          </p:nvSpPr>
          <p:spPr bwMode="auto">
            <a:xfrm>
              <a:off x="4392613" y="5545138"/>
              <a:ext cx="990600" cy="9906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87" name="Line 18"/>
            <p:cNvSpPr>
              <a:spLocks noChangeShapeType="1"/>
            </p:cNvSpPr>
            <p:nvPr/>
          </p:nvSpPr>
          <p:spPr bwMode="auto">
            <a:xfrm flipH="1">
              <a:off x="4405313" y="5570538"/>
              <a:ext cx="990600" cy="9906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44500"/>
            <a:ext cx="8686800" cy="1309688"/>
          </a:xfrm>
        </p:spPr>
        <p:txBody>
          <a:bodyPr/>
          <a:lstStyle/>
          <a:p>
            <a:pPr eaLnBrk="1" hangingPunct="1"/>
            <a:r>
              <a:rPr lang="en-US" dirty="0"/>
              <a:t>Heuristic: Knowable in Principle</a:t>
            </a:r>
          </a:p>
        </p:txBody>
      </p:sp>
      <p:sp>
        <p:nvSpPr>
          <p:cNvPr id="522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9250" y="1936750"/>
            <a:ext cx="8445500" cy="393065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dirty="0"/>
              <a:t>Example of good variables</a:t>
            </a:r>
          </a:p>
          <a:p>
            <a:pPr marL="463550" lvl="1" indent="-349250" eaLnBrk="1" hangingPunct="1"/>
            <a:r>
              <a:rPr lang="en-US" sz="3200" dirty="0">
                <a:ea typeface="ＭＳ Ｐゴシック" charset="0"/>
              </a:rPr>
              <a:t>Weather:  {Sunny, Cloudy, Rain, Snow}</a:t>
            </a:r>
          </a:p>
          <a:p>
            <a:pPr marL="463550" lvl="1" indent="-349250" eaLnBrk="1" hangingPunct="1"/>
            <a:r>
              <a:rPr lang="en-US" sz="3200" dirty="0">
                <a:ea typeface="ＭＳ Ｐゴシック" charset="0"/>
              </a:rPr>
              <a:t>Gasoline: Cents per gallon {0,1,2…}</a:t>
            </a:r>
          </a:p>
          <a:p>
            <a:pPr marL="463550" lvl="1" indent="-349250" eaLnBrk="1" hangingPunct="1"/>
            <a:r>
              <a:rPr lang="en-US" sz="3200" dirty="0">
                <a:ea typeface="ＭＳ Ｐゴシック" charset="0"/>
              </a:rPr>
              <a:t>Temperature: { </a:t>
            </a:r>
            <a:r>
              <a:rPr lang="en-US" sz="3200" dirty="0">
                <a:ea typeface="ＭＳ Ｐゴシック" charset="0"/>
                <a:sym typeface="Symbol" charset="0"/>
              </a:rPr>
              <a:t></a:t>
            </a:r>
            <a:r>
              <a:rPr lang="en-US" sz="3200" dirty="0">
                <a:ea typeface="ＭＳ Ｐゴシック" charset="0"/>
              </a:rPr>
              <a:t> 100°F , &lt; 100°F}</a:t>
            </a:r>
          </a:p>
          <a:p>
            <a:pPr marL="463550" lvl="1" indent="-349250" eaLnBrk="1" hangingPunct="1"/>
            <a:r>
              <a:rPr lang="en-US" sz="3200" dirty="0">
                <a:ea typeface="ＭＳ Ｐゴシック" charset="0"/>
              </a:rPr>
              <a:t>User needs help on Excel </a:t>
            </a:r>
            <a:r>
              <a:rPr lang="en-US" sz="3200" dirty="0" smtClean="0">
                <a:ea typeface="ＭＳ Ｐゴシック" charset="0"/>
              </a:rPr>
              <a:t>Charts: </a:t>
            </a:r>
            <a:r>
              <a:rPr lang="en-US" sz="3200" dirty="0">
                <a:ea typeface="ＭＳ Ｐゴシック" charset="0"/>
              </a:rPr>
              <a:t>{Yes, No}</a:t>
            </a:r>
          </a:p>
          <a:p>
            <a:pPr marL="463550" lvl="1" indent="-349250" eaLnBrk="1" hangingPunct="1"/>
            <a:r>
              <a:rPr lang="en-US" sz="3200" dirty="0">
                <a:ea typeface="ＭＳ Ｐゴシック" charset="0"/>
              </a:rPr>
              <a:t>User’</a:t>
            </a:r>
            <a:r>
              <a:rPr lang="en-US" altLang="ja-JP" sz="3200" dirty="0">
                <a:ea typeface="ＭＳ Ｐゴシック" charset="0"/>
              </a:rPr>
              <a:t>s personality: {dominant, submissive}</a:t>
            </a:r>
            <a:endParaRPr lang="en-US" sz="3200" dirty="0"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413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/>
              <a:t>Overview 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051800" cy="4608513"/>
          </a:xfrm>
        </p:spPr>
        <p:txBody>
          <a:bodyPr/>
          <a:lstStyle/>
          <a:p>
            <a:pPr eaLnBrk="1" hangingPunct="1"/>
            <a:r>
              <a:rPr lang="en-US" dirty="0"/>
              <a:t>Bayesian Belief Networks (BBNs) can reason with networks of propositions and associated probabilities</a:t>
            </a:r>
          </a:p>
          <a:p>
            <a:pPr eaLnBrk="1" hangingPunct="1"/>
            <a:r>
              <a:rPr lang="en-US" dirty="0"/>
              <a:t>Useful for many AI problems</a:t>
            </a:r>
          </a:p>
          <a:p>
            <a:pPr lvl="1" eaLnBrk="1" hangingPunct="1"/>
            <a:r>
              <a:rPr lang="en-US" dirty="0">
                <a:ea typeface="ＭＳ Ｐゴシック" charset="0"/>
              </a:rPr>
              <a:t>Diagnosis</a:t>
            </a:r>
          </a:p>
          <a:p>
            <a:pPr lvl="1" eaLnBrk="1" hangingPunct="1"/>
            <a:r>
              <a:rPr lang="en-US" dirty="0">
                <a:ea typeface="ＭＳ Ｐゴシック" charset="0"/>
              </a:rPr>
              <a:t>Expert systems</a:t>
            </a:r>
          </a:p>
          <a:p>
            <a:pPr lvl="1" eaLnBrk="1" hangingPunct="1"/>
            <a:r>
              <a:rPr lang="en-US" dirty="0">
                <a:ea typeface="ＭＳ Ｐゴシック" charset="0"/>
              </a:rPr>
              <a:t>Planning</a:t>
            </a:r>
          </a:p>
          <a:p>
            <a:pPr lvl="1" eaLnBrk="1" hangingPunct="1"/>
            <a:r>
              <a:rPr lang="en-US" dirty="0">
                <a:ea typeface="ＭＳ Ｐゴシック" charset="0"/>
              </a:rPr>
              <a:t>Learning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/>
              <a:t>KA2: Structuring</a:t>
            </a:r>
          </a:p>
        </p:txBody>
      </p:sp>
      <p:sp>
        <p:nvSpPr>
          <p:cNvPr id="54274" name="Oval 3"/>
          <p:cNvSpPr>
            <a:spLocks noChangeArrowheads="1"/>
          </p:cNvSpPr>
          <p:nvPr/>
        </p:nvSpPr>
        <p:spPr bwMode="auto">
          <a:xfrm>
            <a:off x="1441450" y="5610225"/>
            <a:ext cx="1498600" cy="7366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Lung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Tumor</a:t>
            </a:r>
          </a:p>
        </p:txBody>
      </p:sp>
      <p:grpSp>
        <p:nvGrpSpPr>
          <p:cNvPr id="54275" name="Group 4"/>
          <p:cNvGrpSpPr>
            <a:grpSpLocks/>
          </p:cNvGrpSpPr>
          <p:nvPr/>
        </p:nvGrpSpPr>
        <p:grpSpPr bwMode="auto">
          <a:xfrm>
            <a:off x="603250" y="3248025"/>
            <a:ext cx="3022600" cy="1231900"/>
            <a:chOff x="380" y="2046"/>
            <a:chExt cx="1904" cy="776"/>
          </a:xfrm>
        </p:grpSpPr>
        <p:sp>
          <p:nvSpPr>
            <p:cNvPr id="54290" name="Oval 5"/>
            <p:cNvSpPr>
              <a:spLocks noChangeArrowheads="1"/>
            </p:cNvSpPr>
            <p:nvPr/>
          </p:nvSpPr>
          <p:spPr bwMode="auto">
            <a:xfrm>
              <a:off x="1484" y="2078"/>
              <a:ext cx="800" cy="456"/>
            </a:xfrm>
            <a:prstGeom prst="ellipse">
              <a:avLst/>
            </a:prstGeom>
            <a:solidFill>
              <a:srgbClr val="33CCCC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400" i="1" dirty="0">
                  <a:latin typeface="Calibri"/>
                </a:rPr>
                <a:t>Smoking</a:t>
              </a:r>
            </a:p>
          </p:txBody>
        </p:sp>
        <p:sp>
          <p:nvSpPr>
            <p:cNvPr id="54291" name="Line 6"/>
            <p:cNvSpPr>
              <a:spLocks noChangeShapeType="1"/>
            </p:cNvSpPr>
            <p:nvPr/>
          </p:nvSpPr>
          <p:spPr bwMode="auto">
            <a:xfrm flipH="1">
              <a:off x="1511" y="2528"/>
              <a:ext cx="288" cy="28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2" name="Oval 7"/>
            <p:cNvSpPr>
              <a:spLocks noChangeArrowheads="1"/>
            </p:cNvSpPr>
            <p:nvPr/>
          </p:nvSpPr>
          <p:spPr bwMode="auto">
            <a:xfrm>
              <a:off x="380" y="2046"/>
              <a:ext cx="928" cy="552"/>
            </a:xfrm>
            <a:prstGeom prst="ellipse">
              <a:avLst/>
            </a:prstGeom>
            <a:solidFill>
              <a:srgbClr val="33CCCC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400" i="1" dirty="0">
                  <a:latin typeface="Calibri"/>
                </a:rPr>
                <a:t>Exposure</a:t>
              </a:r>
            </a:p>
            <a:p>
              <a:pPr algn="ctr" eaLnBrk="0" hangingPunct="0"/>
              <a:r>
                <a:rPr lang="en-US" sz="2400" i="1" dirty="0">
                  <a:latin typeface="Calibri"/>
                </a:rPr>
                <a:t>to Toxic</a:t>
              </a:r>
            </a:p>
          </p:txBody>
        </p:sp>
        <p:sp>
          <p:nvSpPr>
            <p:cNvPr id="54293" name="Line 8"/>
            <p:cNvSpPr>
              <a:spLocks noChangeShapeType="1"/>
            </p:cNvSpPr>
            <p:nvPr/>
          </p:nvSpPr>
          <p:spPr bwMode="auto">
            <a:xfrm>
              <a:off x="970" y="2577"/>
              <a:ext cx="255" cy="24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4276" name="Group 9"/>
          <p:cNvGrpSpPr>
            <a:grpSpLocks/>
          </p:cNvGrpSpPr>
          <p:nvPr/>
        </p:nvGrpSpPr>
        <p:grpSpPr bwMode="auto">
          <a:xfrm>
            <a:off x="641350" y="2041525"/>
            <a:ext cx="2997200" cy="1346200"/>
            <a:chOff x="404" y="1286"/>
            <a:chExt cx="1888" cy="848"/>
          </a:xfrm>
        </p:grpSpPr>
        <p:sp>
          <p:nvSpPr>
            <p:cNvPr id="54284" name="Oval 10"/>
            <p:cNvSpPr>
              <a:spLocks noChangeArrowheads="1"/>
            </p:cNvSpPr>
            <p:nvPr/>
          </p:nvSpPr>
          <p:spPr bwMode="auto">
            <a:xfrm>
              <a:off x="1492" y="1286"/>
              <a:ext cx="800" cy="456"/>
            </a:xfrm>
            <a:prstGeom prst="ellipse">
              <a:avLst/>
            </a:prstGeom>
            <a:solidFill>
              <a:srgbClr val="33CCCC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400" i="1" dirty="0">
                  <a:latin typeface="Calibri"/>
                </a:rPr>
                <a:t>Gender</a:t>
              </a:r>
            </a:p>
          </p:txBody>
        </p:sp>
        <p:sp>
          <p:nvSpPr>
            <p:cNvPr id="54285" name="Oval 11"/>
            <p:cNvSpPr>
              <a:spLocks noChangeArrowheads="1"/>
            </p:cNvSpPr>
            <p:nvPr/>
          </p:nvSpPr>
          <p:spPr bwMode="auto">
            <a:xfrm>
              <a:off x="404" y="1286"/>
              <a:ext cx="800" cy="456"/>
            </a:xfrm>
            <a:prstGeom prst="ellipse">
              <a:avLst/>
            </a:prstGeom>
            <a:solidFill>
              <a:srgbClr val="33CCCC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400" i="1" dirty="0">
                  <a:latin typeface="Calibri"/>
                </a:rPr>
                <a:t>Age</a:t>
              </a:r>
            </a:p>
          </p:txBody>
        </p:sp>
        <p:grpSp>
          <p:nvGrpSpPr>
            <p:cNvPr id="54286" name="Group 12"/>
            <p:cNvGrpSpPr>
              <a:grpSpLocks/>
            </p:cNvGrpSpPr>
            <p:nvPr/>
          </p:nvGrpSpPr>
          <p:grpSpPr bwMode="auto">
            <a:xfrm>
              <a:off x="1100" y="1678"/>
              <a:ext cx="784" cy="456"/>
              <a:chOff x="1208" y="1416"/>
              <a:chExt cx="784" cy="456"/>
            </a:xfrm>
          </p:grpSpPr>
          <p:sp>
            <p:nvSpPr>
              <p:cNvPr id="54288" name="Line 13"/>
              <p:cNvSpPr>
                <a:spLocks noChangeShapeType="1"/>
              </p:cNvSpPr>
              <p:nvPr/>
            </p:nvSpPr>
            <p:spPr bwMode="auto">
              <a:xfrm flipH="1">
                <a:off x="1992" y="1488"/>
                <a:ext cx="0" cy="32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289" name="Line 14"/>
              <p:cNvSpPr>
                <a:spLocks noChangeShapeType="1"/>
              </p:cNvSpPr>
              <p:nvPr/>
            </p:nvSpPr>
            <p:spPr bwMode="auto">
              <a:xfrm>
                <a:off x="1208" y="1416"/>
                <a:ext cx="568" cy="45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4287" name="Line 15"/>
            <p:cNvSpPr>
              <a:spLocks noChangeShapeType="1"/>
            </p:cNvSpPr>
            <p:nvPr/>
          </p:nvSpPr>
          <p:spPr bwMode="auto">
            <a:xfrm>
              <a:off x="804" y="1734"/>
              <a:ext cx="0" cy="32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4277" name="Text Box 17"/>
          <p:cNvSpPr txBox="1">
            <a:spLocks noChangeArrowheads="1"/>
          </p:cNvSpPr>
          <p:nvPr/>
        </p:nvSpPr>
        <p:spPr bwMode="auto">
          <a:xfrm>
            <a:off x="3870325" y="2357438"/>
            <a:ext cx="505779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dirty="0">
                <a:latin typeface="Calibri"/>
              </a:rPr>
              <a:t>Network structure corresponding</a:t>
            </a:r>
          </a:p>
          <a:p>
            <a:r>
              <a:rPr lang="en-US" sz="2800" dirty="0">
                <a:latin typeface="Calibri"/>
              </a:rPr>
              <a:t>to </a:t>
            </a:r>
            <a:r>
              <a:rPr lang="ja-JP" altLang="en-US" sz="2800" dirty="0">
                <a:latin typeface="Calibri"/>
              </a:rPr>
              <a:t>“</a:t>
            </a:r>
            <a:r>
              <a:rPr lang="en-US" altLang="ja-JP" sz="2800" dirty="0">
                <a:latin typeface="Calibri"/>
              </a:rPr>
              <a:t>causality</a:t>
            </a:r>
            <a:r>
              <a:rPr lang="ja-JP" altLang="en-US" sz="2800" dirty="0">
                <a:latin typeface="Calibri"/>
              </a:rPr>
              <a:t>”</a:t>
            </a:r>
            <a:r>
              <a:rPr lang="en-US" altLang="ja-JP" sz="2800" dirty="0">
                <a:latin typeface="Calibri"/>
              </a:rPr>
              <a:t> is usually good.</a:t>
            </a:r>
            <a:endParaRPr lang="en-US" sz="2800" dirty="0">
              <a:latin typeface="Calibri"/>
            </a:endParaRPr>
          </a:p>
        </p:txBody>
      </p:sp>
      <p:grpSp>
        <p:nvGrpSpPr>
          <p:cNvPr id="54278" name="Group 18"/>
          <p:cNvGrpSpPr>
            <a:grpSpLocks/>
          </p:cNvGrpSpPr>
          <p:nvPr/>
        </p:nvGrpSpPr>
        <p:grpSpPr bwMode="auto">
          <a:xfrm>
            <a:off x="1619250" y="4341813"/>
            <a:ext cx="2933700" cy="1343025"/>
            <a:chOff x="1020" y="2735"/>
            <a:chExt cx="1848" cy="846"/>
          </a:xfrm>
        </p:grpSpPr>
        <p:sp>
          <p:nvSpPr>
            <p:cNvPr id="54280" name="Oval 19"/>
            <p:cNvSpPr>
              <a:spLocks noChangeArrowheads="1"/>
            </p:cNvSpPr>
            <p:nvPr/>
          </p:nvSpPr>
          <p:spPr bwMode="auto">
            <a:xfrm>
              <a:off x="1020" y="2790"/>
              <a:ext cx="744" cy="456"/>
            </a:xfrm>
            <a:prstGeom prst="ellipse">
              <a:avLst/>
            </a:prstGeom>
            <a:solidFill>
              <a:srgbClr val="33CCCC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400" i="1" dirty="0">
                  <a:latin typeface="Calibri"/>
                </a:rPr>
                <a:t>Cancer</a:t>
              </a:r>
            </a:p>
          </p:txBody>
        </p:sp>
        <p:sp>
          <p:nvSpPr>
            <p:cNvPr id="54281" name="Line 20"/>
            <p:cNvSpPr>
              <a:spLocks noChangeShapeType="1"/>
            </p:cNvSpPr>
            <p:nvPr/>
          </p:nvSpPr>
          <p:spPr bwMode="auto">
            <a:xfrm flipH="1">
              <a:off x="1372" y="3246"/>
              <a:ext cx="8" cy="2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82" name="Oval 21"/>
            <p:cNvSpPr>
              <a:spLocks noChangeArrowheads="1"/>
            </p:cNvSpPr>
            <p:nvPr/>
          </p:nvSpPr>
          <p:spPr bwMode="auto">
            <a:xfrm>
              <a:off x="1948" y="2735"/>
              <a:ext cx="920" cy="552"/>
            </a:xfrm>
            <a:prstGeom prst="ellipse">
              <a:avLst/>
            </a:prstGeom>
            <a:solidFill>
              <a:srgbClr val="33CCCC"/>
            </a:solidFill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400" i="1" dirty="0">
                  <a:latin typeface="Calibri"/>
                </a:rPr>
                <a:t>Genetic</a:t>
              </a:r>
            </a:p>
            <a:p>
              <a:pPr algn="ctr" eaLnBrk="0" hangingPunct="0"/>
              <a:r>
                <a:rPr lang="en-US" sz="2400" i="1" dirty="0">
                  <a:latin typeface="Calibri"/>
                </a:rPr>
                <a:t>Damage</a:t>
              </a:r>
            </a:p>
          </p:txBody>
        </p:sp>
        <p:sp>
          <p:nvSpPr>
            <p:cNvPr id="54283" name="Line 22"/>
            <p:cNvSpPr>
              <a:spLocks noChangeShapeType="1"/>
            </p:cNvSpPr>
            <p:nvPr/>
          </p:nvSpPr>
          <p:spPr bwMode="auto">
            <a:xfrm flipH="1">
              <a:off x="1641" y="3220"/>
              <a:ext cx="480" cy="36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4279" name="Text Box 23"/>
          <p:cNvSpPr txBox="1">
            <a:spLocks noChangeArrowheads="1"/>
          </p:cNvSpPr>
          <p:nvPr/>
        </p:nvSpPr>
        <p:spPr bwMode="auto">
          <a:xfrm>
            <a:off x="3962400" y="5257800"/>
            <a:ext cx="48006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dirty="0">
                <a:latin typeface="Calibri"/>
              </a:rPr>
              <a:t>Initially this uses the designer’s</a:t>
            </a:r>
            <a:endParaRPr lang="en-US" altLang="ja-JP" sz="2800" dirty="0">
              <a:latin typeface="Calibri"/>
            </a:endParaRPr>
          </a:p>
          <a:p>
            <a:r>
              <a:rPr lang="en-US" sz="2800" dirty="0">
                <a:latin typeface="Calibri"/>
              </a:rPr>
              <a:t>knowledge but can be checked with data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KA3: The Numbers</a:t>
            </a:r>
          </a:p>
        </p:txBody>
      </p:sp>
      <p:graphicFrame>
        <p:nvGraphicFramePr>
          <p:cNvPr id="56322" name="Object 2"/>
          <p:cNvGraphicFramePr>
            <a:graphicFrameLocks noChangeAspect="1"/>
          </p:cNvGraphicFramePr>
          <p:nvPr/>
        </p:nvGraphicFramePr>
        <p:xfrm>
          <a:off x="304800" y="3462338"/>
          <a:ext cx="2952750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45" name="Equation" r:id="rId4" imgW="1282700" imgH="215900" progId="Equation.3">
                  <p:embed/>
                </p:oleObj>
              </mc:Choice>
              <mc:Fallback>
                <p:oleObj name="Equation" r:id="rId4" imgW="1282700" imgH="2159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3462338"/>
                        <a:ext cx="2952750" cy="500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23" name="Object 3"/>
          <p:cNvGraphicFramePr>
            <a:graphicFrameLocks noChangeAspect="1"/>
          </p:cNvGraphicFramePr>
          <p:nvPr/>
        </p:nvGraphicFramePr>
        <p:xfrm>
          <a:off x="304800" y="3995738"/>
          <a:ext cx="4240213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46" name="Equation" r:id="rId6" imgW="1841500" imgH="215900" progId="Equation.3">
                  <p:embed/>
                </p:oleObj>
              </mc:Choice>
              <mc:Fallback>
                <p:oleObj name="Equation" r:id="rId6" imgW="1841500" imgH="2159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3995738"/>
                        <a:ext cx="4240213" cy="500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324" name="Rectangle 52"/>
          <p:cNvSpPr>
            <a:spLocks noChangeArrowheads="1"/>
          </p:cNvSpPr>
          <p:nvPr/>
        </p:nvSpPr>
        <p:spPr bwMode="auto">
          <a:xfrm>
            <a:off x="5210175" y="4386263"/>
            <a:ext cx="17463" cy="1587"/>
          </a:xfrm>
          <a:prstGeom prst="rect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25" name="Rectangle 53"/>
          <p:cNvSpPr>
            <a:spLocks noChangeArrowheads="1"/>
          </p:cNvSpPr>
          <p:nvPr/>
        </p:nvSpPr>
        <p:spPr bwMode="auto">
          <a:xfrm>
            <a:off x="6237288" y="4386263"/>
            <a:ext cx="17462" cy="1587"/>
          </a:xfrm>
          <a:prstGeom prst="rect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26" name="Rectangle 54"/>
          <p:cNvSpPr>
            <a:spLocks noChangeArrowheads="1"/>
          </p:cNvSpPr>
          <p:nvPr/>
        </p:nvSpPr>
        <p:spPr bwMode="auto">
          <a:xfrm>
            <a:off x="7435850" y="4386263"/>
            <a:ext cx="19050" cy="1587"/>
          </a:xfrm>
          <a:prstGeom prst="rect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6327" name="Group 8"/>
          <p:cNvGrpSpPr>
            <a:grpSpLocks/>
          </p:cNvGrpSpPr>
          <p:nvPr/>
        </p:nvGrpSpPr>
        <p:grpSpPr bwMode="auto">
          <a:xfrm>
            <a:off x="4724400" y="3581400"/>
            <a:ext cx="4000500" cy="723900"/>
            <a:chOff x="4724400" y="1828800"/>
            <a:chExt cx="4000500" cy="723900"/>
          </a:xfrm>
        </p:grpSpPr>
        <p:sp>
          <p:nvSpPr>
            <p:cNvPr id="56331" name="Oval 3"/>
            <p:cNvSpPr>
              <a:spLocks noChangeArrowheads="1"/>
            </p:cNvSpPr>
            <p:nvPr/>
          </p:nvSpPr>
          <p:spPr bwMode="auto">
            <a:xfrm>
              <a:off x="7543800" y="1828800"/>
              <a:ext cx="1181100" cy="723900"/>
            </a:xfrm>
            <a:prstGeom prst="ellipse">
              <a:avLst/>
            </a:prstGeom>
            <a:solidFill>
              <a:srgbClr val="33CCCC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400" i="1" dirty="0">
                  <a:latin typeface="Calibri"/>
                </a:rPr>
                <a:t>Cancer</a:t>
              </a:r>
            </a:p>
          </p:txBody>
        </p:sp>
        <p:sp>
          <p:nvSpPr>
            <p:cNvPr id="56332" name="Oval 4"/>
            <p:cNvSpPr>
              <a:spLocks noChangeArrowheads="1"/>
            </p:cNvSpPr>
            <p:nvPr/>
          </p:nvSpPr>
          <p:spPr bwMode="auto">
            <a:xfrm>
              <a:off x="4724400" y="1828800"/>
              <a:ext cx="1270000" cy="723900"/>
            </a:xfrm>
            <a:prstGeom prst="ellipse">
              <a:avLst/>
            </a:prstGeom>
            <a:solidFill>
              <a:srgbClr val="33CCCC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400" i="1" dirty="0">
                  <a:latin typeface="Calibri"/>
                </a:rPr>
                <a:t>Smoking</a:t>
              </a:r>
              <a:endParaRPr lang="en-US" sz="2400" dirty="0">
                <a:latin typeface="Calibri"/>
              </a:endParaRPr>
            </a:p>
          </p:txBody>
        </p:sp>
        <p:cxnSp>
          <p:nvCxnSpPr>
            <p:cNvPr id="4" name="Straight Arrow Connector 3"/>
            <p:cNvCxnSpPr>
              <a:stCxn id="56332" idx="6"/>
              <a:endCxn id="56331" idx="2"/>
            </p:cNvCxnSpPr>
            <p:nvPr/>
          </p:nvCxnSpPr>
          <p:spPr>
            <a:xfrm>
              <a:off x="5994400" y="2190750"/>
              <a:ext cx="1549400" cy="0"/>
            </a:xfrm>
            <a:prstGeom prst="straightConnector1">
              <a:avLst/>
            </a:prstGeom>
            <a:ln w="41275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09600" y="4800600"/>
          <a:ext cx="2057400" cy="158496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{775DCB02-9BB8-47FD-8907-85C794F793BA}</a:tableStyleId>
              </a:tblPr>
              <a:tblGrid>
                <a:gridCol w="1028700"/>
                <a:gridCol w="10287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Calibri"/>
                        </a:rPr>
                        <a:t>smoking priors</a:t>
                      </a:r>
                      <a:endParaRPr lang="en-US" sz="2000" b="1" dirty="0">
                        <a:latin typeface="Calibri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/>
                        </a:rPr>
                        <a:t>no</a:t>
                      </a:r>
                      <a:endParaRPr lang="en-US" sz="2000" dirty="0"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/>
                        </a:rPr>
                        <a:t>0.80</a:t>
                      </a:r>
                      <a:endParaRPr lang="en-US" sz="2000" dirty="0">
                        <a:latin typeface="Calibri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/>
                        </a:rPr>
                        <a:t>light</a:t>
                      </a:r>
                      <a:endParaRPr lang="en-US" sz="2000" dirty="0"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/>
                        </a:rPr>
                        <a:t>0.15</a:t>
                      </a:r>
                      <a:endParaRPr lang="en-US" sz="2000" dirty="0">
                        <a:latin typeface="Calibri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/>
                        </a:rPr>
                        <a:t>heavy</a:t>
                      </a:r>
                      <a:endParaRPr lang="en-US" sz="2000" dirty="0"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/>
                        </a:rPr>
                        <a:t>0.05</a:t>
                      </a:r>
                      <a:endParaRPr lang="en-US" sz="2000" dirty="0">
                        <a:latin typeface="Calibri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724400" y="4572000"/>
          <a:ext cx="4191000" cy="210312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{775DCB02-9BB8-47FD-8907-85C794F793BA}</a:tableStyleId>
              </a:tblPr>
              <a:tblGrid>
                <a:gridCol w="1219200"/>
                <a:gridCol w="876300"/>
                <a:gridCol w="1047750"/>
                <a:gridCol w="1047750"/>
              </a:tblGrid>
              <a:tr h="370840">
                <a:tc>
                  <a:txBody>
                    <a:bodyPr/>
                    <a:lstStyle/>
                    <a:p>
                      <a:endParaRPr lang="en-US" sz="2000" dirty="0">
                        <a:latin typeface="Calibri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alibri"/>
                        </a:rPr>
                        <a:t>smoking</a:t>
                      </a:r>
                      <a:endParaRPr lang="en-US" sz="2400" b="1" dirty="0">
                        <a:latin typeface="Calibri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alibri"/>
                        </a:rPr>
                        <a:t>cancer</a:t>
                      </a:r>
                      <a:endParaRPr lang="en-US" sz="2400" b="1" dirty="0"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alibri"/>
                        </a:rPr>
                        <a:t>no</a:t>
                      </a:r>
                      <a:endParaRPr lang="en-US" sz="2400" b="1" dirty="0"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alibri"/>
                        </a:rPr>
                        <a:t>light</a:t>
                      </a:r>
                      <a:endParaRPr lang="en-US" sz="2400" b="1" dirty="0"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alibri"/>
                        </a:rPr>
                        <a:t>heavy</a:t>
                      </a:r>
                      <a:endParaRPr lang="en-US" sz="2400" b="1" dirty="0">
                        <a:latin typeface="Calibri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/>
                        </a:rPr>
                        <a:t>none</a:t>
                      </a:r>
                      <a:endParaRPr lang="en-US" sz="2000" dirty="0"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/>
                        </a:rPr>
                        <a:t>0.96</a:t>
                      </a:r>
                      <a:endParaRPr lang="en-US" sz="2000" dirty="0"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/>
                        </a:rPr>
                        <a:t>0.88</a:t>
                      </a:r>
                      <a:endParaRPr lang="en-US" sz="2000" dirty="0"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/>
                        </a:rPr>
                        <a:t>0.60</a:t>
                      </a:r>
                      <a:endParaRPr lang="en-US" sz="2000" dirty="0">
                        <a:latin typeface="Calibri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/>
                        </a:rPr>
                        <a:t>benign</a:t>
                      </a:r>
                      <a:endParaRPr lang="en-US" sz="2000" dirty="0"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/>
                        </a:rPr>
                        <a:t>0.03</a:t>
                      </a:r>
                      <a:endParaRPr lang="en-US" sz="2000" dirty="0"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/>
                        </a:rPr>
                        <a:t>0.08</a:t>
                      </a:r>
                      <a:endParaRPr lang="en-US" sz="2000" dirty="0"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/>
                        </a:rPr>
                        <a:t>0.25</a:t>
                      </a:r>
                      <a:endParaRPr lang="en-US" sz="2000" dirty="0">
                        <a:latin typeface="Calibri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/>
                        </a:rPr>
                        <a:t>malignant</a:t>
                      </a:r>
                      <a:endParaRPr lang="en-US" sz="2000" dirty="0"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/>
                        </a:rPr>
                        <a:t>0.01</a:t>
                      </a:r>
                      <a:endParaRPr lang="en-US" sz="2000" dirty="0"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/>
                        </a:rPr>
                        <a:t>0.04</a:t>
                      </a:r>
                      <a:endParaRPr lang="en-US" sz="2000" dirty="0"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/>
                        </a:rPr>
                        <a:t>0.15</a:t>
                      </a:r>
                      <a:endParaRPr lang="en-US" sz="2000" dirty="0">
                        <a:latin typeface="Calibri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6330" name="TextBox 9"/>
          <p:cNvSpPr txBox="1">
            <a:spLocks noChangeArrowheads="1"/>
          </p:cNvSpPr>
          <p:nvPr/>
        </p:nvSpPr>
        <p:spPr bwMode="auto">
          <a:xfrm>
            <a:off x="457200" y="1377950"/>
            <a:ext cx="822960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5425" indent="-2254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en-US" sz="2800" dirty="0"/>
              <a:t>For each variable we have a table of probability of its value for values of its</a:t>
            </a:r>
            <a:r>
              <a:rPr lang="en-US" sz="2800" b="1" dirty="0"/>
              <a:t> parents</a:t>
            </a:r>
          </a:p>
          <a:p>
            <a:pPr eaLnBrk="1" hangingPunct="1">
              <a:buFont typeface="Arial" charset="0"/>
              <a:buChar char="•"/>
            </a:pPr>
            <a:r>
              <a:rPr lang="en-US" sz="2800" dirty="0"/>
              <a:t>For variables w/o parents, we have </a:t>
            </a:r>
            <a:r>
              <a:rPr lang="en-US" sz="2800" b="1" dirty="0"/>
              <a:t>prior probabilities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60400"/>
          </a:xfrm>
        </p:spPr>
        <p:txBody>
          <a:bodyPr/>
          <a:lstStyle/>
          <a:p>
            <a:pPr eaLnBrk="1" hangingPunct="1"/>
            <a:r>
              <a:rPr lang="en-US" dirty="0"/>
              <a:t>KA3: The numbers</a:t>
            </a:r>
          </a:p>
        </p:txBody>
      </p:sp>
      <p:sp>
        <p:nvSpPr>
          <p:cNvPr id="583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568825"/>
            <a:ext cx="8229600" cy="2074863"/>
          </a:xfrm>
        </p:spPr>
        <p:txBody>
          <a:bodyPr/>
          <a:lstStyle/>
          <a:p>
            <a:pPr eaLnBrk="1" hangingPunct="1"/>
            <a:endParaRPr lang="en-US" dirty="0"/>
          </a:p>
          <a:p>
            <a:pPr eaLnBrk="1" hangingPunct="1"/>
            <a:endParaRPr lang="en-US" dirty="0"/>
          </a:p>
        </p:txBody>
      </p:sp>
      <p:sp>
        <p:nvSpPr>
          <p:cNvPr id="58371" name="Rectangle 4"/>
          <p:cNvSpPr>
            <a:spLocks noChangeArrowheads="1"/>
          </p:cNvSpPr>
          <p:nvPr/>
        </p:nvSpPr>
        <p:spPr bwMode="auto">
          <a:xfrm>
            <a:off x="457200" y="4419600"/>
            <a:ext cx="7772400" cy="121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227013" indent="-227013">
              <a:spcBef>
                <a:spcPct val="20000"/>
              </a:spcBef>
              <a:buFontTx/>
              <a:buChar char="•"/>
            </a:pPr>
            <a:r>
              <a:rPr lang="en-US" sz="3200" dirty="0">
                <a:latin typeface="Calibri"/>
              </a:rPr>
              <a:t>Zeros and ones are often enough</a:t>
            </a:r>
          </a:p>
          <a:p>
            <a:pPr marL="227013" indent="-227013">
              <a:spcBef>
                <a:spcPct val="20000"/>
              </a:spcBef>
              <a:buFontTx/>
              <a:buChar char="•"/>
            </a:pPr>
            <a:r>
              <a:rPr lang="en-US" sz="3200" dirty="0">
                <a:latin typeface="Calibri"/>
              </a:rPr>
              <a:t>Order of magnitude is typical: 10</a:t>
            </a:r>
            <a:r>
              <a:rPr lang="en-US" sz="3200" baseline="30000" dirty="0">
                <a:latin typeface="Calibri"/>
              </a:rPr>
              <a:t>-9</a:t>
            </a:r>
            <a:r>
              <a:rPr lang="en-US" sz="3200" dirty="0">
                <a:latin typeface="Calibri"/>
              </a:rPr>
              <a:t> </a:t>
            </a:r>
            <a:r>
              <a:rPr lang="en-US" sz="3200" dirty="0" err="1">
                <a:latin typeface="Calibri"/>
              </a:rPr>
              <a:t>vs</a:t>
            </a:r>
            <a:r>
              <a:rPr lang="en-US" sz="3200" dirty="0">
                <a:latin typeface="Calibri"/>
              </a:rPr>
              <a:t> 10</a:t>
            </a:r>
            <a:r>
              <a:rPr lang="en-US" sz="3200" baseline="30000" dirty="0">
                <a:latin typeface="Calibri"/>
              </a:rPr>
              <a:t>-6</a:t>
            </a:r>
          </a:p>
          <a:p>
            <a:pPr marL="227013" indent="-227013">
              <a:spcBef>
                <a:spcPct val="20000"/>
              </a:spcBef>
              <a:buFontTx/>
              <a:buChar char="•"/>
            </a:pPr>
            <a:r>
              <a:rPr lang="en-US" sz="3200" dirty="0">
                <a:latin typeface="Calibri"/>
              </a:rPr>
              <a:t>Sensitivity analysis can be used to decide accuracy needed</a:t>
            </a:r>
          </a:p>
        </p:txBody>
      </p:sp>
      <p:pic>
        <p:nvPicPr>
          <p:cNvPr id="58372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209800"/>
            <a:ext cx="6375400" cy="197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</p:pic>
      <p:sp>
        <p:nvSpPr>
          <p:cNvPr id="58373" name="Rectangle 6"/>
          <p:cNvSpPr>
            <a:spLocks noChangeArrowheads="1"/>
          </p:cNvSpPr>
          <p:nvPr/>
        </p:nvSpPr>
        <p:spPr bwMode="auto">
          <a:xfrm>
            <a:off x="457200" y="1066800"/>
            <a:ext cx="7772400" cy="121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227013" indent="-227013">
              <a:spcBef>
                <a:spcPct val="20000"/>
              </a:spcBef>
              <a:buFontTx/>
              <a:buChar char="•"/>
            </a:pPr>
            <a:r>
              <a:rPr lang="en-US" sz="3200" dirty="0">
                <a:latin typeface="Calibri"/>
              </a:rPr>
              <a:t>Second decimal usually doesn’</a:t>
            </a:r>
            <a:r>
              <a:rPr lang="en-US" altLang="ja-JP" sz="3200" dirty="0">
                <a:latin typeface="Calibri"/>
              </a:rPr>
              <a:t>t matter</a:t>
            </a:r>
            <a:endParaRPr lang="en-US" altLang="ja-JP" sz="3200" baseline="30000" dirty="0">
              <a:latin typeface="Calibri"/>
            </a:endParaRPr>
          </a:p>
          <a:p>
            <a:pPr marL="227013" indent="-227013">
              <a:spcBef>
                <a:spcPct val="20000"/>
              </a:spcBef>
              <a:buFontTx/>
              <a:buChar char="•"/>
            </a:pPr>
            <a:r>
              <a:rPr lang="en-US" sz="3200" dirty="0">
                <a:latin typeface="Calibri"/>
              </a:rPr>
              <a:t>Relative probabilities are important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 kinds of reasoning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054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dirty="0" smtClean="0"/>
              <a:t>BBNs support three main kinds of reasoning:</a:t>
            </a:r>
          </a:p>
          <a:p>
            <a:pPr marL="341313" indent="-233363">
              <a:defRPr/>
            </a:pPr>
            <a:r>
              <a:rPr lang="en-US" b="1" dirty="0" smtClean="0"/>
              <a:t>Predicting</a:t>
            </a:r>
            <a:r>
              <a:rPr lang="en-US" dirty="0" smtClean="0"/>
              <a:t> conditions given predispositions</a:t>
            </a:r>
          </a:p>
          <a:p>
            <a:pPr marL="341313" indent="-233363">
              <a:defRPr/>
            </a:pPr>
            <a:r>
              <a:rPr lang="en-US" b="1" dirty="0" smtClean="0"/>
              <a:t>Diagnosing</a:t>
            </a:r>
            <a:r>
              <a:rPr lang="en-US" dirty="0" smtClean="0"/>
              <a:t> conditions given symptoms (and predisposing)</a:t>
            </a:r>
          </a:p>
          <a:p>
            <a:pPr marL="341313" indent="-233363">
              <a:defRPr/>
            </a:pPr>
            <a:r>
              <a:rPr lang="en-US" b="1" dirty="0" smtClean="0"/>
              <a:t>Explaining</a:t>
            </a:r>
            <a:r>
              <a:rPr lang="en-US" dirty="0" smtClean="0"/>
              <a:t> a condition by one or more predispositions</a:t>
            </a:r>
          </a:p>
          <a:p>
            <a:pPr marL="107950" indent="0">
              <a:buFontTx/>
              <a:buNone/>
              <a:defRPr/>
            </a:pPr>
            <a:r>
              <a:rPr lang="en-US" dirty="0" smtClean="0"/>
              <a:t>To which we can add a fourth:</a:t>
            </a:r>
          </a:p>
          <a:p>
            <a:pPr marL="403225" indent="-295275">
              <a:defRPr/>
            </a:pPr>
            <a:r>
              <a:rPr lang="en-US" b="1" dirty="0" smtClean="0"/>
              <a:t>Deciding</a:t>
            </a:r>
            <a:r>
              <a:rPr lang="en-US" dirty="0" smtClean="0"/>
              <a:t> on an action based on probabilities of the conditions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028700"/>
          </a:xfrm>
        </p:spPr>
        <p:txBody>
          <a:bodyPr/>
          <a:lstStyle/>
          <a:p>
            <a:pPr eaLnBrk="1" hangingPunct="1"/>
            <a:r>
              <a:rPr lang="en-US" dirty="0"/>
              <a:t>Predictive Inference</a:t>
            </a:r>
          </a:p>
        </p:txBody>
      </p:sp>
      <p:sp>
        <p:nvSpPr>
          <p:cNvPr id="61442" name="Text Box 3"/>
          <p:cNvSpPr txBox="1">
            <a:spLocks noChangeArrowheads="1"/>
          </p:cNvSpPr>
          <p:nvPr/>
        </p:nvSpPr>
        <p:spPr bwMode="auto">
          <a:xfrm>
            <a:off x="4035425" y="2101850"/>
            <a:ext cx="4830369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dirty="0">
                <a:latin typeface="Calibri"/>
              </a:rPr>
              <a:t>How likely are </a:t>
            </a:r>
            <a:r>
              <a:rPr lang="en-US" sz="3200" dirty="0">
                <a:solidFill>
                  <a:srgbClr val="FF0000"/>
                </a:solidFill>
                <a:latin typeface="Calibri"/>
              </a:rPr>
              <a:t>elderly males</a:t>
            </a:r>
            <a:endParaRPr lang="en-US" sz="3200" dirty="0">
              <a:latin typeface="Calibri"/>
            </a:endParaRPr>
          </a:p>
          <a:p>
            <a:r>
              <a:rPr lang="en-US" sz="3200" dirty="0">
                <a:latin typeface="Calibri"/>
              </a:rPr>
              <a:t>to get </a:t>
            </a:r>
            <a:r>
              <a:rPr lang="en-US" sz="3200" dirty="0">
                <a:solidFill>
                  <a:schemeClr val="accent2"/>
                </a:solidFill>
                <a:latin typeface="Calibri"/>
              </a:rPr>
              <a:t>malignant cancer</a:t>
            </a:r>
            <a:r>
              <a:rPr lang="en-US" sz="3200" dirty="0">
                <a:latin typeface="Calibri"/>
              </a:rPr>
              <a:t>?</a:t>
            </a:r>
            <a:endParaRPr lang="en-US" dirty="0">
              <a:latin typeface="Calibri"/>
            </a:endParaRPr>
          </a:p>
        </p:txBody>
      </p:sp>
      <p:sp>
        <p:nvSpPr>
          <p:cNvPr id="61443" name="Text Box 4"/>
          <p:cNvSpPr txBox="1">
            <a:spLocks noChangeArrowheads="1"/>
          </p:cNvSpPr>
          <p:nvPr/>
        </p:nvSpPr>
        <p:spPr bwMode="auto">
          <a:xfrm>
            <a:off x="2773363" y="3895725"/>
            <a:ext cx="692943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i="1" dirty="0">
                <a:latin typeface="Calibri"/>
              </a:rPr>
              <a:t>P(</a:t>
            </a:r>
            <a:r>
              <a:rPr lang="en-US" sz="2800" i="1" dirty="0">
                <a:solidFill>
                  <a:schemeClr val="accent2"/>
                </a:solidFill>
                <a:latin typeface="Calibri"/>
              </a:rPr>
              <a:t>C=malignant</a:t>
            </a:r>
            <a:r>
              <a:rPr lang="en-US" sz="2800" i="1" dirty="0">
                <a:solidFill>
                  <a:schemeClr val="hlink"/>
                </a:solidFill>
                <a:latin typeface="Calibri"/>
              </a:rPr>
              <a:t> </a:t>
            </a:r>
            <a:r>
              <a:rPr lang="en-US" sz="2800" i="1" dirty="0">
                <a:latin typeface="Calibri"/>
              </a:rPr>
              <a:t>| </a:t>
            </a:r>
            <a:r>
              <a:rPr lang="en-US" sz="2800" i="1" dirty="0">
                <a:solidFill>
                  <a:srgbClr val="FF0000"/>
                </a:solidFill>
                <a:latin typeface="Calibri"/>
              </a:rPr>
              <a:t>Age&gt;60, Gender=male</a:t>
            </a:r>
            <a:r>
              <a:rPr lang="en-US" sz="2800" i="1" dirty="0">
                <a:latin typeface="Calibri"/>
              </a:rPr>
              <a:t>)</a:t>
            </a:r>
          </a:p>
        </p:txBody>
      </p:sp>
      <p:sp>
        <p:nvSpPr>
          <p:cNvPr id="61444" name="Oval 5"/>
          <p:cNvSpPr>
            <a:spLocks noChangeArrowheads="1"/>
          </p:cNvSpPr>
          <p:nvPr/>
        </p:nvSpPr>
        <p:spPr bwMode="auto">
          <a:xfrm>
            <a:off x="2030413" y="2744788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Smoking</a:t>
            </a:r>
          </a:p>
        </p:txBody>
      </p:sp>
      <p:sp>
        <p:nvSpPr>
          <p:cNvPr id="61445" name="Oval 6"/>
          <p:cNvSpPr>
            <a:spLocks noChangeArrowheads="1"/>
          </p:cNvSpPr>
          <p:nvPr/>
        </p:nvSpPr>
        <p:spPr bwMode="auto">
          <a:xfrm>
            <a:off x="2055813" y="1512888"/>
            <a:ext cx="1270000" cy="7239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Gender</a:t>
            </a:r>
          </a:p>
        </p:txBody>
      </p:sp>
      <p:sp>
        <p:nvSpPr>
          <p:cNvPr id="61446" name="Oval 7"/>
          <p:cNvSpPr>
            <a:spLocks noChangeArrowheads="1"/>
          </p:cNvSpPr>
          <p:nvPr/>
        </p:nvSpPr>
        <p:spPr bwMode="auto">
          <a:xfrm>
            <a:off x="328613" y="1512888"/>
            <a:ext cx="1270000" cy="7239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Age</a:t>
            </a:r>
          </a:p>
        </p:txBody>
      </p:sp>
      <p:sp>
        <p:nvSpPr>
          <p:cNvPr id="61447" name="Line 8"/>
          <p:cNvSpPr>
            <a:spLocks noChangeShapeType="1"/>
          </p:cNvSpPr>
          <p:nvPr/>
        </p:nvSpPr>
        <p:spPr bwMode="auto">
          <a:xfrm flipH="1">
            <a:off x="2678113" y="2249488"/>
            <a:ext cx="0" cy="482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48" name="Line 9"/>
          <p:cNvSpPr>
            <a:spLocks noChangeShapeType="1"/>
          </p:cNvSpPr>
          <p:nvPr/>
        </p:nvSpPr>
        <p:spPr bwMode="auto">
          <a:xfrm>
            <a:off x="1433513" y="2135188"/>
            <a:ext cx="835025" cy="6667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49" name="Oval 10"/>
          <p:cNvSpPr>
            <a:spLocks noChangeArrowheads="1"/>
          </p:cNvSpPr>
          <p:nvPr/>
        </p:nvSpPr>
        <p:spPr bwMode="auto">
          <a:xfrm>
            <a:off x="1306513" y="3900488"/>
            <a:ext cx="1181100" cy="7239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Cancer</a:t>
            </a:r>
          </a:p>
        </p:txBody>
      </p:sp>
      <p:sp>
        <p:nvSpPr>
          <p:cNvPr id="61450" name="Line 11"/>
          <p:cNvSpPr>
            <a:spLocks noChangeShapeType="1"/>
          </p:cNvSpPr>
          <p:nvPr/>
        </p:nvSpPr>
        <p:spPr bwMode="auto">
          <a:xfrm flipH="1">
            <a:off x="2163763" y="3487738"/>
            <a:ext cx="495300" cy="4794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1" name="Line 12"/>
          <p:cNvSpPr>
            <a:spLocks noChangeShapeType="1"/>
          </p:cNvSpPr>
          <p:nvPr/>
        </p:nvSpPr>
        <p:spPr bwMode="auto">
          <a:xfrm>
            <a:off x="2233613" y="4586288"/>
            <a:ext cx="450850" cy="5095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2" name="Line 13"/>
          <p:cNvSpPr>
            <a:spLocks noChangeShapeType="1"/>
          </p:cNvSpPr>
          <p:nvPr/>
        </p:nvSpPr>
        <p:spPr bwMode="auto">
          <a:xfrm flipH="1">
            <a:off x="1090613" y="4522788"/>
            <a:ext cx="406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3" name="Oval 14"/>
          <p:cNvSpPr>
            <a:spLocks noChangeArrowheads="1"/>
          </p:cNvSpPr>
          <p:nvPr/>
        </p:nvSpPr>
        <p:spPr bwMode="auto">
          <a:xfrm>
            <a:off x="1878013" y="5106988"/>
            <a:ext cx="1498600" cy="7366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Lung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Tumor</a:t>
            </a:r>
          </a:p>
        </p:txBody>
      </p:sp>
      <p:sp>
        <p:nvSpPr>
          <p:cNvPr id="61454" name="Oval 15"/>
          <p:cNvSpPr>
            <a:spLocks noChangeArrowheads="1"/>
          </p:cNvSpPr>
          <p:nvPr/>
        </p:nvSpPr>
        <p:spPr bwMode="auto">
          <a:xfrm>
            <a:off x="227013" y="4979988"/>
            <a:ext cx="1422400" cy="8255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Serum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Calcium</a:t>
            </a:r>
          </a:p>
        </p:txBody>
      </p:sp>
      <p:sp>
        <p:nvSpPr>
          <p:cNvPr id="61455" name="Oval 16"/>
          <p:cNvSpPr>
            <a:spLocks noChangeArrowheads="1"/>
          </p:cNvSpPr>
          <p:nvPr/>
        </p:nvSpPr>
        <p:spPr bwMode="auto">
          <a:xfrm>
            <a:off x="277813" y="2719388"/>
            <a:ext cx="1371600" cy="8763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Exposure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to Toxics</a:t>
            </a:r>
          </a:p>
        </p:txBody>
      </p:sp>
      <p:sp>
        <p:nvSpPr>
          <p:cNvPr id="61456" name="Line 17"/>
          <p:cNvSpPr>
            <a:spLocks noChangeShapeType="1"/>
          </p:cNvSpPr>
          <p:nvPr/>
        </p:nvSpPr>
        <p:spPr bwMode="auto">
          <a:xfrm>
            <a:off x="1243013" y="3544888"/>
            <a:ext cx="406400" cy="40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7" name="Line 18"/>
          <p:cNvSpPr>
            <a:spLocks noChangeShapeType="1"/>
          </p:cNvSpPr>
          <p:nvPr/>
        </p:nvSpPr>
        <p:spPr bwMode="auto">
          <a:xfrm>
            <a:off x="963613" y="2224088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8" name="Line 19"/>
          <p:cNvSpPr>
            <a:spLocks noChangeShapeType="1"/>
          </p:cNvSpPr>
          <p:nvPr/>
        </p:nvSpPr>
        <p:spPr bwMode="auto">
          <a:xfrm flipH="1">
            <a:off x="1331913" y="2109788"/>
            <a:ext cx="876300" cy="6731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19100"/>
            <a:ext cx="8686800" cy="814388"/>
          </a:xfrm>
        </p:spPr>
        <p:txBody>
          <a:bodyPr/>
          <a:lstStyle/>
          <a:p>
            <a:pPr eaLnBrk="1" hangingPunct="1"/>
            <a:r>
              <a:rPr lang="en-US" dirty="0"/>
              <a:t>Predictive and diagnostic combined</a:t>
            </a:r>
          </a:p>
        </p:txBody>
      </p:sp>
      <p:sp>
        <p:nvSpPr>
          <p:cNvPr id="63490" name="Text Box 3"/>
          <p:cNvSpPr txBox="1">
            <a:spLocks noChangeArrowheads="1"/>
          </p:cNvSpPr>
          <p:nvPr/>
        </p:nvSpPr>
        <p:spPr bwMode="auto">
          <a:xfrm>
            <a:off x="4311650" y="1500188"/>
            <a:ext cx="4341813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dirty="0">
                <a:latin typeface="Calibri"/>
              </a:rPr>
              <a:t>How likely is an </a:t>
            </a:r>
            <a:r>
              <a:rPr lang="en-US" sz="3200" dirty="0">
                <a:solidFill>
                  <a:srgbClr val="FF0000"/>
                </a:solidFill>
                <a:latin typeface="Calibri"/>
              </a:rPr>
              <a:t>elderly male</a:t>
            </a:r>
            <a:r>
              <a:rPr lang="en-US" sz="3200" dirty="0">
                <a:latin typeface="Calibri"/>
              </a:rPr>
              <a:t> patient with high </a:t>
            </a:r>
            <a:r>
              <a:rPr lang="en-US" sz="3200" dirty="0">
                <a:solidFill>
                  <a:srgbClr val="FF0000"/>
                </a:solidFill>
                <a:latin typeface="Calibri"/>
              </a:rPr>
              <a:t>Serum Calcium</a:t>
            </a:r>
            <a:r>
              <a:rPr lang="en-US" sz="3200" dirty="0">
                <a:solidFill>
                  <a:schemeClr val="accent1"/>
                </a:solidFill>
                <a:latin typeface="Calibri"/>
              </a:rPr>
              <a:t> </a:t>
            </a:r>
            <a:r>
              <a:rPr lang="en-US" sz="3200" dirty="0">
                <a:latin typeface="Calibri"/>
              </a:rPr>
              <a:t>to have </a:t>
            </a:r>
            <a:r>
              <a:rPr lang="en-US" sz="3200" dirty="0">
                <a:solidFill>
                  <a:schemeClr val="accent2"/>
                </a:solidFill>
                <a:latin typeface="Calibri"/>
              </a:rPr>
              <a:t>malignant cancer</a:t>
            </a:r>
            <a:r>
              <a:rPr lang="en-US" sz="3200" dirty="0">
                <a:latin typeface="Calibri"/>
              </a:rPr>
              <a:t>?</a:t>
            </a:r>
            <a:endParaRPr lang="en-US" dirty="0">
              <a:latin typeface="Calibri"/>
            </a:endParaRPr>
          </a:p>
        </p:txBody>
      </p:sp>
      <p:sp>
        <p:nvSpPr>
          <p:cNvPr id="63491" name="Text Box 4"/>
          <p:cNvSpPr txBox="1">
            <a:spLocks noChangeArrowheads="1"/>
          </p:cNvSpPr>
          <p:nvPr/>
        </p:nvSpPr>
        <p:spPr bwMode="auto">
          <a:xfrm>
            <a:off x="2803525" y="3894138"/>
            <a:ext cx="6104831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i="1" dirty="0">
                <a:latin typeface="Calibri"/>
              </a:rPr>
              <a:t>P(</a:t>
            </a:r>
            <a:r>
              <a:rPr lang="en-US" sz="2800" i="1" dirty="0">
                <a:solidFill>
                  <a:schemeClr val="accent2"/>
                </a:solidFill>
                <a:latin typeface="Calibri"/>
              </a:rPr>
              <a:t>C=malignant</a:t>
            </a:r>
            <a:r>
              <a:rPr lang="en-US" sz="2800" i="1" dirty="0">
                <a:solidFill>
                  <a:schemeClr val="hlink"/>
                </a:solidFill>
                <a:latin typeface="Calibri"/>
              </a:rPr>
              <a:t> </a:t>
            </a:r>
            <a:r>
              <a:rPr lang="en-US" sz="2800" i="1" dirty="0">
                <a:latin typeface="Calibri"/>
              </a:rPr>
              <a:t>| </a:t>
            </a:r>
            <a:r>
              <a:rPr lang="en-US" sz="2800" i="1" dirty="0">
                <a:solidFill>
                  <a:srgbClr val="FF0000"/>
                </a:solidFill>
                <a:latin typeface="Calibri"/>
              </a:rPr>
              <a:t>Age&gt;60, </a:t>
            </a:r>
          </a:p>
          <a:p>
            <a:r>
              <a:rPr lang="en-US" sz="2800" i="1" dirty="0">
                <a:solidFill>
                  <a:srgbClr val="FF0000"/>
                </a:solidFill>
                <a:latin typeface="Calibri"/>
              </a:rPr>
              <a:t>   Gender= male, Serum Calcium  = high</a:t>
            </a:r>
            <a:r>
              <a:rPr lang="en-US" sz="2800" i="1" dirty="0">
                <a:latin typeface="Calibri"/>
              </a:rPr>
              <a:t>)</a:t>
            </a:r>
          </a:p>
        </p:txBody>
      </p:sp>
      <p:sp>
        <p:nvSpPr>
          <p:cNvPr id="63492" name="Oval 5"/>
          <p:cNvSpPr>
            <a:spLocks noChangeArrowheads="1"/>
          </p:cNvSpPr>
          <p:nvPr/>
        </p:nvSpPr>
        <p:spPr bwMode="auto">
          <a:xfrm>
            <a:off x="2120900" y="2693988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Smoking</a:t>
            </a:r>
          </a:p>
        </p:txBody>
      </p:sp>
      <p:sp>
        <p:nvSpPr>
          <p:cNvPr id="63493" name="Oval 6"/>
          <p:cNvSpPr>
            <a:spLocks noChangeArrowheads="1"/>
          </p:cNvSpPr>
          <p:nvPr/>
        </p:nvSpPr>
        <p:spPr bwMode="auto">
          <a:xfrm>
            <a:off x="2146300" y="1462088"/>
            <a:ext cx="1270000" cy="7239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Gender</a:t>
            </a:r>
          </a:p>
        </p:txBody>
      </p:sp>
      <p:sp>
        <p:nvSpPr>
          <p:cNvPr id="63494" name="Oval 7"/>
          <p:cNvSpPr>
            <a:spLocks noChangeArrowheads="1"/>
          </p:cNvSpPr>
          <p:nvPr/>
        </p:nvSpPr>
        <p:spPr bwMode="auto">
          <a:xfrm>
            <a:off x="419100" y="1462088"/>
            <a:ext cx="1270000" cy="7239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Age</a:t>
            </a:r>
          </a:p>
        </p:txBody>
      </p:sp>
      <p:sp>
        <p:nvSpPr>
          <p:cNvPr id="63495" name="Line 8"/>
          <p:cNvSpPr>
            <a:spLocks noChangeShapeType="1"/>
          </p:cNvSpPr>
          <p:nvPr/>
        </p:nvSpPr>
        <p:spPr bwMode="auto">
          <a:xfrm flipH="1">
            <a:off x="2768600" y="2198688"/>
            <a:ext cx="0" cy="482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496" name="Line 9"/>
          <p:cNvSpPr>
            <a:spLocks noChangeShapeType="1"/>
          </p:cNvSpPr>
          <p:nvPr/>
        </p:nvSpPr>
        <p:spPr bwMode="auto">
          <a:xfrm>
            <a:off x="1524000" y="2084388"/>
            <a:ext cx="835025" cy="6667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497" name="Oval 10"/>
          <p:cNvSpPr>
            <a:spLocks noChangeArrowheads="1"/>
          </p:cNvSpPr>
          <p:nvPr/>
        </p:nvSpPr>
        <p:spPr bwMode="auto">
          <a:xfrm>
            <a:off x="1397000" y="3849688"/>
            <a:ext cx="1181100" cy="7239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Cancer</a:t>
            </a:r>
          </a:p>
        </p:txBody>
      </p:sp>
      <p:sp>
        <p:nvSpPr>
          <p:cNvPr id="63498" name="Line 11"/>
          <p:cNvSpPr>
            <a:spLocks noChangeShapeType="1"/>
          </p:cNvSpPr>
          <p:nvPr/>
        </p:nvSpPr>
        <p:spPr bwMode="auto">
          <a:xfrm flipH="1">
            <a:off x="2254250" y="3436938"/>
            <a:ext cx="495300" cy="4794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499" name="Line 12"/>
          <p:cNvSpPr>
            <a:spLocks noChangeShapeType="1"/>
          </p:cNvSpPr>
          <p:nvPr/>
        </p:nvSpPr>
        <p:spPr bwMode="auto">
          <a:xfrm>
            <a:off x="2324100" y="4535488"/>
            <a:ext cx="450850" cy="5095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500" name="Line 13"/>
          <p:cNvSpPr>
            <a:spLocks noChangeShapeType="1"/>
          </p:cNvSpPr>
          <p:nvPr/>
        </p:nvSpPr>
        <p:spPr bwMode="auto">
          <a:xfrm flipH="1">
            <a:off x="1181100" y="4471988"/>
            <a:ext cx="406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501" name="Oval 14"/>
          <p:cNvSpPr>
            <a:spLocks noChangeArrowheads="1"/>
          </p:cNvSpPr>
          <p:nvPr/>
        </p:nvSpPr>
        <p:spPr bwMode="auto">
          <a:xfrm>
            <a:off x="1968500" y="5056188"/>
            <a:ext cx="1498600" cy="736600"/>
          </a:xfrm>
          <a:prstGeom prst="ellipse">
            <a:avLst/>
          </a:prstGeom>
          <a:solidFill>
            <a:schemeClr val="hlink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Lung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Tumor</a:t>
            </a:r>
          </a:p>
        </p:txBody>
      </p:sp>
      <p:sp>
        <p:nvSpPr>
          <p:cNvPr id="63502" name="Oval 15"/>
          <p:cNvSpPr>
            <a:spLocks noChangeArrowheads="1"/>
          </p:cNvSpPr>
          <p:nvPr/>
        </p:nvSpPr>
        <p:spPr bwMode="auto">
          <a:xfrm>
            <a:off x="317500" y="4929188"/>
            <a:ext cx="1422400" cy="8255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Serum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Calcium</a:t>
            </a:r>
          </a:p>
        </p:txBody>
      </p:sp>
      <p:sp>
        <p:nvSpPr>
          <p:cNvPr id="63503" name="Oval 16"/>
          <p:cNvSpPr>
            <a:spLocks noChangeArrowheads="1"/>
          </p:cNvSpPr>
          <p:nvPr/>
        </p:nvSpPr>
        <p:spPr bwMode="auto">
          <a:xfrm>
            <a:off x="368300" y="2668588"/>
            <a:ext cx="1371600" cy="8763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Exposure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to Toxics</a:t>
            </a:r>
          </a:p>
        </p:txBody>
      </p:sp>
      <p:sp>
        <p:nvSpPr>
          <p:cNvPr id="63504" name="Line 17"/>
          <p:cNvSpPr>
            <a:spLocks noChangeShapeType="1"/>
          </p:cNvSpPr>
          <p:nvPr/>
        </p:nvSpPr>
        <p:spPr bwMode="auto">
          <a:xfrm>
            <a:off x="1333500" y="3494088"/>
            <a:ext cx="406400" cy="40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505" name="Line 18"/>
          <p:cNvSpPr>
            <a:spLocks noChangeShapeType="1"/>
          </p:cNvSpPr>
          <p:nvPr/>
        </p:nvSpPr>
        <p:spPr bwMode="auto">
          <a:xfrm>
            <a:off x="1054100" y="2173288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506" name="Line 19"/>
          <p:cNvSpPr>
            <a:spLocks noChangeShapeType="1"/>
          </p:cNvSpPr>
          <p:nvPr/>
        </p:nvSpPr>
        <p:spPr bwMode="auto">
          <a:xfrm flipH="1">
            <a:off x="1422400" y="2058988"/>
            <a:ext cx="876300" cy="6731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Explaining away</a:t>
            </a:r>
          </a:p>
        </p:txBody>
      </p:sp>
      <p:sp>
        <p:nvSpPr>
          <p:cNvPr id="65538" name="Oval 3"/>
          <p:cNvSpPr>
            <a:spLocks noChangeArrowheads="1"/>
          </p:cNvSpPr>
          <p:nvPr/>
        </p:nvSpPr>
        <p:spPr bwMode="auto">
          <a:xfrm>
            <a:off x="2376488" y="2959100"/>
            <a:ext cx="1270000" cy="7239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Smoking</a:t>
            </a:r>
          </a:p>
        </p:txBody>
      </p:sp>
      <p:sp>
        <p:nvSpPr>
          <p:cNvPr id="65539" name="Oval 4"/>
          <p:cNvSpPr>
            <a:spLocks noChangeArrowheads="1"/>
          </p:cNvSpPr>
          <p:nvPr/>
        </p:nvSpPr>
        <p:spPr bwMode="auto">
          <a:xfrm>
            <a:off x="2408238" y="1727200"/>
            <a:ext cx="1270000" cy="7239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Gender</a:t>
            </a:r>
          </a:p>
        </p:txBody>
      </p:sp>
      <p:sp>
        <p:nvSpPr>
          <p:cNvPr id="65540" name="Oval 5"/>
          <p:cNvSpPr>
            <a:spLocks noChangeArrowheads="1"/>
          </p:cNvSpPr>
          <p:nvPr/>
        </p:nvSpPr>
        <p:spPr bwMode="auto">
          <a:xfrm>
            <a:off x="681038" y="1727200"/>
            <a:ext cx="1270000" cy="7239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Age</a:t>
            </a:r>
          </a:p>
        </p:txBody>
      </p:sp>
      <p:sp>
        <p:nvSpPr>
          <p:cNvPr id="65541" name="Line 6"/>
          <p:cNvSpPr>
            <a:spLocks noChangeShapeType="1"/>
          </p:cNvSpPr>
          <p:nvPr/>
        </p:nvSpPr>
        <p:spPr bwMode="auto">
          <a:xfrm flipH="1">
            <a:off x="3030538" y="2463800"/>
            <a:ext cx="0" cy="482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2" name="Line 7"/>
          <p:cNvSpPr>
            <a:spLocks noChangeShapeType="1"/>
          </p:cNvSpPr>
          <p:nvPr/>
        </p:nvSpPr>
        <p:spPr bwMode="auto">
          <a:xfrm>
            <a:off x="1785938" y="2349500"/>
            <a:ext cx="835025" cy="6667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3" name="Oval 8"/>
          <p:cNvSpPr>
            <a:spLocks noChangeArrowheads="1"/>
          </p:cNvSpPr>
          <p:nvPr/>
        </p:nvSpPr>
        <p:spPr bwMode="auto">
          <a:xfrm>
            <a:off x="1658938" y="4114800"/>
            <a:ext cx="11811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Cancer</a:t>
            </a:r>
          </a:p>
        </p:txBody>
      </p:sp>
      <p:sp>
        <p:nvSpPr>
          <p:cNvPr id="65544" name="Line 9"/>
          <p:cNvSpPr>
            <a:spLocks noChangeShapeType="1"/>
          </p:cNvSpPr>
          <p:nvPr/>
        </p:nvSpPr>
        <p:spPr bwMode="auto">
          <a:xfrm flipH="1">
            <a:off x="2516188" y="3702050"/>
            <a:ext cx="495300" cy="4794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5" name="Line 10"/>
          <p:cNvSpPr>
            <a:spLocks noChangeShapeType="1"/>
          </p:cNvSpPr>
          <p:nvPr/>
        </p:nvSpPr>
        <p:spPr bwMode="auto">
          <a:xfrm>
            <a:off x="2586038" y="4800600"/>
            <a:ext cx="450850" cy="509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6" name="Line 11"/>
          <p:cNvSpPr>
            <a:spLocks noChangeShapeType="1"/>
          </p:cNvSpPr>
          <p:nvPr/>
        </p:nvSpPr>
        <p:spPr bwMode="auto">
          <a:xfrm flipH="1">
            <a:off x="1443038" y="4737100"/>
            <a:ext cx="406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7" name="Oval 12"/>
          <p:cNvSpPr>
            <a:spLocks noChangeArrowheads="1"/>
          </p:cNvSpPr>
          <p:nvPr/>
        </p:nvSpPr>
        <p:spPr bwMode="auto">
          <a:xfrm>
            <a:off x="2230438" y="5321300"/>
            <a:ext cx="1498600" cy="7366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Lung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Tumor</a:t>
            </a:r>
          </a:p>
        </p:txBody>
      </p:sp>
      <p:sp>
        <p:nvSpPr>
          <p:cNvPr id="65548" name="Oval 13"/>
          <p:cNvSpPr>
            <a:spLocks noChangeArrowheads="1"/>
          </p:cNvSpPr>
          <p:nvPr/>
        </p:nvSpPr>
        <p:spPr bwMode="auto">
          <a:xfrm>
            <a:off x="579438" y="5194300"/>
            <a:ext cx="1422400" cy="8255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Serum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Calcium</a:t>
            </a:r>
          </a:p>
        </p:txBody>
      </p:sp>
      <p:sp>
        <p:nvSpPr>
          <p:cNvPr id="65549" name="Oval 14"/>
          <p:cNvSpPr>
            <a:spLocks noChangeArrowheads="1"/>
          </p:cNvSpPr>
          <p:nvPr/>
        </p:nvSpPr>
        <p:spPr bwMode="auto">
          <a:xfrm>
            <a:off x="630238" y="2933700"/>
            <a:ext cx="1371600" cy="876300"/>
          </a:xfrm>
          <a:prstGeom prst="ellipse">
            <a:avLst/>
          </a:prstGeom>
          <a:solidFill>
            <a:srgbClr val="33CC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Exposure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to Toxics</a:t>
            </a:r>
          </a:p>
        </p:txBody>
      </p:sp>
      <p:sp>
        <p:nvSpPr>
          <p:cNvPr id="65550" name="Line 15"/>
          <p:cNvSpPr>
            <a:spLocks noChangeShapeType="1"/>
          </p:cNvSpPr>
          <p:nvPr/>
        </p:nvSpPr>
        <p:spPr bwMode="auto">
          <a:xfrm>
            <a:off x="1595438" y="3759200"/>
            <a:ext cx="406400" cy="40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51" name="Line 16"/>
          <p:cNvSpPr>
            <a:spLocks noChangeShapeType="1"/>
          </p:cNvSpPr>
          <p:nvPr/>
        </p:nvSpPr>
        <p:spPr bwMode="auto">
          <a:xfrm>
            <a:off x="1316038" y="2438400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52" name="Line 17"/>
          <p:cNvSpPr>
            <a:spLocks noChangeShapeType="1"/>
          </p:cNvSpPr>
          <p:nvPr/>
        </p:nvSpPr>
        <p:spPr bwMode="auto">
          <a:xfrm flipH="1">
            <a:off x="1684338" y="2324100"/>
            <a:ext cx="876300" cy="6731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53" name="Rectangle 18"/>
          <p:cNvSpPr>
            <a:spLocks noGrp="1" noChangeArrowheads="1"/>
          </p:cNvSpPr>
          <p:nvPr>
            <p:ph type="body" sz="half" idx="2"/>
          </p:nvPr>
        </p:nvSpPr>
        <p:spPr>
          <a:xfrm>
            <a:off x="4160838" y="1863725"/>
            <a:ext cx="4362450" cy="1946275"/>
          </a:xfrm>
        </p:spPr>
        <p:txBody>
          <a:bodyPr/>
          <a:lstStyle/>
          <a:p>
            <a:pPr eaLnBrk="1" hangingPunct="1"/>
            <a:r>
              <a:rPr lang="en-US" sz="2800" dirty="0"/>
              <a:t>If we see a </a:t>
            </a:r>
            <a:r>
              <a:rPr lang="en-US" sz="2800" dirty="0">
                <a:solidFill>
                  <a:srgbClr val="FF0000"/>
                </a:solidFill>
              </a:rPr>
              <a:t>lung tumor</a:t>
            </a:r>
            <a:r>
              <a:rPr lang="en-US" sz="2800" dirty="0"/>
              <a:t>, the probability of </a:t>
            </a:r>
            <a:r>
              <a:rPr lang="en-US" sz="2800" dirty="0">
                <a:solidFill>
                  <a:schemeClr val="accent2"/>
                </a:solidFill>
              </a:rPr>
              <a:t>heavy smoking</a:t>
            </a:r>
            <a:r>
              <a:rPr lang="en-US" sz="2800" dirty="0"/>
              <a:t> and of </a:t>
            </a:r>
            <a:r>
              <a:rPr lang="en-US" sz="2800" dirty="0">
                <a:solidFill>
                  <a:schemeClr val="accent2"/>
                </a:solidFill>
              </a:rPr>
              <a:t>exposure to toxics</a:t>
            </a:r>
            <a:r>
              <a:rPr lang="en-US" sz="2800" dirty="0"/>
              <a:t> both go up</a:t>
            </a:r>
          </a:p>
        </p:txBody>
      </p:sp>
      <p:sp>
        <p:nvSpPr>
          <p:cNvPr id="65554" name="Rectangle 19"/>
          <p:cNvSpPr>
            <a:spLocks noChangeArrowheads="1"/>
          </p:cNvSpPr>
          <p:nvPr/>
        </p:nvSpPr>
        <p:spPr bwMode="auto">
          <a:xfrm>
            <a:off x="4462463" y="606425"/>
            <a:ext cx="4295775" cy="193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227013" indent="-227013">
              <a:spcBef>
                <a:spcPct val="20000"/>
              </a:spcBef>
              <a:buFontTx/>
              <a:buChar char="•"/>
            </a:pPr>
            <a:endParaRPr lang="en-US" sz="2800" dirty="0">
              <a:latin typeface="Calibri"/>
            </a:endParaRPr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2376488" y="2957513"/>
            <a:ext cx="6165850" cy="3154362"/>
            <a:chOff x="1497" y="1863"/>
            <a:chExt cx="3884" cy="1987"/>
          </a:xfrm>
        </p:grpSpPr>
        <p:sp>
          <p:nvSpPr>
            <p:cNvPr id="65556" name="Rectangle 21"/>
            <p:cNvSpPr>
              <a:spLocks noChangeArrowheads="1"/>
            </p:cNvSpPr>
            <p:nvPr/>
          </p:nvSpPr>
          <p:spPr bwMode="auto">
            <a:xfrm>
              <a:off x="2675" y="2633"/>
              <a:ext cx="2706" cy="12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/>
            <a:lstStyle/>
            <a:p>
              <a:pPr marL="227013" indent="-227013">
                <a:spcBef>
                  <a:spcPct val="20000"/>
                </a:spcBef>
                <a:buFontTx/>
                <a:buChar char="•"/>
              </a:pPr>
              <a:r>
                <a:rPr lang="en-US" sz="2800" dirty="0">
                  <a:latin typeface="Calibri"/>
                </a:rPr>
                <a:t>If we then observe </a:t>
              </a:r>
              <a:r>
                <a:rPr lang="en-US" sz="2800" dirty="0">
                  <a:solidFill>
                    <a:srgbClr val="FF0000"/>
                  </a:solidFill>
                  <a:latin typeface="Calibri"/>
                </a:rPr>
                <a:t>heavy smoking</a:t>
              </a:r>
              <a:r>
                <a:rPr lang="en-US" sz="2800" dirty="0">
                  <a:latin typeface="Calibri"/>
                </a:rPr>
                <a:t>, the probability of </a:t>
              </a:r>
              <a:r>
                <a:rPr lang="en-US" sz="2800" dirty="0">
                  <a:solidFill>
                    <a:schemeClr val="accent2"/>
                  </a:solidFill>
                  <a:latin typeface="Calibri"/>
                </a:rPr>
                <a:t>exposure to toxics</a:t>
              </a:r>
              <a:r>
                <a:rPr lang="en-US" sz="2800" dirty="0">
                  <a:latin typeface="Calibri"/>
                </a:rPr>
                <a:t> goes back down</a:t>
              </a:r>
            </a:p>
          </p:txBody>
        </p:sp>
        <p:sp>
          <p:nvSpPr>
            <p:cNvPr id="65557" name="Oval 22"/>
            <p:cNvSpPr>
              <a:spLocks noChangeArrowheads="1"/>
            </p:cNvSpPr>
            <p:nvPr/>
          </p:nvSpPr>
          <p:spPr bwMode="auto">
            <a:xfrm>
              <a:off x="1497" y="1863"/>
              <a:ext cx="800" cy="456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400" i="1" dirty="0">
                  <a:latin typeface="Calibri"/>
                </a:rPr>
                <a:t>Smoking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Decision making</a:t>
            </a:r>
          </a:p>
        </p:txBody>
      </p:sp>
      <p:sp>
        <p:nvSpPr>
          <p:cNvPr id="675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500" y="1657350"/>
            <a:ext cx="8115300" cy="4895850"/>
          </a:xfrm>
        </p:spPr>
        <p:txBody>
          <a:bodyPr/>
          <a:lstStyle/>
          <a:p>
            <a:pPr eaLnBrk="1" hangingPunct="1"/>
            <a:r>
              <a:rPr lang="en-US" dirty="0"/>
              <a:t>A decision is a medical domain might be a choice of treatment (e.g., radiation or chemotherapy)</a:t>
            </a:r>
          </a:p>
          <a:p>
            <a:pPr eaLnBrk="1" hangingPunct="1"/>
            <a:r>
              <a:rPr lang="en-US" dirty="0"/>
              <a:t>Decisions should be made to maximize expected utility</a:t>
            </a:r>
          </a:p>
          <a:p>
            <a:pPr eaLnBrk="1" hangingPunct="1"/>
            <a:r>
              <a:rPr lang="en-US" dirty="0"/>
              <a:t>View decision making in terms of</a:t>
            </a:r>
          </a:p>
          <a:p>
            <a:pPr lvl="1" eaLnBrk="1" hangingPunct="1"/>
            <a:r>
              <a:rPr lang="en-US" dirty="0">
                <a:ea typeface="ＭＳ Ｐゴシック" charset="0"/>
              </a:rPr>
              <a:t>Beliefs/Uncertainties</a:t>
            </a:r>
          </a:p>
          <a:p>
            <a:pPr lvl="1" eaLnBrk="1" hangingPunct="1"/>
            <a:r>
              <a:rPr lang="en-US" dirty="0">
                <a:ea typeface="ＭＳ Ｐゴシック" charset="0"/>
              </a:rPr>
              <a:t>Alternatives/Decisions</a:t>
            </a:r>
          </a:p>
          <a:p>
            <a:pPr lvl="1" eaLnBrk="1" hangingPunct="1"/>
            <a:r>
              <a:rPr lang="en-US" dirty="0">
                <a:ea typeface="ＭＳ Ｐゴシック" charset="0"/>
              </a:rPr>
              <a:t>Objectives/Utilities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2"/>
          <p:cNvSpPr>
            <a:spLocks noGrp="1" noChangeArrowheads="1"/>
          </p:cNvSpPr>
          <p:nvPr>
            <p:ph type="title"/>
          </p:nvPr>
        </p:nvSpPr>
        <p:spPr>
          <a:xfrm>
            <a:off x="658813" y="214313"/>
            <a:ext cx="7772400" cy="1143000"/>
          </a:xfrm>
        </p:spPr>
        <p:txBody>
          <a:bodyPr/>
          <a:lstStyle/>
          <a:p>
            <a:pPr algn="l" eaLnBrk="1" hangingPunct="1"/>
            <a:r>
              <a:rPr lang="en-US" dirty="0"/>
              <a:t>A Decision Problem</a:t>
            </a:r>
          </a:p>
        </p:txBody>
      </p:sp>
      <p:sp>
        <p:nvSpPr>
          <p:cNvPr id="69634" name="Text Box 3"/>
          <p:cNvSpPr txBox="1">
            <a:spLocks noChangeArrowheads="1"/>
          </p:cNvSpPr>
          <p:nvPr/>
        </p:nvSpPr>
        <p:spPr bwMode="auto">
          <a:xfrm>
            <a:off x="1066800" y="2057400"/>
            <a:ext cx="7054936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dirty="0">
                <a:latin typeface="Calibri"/>
              </a:rPr>
              <a:t>Should I have my party inside or outside?</a:t>
            </a:r>
          </a:p>
        </p:txBody>
      </p:sp>
      <p:grpSp>
        <p:nvGrpSpPr>
          <p:cNvPr id="69635" name="Group 4"/>
          <p:cNvGrpSpPr>
            <a:grpSpLocks/>
          </p:cNvGrpSpPr>
          <p:nvPr/>
        </p:nvGrpSpPr>
        <p:grpSpPr bwMode="auto">
          <a:xfrm>
            <a:off x="2422525" y="3200400"/>
            <a:ext cx="4740275" cy="3286125"/>
            <a:chOff x="1524" y="1556"/>
            <a:chExt cx="2986" cy="2070"/>
          </a:xfrm>
        </p:grpSpPr>
        <p:sp>
          <p:nvSpPr>
            <p:cNvPr id="69637" name="Rectangle 5"/>
            <p:cNvSpPr>
              <a:spLocks noChangeArrowheads="1"/>
            </p:cNvSpPr>
            <p:nvPr/>
          </p:nvSpPr>
          <p:spPr bwMode="auto">
            <a:xfrm>
              <a:off x="1524" y="2601"/>
              <a:ext cx="145" cy="163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38" name="Line 6"/>
            <p:cNvSpPr>
              <a:spLocks noChangeShapeType="1"/>
            </p:cNvSpPr>
            <p:nvPr/>
          </p:nvSpPr>
          <p:spPr bwMode="auto">
            <a:xfrm>
              <a:off x="1665" y="2764"/>
              <a:ext cx="158" cy="46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39" name="Line 7"/>
            <p:cNvSpPr>
              <a:spLocks noChangeShapeType="1"/>
            </p:cNvSpPr>
            <p:nvPr/>
          </p:nvSpPr>
          <p:spPr bwMode="auto">
            <a:xfrm flipV="1">
              <a:off x="1834" y="3228"/>
              <a:ext cx="63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40" name="Line 8"/>
            <p:cNvSpPr>
              <a:spLocks noChangeShapeType="1"/>
            </p:cNvSpPr>
            <p:nvPr/>
          </p:nvSpPr>
          <p:spPr bwMode="auto">
            <a:xfrm flipV="1">
              <a:off x="1668" y="2135"/>
              <a:ext cx="178" cy="45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41" name="Line 9"/>
            <p:cNvSpPr>
              <a:spLocks noChangeShapeType="1"/>
            </p:cNvSpPr>
            <p:nvPr/>
          </p:nvSpPr>
          <p:spPr bwMode="auto">
            <a:xfrm>
              <a:off x="1844" y="2142"/>
              <a:ext cx="64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42" name="Text Box 10"/>
            <p:cNvSpPr txBox="1">
              <a:spLocks noChangeArrowheads="1"/>
            </p:cNvSpPr>
            <p:nvPr/>
          </p:nvSpPr>
          <p:spPr bwMode="auto">
            <a:xfrm>
              <a:off x="1842" y="1847"/>
              <a:ext cx="31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i="1" dirty="0">
                  <a:latin typeface="Calibri"/>
                </a:rPr>
                <a:t>in</a:t>
              </a:r>
            </a:p>
          </p:txBody>
        </p:sp>
        <p:sp>
          <p:nvSpPr>
            <p:cNvPr id="69643" name="Text Box 11"/>
            <p:cNvSpPr txBox="1">
              <a:spLocks noChangeArrowheads="1"/>
            </p:cNvSpPr>
            <p:nvPr/>
          </p:nvSpPr>
          <p:spPr bwMode="auto">
            <a:xfrm>
              <a:off x="1878" y="2928"/>
              <a:ext cx="46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i="1" dirty="0">
                  <a:latin typeface="Calibri"/>
                </a:rPr>
                <a:t>out</a:t>
              </a:r>
            </a:p>
          </p:txBody>
        </p:sp>
        <p:sp>
          <p:nvSpPr>
            <p:cNvPr id="69644" name="Rectangle 12"/>
            <p:cNvSpPr>
              <a:spLocks noChangeArrowheads="1"/>
            </p:cNvSpPr>
            <p:nvPr/>
          </p:nvSpPr>
          <p:spPr bwMode="auto">
            <a:xfrm>
              <a:off x="3521" y="1585"/>
              <a:ext cx="781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800" i="1" dirty="0">
                  <a:latin typeface="Calibri"/>
                </a:rPr>
                <a:t>Regret</a:t>
              </a:r>
            </a:p>
          </p:txBody>
        </p:sp>
        <p:sp>
          <p:nvSpPr>
            <p:cNvPr id="69645" name="Rectangle 13"/>
            <p:cNvSpPr>
              <a:spLocks noChangeArrowheads="1"/>
            </p:cNvSpPr>
            <p:nvPr/>
          </p:nvSpPr>
          <p:spPr bwMode="auto">
            <a:xfrm>
              <a:off x="3529" y="2184"/>
              <a:ext cx="941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800" i="1" dirty="0">
                  <a:latin typeface="Calibri"/>
                </a:rPr>
                <a:t>Relieved</a:t>
              </a:r>
            </a:p>
          </p:txBody>
        </p:sp>
        <p:sp>
          <p:nvSpPr>
            <p:cNvPr id="69646" name="Rectangle 14"/>
            <p:cNvSpPr>
              <a:spLocks noChangeArrowheads="1"/>
            </p:cNvSpPr>
            <p:nvPr/>
          </p:nvSpPr>
          <p:spPr bwMode="auto">
            <a:xfrm>
              <a:off x="3495" y="2699"/>
              <a:ext cx="896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800" i="1" dirty="0">
                  <a:latin typeface="Calibri"/>
                </a:rPr>
                <a:t>Perfect!</a:t>
              </a:r>
            </a:p>
          </p:txBody>
        </p:sp>
        <p:sp>
          <p:nvSpPr>
            <p:cNvPr id="69647" name="Rectangle 15"/>
            <p:cNvSpPr>
              <a:spLocks noChangeArrowheads="1"/>
            </p:cNvSpPr>
            <p:nvPr/>
          </p:nvSpPr>
          <p:spPr bwMode="auto">
            <a:xfrm>
              <a:off x="3580" y="3273"/>
              <a:ext cx="930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800" i="1" dirty="0">
                  <a:latin typeface="Calibri"/>
                </a:rPr>
                <a:t>Disaster </a:t>
              </a:r>
            </a:p>
          </p:txBody>
        </p:sp>
        <p:grpSp>
          <p:nvGrpSpPr>
            <p:cNvPr id="69648" name="Group 16"/>
            <p:cNvGrpSpPr>
              <a:grpSpLocks/>
            </p:cNvGrpSpPr>
            <p:nvPr/>
          </p:nvGrpSpPr>
          <p:grpSpPr bwMode="auto">
            <a:xfrm>
              <a:off x="2390" y="1556"/>
              <a:ext cx="1065" cy="1000"/>
              <a:chOff x="2390" y="1556"/>
              <a:chExt cx="1065" cy="1000"/>
            </a:xfrm>
          </p:grpSpPr>
          <p:sp>
            <p:nvSpPr>
              <p:cNvPr id="69659" name="Line 17"/>
              <p:cNvSpPr>
                <a:spLocks noChangeShapeType="1"/>
              </p:cNvSpPr>
              <p:nvPr/>
            </p:nvSpPr>
            <p:spPr bwMode="auto">
              <a:xfrm>
                <a:off x="2633" y="2236"/>
                <a:ext cx="184" cy="22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60" name="Line 18"/>
              <p:cNvSpPr>
                <a:spLocks noChangeShapeType="1"/>
              </p:cNvSpPr>
              <p:nvPr/>
            </p:nvSpPr>
            <p:spPr bwMode="auto">
              <a:xfrm flipV="1">
                <a:off x="2821" y="2459"/>
                <a:ext cx="63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61" name="Line 19"/>
              <p:cNvSpPr>
                <a:spLocks noChangeShapeType="1"/>
              </p:cNvSpPr>
              <p:nvPr/>
            </p:nvSpPr>
            <p:spPr bwMode="auto">
              <a:xfrm flipV="1">
                <a:off x="2626" y="1837"/>
                <a:ext cx="159" cy="229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62" name="Line 20"/>
              <p:cNvSpPr>
                <a:spLocks noChangeShapeType="1"/>
              </p:cNvSpPr>
              <p:nvPr/>
            </p:nvSpPr>
            <p:spPr bwMode="auto">
              <a:xfrm>
                <a:off x="2789" y="1843"/>
                <a:ext cx="63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63" name="Oval 21"/>
              <p:cNvSpPr>
                <a:spLocks noChangeArrowheads="1"/>
              </p:cNvSpPr>
              <p:nvPr/>
            </p:nvSpPr>
            <p:spPr bwMode="auto">
              <a:xfrm>
                <a:off x="2492" y="2062"/>
                <a:ext cx="172" cy="180"/>
              </a:xfrm>
              <a:prstGeom prst="ellipse">
                <a:avLst/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64" name="Text Box 22"/>
              <p:cNvSpPr txBox="1">
                <a:spLocks noChangeArrowheads="1"/>
              </p:cNvSpPr>
              <p:nvPr/>
            </p:nvSpPr>
            <p:spPr bwMode="auto">
              <a:xfrm>
                <a:off x="2847" y="1556"/>
                <a:ext cx="60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 type="none" w="sm" len="sm"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r>
                  <a:rPr lang="en-US" i="1" dirty="0">
                    <a:latin typeface="Calibri"/>
                  </a:rPr>
                  <a:t>dry</a:t>
                </a:r>
              </a:p>
            </p:txBody>
          </p:sp>
          <p:sp>
            <p:nvSpPr>
              <p:cNvPr id="69665" name="Text Box 23"/>
              <p:cNvSpPr txBox="1">
                <a:spLocks noChangeArrowheads="1"/>
              </p:cNvSpPr>
              <p:nvPr/>
            </p:nvSpPr>
            <p:spPr bwMode="auto">
              <a:xfrm>
                <a:off x="2916" y="2184"/>
                <a:ext cx="506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 type="none" w="sm" len="sm"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r>
                  <a:rPr lang="en-US" i="1" dirty="0">
                    <a:latin typeface="Calibri"/>
                  </a:rPr>
                  <a:t>wet</a:t>
                </a:r>
              </a:p>
            </p:txBody>
          </p:sp>
          <p:sp>
            <p:nvSpPr>
              <p:cNvPr id="69666" name="Rectangle 24"/>
              <p:cNvSpPr>
                <a:spLocks noChangeArrowheads="1"/>
              </p:cNvSpPr>
              <p:nvPr/>
            </p:nvSpPr>
            <p:spPr bwMode="auto">
              <a:xfrm>
                <a:off x="2390" y="1754"/>
                <a:ext cx="45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 type="none" w="sm" len="sm"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eaLnBrk="0" hangingPunct="0"/>
                <a:endParaRPr lang="en-US" sz="2400" i="1" dirty="0">
                  <a:latin typeface="Calibri"/>
                </a:endParaRPr>
              </a:p>
            </p:txBody>
          </p:sp>
          <p:sp>
            <p:nvSpPr>
              <p:cNvPr id="69667" name="Rectangle 25"/>
              <p:cNvSpPr>
                <a:spLocks noChangeArrowheads="1"/>
              </p:cNvSpPr>
              <p:nvPr/>
            </p:nvSpPr>
            <p:spPr bwMode="auto">
              <a:xfrm>
                <a:off x="2398" y="2268"/>
                <a:ext cx="116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 type="none" w="sm" len="sm"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eaLnBrk="0" hangingPunct="0"/>
                <a:endParaRPr lang="en-US" sz="2400" i="1" dirty="0">
                  <a:latin typeface="Calibri"/>
                </a:endParaRPr>
              </a:p>
            </p:txBody>
          </p:sp>
        </p:grpSp>
        <p:grpSp>
          <p:nvGrpSpPr>
            <p:cNvPr id="69649" name="Group 26"/>
            <p:cNvGrpSpPr>
              <a:grpSpLocks/>
            </p:cNvGrpSpPr>
            <p:nvPr/>
          </p:nvGrpSpPr>
          <p:grpSpPr bwMode="auto">
            <a:xfrm>
              <a:off x="2377" y="2626"/>
              <a:ext cx="1065" cy="1000"/>
              <a:chOff x="2390" y="1556"/>
              <a:chExt cx="1065" cy="1000"/>
            </a:xfrm>
          </p:grpSpPr>
          <p:sp>
            <p:nvSpPr>
              <p:cNvPr id="69650" name="Line 27"/>
              <p:cNvSpPr>
                <a:spLocks noChangeShapeType="1"/>
              </p:cNvSpPr>
              <p:nvPr/>
            </p:nvSpPr>
            <p:spPr bwMode="auto">
              <a:xfrm>
                <a:off x="2633" y="2236"/>
                <a:ext cx="184" cy="22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51" name="Line 28"/>
              <p:cNvSpPr>
                <a:spLocks noChangeShapeType="1"/>
              </p:cNvSpPr>
              <p:nvPr/>
            </p:nvSpPr>
            <p:spPr bwMode="auto">
              <a:xfrm flipV="1">
                <a:off x="2821" y="2459"/>
                <a:ext cx="63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52" name="Line 29"/>
              <p:cNvSpPr>
                <a:spLocks noChangeShapeType="1"/>
              </p:cNvSpPr>
              <p:nvPr/>
            </p:nvSpPr>
            <p:spPr bwMode="auto">
              <a:xfrm flipV="1">
                <a:off x="2626" y="1837"/>
                <a:ext cx="159" cy="229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53" name="Line 30"/>
              <p:cNvSpPr>
                <a:spLocks noChangeShapeType="1"/>
              </p:cNvSpPr>
              <p:nvPr/>
            </p:nvSpPr>
            <p:spPr bwMode="auto">
              <a:xfrm>
                <a:off x="2789" y="1843"/>
                <a:ext cx="63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54" name="Oval 31"/>
              <p:cNvSpPr>
                <a:spLocks noChangeArrowheads="1"/>
              </p:cNvSpPr>
              <p:nvPr/>
            </p:nvSpPr>
            <p:spPr bwMode="auto">
              <a:xfrm>
                <a:off x="2492" y="2062"/>
                <a:ext cx="172" cy="180"/>
              </a:xfrm>
              <a:prstGeom prst="ellipse">
                <a:avLst/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55" name="Text Box 32"/>
              <p:cNvSpPr txBox="1">
                <a:spLocks noChangeArrowheads="1"/>
              </p:cNvSpPr>
              <p:nvPr/>
            </p:nvSpPr>
            <p:spPr bwMode="auto">
              <a:xfrm>
                <a:off x="2847" y="1556"/>
                <a:ext cx="60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 type="none" w="sm" len="sm"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r>
                  <a:rPr lang="en-US" i="1" dirty="0">
                    <a:latin typeface="Calibri"/>
                  </a:rPr>
                  <a:t>dry</a:t>
                </a:r>
              </a:p>
            </p:txBody>
          </p:sp>
          <p:sp>
            <p:nvSpPr>
              <p:cNvPr id="69656" name="Text Box 33"/>
              <p:cNvSpPr txBox="1">
                <a:spLocks noChangeArrowheads="1"/>
              </p:cNvSpPr>
              <p:nvPr/>
            </p:nvSpPr>
            <p:spPr bwMode="auto">
              <a:xfrm>
                <a:off x="2916" y="2184"/>
                <a:ext cx="506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 type="none" w="sm" len="sm"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r>
                  <a:rPr lang="en-US" i="1" dirty="0">
                    <a:latin typeface="Calibri"/>
                  </a:rPr>
                  <a:t>wet</a:t>
                </a:r>
              </a:p>
            </p:txBody>
          </p:sp>
          <p:sp>
            <p:nvSpPr>
              <p:cNvPr id="69657" name="Rectangle 34"/>
              <p:cNvSpPr>
                <a:spLocks noChangeArrowheads="1"/>
              </p:cNvSpPr>
              <p:nvPr/>
            </p:nvSpPr>
            <p:spPr bwMode="auto">
              <a:xfrm>
                <a:off x="2390" y="1754"/>
                <a:ext cx="45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 type="none" w="sm" len="sm"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eaLnBrk="0" hangingPunct="0"/>
                <a:endParaRPr lang="en-US" sz="2400" i="1" dirty="0">
                  <a:latin typeface="Calibri"/>
                </a:endParaRPr>
              </a:p>
            </p:txBody>
          </p:sp>
          <p:sp>
            <p:nvSpPr>
              <p:cNvPr id="69658" name="Rectangle 35"/>
              <p:cNvSpPr>
                <a:spLocks noChangeArrowheads="1"/>
              </p:cNvSpPr>
              <p:nvPr/>
            </p:nvSpPr>
            <p:spPr bwMode="auto">
              <a:xfrm>
                <a:off x="2398" y="2268"/>
                <a:ext cx="116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 type="none" w="sm" len="sm"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eaLnBrk="0" hangingPunct="0"/>
                <a:endParaRPr lang="en-US" sz="2400" i="1" dirty="0">
                  <a:latin typeface="Calibri"/>
                </a:endParaRPr>
              </a:p>
            </p:txBody>
          </p:sp>
        </p:grpSp>
      </p:grpSp>
      <p:pic>
        <p:nvPicPr>
          <p:cNvPr id="69636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228600"/>
            <a:ext cx="2349500" cy="200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Value Function</a:t>
            </a:r>
          </a:p>
        </p:txBody>
      </p:sp>
      <p:sp>
        <p:nvSpPr>
          <p:cNvPr id="716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008063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dirty="0"/>
              <a:t>A numerical score over all possible </a:t>
            </a:r>
            <a:r>
              <a:rPr lang="en-US" dirty="0" smtClean="0"/>
              <a:t>states allows a BBN </a:t>
            </a:r>
            <a:r>
              <a:rPr lang="en-US" dirty="0"/>
              <a:t>to be used to make decisions</a:t>
            </a:r>
          </a:p>
        </p:txBody>
      </p:sp>
      <p:graphicFrame>
        <p:nvGraphicFramePr>
          <p:cNvPr id="71683" name="Object 2"/>
          <p:cNvGraphicFramePr>
            <a:graphicFrameLocks noChangeAspect="1"/>
          </p:cNvGraphicFramePr>
          <p:nvPr/>
        </p:nvGraphicFramePr>
        <p:xfrm>
          <a:off x="1752600" y="3352800"/>
          <a:ext cx="5867400" cy="269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90" name="Document" r:id="rId4" imgW="5867400" imgH="2705100" progId="Word.Document.8">
                  <p:embed/>
                </p:oleObj>
              </mc:Choice>
              <mc:Fallback>
                <p:oleObj name="Document" r:id="rId4" imgW="5867400" imgH="2705100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3352800"/>
                        <a:ext cx="5867400" cy="2692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/>
              <a:t>BBN Definition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105400"/>
          </a:xfrm>
        </p:spPr>
        <p:txBody>
          <a:bodyPr/>
          <a:lstStyle/>
          <a:p>
            <a:r>
              <a:rPr lang="en-US" dirty="0"/>
              <a:t>AKA Bayesian Network, Bayes Net</a:t>
            </a:r>
          </a:p>
          <a:p>
            <a:r>
              <a:rPr lang="en-US" dirty="0"/>
              <a:t>A graphical model (as a DAG) of probabilistic relationships among a set of random variables</a:t>
            </a:r>
          </a:p>
          <a:p>
            <a:r>
              <a:rPr lang="en-US" dirty="0"/>
              <a:t>Links represent direct influence of one variable on another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200" y="3886200"/>
            <a:ext cx="5229225" cy="295592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  <a:effectLst/>
        </p:spPr>
      </p:pic>
      <p:sp>
        <p:nvSpPr>
          <p:cNvPr id="20484" name="TextBox 4"/>
          <p:cNvSpPr txBox="1">
            <a:spLocks noChangeArrowheads="1"/>
          </p:cNvSpPr>
          <p:nvPr/>
        </p:nvSpPr>
        <p:spPr bwMode="auto">
          <a:xfrm>
            <a:off x="7696200" y="6248400"/>
            <a:ext cx="11080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>
                <a:hlinkClick r:id="rId3"/>
              </a:rPr>
              <a:t>source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Two software tools</a:t>
            </a:r>
          </a:p>
        </p:txBody>
      </p:sp>
      <p:sp>
        <p:nvSpPr>
          <p:cNvPr id="737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305800" cy="4800600"/>
          </a:xfrm>
        </p:spPr>
        <p:txBody>
          <a:bodyPr/>
          <a:lstStyle/>
          <a:p>
            <a:pPr eaLnBrk="1" hangingPunct="1"/>
            <a:r>
              <a:rPr lang="en-US" dirty="0">
                <a:hlinkClick r:id="rId2"/>
              </a:rPr>
              <a:t>Netica</a:t>
            </a:r>
            <a:r>
              <a:rPr lang="en-US" dirty="0"/>
              <a:t>: Windows app for working with Bayes-</a:t>
            </a:r>
            <a:r>
              <a:rPr lang="en-US" dirty="0" err="1"/>
              <a:t>ian</a:t>
            </a:r>
            <a:r>
              <a:rPr lang="en-US" dirty="0"/>
              <a:t> belief networks and influence diagrams</a:t>
            </a:r>
          </a:p>
          <a:p>
            <a:pPr lvl="1" eaLnBrk="1" hangingPunct="1"/>
            <a:r>
              <a:rPr lang="en-US" dirty="0">
                <a:ea typeface="ＭＳ Ｐゴシック" charset="0"/>
              </a:rPr>
              <a:t>A commercial </a:t>
            </a:r>
            <a:r>
              <a:rPr lang="en-US" dirty="0" smtClean="0">
                <a:ea typeface="ＭＳ Ｐゴシック" charset="0"/>
              </a:rPr>
              <a:t>product, </a:t>
            </a:r>
            <a:r>
              <a:rPr lang="en-US" dirty="0">
                <a:ea typeface="ＭＳ Ｐゴシック" charset="0"/>
              </a:rPr>
              <a:t>free for small networks</a:t>
            </a:r>
          </a:p>
          <a:p>
            <a:pPr lvl="1" eaLnBrk="1" hangingPunct="1"/>
            <a:r>
              <a:rPr lang="en-US" dirty="0" smtClean="0">
                <a:ea typeface="ＭＳ Ｐゴシック" charset="0"/>
              </a:rPr>
              <a:t>Includes </a:t>
            </a:r>
            <a:r>
              <a:rPr lang="en-US" dirty="0">
                <a:ea typeface="ＭＳ Ｐゴシック" charset="0"/>
              </a:rPr>
              <a:t>graphical editor, compiler, inference engine, etc</a:t>
            </a:r>
            <a:r>
              <a:rPr lang="en-US" dirty="0" smtClean="0">
                <a:ea typeface="ＭＳ Ｐゴシック" charset="0"/>
              </a:rPr>
              <a:t>.</a:t>
            </a:r>
          </a:p>
          <a:p>
            <a:pPr eaLnBrk="1" hangingPunct="1"/>
            <a:r>
              <a:rPr lang="en-US" dirty="0" smtClean="0">
                <a:hlinkClick r:id="rId3"/>
              </a:rPr>
              <a:t>Hugin</a:t>
            </a:r>
            <a:r>
              <a:rPr lang="en-US" dirty="0" smtClean="0"/>
              <a:t>: free demo version for </a:t>
            </a:r>
            <a:r>
              <a:rPr lang="en-US" dirty="0" err="1" smtClean="0"/>
              <a:t>linux</a:t>
            </a:r>
            <a:r>
              <a:rPr lang="en-US" dirty="0" smtClean="0"/>
              <a:t>, mac, windows</a:t>
            </a:r>
            <a:endParaRPr lang="en-US" dirty="0">
              <a:ea typeface="ＭＳ Ｐゴシック" charset="0"/>
            </a:endParaRPr>
          </a:p>
          <a:p>
            <a:pPr eaLnBrk="1" hangingPunct="1"/>
            <a:r>
              <a:rPr lang="en-US" dirty="0">
                <a:hlinkClick r:id="rId4"/>
              </a:rPr>
              <a:t>Samiam</a:t>
            </a:r>
            <a:r>
              <a:rPr lang="en-US" dirty="0"/>
              <a:t>: Java system for modeling and reasoning with Bayesian networks</a:t>
            </a:r>
          </a:p>
          <a:p>
            <a:pPr lvl="1" eaLnBrk="1" hangingPunct="1"/>
            <a:r>
              <a:rPr lang="en-US" dirty="0">
                <a:ea typeface="ＭＳ Ｐゴシック" charset="0"/>
              </a:rPr>
              <a:t>Includes a GUI and reasoning engine</a:t>
            </a:r>
          </a:p>
          <a:p>
            <a:pPr lvl="1" eaLnBrk="1" hangingPunct="1"/>
            <a:endParaRPr lang="en-US" dirty="0"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747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pic>
        <p:nvPicPr>
          <p:cNvPr id="7475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Same BBN model in Hugin app</a:t>
            </a:r>
            <a:endParaRPr lang="en-US" dirty="0"/>
          </a:p>
        </p:txBody>
      </p:sp>
      <p:pic>
        <p:nvPicPr>
          <p:cNvPr id="6" name="Picture 5" descr="Screen Shot 2017-04-24 at 2.59.53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990600"/>
            <a:ext cx="8209503" cy="6496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37913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768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pic>
        <p:nvPicPr>
          <p:cNvPr id="7680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6804" name="Rectangle 5"/>
          <p:cNvSpPr>
            <a:spLocks noChangeArrowheads="1"/>
          </p:cNvSpPr>
          <p:nvPr/>
        </p:nvSpPr>
        <p:spPr bwMode="auto">
          <a:xfrm>
            <a:off x="-228600" y="1295400"/>
            <a:ext cx="8610600" cy="1447800"/>
          </a:xfrm>
          <a:prstGeom prst="rect">
            <a:avLst/>
          </a:prstGeom>
          <a:noFill/>
          <a:ln w="762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6805" name="Text Box 6"/>
          <p:cNvSpPr txBox="1">
            <a:spLocks noChangeArrowheads="1"/>
          </p:cNvSpPr>
          <p:nvPr/>
        </p:nvSpPr>
        <p:spPr bwMode="auto">
          <a:xfrm>
            <a:off x="1447800" y="685800"/>
            <a:ext cx="5873750" cy="641350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600" b="1">
                <a:solidFill>
                  <a:srgbClr val="FF0000"/>
                </a:solidFill>
              </a:rPr>
              <a:t>Predispositions or causes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788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pic>
        <p:nvPicPr>
          <p:cNvPr id="7885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8852" name="Rectangle 5"/>
          <p:cNvSpPr>
            <a:spLocks noChangeArrowheads="1"/>
          </p:cNvSpPr>
          <p:nvPr/>
        </p:nvSpPr>
        <p:spPr bwMode="auto">
          <a:xfrm>
            <a:off x="-304800" y="2705100"/>
            <a:ext cx="9448800" cy="1447800"/>
          </a:xfrm>
          <a:prstGeom prst="rect">
            <a:avLst/>
          </a:prstGeom>
          <a:noFill/>
          <a:ln w="762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53" name="Text Box 7"/>
          <p:cNvSpPr txBox="1">
            <a:spLocks noChangeArrowheads="1"/>
          </p:cNvSpPr>
          <p:nvPr/>
        </p:nvSpPr>
        <p:spPr bwMode="auto">
          <a:xfrm>
            <a:off x="1965325" y="1981200"/>
            <a:ext cx="5213350" cy="641350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600" b="1">
                <a:solidFill>
                  <a:srgbClr val="FF0000"/>
                </a:solidFill>
              </a:rPr>
              <a:t>Conditions or diseases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808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pic>
        <p:nvPicPr>
          <p:cNvPr id="8089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0900" name="Rectangle 5"/>
          <p:cNvSpPr>
            <a:spLocks noChangeArrowheads="1"/>
          </p:cNvSpPr>
          <p:nvPr/>
        </p:nvSpPr>
        <p:spPr bwMode="auto">
          <a:xfrm>
            <a:off x="1219200" y="3886200"/>
            <a:ext cx="4038600" cy="1447800"/>
          </a:xfrm>
          <a:prstGeom prst="rect">
            <a:avLst/>
          </a:prstGeom>
          <a:noFill/>
          <a:ln w="762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0901" name="Text Box 6"/>
          <p:cNvSpPr txBox="1">
            <a:spLocks noChangeArrowheads="1"/>
          </p:cNvSpPr>
          <p:nvPr/>
        </p:nvSpPr>
        <p:spPr bwMode="auto">
          <a:xfrm>
            <a:off x="1339850" y="3168650"/>
            <a:ext cx="3765550" cy="641350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600" b="1">
                <a:solidFill>
                  <a:srgbClr val="FF0000"/>
                </a:solidFill>
              </a:rPr>
              <a:t>Functional Node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829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pic>
        <p:nvPicPr>
          <p:cNvPr id="8294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948" name="Rectangle 5"/>
          <p:cNvSpPr>
            <a:spLocks noChangeArrowheads="1"/>
          </p:cNvSpPr>
          <p:nvPr/>
        </p:nvSpPr>
        <p:spPr bwMode="auto">
          <a:xfrm>
            <a:off x="-304800" y="5257800"/>
            <a:ext cx="7162800" cy="1447800"/>
          </a:xfrm>
          <a:prstGeom prst="rect">
            <a:avLst/>
          </a:prstGeom>
          <a:noFill/>
          <a:ln w="762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949" name="Text Box 6"/>
          <p:cNvSpPr txBox="1">
            <a:spLocks noChangeArrowheads="1"/>
          </p:cNvSpPr>
          <p:nvPr/>
        </p:nvSpPr>
        <p:spPr bwMode="auto">
          <a:xfrm>
            <a:off x="914400" y="4572000"/>
            <a:ext cx="4705350" cy="641350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600" b="1">
                <a:solidFill>
                  <a:srgbClr val="FF0000"/>
                </a:solidFill>
              </a:rPr>
              <a:t>Symptoms or effects</a:t>
            </a:r>
          </a:p>
        </p:txBody>
      </p:sp>
      <p:sp>
        <p:nvSpPr>
          <p:cNvPr id="82950" name="TextBox 8"/>
          <p:cNvSpPr txBox="1">
            <a:spLocks noChangeArrowheads="1"/>
          </p:cNvSpPr>
          <p:nvPr/>
        </p:nvSpPr>
        <p:spPr bwMode="auto">
          <a:xfrm>
            <a:off x="7086600" y="5638800"/>
            <a:ext cx="1524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i="1">
                <a:solidFill>
                  <a:srgbClr val="FF0000"/>
                </a:solidFill>
              </a:rPr>
              <a:t>Dyspnea is shortness of breath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sz="4000" dirty="0"/>
              <a:t>Decision Making with BBNs</a:t>
            </a:r>
          </a:p>
        </p:txBody>
      </p:sp>
      <p:sp>
        <p:nvSpPr>
          <p:cNvPr id="84994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/>
          <a:lstStyle/>
          <a:p>
            <a:r>
              <a:rPr lang="en-US" dirty="0"/>
              <a:t>Today’s weather forecast might be either sunny, cloudy or rainy</a:t>
            </a:r>
          </a:p>
          <a:p>
            <a:r>
              <a:rPr lang="en-US" dirty="0"/>
              <a:t>Should you take an umbrella when you leave?</a:t>
            </a:r>
          </a:p>
          <a:p>
            <a:r>
              <a:rPr lang="en-US" dirty="0"/>
              <a:t>Your decision depends only on the forecast</a:t>
            </a:r>
          </a:p>
          <a:p>
            <a:pPr lvl="1"/>
            <a:r>
              <a:rPr lang="en-US" dirty="0">
                <a:ea typeface="ＭＳ Ｐゴシック" charset="0"/>
              </a:rPr>
              <a:t>The forecast “depends on” the actual weather</a:t>
            </a:r>
          </a:p>
          <a:p>
            <a:r>
              <a:rPr lang="en-US" dirty="0"/>
              <a:t>Your satisfaction depends on your decision and the weather</a:t>
            </a:r>
          </a:p>
          <a:p>
            <a:pPr lvl="1"/>
            <a:r>
              <a:rPr lang="en-US" dirty="0">
                <a:ea typeface="ＭＳ Ｐゴシック" charset="0"/>
              </a:rPr>
              <a:t>Assign a utility to each of four situations: (</a:t>
            </a:r>
            <a:r>
              <a:rPr lang="en-US" dirty="0" err="1">
                <a:ea typeface="ＭＳ Ｐゴシック" charset="0"/>
              </a:rPr>
              <a:t>rain|no</a:t>
            </a:r>
            <a:r>
              <a:rPr lang="en-US" dirty="0">
                <a:ea typeface="ＭＳ Ｐゴシック" charset="0"/>
              </a:rPr>
              <a:t> rain) x (umbrella, no umbrella)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sz="4000" dirty="0"/>
              <a:t>Decision Making with BBNs</a:t>
            </a:r>
          </a:p>
        </p:txBody>
      </p:sp>
      <p:sp>
        <p:nvSpPr>
          <p:cNvPr id="86018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/>
          <a:lstStyle/>
          <a:p>
            <a:r>
              <a:rPr lang="en-US" dirty="0"/>
              <a:t>Extend </a:t>
            </a:r>
            <a:r>
              <a:rPr lang="en-US" dirty="0" smtClean="0"/>
              <a:t>BBN </a:t>
            </a:r>
            <a:r>
              <a:rPr lang="en-US" dirty="0"/>
              <a:t>framework to include two new kinds of nodes: </a:t>
            </a:r>
            <a:r>
              <a:rPr lang="en-US" b="1" dirty="0" smtClean="0"/>
              <a:t>decision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b="1" dirty="0" smtClean="0"/>
              <a:t>utility</a:t>
            </a:r>
            <a:endParaRPr lang="en-US" b="1" dirty="0"/>
          </a:p>
          <a:p>
            <a:r>
              <a:rPr lang="en-US" b="1" dirty="0" smtClean="0"/>
              <a:t>Decision</a:t>
            </a:r>
            <a:r>
              <a:rPr lang="en-US" dirty="0" smtClean="0"/>
              <a:t> </a:t>
            </a:r>
            <a:r>
              <a:rPr lang="en-US" dirty="0"/>
              <a:t>node computes the expected utility of a decision given its parent(s</a:t>
            </a:r>
            <a:r>
              <a:rPr lang="en-US" dirty="0" smtClean="0"/>
              <a:t>) (e.g</a:t>
            </a:r>
            <a:r>
              <a:rPr lang="en-US" dirty="0"/>
              <a:t>., </a:t>
            </a:r>
            <a:r>
              <a:rPr lang="en-US" dirty="0" smtClean="0"/>
              <a:t>forecast) and </a:t>
            </a:r>
            <a:r>
              <a:rPr lang="en-US" dirty="0"/>
              <a:t>a valuation</a:t>
            </a:r>
          </a:p>
          <a:p>
            <a:r>
              <a:rPr lang="en-US" b="1" dirty="0" smtClean="0"/>
              <a:t>Utility</a:t>
            </a:r>
            <a:r>
              <a:rPr lang="en-US" dirty="0" smtClean="0"/>
              <a:t> </a:t>
            </a:r>
            <a:r>
              <a:rPr lang="en-US" dirty="0"/>
              <a:t>node </a:t>
            </a:r>
            <a:r>
              <a:rPr lang="en-US" dirty="0" smtClean="0"/>
              <a:t>computes </a:t>
            </a:r>
            <a:r>
              <a:rPr lang="en-US" dirty="0"/>
              <a:t>utility value given its parents, e.g. a decision and weather</a:t>
            </a:r>
          </a:p>
          <a:p>
            <a:pPr marL="566738" lvl="2" indent="-227013"/>
            <a:r>
              <a:rPr lang="en-US" sz="2800" dirty="0" smtClean="0">
                <a:ea typeface="ＭＳ Ｐゴシック" charset="0"/>
              </a:rPr>
              <a:t>A</a:t>
            </a:r>
            <a:r>
              <a:rPr lang="en-US" sz="2800" dirty="0" smtClean="0">
                <a:ea typeface="ＭＳ Ｐゴシック" charset="0"/>
              </a:rPr>
              <a:t>ssign </a:t>
            </a:r>
            <a:r>
              <a:rPr lang="en-US" sz="2800" dirty="0">
                <a:ea typeface="ＭＳ Ｐゴシック" charset="0"/>
              </a:rPr>
              <a:t>utility to </a:t>
            </a:r>
            <a:r>
              <a:rPr lang="en-US" sz="2800" dirty="0" smtClean="0">
                <a:ea typeface="ＭＳ Ｐゴシック" charset="0"/>
              </a:rPr>
              <a:t>each </a:t>
            </a:r>
            <a:r>
              <a:rPr lang="en-US" sz="2800" dirty="0">
                <a:ea typeface="ＭＳ Ｐゴシック" charset="0"/>
              </a:rPr>
              <a:t>situations: (</a:t>
            </a:r>
            <a:r>
              <a:rPr lang="en-US" sz="2800" dirty="0" err="1">
                <a:ea typeface="ＭＳ Ｐゴシック" charset="0"/>
              </a:rPr>
              <a:t>rain|no</a:t>
            </a:r>
            <a:r>
              <a:rPr lang="en-US" sz="2800" dirty="0">
                <a:ea typeface="ＭＳ Ｐゴシック" charset="0"/>
              </a:rPr>
              <a:t> rain) x (umbrella, no umbrella)</a:t>
            </a:r>
          </a:p>
          <a:p>
            <a:pPr marL="566738" lvl="2" indent="-227013"/>
            <a:r>
              <a:rPr lang="en-US" sz="2800" dirty="0" smtClean="0">
                <a:ea typeface="ＭＳ Ｐゴシック" charset="0"/>
              </a:rPr>
              <a:t>Utility v</a:t>
            </a:r>
            <a:r>
              <a:rPr lang="en-US" sz="2800" dirty="0" smtClean="0">
                <a:ea typeface="ＭＳ Ｐゴシック" charset="0"/>
              </a:rPr>
              <a:t>alue </a:t>
            </a:r>
            <a:r>
              <a:rPr lang="en-US" sz="2800" dirty="0">
                <a:ea typeface="ＭＳ Ｐゴシック" charset="0"/>
              </a:rPr>
              <a:t>assigned to each is probably subjective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870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pic>
        <p:nvPicPr>
          <p:cNvPr id="8704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1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Recall Bayes Rule</a:t>
            </a:r>
          </a:p>
        </p:txBody>
      </p:sp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1001713" y="1600200"/>
          <a:ext cx="7075487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1" name="Equation" r:id="rId4" imgW="2603500" imgH="203200" progId="Equation.3">
                  <p:embed/>
                </p:oleObj>
              </mc:Choice>
              <mc:Fallback>
                <p:oleObj name="Equation" r:id="rId4" imgW="2603500" imgH="203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1713" y="1600200"/>
                        <a:ext cx="7075487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7" name="Rectangle 4"/>
          <p:cNvSpPr>
            <a:spLocks noChangeArrowheads="1"/>
          </p:cNvSpPr>
          <p:nvPr/>
        </p:nvSpPr>
        <p:spPr bwMode="auto">
          <a:xfrm>
            <a:off x="2432050" y="3165475"/>
            <a:ext cx="4584700" cy="11985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1508" name="Object 3"/>
          <p:cNvGraphicFramePr>
            <a:graphicFrameLocks noChangeAspect="1"/>
          </p:cNvGraphicFramePr>
          <p:nvPr/>
        </p:nvGraphicFramePr>
        <p:xfrm>
          <a:off x="2509838" y="3194050"/>
          <a:ext cx="4451350" cy="116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2" name="Equation" r:id="rId6" imgW="1638300" imgH="419100" progId="Equation.3">
                  <p:embed/>
                </p:oleObj>
              </mc:Choice>
              <mc:Fallback>
                <p:oleObj name="Equation" r:id="rId6" imgW="1638300" imgH="4191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9838" y="3194050"/>
                        <a:ext cx="4451350" cy="1162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9" name="Text Box 6"/>
          <p:cNvSpPr txBox="1">
            <a:spLocks noChangeArrowheads="1"/>
          </p:cNvSpPr>
          <p:nvPr/>
        </p:nvSpPr>
        <p:spPr bwMode="auto">
          <a:xfrm>
            <a:off x="685800" y="4876800"/>
            <a:ext cx="7696200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000" dirty="0" smtClean="0"/>
              <a:t>Note </a:t>
            </a:r>
            <a:r>
              <a:rPr lang="en-US" sz="3000" dirty="0"/>
              <a:t>symmetry: </a:t>
            </a:r>
            <a:r>
              <a:rPr lang="en-US" sz="3000" dirty="0" smtClean="0"/>
              <a:t>can compute </a:t>
            </a:r>
            <a:r>
              <a:rPr lang="en-US" sz="3000" dirty="0"/>
              <a:t>probability of a </a:t>
            </a:r>
            <a:r>
              <a:rPr lang="en-US" sz="3000" i="1" dirty="0"/>
              <a:t>hypothesis given its evidence</a:t>
            </a:r>
            <a:r>
              <a:rPr lang="en-US" sz="3000" dirty="0"/>
              <a:t> </a:t>
            </a:r>
            <a:r>
              <a:rPr lang="en-US" sz="3000" dirty="0" smtClean="0"/>
              <a:t>as well as probability of </a:t>
            </a:r>
            <a:r>
              <a:rPr lang="en-US" sz="3000" i="1" dirty="0" smtClean="0"/>
              <a:t>evidence given hypothesis</a:t>
            </a:r>
            <a:endParaRPr lang="en-US" sz="3000" i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880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pic>
        <p:nvPicPr>
          <p:cNvPr id="8806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1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890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pic>
        <p:nvPicPr>
          <p:cNvPr id="8909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1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9092" name="Oval 5"/>
          <p:cNvSpPr>
            <a:spLocks noChangeArrowheads="1"/>
          </p:cNvSpPr>
          <p:nvPr/>
        </p:nvSpPr>
        <p:spPr bwMode="auto">
          <a:xfrm>
            <a:off x="2362200" y="2438400"/>
            <a:ext cx="1905000" cy="9906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093" name="Oval 6"/>
          <p:cNvSpPr>
            <a:spLocks noChangeArrowheads="1"/>
          </p:cNvSpPr>
          <p:nvPr/>
        </p:nvSpPr>
        <p:spPr bwMode="auto">
          <a:xfrm>
            <a:off x="2057400" y="4267200"/>
            <a:ext cx="1600200" cy="8382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901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pic>
        <p:nvPicPr>
          <p:cNvPr id="9011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1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0116" name="Oval 5"/>
          <p:cNvSpPr>
            <a:spLocks noChangeArrowheads="1"/>
          </p:cNvSpPr>
          <p:nvPr/>
        </p:nvSpPr>
        <p:spPr bwMode="auto">
          <a:xfrm>
            <a:off x="2362200" y="2743200"/>
            <a:ext cx="1905000" cy="9906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117" name="Oval 6"/>
          <p:cNvSpPr>
            <a:spLocks noChangeArrowheads="1"/>
          </p:cNvSpPr>
          <p:nvPr/>
        </p:nvSpPr>
        <p:spPr bwMode="auto">
          <a:xfrm>
            <a:off x="2057400" y="4267200"/>
            <a:ext cx="1600200" cy="8382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911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pic>
        <p:nvPicPr>
          <p:cNvPr id="9113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1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1140" name="Oval 5"/>
          <p:cNvSpPr>
            <a:spLocks noChangeArrowheads="1"/>
          </p:cNvSpPr>
          <p:nvPr/>
        </p:nvSpPr>
        <p:spPr bwMode="auto">
          <a:xfrm>
            <a:off x="2362200" y="2933700"/>
            <a:ext cx="1905000" cy="9906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141" name="Oval 6"/>
          <p:cNvSpPr>
            <a:spLocks noChangeArrowheads="1"/>
          </p:cNvSpPr>
          <p:nvPr/>
        </p:nvSpPr>
        <p:spPr bwMode="auto">
          <a:xfrm>
            <a:off x="2133600" y="4343400"/>
            <a:ext cx="1600200" cy="8382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Simple Bayesian Network</a:t>
            </a:r>
          </a:p>
        </p:txBody>
      </p:sp>
      <p:sp>
        <p:nvSpPr>
          <p:cNvPr id="23554" name="Oval 3"/>
          <p:cNvSpPr>
            <a:spLocks noChangeArrowheads="1"/>
          </p:cNvSpPr>
          <p:nvPr/>
        </p:nvSpPr>
        <p:spPr bwMode="auto">
          <a:xfrm>
            <a:off x="6604000" y="1828800"/>
            <a:ext cx="11811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Cancer</a:t>
            </a:r>
          </a:p>
        </p:txBody>
      </p:sp>
      <p:sp>
        <p:nvSpPr>
          <p:cNvPr id="23555" name="Oval 4"/>
          <p:cNvSpPr>
            <a:spLocks noChangeArrowheads="1"/>
          </p:cNvSpPr>
          <p:nvPr/>
        </p:nvSpPr>
        <p:spPr bwMode="auto">
          <a:xfrm>
            <a:off x="3352800" y="1803400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Smoking</a:t>
            </a:r>
            <a:endParaRPr lang="en-US" sz="2400" dirty="0">
              <a:latin typeface="Calibri"/>
            </a:endParaRPr>
          </a:p>
        </p:txBody>
      </p:sp>
      <p:sp>
        <p:nvSpPr>
          <p:cNvPr id="23556" name="Line 5"/>
          <p:cNvSpPr>
            <a:spLocks noChangeShapeType="1"/>
          </p:cNvSpPr>
          <p:nvPr/>
        </p:nvSpPr>
        <p:spPr bwMode="auto">
          <a:xfrm>
            <a:off x="4648200" y="2159000"/>
            <a:ext cx="1930400" cy="12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3557" name="Object 2"/>
          <p:cNvGraphicFramePr>
            <a:graphicFrameLocks noChangeAspect="1"/>
          </p:cNvGraphicFramePr>
          <p:nvPr/>
        </p:nvGraphicFramePr>
        <p:xfrm>
          <a:off x="339725" y="1882775"/>
          <a:ext cx="2952750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04" name="Equation" r:id="rId4" imgW="1282700" imgH="215900" progId="Equation.3">
                  <p:embed/>
                </p:oleObj>
              </mc:Choice>
              <mc:Fallback>
                <p:oleObj name="Equation" r:id="rId4" imgW="1282700" imgH="2159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725" y="1882775"/>
                        <a:ext cx="2952750" cy="500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8" name="Object 3"/>
          <p:cNvGraphicFramePr>
            <a:graphicFrameLocks noChangeAspect="1"/>
          </p:cNvGraphicFramePr>
          <p:nvPr/>
        </p:nvGraphicFramePr>
        <p:xfrm>
          <a:off x="4687888" y="2720975"/>
          <a:ext cx="4240212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05" name="Equation" r:id="rId6" imgW="1841500" imgH="215900" progId="Equation.3">
                  <p:embed/>
                </p:oleObj>
              </mc:Choice>
              <mc:Fallback>
                <p:oleObj name="Equation" r:id="rId6" imgW="1841500" imgH="2159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7888" y="2720975"/>
                        <a:ext cx="4240212" cy="500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3559" name="Group 8"/>
          <p:cNvGrpSpPr>
            <a:grpSpLocks/>
          </p:cNvGrpSpPr>
          <p:nvPr/>
        </p:nvGrpSpPr>
        <p:grpSpPr bwMode="auto">
          <a:xfrm>
            <a:off x="685800" y="2679701"/>
            <a:ext cx="3078163" cy="1501776"/>
            <a:chOff x="770" y="1656"/>
            <a:chExt cx="1939" cy="946"/>
          </a:xfrm>
        </p:grpSpPr>
        <p:sp>
          <p:nvSpPr>
            <p:cNvPr id="23652" name="Rectangle 9"/>
            <p:cNvSpPr>
              <a:spLocks noChangeArrowheads="1"/>
            </p:cNvSpPr>
            <p:nvPr/>
          </p:nvSpPr>
          <p:spPr bwMode="auto">
            <a:xfrm>
              <a:off x="818" y="1679"/>
              <a:ext cx="23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i="1" dirty="0">
                  <a:solidFill>
                    <a:schemeClr val="tx2"/>
                  </a:solidFill>
                  <a:latin typeface="Calibri"/>
                </a:rPr>
                <a:t>P(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653" name="Rectangle 10"/>
            <p:cNvSpPr>
              <a:spLocks noChangeArrowheads="1"/>
            </p:cNvSpPr>
            <p:nvPr/>
          </p:nvSpPr>
          <p:spPr bwMode="auto">
            <a:xfrm>
              <a:off x="1060" y="1679"/>
              <a:ext cx="604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i="1" dirty="0">
                  <a:solidFill>
                    <a:schemeClr val="tx2"/>
                  </a:solidFill>
                  <a:latin typeface="Calibri"/>
                </a:rPr>
                <a:t>S=no)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654" name="Rectangle 11"/>
            <p:cNvSpPr>
              <a:spLocks noChangeArrowheads="1"/>
            </p:cNvSpPr>
            <p:nvPr/>
          </p:nvSpPr>
          <p:spPr bwMode="auto">
            <a:xfrm>
              <a:off x="2207" y="1679"/>
              <a:ext cx="458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dirty="0">
                  <a:solidFill>
                    <a:schemeClr val="tx2"/>
                  </a:solidFill>
                  <a:latin typeface="Calibri"/>
                </a:rPr>
                <a:t>0.80</a:t>
              </a:r>
              <a:endParaRPr lang="en-US" sz="2400" dirty="0">
                <a:latin typeface="Calibri"/>
              </a:endParaRPr>
            </a:p>
          </p:txBody>
        </p:sp>
        <p:sp>
          <p:nvSpPr>
            <p:cNvPr id="23655" name="Rectangle 12"/>
            <p:cNvSpPr>
              <a:spLocks noChangeArrowheads="1"/>
            </p:cNvSpPr>
            <p:nvPr/>
          </p:nvSpPr>
          <p:spPr bwMode="auto">
            <a:xfrm>
              <a:off x="770" y="1656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56" name="Rectangle 13"/>
            <p:cNvSpPr>
              <a:spLocks noChangeArrowheads="1"/>
            </p:cNvSpPr>
            <p:nvPr/>
          </p:nvSpPr>
          <p:spPr bwMode="auto">
            <a:xfrm>
              <a:off x="770" y="1656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57" name="Rectangle 14"/>
            <p:cNvSpPr>
              <a:spLocks noChangeArrowheads="1"/>
            </p:cNvSpPr>
            <p:nvPr/>
          </p:nvSpPr>
          <p:spPr bwMode="auto">
            <a:xfrm>
              <a:off x="781" y="1656"/>
              <a:ext cx="1378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58" name="Rectangle 15"/>
            <p:cNvSpPr>
              <a:spLocks noChangeArrowheads="1"/>
            </p:cNvSpPr>
            <p:nvPr/>
          </p:nvSpPr>
          <p:spPr bwMode="auto">
            <a:xfrm>
              <a:off x="2159" y="1668"/>
              <a:ext cx="11" cy="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59" name="Rectangle 16"/>
            <p:cNvSpPr>
              <a:spLocks noChangeArrowheads="1"/>
            </p:cNvSpPr>
            <p:nvPr/>
          </p:nvSpPr>
          <p:spPr bwMode="auto">
            <a:xfrm>
              <a:off x="2159" y="1656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60" name="Rectangle 17"/>
            <p:cNvSpPr>
              <a:spLocks noChangeArrowheads="1"/>
            </p:cNvSpPr>
            <p:nvPr/>
          </p:nvSpPr>
          <p:spPr bwMode="auto">
            <a:xfrm>
              <a:off x="2170" y="1656"/>
              <a:ext cx="528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61" name="Rectangle 18"/>
            <p:cNvSpPr>
              <a:spLocks noChangeArrowheads="1"/>
            </p:cNvSpPr>
            <p:nvPr/>
          </p:nvSpPr>
          <p:spPr bwMode="auto">
            <a:xfrm>
              <a:off x="2698" y="1656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62" name="Rectangle 19"/>
            <p:cNvSpPr>
              <a:spLocks noChangeArrowheads="1"/>
            </p:cNvSpPr>
            <p:nvPr/>
          </p:nvSpPr>
          <p:spPr bwMode="auto">
            <a:xfrm>
              <a:off x="2698" y="1656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63" name="Rectangle 20"/>
            <p:cNvSpPr>
              <a:spLocks noChangeArrowheads="1"/>
            </p:cNvSpPr>
            <p:nvPr/>
          </p:nvSpPr>
          <p:spPr bwMode="auto">
            <a:xfrm>
              <a:off x="770" y="1668"/>
              <a:ext cx="11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64" name="Rectangle 21"/>
            <p:cNvSpPr>
              <a:spLocks noChangeArrowheads="1"/>
            </p:cNvSpPr>
            <p:nvPr/>
          </p:nvSpPr>
          <p:spPr bwMode="auto">
            <a:xfrm>
              <a:off x="2159" y="1668"/>
              <a:ext cx="11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65" name="Rectangle 22"/>
            <p:cNvSpPr>
              <a:spLocks noChangeArrowheads="1"/>
            </p:cNvSpPr>
            <p:nvPr/>
          </p:nvSpPr>
          <p:spPr bwMode="auto">
            <a:xfrm>
              <a:off x="2698" y="1668"/>
              <a:ext cx="11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66" name="Rectangle 23"/>
            <p:cNvSpPr>
              <a:spLocks noChangeArrowheads="1"/>
            </p:cNvSpPr>
            <p:nvPr/>
          </p:nvSpPr>
          <p:spPr bwMode="auto">
            <a:xfrm>
              <a:off x="818" y="1985"/>
              <a:ext cx="23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i="1" dirty="0">
                  <a:solidFill>
                    <a:schemeClr val="tx2"/>
                  </a:solidFill>
                  <a:latin typeface="Calibri"/>
                </a:rPr>
                <a:t>P(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667" name="Rectangle 24"/>
            <p:cNvSpPr>
              <a:spLocks noChangeArrowheads="1"/>
            </p:cNvSpPr>
            <p:nvPr/>
          </p:nvSpPr>
          <p:spPr bwMode="auto">
            <a:xfrm>
              <a:off x="1060" y="1985"/>
              <a:ext cx="810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i="1" dirty="0">
                  <a:solidFill>
                    <a:schemeClr val="tx2"/>
                  </a:solidFill>
                  <a:latin typeface="Calibri"/>
                </a:rPr>
                <a:t>S=light)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668" name="Rectangle 25"/>
            <p:cNvSpPr>
              <a:spLocks noChangeArrowheads="1"/>
            </p:cNvSpPr>
            <p:nvPr/>
          </p:nvSpPr>
          <p:spPr bwMode="auto">
            <a:xfrm>
              <a:off x="2207" y="1985"/>
              <a:ext cx="458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dirty="0">
                  <a:solidFill>
                    <a:schemeClr val="tx2"/>
                  </a:solidFill>
                  <a:latin typeface="Calibri"/>
                </a:rPr>
                <a:t>0.15</a:t>
              </a:r>
              <a:endParaRPr lang="en-US" sz="2400" dirty="0">
                <a:latin typeface="Calibri"/>
              </a:endParaRPr>
            </a:p>
          </p:txBody>
        </p:sp>
        <p:sp>
          <p:nvSpPr>
            <p:cNvPr id="23669" name="Rectangle 26"/>
            <p:cNvSpPr>
              <a:spLocks noChangeArrowheads="1"/>
            </p:cNvSpPr>
            <p:nvPr/>
          </p:nvSpPr>
          <p:spPr bwMode="auto">
            <a:xfrm>
              <a:off x="770" y="1962"/>
              <a:ext cx="11" cy="1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70" name="Rectangle 27"/>
            <p:cNvSpPr>
              <a:spLocks noChangeArrowheads="1"/>
            </p:cNvSpPr>
            <p:nvPr/>
          </p:nvSpPr>
          <p:spPr bwMode="auto">
            <a:xfrm>
              <a:off x="781" y="1962"/>
              <a:ext cx="1378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71" name="Rectangle 28"/>
            <p:cNvSpPr>
              <a:spLocks noChangeArrowheads="1"/>
            </p:cNvSpPr>
            <p:nvPr/>
          </p:nvSpPr>
          <p:spPr bwMode="auto">
            <a:xfrm>
              <a:off x="2159" y="1962"/>
              <a:ext cx="11" cy="1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72" name="Rectangle 29"/>
            <p:cNvSpPr>
              <a:spLocks noChangeArrowheads="1"/>
            </p:cNvSpPr>
            <p:nvPr/>
          </p:nvSpPr>
          <p:spPr bwMode="auto">
            <a:xfrm>
              <a:off x="2170" y="1962"/>
              <a:ext cx="528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73" name="Rectangle 30"/>
            <p:cNvSpPr>
              <a:spLocks noChangeArrowheads="1"/>
            </p:cNvSpPr>
            <p:nvPr/>
          </p:nvSpPr>
          <p:spPr bwMode="auto">
            <a:xfrm>
              <a:off x="2698" y="1962"/>
              <a:ext cx="11" cy="1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74" name="Rectangle 31"/>
            <p:cNvSpPr>
              <a:spLocks noChangeArrowheads="1"/>
            </p:cNvSpPr>
            <p:nvPr/>
          </p:nvSpPr>
          <p:spPr bwMode="auto">
            <a:xfrm>
              <a:off x="770" y="1975"/>
              <a:ext cx="11" cy="29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75" name="Rectangle 32"/>
            <p:cNvSpPr>
              <a:spLocks noChangeArrowheads="1"/>
            </p:cNvSpPr>
            <p:nvPr/>
          </p:nvSpPr>
          <p:spPr bwMode="auto">
            <a:xfrm>
              <a:off x="2159" y="1975"/>
              <a:ext cx="11" cy="29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76" name="Rectangle 33"/>
            <p:cNvSpPr>
              <a:spLocks noChangeArrowheads="1"/>
            </p:cNvSpPr>
            <p:nvPr/>
          </p:nvSpPr>
          <p:spPr bwMode="auto">
            <a:xfrm>
              <a:off x="2698" y="1975"/>
              <a:ext cx="11" cy="29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77" name="Rectangle 34"/>
            <p:cNvSpPr>
              <a:spLocks noChangeArrowheads="1"/>
            </p:cNvSpPr>
            <p:nvPr/>
          </p:nvSpPr>
          <p:spPr bwMode="auto">
            <a:xfrm>
              <a:off x="818" y="2292"/>
              <a:ext cx="23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i="1" dirty="0">
                  <a:solidFill>
                    <a:schemeClr val="tx2"/>
                  </a:solidFill>
                  <a:latin typeface="Calibri"/>
                </a:rPr>
                <a:t>P(</a:t>
              </a:r>
              <a:endParaRPr lang="en-US" sz="2400" dirty="0">
                <a:latin typeface="Calibri"/>
              </a:endParaRPr>
            </a:p>
          </p:txBody>
        </p:sp>
        <p:sp>
          <p:nvSpPr>
            <p:cNvPr id="23678" name="Rectangle 35"/>
            <p:cNvSpPr>
              <a:spLocks noChangeArrowheads="1"/>
            </p:cNvSpPr>
            <p:nvPr/>
          </p:nvSpPr>
          <p:spPr bwMode="auto">
            <a:xfrm>
              <a:off x="1060" y="2292"/>
              <a:ext cx="959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i="1" dirty="0">
                  <a:solidFill>
                    <a:schemeClr val="tx2"/>
                  </a:solidFill>
                  <a:latin typeface="Calibri"/>
                </a:rPr>
                <a:t>S=heavy)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679" name="Rectangle 36"/>
            <p:cNvSpPr>
              <a:spLocks noChangeArrowheads="1"/>
            </p:cNvSpPr>
            <p:nvPr/>
          </p:nvSpPr>
          <p:spPr bwMode="auto">
            <a:xfrm>
              <a:off x="2207" y="2292"/>
              <a:ext cx="458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dirty="0">
                  <a:solidFill>
                    <a:schemeClr val="tx2"/>
                  </a:solidFill>
                  <a:latin typeface="Calibri"/>
                </a:rPr>
                <a:t>0.05</a:t>
              </a:r>
              <a:endParaRPr lang="en-US" sz="2400" dirty="0">
                <a:latin typeface="Calibri"/>
              </a:endParaRPr>
            </a:p>
          </p:txBody>
        </p:sp>
        <p:sp>
          <p:nvSpPr>
            <p:cNvPr id="23680" name="Rectangle 37"/>
            <p:cNvSpPr>
              <a:spLocks noChangeArrowheads="1"/>
            </p:cNvSpPr>
            <p:nvPr/>
          </p:nvSpPr>
          <p:spPr bwMode="auto">
            <a:xfrm>
              <a:off x="770" y="2268"/>
              <a:ext cx="11" cy="1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81" name="Rectangle 38"/>
            <p:cNvSpPr>
              <a:spLocks noChangeArrowheads="1"/>
            </p:cNvSpPr>
            <p:nvPr/>
          </p:nvSpPr>
          <p:spPr bwMode="auto">
            <a:xfrm>
              <a:off x="781" y="2268"/>
              <a:ext cx="1378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82" name="Rectangle 39"/>
            <p:cNvSpPr>
              <a:spLocks noChangeArrowheads="1"/>
            </p:cNvSpPr>
            <p:nvPr/>
          </p:nvSpPr>
          <p:spPr bwMode="auto">
            <a:xfrm>
              <a:off x="2159" y="2268"/>
              <a:ext cx="11" cy="1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83" name="Rectangle 40"/>
            <p:cNvSpPr>
              <a:spLocks noChangeArrowheads="1"/>
            </p:cNvSpPr>
            <p:nvPr/>
          </p:nvSpPr>
          <p:spPr bwMode="auto">
            <a:xfrm>
              <a:off x="2170" y="2268"/>
              <a:ext cx="528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84" name="Rectangle 41"/>
            <p:cNvSpPr>
              <a:spLocks noChangeArrowheads="1"/>
            </p:cNvSpPr>
            <p:nvPr/>
          </p:nvSpPr>
          <p:spPr bwMode="auto">
            <a:xfrm>
              <a:off x="2698" y="2268"/>
              <a:ext cx="11" cy="1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85" name="Rectangle 42"/>
            <p:cNvSpPr>
              <a:spLocks noChangeArrowheads="1"/>
            </p:cNvSpPr>
            <p:nvPr/>
          </p:nvSpPr>
          <p:spPr bwMode="auto">
            <a:xfrm>
              <a:off x="770" y="2281"/>
              <a:ext cx="11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86" name="Rectangle 43"/>
            <p:cNvSpPr>
              <a:spLocks noChangeArrowheads="1"/>
            </p:cNvSpPr>
            <p:nvPr/>
          </p:nvSpPr>
          <p:spPr bwMode="auto">
            <a:xfrm>
              <a:off x="770" y="2575"/>
              <a:ext cx="11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87" name="Rectangle 44"/>
            <p:cNvSpPr>
              <a:spLocks noChangeArrowheads="1"/>
            </p:cNvSpPr>
            <p:nvPr/>
          </p:nvSpPr>
          <p:spPr bwMode="auto">
            <a:xfrm>
              <a:off x="770" y="2575"/>
              <a:ext cx="11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88" name="Rectangle 45"/>
            <p:cNvSpPr>
              <a:spLocks noChangeArrowheads="1"/>
            </p:cNvSpPr>
            <p:nvPr/>
          </p:nvSpPr>
          <p:spPr bwMode="auto">
            <a:xfrm>
              <a:off x="781" y="2575"/>
              <a:ext cx="1378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89" name="Rectangle 46"/>
            <p:cNvSpPr>
              <a:spLocks noChangeArrowheads="1"/>
            </p:cNvSpPr>
            <p:nvPr/>
          </p:nvSpPr>
          <p:spPr bwMode="auto">
            <a:xfrm>
              <a:off x="2159" y="2281"/>
              <a:ext cx="11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90" name="Rectangle 47"/>
            <p:cNvSpPr>
              <a:spLocks noChangeArrowheads="1"/>
            </p:cNvSpPr>
            <p:nvPr/>
          </p:nvSpPr>
          <p:spPr bwMode="auto">
            <a:xfrm>
              <a:off x="2159" y="2575"/>
              <a:ext cx="11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91" name="Rectangle 48"/>
            <p:cNvSpPr>
              <a:spLocks noChangeArrowheads="1"/>
            </p:cNvSpPr>
            <p:nvPr/>
          </p:nvSpPr>
          <p:spPr bwMode="auto">
            <a:xfrm>
              <a:off x="2170" y="2575"/>
              <a:ext cx="528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92" name="Rectangle 49"/>
            <p:cNvSpPr>
              <a:spLocks noChangeArrowheads="1"/>
            </p:cNvSpPr>
            <p:nvPr/>
          </p:nvSpPr>
          <p:spPr bwMode="auto">
            <a:xfrm>
              <a:off x="2698" y="2281"/>
              <a:ext cx="11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93" name="Rectangle 50"/>
            <p:cNvSpPr>
              <a:spLocks noChangeArrowheads="1"/>
            </p:cNvSpPr>
            <p:nvPr/>
          </p:nvSpPr>
          <p:spPr bwMode="auto">
            <a:xfrm>
              <a:off x="2698" y="2575"/>
              <a:ext cx="11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94" name="Rectangle 51"/>
            <p:cNvSpPr>
              <a:spLocks noChangeArrowheads="1"/>
            </p:cNvSpPr>
            <p:nvPr/>
          </p:nvSpPr>
          <p:spPr bwMode="auto">
            <a:xfrm>
              <a:off x="2698" y="2575"/>
              <a:ext cx="11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560" name="Rectangle 52"/>
          <p:cNvSpPr>
            <a:spLocks noChangeArrowheads="1"/>
          </p:cNvSpPr>
          <p:nvPr/>
        </p:nvSpPr>
        <p:spPr bwMode="auto">
          <a:xfrm>
            <a:off x="5210175" y="4386263"/>
            <a:ext cx="17463" cy="1587"/>
          </a:xfrm>
          <a:prstGeom prst="rect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1" name="Rectangle 53"/>
          <p:cNvSpPr>
            <a:spLocks noChangeArrowheads="1"/>
          </p:cNvSpPr>
          <p:nvPr/>
        </p:nvSpPr>
        <p:spPr bwMode="auto">
          <a:xfrm>
            <a:off x="6237288" y="4386263"/>
            <a:ext cx="17462" cy="1587"/>
          </a:xfrm>
          <a:prstGeom prst="rect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2" name="Rectangle 54"/>
          <p:cNvSpPr>
            <a:spLocks noChangeArrowheads="1"/>
          </p:cNvSpPr>
          <p:nvPr/>
        </p:nvSpPr>
        <p:spPr bwMode="auto">
          <a:xfrm>
            <a:off x="7435850" y="4386263"/>
            <a:ext cx="19050" cy="1587"/>
          </a:xfrm>
          <a:prstGeom prst="rect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3563" name="Group 55"/>
          <p:cNvGrpSpPr>
            <a:grpSpLocks/>
          </p:cNvGrpSpPr>
          <p:nvPr/>
        </p:nvGrpSpPr>
        <p:grpSpPr bwMode="auto">
          <a:xfrm>
            <a:off x="2835275" y="4368801"/>
            <a:ext cx="5989638" cy="1984376"/>
            <a:chOff x="1786" y="2752"/>
            <a:chExt cx="3773" cy="1250"/>
          </a:xfrm>
        </p:grpSpPr>
        <p:sp>
          <p:nvSpPr>
            <p:cNvPr id="23564" name="Rectangle 56"/>
            <p:cNvSpPr>
              <a:spLocks noChangeArrowheads="1"/>
            </p:cNvSpPr>
            <p:nvPr/>
          </p:nvSpPr>
          <p:spPr bwMode="auto">
            <a:xfrm>
              <a:off x="2190" y="2775"/>
              <a:ext cx="1040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i="1" dirty="0">
                  <a:solidFill>
                    <a:schemeClr val="tx2"/>
                  </a:solidFill>
                  <a:latin typeface="Calibri"/>
                </a:rPr>
                <a:t>Smoking=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565" name="Rectangle 57"/>
            <p:cNvSpPr>
              <a:spLocks noChangeArrowheads="1"/>
            </p:cNvSpPr>
            <p:nvPr/>
          </p:nvSpPr>
          <p:spPr bwMode="auto">
            <a:xfrm>
              <a:off x="3330" y="2775"/>
              <a:ext cx="280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i="1" dirty="0">
                  <a:solidFill>
                    <a:schemeClr val="tx2"/>
                  </a:solidFill>
                  <a:latin typeface="Calibri"/>
                </a:rPr>
                <a:t>no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566" name="Rectangle 58"/>
            <p:cNvSpPr>
              <a:spLocks noChangeArrowheads="1"/>
            </p:cNvSpPr>
            <p:nvPr/>
          </p:nvSpPr>
          <p:spPr bwMode="auto">
            <a:xfrm>
              <a:off x="3978" y="2775"/>
              <a:ext cx="491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i="1" dirty="0">
                  <a:solidFill>
                    <a:schemeClr val="tx2"/>
                  </a:solidFill>
                  <a:latin typeface="Calibri"/>
                </a:rPr>
                <a:t>light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567" name="Rectangle 59"/>
            <p:cNvSpPr>
              <a:spLocks noChangeArrowheads="1"/>
            </p:cNvSpPr>
            <p:nvPr/>
          </p:nvSpPr>
          <p:spPr bwMode="auto">
            <a:xfrm>
              <a:off x="4733" y="2775"/>
              <a:ext cx="637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i="1" dirty="0">
                  <a:solidFill>
                    <a:schemeClr val="tx2"/>
                  </a:solidFill>
                  <a:latin typeface="Calibri"/>
                </a:rPr>
                <a:t>heavy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568" name="Rectangle 60"/>
            <p:cNvSpPr>
              <a:spLocks noChangeArrowheads="1"/>
            </p:cNvSpPr>
            <p:nvPr/>
          </p:nvSpPr>
          <p:spPr bwMode="auto">
            <a:xfrm>
              <a:off x="1786" y="2752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9" name="Rectangle 61"/>
            <p:cNvSpPr>
              <a:spLocks noChangeArrowheads="1"/>
            </p:cNvSpPr>
            <p:nvPr/>
          </p:nvSpPr>
          <p:spPr bwMode="auto">
            <a:xfrm>
              <a:off x="1786" y="2752"/>
              <a:ext cx="11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0" name="Rectangle 62"/>
            <p:cNvSpPr>
              <a:spLocks noChangeArrowheads="1"/>
            </p:cNvSpPr>
            <p:nvPr/>
          </p:nvSpPr>
          <p:spPr bwMode="auto">
            <a:xfrm>
              <a:off x="1797" y="2752"/>
              <a:ext cx="1485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1" name="Rectangle 63"/>
            <p:cNvSpPr>
              <a:spLocks noChangeArrowheads="1"/>
            </p:cNvSpPr>
            <p:nvPr/>
          </p:nvSpPr>
          <p:spPr bwMode="auto">
            <a:xfrm>
              <a:off x="3282" y="2752"/>
              <a:ext cx="11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2" name="Rectangle 64"/>
            <p:cNvSpPr>
              <a:spLocks noChangeArrowheads="1"/>
            </p:cNvSpPr>
            <p:nvPr/>
          </p:nvSpPr>
          <p:spPr bwMode="auto">
            <a:xfrm>
              <a:off x="3293" y="2752"/>
              <a:ext cx="636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3" name="Rectangle 65"/>
            <p:cNvSpPr>
              <a:spLocks noChangeArrowheads="1"/>
            </p:cNvSpPr>
            <p:nvPr/>
          </p:nvSpPr>
          <p:spPr bwMode="auto">
            <a:xfrm>
              <a:off x="3929" y="2752"/>
              <a:ext cx="11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4" name="Rectangle 66"/>
            <p:cNvSpPr>
              <a:spLocks noChangeArrowheads="1"/>
            </p:cNvSpPr>
            <p:nvPr/>
          </p:nvSpPr>
          <p:spPr bwMode="auto">
            <a:xfrm>
              <a:off x="3940" y="2752"/>
              <a:ext cx="744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5" name="Rectangle 67"/>
            <p:cNvSpPr>
              <a:spLocks noChangeArrowheads="1"/>
            </p:cNvSpPr>
            <p:nvPr/>
          </p:nvSpPr>
          <p:spPr bwMode="auto">
            <a:xfrm>
              <a:off x="4684" y="2752"/>
              <a:ext cx="12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6" name="Rectangle 68"/>
            <p:cNvSpPr>
              <a:spLocks noChangeArrowheads="1"/>
            </p:cNvSpPr>
            <p:nvPr/>
          </p:nvSpPr>
          <p:spPr bwMode="auto">
            <a:xfrm>
              <a:off x="4696" y="2752"/>
              <a:ext cx="852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7" name="Rectangle 69"/>
            <p:cNvSpPr>
              <a:spLocks noChangeArrowheads="1"/>
            </p:cNvSpPr>
            <p:nvPr/>
          </p:nvSpPr>
          <p:spPr bwMode="auto">
            <a:xfrm>
              <a:off x="5548" y="2752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8" name="Rectangle 70"/>
            <p:cNvSpPr>
              <a:spLocks noChangeArrowheads="1"/>
            </p:cNvSpPr>
            <p:nvPr/>
          </p:nvSpPr>
          <p:spPr bwMode="auto">
            <a:xfrm>
              <a:off x="5548" y="2752"/>
              <a:ext cx="11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9" name="Rectangle 71"/>
            <p:cNvSpPr>
              <a:spLocks noChangeArrowheads="1"/>
            </p:cNvSpPr>
            <p:nvPr/>
          </p:nvSpPr>
          <p:spPr bwMode="auto">
            <a:xfrm>
              <a:off x="1786" y="2764"/>
              <a:ext cx="11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80" name="Rectangle 72"/>
            <p:cNvSpPr>
              <a:spLocks noChangeArrowheads="1"/>
            </p:cNvSpPr>
            <p:nvPr/>
          </p:nvSpPr>
          <p:spPr bwMode="auto">
            <a:xfrm>
              <a:off x="3282" y="2764"/>
              <a:ext cx="11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81" name="Rectangle 73"/>
            <p:cNvSpPr>
              <a:spLocks noChangeArrowheads="1"/>
            </p:cNvSpPr>
            <p:nvPr/>
          </p:nvSpPr>
          <p:spPr bwMode="auto">
            <a:xfrm>
              <a:off x="3929" y="2764"/>
              <a:ext cx="11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82" name="Rectangle 74"/>
            <p:cNvSpPr>
              <a:spLocks noChangeArrowheads="1"/>
            </p:cNvSpPr>
            <p:nvPr/>
          </p:nvSpPr>
          <p:spPr bwMode="auto">
            <a:xfrm>
              <a:off x="4684" y="2764"/>
              <a:ext cx="12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83" name="Rectangle 75"/>
            <p:cNvSpPr>
              <a:spLocks noChangeArrowheads="1"/>
            </p:cNvSpPr>
            <p:nvPr/>
          </p:nvSpPr>
          <p:spPr bwMode="auto">
            <a:xfrm>
              <a:off x="5548" y="2764"/>
              <a:ext cx="11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84" name="Rectangle 76"/>
            <p:cNvSpPr>
              <a:spLocks noChangeArrowheads="1"/>
            </p:cNvSpPr>
            <p:nvPr/>
          </p:nvSpPr>
          <p:spPr bwMode="auto">
            <a:xfrm>
              <a:off x="1834" y="3080"/>
              <a:ext cx="23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i="1" dirty="0">
                  <a:solidFill>
                    <a:schemeClr val="tx2"/>
                  </a:solidFill>
                  <a:latin typeface="Calibri"/>
                </a:rPr>
                <a:t>P(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585" name="Rectangle 77"/>
            <p:cNvSpPr>
              <a:spLocks noChangeArrowheads="1"/>
            </p:cNvSpPr>
            <p:nvPr/>
          </p:nvSpPr>
          <p:spPr bwMode="auto">
            <a:xfrm>
              <a:off x="2076" y="3080"/>
              <a:ext cx="879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i="1" dirty="0">
                  <a:solidFill>
                    <a:schemeClr val="tx2"/>
                  </a:solidFill>
                  <a:latin typeface="Calibri"/>
                </a:rPr>
                <a:t>C=none)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586" name="Rectangle 78"/>
            <p:cNvSpPr>
              <a:spLocks noChangeArrowheads="1"/>
            </p:cNvSpPr>
            <p:nvPr/>
          </p:nvSpPr>
          <p:spPr bwMode="auto">
            <a:xfrm>
              <a:off x="3330" y="3080"/>
              <a:ext cx="458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dirty="0">
                  <a:solidFill>
                    <a:schemeClr val="tx2"/>
                  </a:solidFill>
                  <a:latin typeface="Calibri"/>
                </a:rPr>
                <a:t>0.96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587" name="Rectangle 79"/>
            <p:cNvSpPr>
              <a:spLocks noChangeArrowheads="1"/>
            </p:cNvSpPr>
            <p:nvPr/>
          </p:nvSpPr>
          <p:spPr bwMode="auto">
            <a:xfrm>
              <a:off x="3978" y="3080"/>
              <a:ext cx="458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dirty="0">
                  <a:solidFill>
                    <a:schemeClr val="tx2"/>
                  </a:solidFill>
                  <a:latin typeface="Calibri"/>
                </a:rPr>
                <a:t>0.88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588" name="Rectangle 80"/>
            <p:cNvSpPr>
              <a:spLocks noChangeArrowheads="1"/>
            </p:cNvSpPr>
            <p:nvPr/>
          </p:nvSpPr>
          <p:spPr bwMode="auto">
            <a:xfrm>
              <a:off x="4733" y="3080"/>
              <a:ext cx="458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dirty="0">
                  <a:solidFill>
                    <a:schemeClr val="tx2"/>
                  </a:solidFill>
                  <a:latin typeface="Calibri"/>
                </a:rPr>
                <a:t>0.60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589" name="Rectangle 81"/>
            <p:cNvSpPr>
              <a:spLocks noChangeArrowheads="1"/>
            </p:cNvSpPr>
            <p:nvPr/>
          </p:nvSpPr>
          <p:spPr bwMode="auto">
            <a:xfrm>
              <a:off x="1786" y="3058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90" name="Rectangle 82"/>
            <p:cNvSpPr>
              <a:spLocks noChangeArrowheads="1"/>
            </p:cNvSpPr>
            <p:nvPr/>
          </p:nvSpPr>
          <p:spPr bwMode="auto">
            <a:xfrm>
              <a:off x="1797" y="3058"/>
              <a:ext cx="1485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91" name="Rectangle 83"/>
            <p:cNvSpPr>
              <a:spLocks noChangeArrowheads="1"/>
            </p:cNvSpPr>
            <p:nvPr/>
          </p:nvSpPr>
          <p:spPr bwMode="auto">
            <a:xfrm>
              <a:off x="3282" y="3058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92" name="Rectangle 84"/>
            <p:cNvSpPr>
              <a:spLocks noChangeArrowheads="1"/>
            </p:cNvSpPr>
            <p:nvPr/>
          </p:nvSpPr>
          <p:spPr bwMode="auto">
            <a:xfrm>
              <a:off x="3293" y="3058"/>
              <a:ext cx="636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93" name="Rectangle 85"/>
            <p:cNvSpPr>
              <a:spLocks noChangeArrowheads="1"/>
            </p:cNvSpPr>
            <p:nvPr/>
          </p:nvSpPr>
          <p:spPr bwMode="auto">
            <a:xfrm>
              <a:off x="3929" y="3058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94" name="Rectangle 86"/>
            <p:cNvSpPr>
              <a:spLocks noChangeArrowheads="1"/>
            </p:cNvSpPr>
            <p:nvPr/>
          </p:nvSpPr>
          <p:spPr bwMode="auto">
            <a:xfrm>
              <a:off x="3940" y="3058"/>
              <a:ext cx="744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95" name="Rectangle 87"/>
            <p:cNvSpPr>
              <a:spLocks noChangeArrowheads="1"/>
            </p:cNvSpPr>
            <p:nvPr/>
          </p:nvSpPr>
          <p:spPr bwMode="auto">
            <a:xfrm>
              <a:off x="4684" y="3058"/>
              <a:ext cx="12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96" name="Rectangle 88"/>
            <p:cNvSpPr>
              <a:spLocks noChangeArrowheads="1"/>
            </p:cNvSpPr>
            <p:nvPr/>
          </p:nvSpPr>
          <p:spPr bwMode="auto">
            <a:xfrm>
              <a:off x="4696" y="3058"/>
              <a:ext cx="852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97" name="Rectangle 89"/>
            <p:cNvSpPr>
              <a:spLocks noChangeArrowheads="1"/>
            </p:cNvSpPr>
            <p:nvPr/>
          </p:nvSpPr>
          <p:spPr bwMode="auto">
            <a:xfrm>
              <a:off x="5548" y="3058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98" name="Rectangle 90"/>
            <p:cNvSpPr>
              <a:spLocks noChangeArrowheads="1"/>
            </p:cNvSpPr>
            <p:nvPr/>
          </p:nvSpPr>
          <p:spPr bwMode="auto">
            <a:xfrm>
              <a:off x="1786" y="3070"/>
              <a:ext cx="11" cy="29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99" name="Rectangle 91"/>
            <p:cNvSpPr>
              <a:spLocks noChangeArrowheads="1"/>
            </p:cNvSpPr>
            <p:nvPr/>
          </p:nvSpPr>
          <p:spPr bwMode="auto">
            <a:xfrm>
              <a:off x="3282" y="3070"/>
              <a:ext cx="11" cy="29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00" name="Rectangle 92"/>
            <p:cNvSpPr>
              <a:spLocks noChangeArrowheads="1"/>
            </p:cNvSpPr>
            <p:nvPr/>
          </p:nvSpPr>
          <p:spPr bwMode="auto">
            <a:xfrm>
              <a:off x="3929" y="3070"/>
              <a:ext cx="11" cy="29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01" name="Rectangle 93"/>
            <p:cNvSpPr>
              <a:spLocks noChangeArrowheads="1"/>
            </p:cNvSpPr>
            <p:nvPr/>
          </p:nvSpPr>
          <p:spPr bwMode="auto">
            <a:xfrm>
              <a:off x="4684" y="3070"/>
              <a:ext cx="12" cy="29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02" name="Rectangle 94"/>
            <p:cNvSpPr>
              <a:spLocks noChangeArrowheads="1"/>
            </p:cNvSpPr>
            <p:nvPr/>
          </p:nvSpPr>
          <p:spPr bwMode="auto">
            <a:xfrm>
              <a:off x="5548" y="3070"/>
              <a:ext cx="11" cy="29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03" name="Rectangle 95"/>
            <p:cNvSpPr>
              <a:spLocks noChangeArrowheads="1"/>
            </p:cNvSpPr>
            <p:nvPr/>
          </p:nvSpPr>
          <p:spPr bwMode="auto">
            <a:xfrm>
              <a:off x="1834" y="3386"/>
              <a:ext cx="23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i="1" dirty="0">
                  <a:solidFill>
                    <a:schemeClr val="tx2"/>
                  </a:solidFill>
                  <a:latin typeface="Calibri"/>
                </a:rPr>
                <a:t>P(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604" name="Rectangle 96"/>
            <p:cNvSpPr>
              <a:spLocks noChangeArrowheads="1"/>
            </p:cNvSpPr>
            <p:nvPr/>
          </p:nvSpPr>
          <p:spPr bwMode="auto">
            <a:xfrm>
              <a:off x="2076" y="3386"/>
              <a:ext cx="1071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i="1" dirty="0">
                  <a:solidFill>
                    <a:schemeClr val="tx2"/>
                  </a:solidFill>
                  <a:latin typeface="Calibri"/>
                </a:rPr>
                <a:t>C=benign)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605" name="Rectangle 97"/>
            <p:cNvSpPr>
              <a:spLocks noChangeArrowheads="1"/>
            </p:cNvSpPr>
            <p:nvPr/>
          </p:nvSpPr>
          <p:spPr bwMode="auto">
            <a:xfrm>
              <a:off x="3330" y="3386"/>
              <a:ext cx="458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dirty="0">
                  <a:solidFill>
                    <a:schemeClr val="tx2"/>
                  </a:solidFill>
                  <a:latin typeface="Calibri"/>
                </a:rPr>
                <a:t>0.03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606" name="Rectangle 98"/>
            <p:cNvSpPr>
              <a:spLocks noChangeArrowheads="1"/>
            </p:cNvSpPr>
            <p:nvPr/>
          </p:nvSpPr>
          <p:spPr bwMode="auto">
            <a:xfrm>
              <a:off x="3978" y="3386"/>
              <a:ext cx="458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dirty="0">
                  <a:solidFill>
                    <a:schemeClr val="tx2"/>
                  </a:solidFill>
                  <a:latin typeface="Calibri"/>
                </a:rPr>
                <a:t>0.08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607" name="Rectangle 99"/>
            <p:cNvSpPr>
              <a:spLocks noChangeArrowheads="1"/>
            </p:cNvSpPr>
            <p:nvPr/>
          </p:nvSpPr>
          <p:spPr bwMode="auto">
            <a:xfrm>
              <a:off x="4733" y="3386"/>
              <a:ext cx="458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dirty="0">
                  <a:solidFill>
                    <a:schemeClr val="tx2"/>
                  </a:solidFill>
                  <a:latin typeface="Calibri"/>
                </a:rPr>
                <a:t>0.25</a:t>
              </a:r>
            </a:p>
          </p:txBody>
        </p:sp>
        <p:sp>
          <p:nvSpPr>
            <p:cNvPr id="23608" name="Rectangle 100"/>
            <p:cNvSpPr>
              <a:spLocks noChangeArrowheads="1"/>
            </p:cNvSpPr>
            <p:nvPr/>
          </p:nvSpPr>
          <p:spPr bwMode="auto">
            <a:xfrm>
              <a:off x="1786" y="3363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09" name="Rectangle 101"/>
            <p:cNvSpPr>
              <a:spLocks noChangeArrowheads="1"/>
            </p:cNvSpPr>
            <p:nvPr/>
          </p:nvSpPr>
          <p:spPr bwMode="auto">
            <a:xfrm>
              <a:off x="1797" y="3363"/>
              <a:ext cx="1485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10" name="Rectangle 102"/>
            <p:cNvSpPr>
              <a:spLocks noChangeArrowheads="1"/>
            </p:cNvSpPr>
            <p:nvPr/>
          </p:nvSpPr>
          <p:spPr bwMode="auto">
            <a:xfrm>
              <a:off x="3282" y="3363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11" name="Rectangle 103"/>
            <p:cNvSpPr>
              <a:spLocks noChangeArrowheads="1"/>
            </p:cNvSpPr>
            <p:nvPr/>
          </p:nvSpPr>
          <p:spPr bwMode="auto">
            <a:xfrm>
              <a:off x="3293" y="3363"/>
              <a:ext cx="636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12" name="Rectangle 104"/>
            <p:cNvSpPr>
              <a:spLocks noChangeArrowheads="1"/>
            </p:cNvSpPr>
            <p:nvPr/>
          </p:nvSpPr>
          <p:spPr bwMode="auto">
            <a:xfrm>
              <a:off x="3929" y="3363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13" name="Rectangle 105"/>
            <p:cNvSpPr>
              <a:spLocks noChangeArrowheads="1"/>
            </p:cNvSpPr>
            <p:nvPr/>
          </p:nvSpPr>
          <p:spPr bwMode="auto">
            <a:xfrm>
              <a:off x="3940" y="3363"/>
              <a:ext cx="744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14" name="Rectangle 106"/>
            <p:cNvSpPr>
              <a:spLocks noChangeArrowheads="1"/>
            </p:cNvSpPr>
            <p:nvPr/>
          </p:nvSpPr>
          <p:spPr bwMode="auto">
            <a:xfrm>
              <a:off x="4684" y="3363"/>
              <a:ext cx="12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15" name="Rectangle 107"/>
            <p:cNvSpPr>
              <a:spLocks noChangeArrowheads="1"/>
            </p:cNvSpPr>
            <p:nvPr/>
          </p:nvSpPr>
          <p:spPr bwMode="auto">
            <a:xfrm>
              <a:off x="4696" y="3363"/>
              <a:ext cx="852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16" name="Rectangle 108"/>
            <p:cNvSpPr>
              <a:spLocks noChangeArrowheads="1"/>
            </p:cNvSpPr>
            <p:nvPr/>
          </p:nvSpPr>
          <p:spPr bwMode="auto">
            <a:xfrm>
              <a:off x="5548" y="3363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17" name="Rectangle 109"/>
            <p:cNvSpPr>
              <a:spLocks noChangeArrowheads="1"/>
            </p:cNvSpPr>
            <p:nvPr/>
          </p:nvSpPr>
          <p:spPr bwMode="auto">
            <a:xfrm>
              <a:off x="1786" y="3375"/>
              <a:ext cx="11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18" name="Rectangle 110"/>
            <p:cNvSpPr>
              <a:spLocks noChangeArrowheads="1"/>
            </p:cNvSpPr>
            <p:nvPr/>
          </p:nvSpPr>
          <p:spPr bwMode="auto">
            <a:xfrm>
              <a:off x="3282" y="3375"/>
              <a:ext cx="11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19" name="Rectangle 111"/>
            <p:cNvSpPr>
              <a:spLocks noChangeArrowheads="1"/>
            </p:cNvSpPr>
            <p:nvPr/>
          </p:nvSpPr>
          <p:spPr bwMode="auto">
            <a:xfrm>
              <a:off x="3929" y="3375"/>
              <a:ext cx="11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20" name="Rectangle 112"/>
            <p:cNvSpPr>
              <a:spLocks noChangeArrowheads="1"/>
            </p:cNvSpPr>
            <p:nvPr/>
          </p:nvSpPr>
          <p:spPr bwMode="auto">
            <a:xfrm>
              <a:off x="4684" y="3375"/>
              <a:ext cx="12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21" name="Rectangle 113"/>
            <p:cNvSpPr>
              <a:spLocks noChangeArrowheads="1"/>
            </p:cNvSpPr>
            <p:nvPr/>
          </p:nvSpPr>
          <p:spPr bwMode="auto">
            <a:xfrm>
              <a:off x="5548" y="3375"/>
              <a:ext cx="11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22" name="Rectangle 114"/>
            <p:cNvSpPr>
              <a:spLocks noChangeArrowheads="1"/>
            </p:cNvSpPr>
            <p:nvPr/>
          </p:nvSpPr>
          <p:spPr bwMode="auto">
            <a:xfrm>
              <a:off x="1834" y="3692"/>
              <a:ext cx="23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i="1" dirty="0">
                  <a:solidFill>
                    <a:schemeClr val="tx2"/>
                  </a:solidFill>
                  <a:latin typeface="Calibri"/>
                </a:rPr>
                <a:t>P(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623" name="Rectangle 115"/>
            <p:cNvSpPr>
              <a:spLocks noChangeArrowheads="1"/>
            </p:cNvSpPr>
            <p:nvPr/>
          </p:nvSpPr>
          <p:spPr bwMode="auto">
            <a:xfrm>
              <a:off x="2076" y="3692"/>
              <a:ext cx="946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i="1" dirty="0">
                  <a:solidFill>
                    <a:schemeClr val="tx2"/>
                  </a:solidFill>
                  <a:latin typeface="Calibri"/>
                </a:rPr>
                <a:t>C=</a:t>
              </a:r>
              <a:r>
                <a:rPr lang="en-US" sz="3200" i="1" dirty="0" err="1">
                  <a:solidFill>
                    <a:schemeClr val="tx2"/>
                  </a:solidFill>
                  <a:latin typeface="Calibri"/>
                </a:rPr>
                <a:t>malig</a:t>
              </a:r>
              <a:r>
                <a:rPr lang="en-US" sz="3200" i="1" dirty="0">
                  <a:solidFill>
                    <a:schemeClr val="tx2"/>
                  </a:solidFill>
                  <a:latin typeface="Calibri"/>
                </a:rPr>
                <a:t>)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624" name="Rectangle 116"/>
            <p:cNvSpPr>
              <a:spLocks noChangeArrowheads="1"/>
            </p:cNvSpPr>
            <p:nvPr/>
          </p:nvSpPr>
          <p:spPr bwMode="auto">
            <a:xfrm>
              <a:off x="3330" y="3692"/>
              <a:ext cx="458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dirty="0">
                  <a:solidFill>
                    <a:schemeClr val="tx2"/>
                  </a:solidFill>
                  <a:latin typeface="Calibri"/>
                </a:rPr>
                <a:t>0.01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625" name="Rectangle 117"/>
            <p:cNvSpPr>
              <a:spLocks noChangeArrowheads="1"/>
            </p:cNvSpPr>
            <p:nvPr/>
          </p:nvSpPr>
          <p:spPr bwMode="auto">
            <a:xfrm>
              <a:off x="3978" y="3692"/>
              <a:ext cx="458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dirty="0">
                  <a:solidFill>
                    <a:schemeClr val="tx2"/>
                  </a:solidFill>
                  <a:latin typeface="Calibri"/>
                </a:rPr>
                <a:t>0.04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626" name="Rectangle 118"/>
            <p:cNvSpPr>
              <a:spLocks noChangeArrowheads="1"/>
            </p:cNvSpPr>
            <p:nvPr/>
          </p:nvSpPr>
          <p:spPr bwMode="auto">
            <a:xfrm>
              <a:off x="4733" y="3692"/>
              <a:ext cx="458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dirty="0">
                  <a:solidFill>
                    <a:schemeClr val="tx2"/>
                  </a:solidFill>
                  <a:latin typeface="Calibri"/>
                </a:rPr>
                <a:t>0.15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627" name="Rectangle 119"/>
            <p:cNvSpPr>
              <a:spLocks noChangeArrowheads="1"/>
            </p:cNvSpPr>
            <p:nvPr/>
          </p:nvSpPr>
          <p:spPr bwMode="auto">
            <a:xfrm>
              <a:off x="1786" y="3669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28" name="Rectangle 120"/>
            <p:cNvSpPr>
              <a:spLocks noChangeArrowheads="1"/>
            </p:cNvSpPr>
            <p:nvPr/>
          </p:nvSpPr>
          <p:spPr bwMode="auto">
            <a:xfrm>
              <a:off x="1797" y="3669"/>
              <a:ext cx="1485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29" name="Rectangle 121"/>
            <p:cNvSpPr>
              <a:spLocks noChangeArrowheads="1"/>
            </p:cNvSpPr>
            <p:nvPr/>
          </p:nvSpPr>
          <p:spPr bwMode="auto">
            <a:xfrm>
              <a:off x="3282" y="3669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30" name="Rectangle 122"/>
            <p:cNvSpPr>
              <a:spLocks noChangeArrowheads="1"/>
            </p:cNvSpPr>
            <p:nvPr/>
          </p:nvSpPr>
          <p:spPr bwMode="auto">
            <a:xfrm>
              <a:off x="3293" y="3669"/>
              <a:ext cx="636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31" name="Rectangle 123"/>
            <p:cNvSpPr>
              <a:spLocks noChangeArrowheads="1"/>
            </p:cNvSpPr>
            <p:nvPr/>
          </p:nvSpPr>
          <p:spPr bwMode="auto">
            <a:xfrm>
              <a:off x="3929" y="3669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32" name="Rectangle 124"/>
            <p:cNvSpPr>
              <a:spLocks noChangeArrowheads="1"/>
            </p:cNvSpPr>
            <p:nvPr/>
          </p:nvSpPr>
          <p:spPr bwMode="auto">
            <a:xfrm>
              <a:off x="3940" y="3669"/>
              <a:ext cx="744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33" name="Rectangle 125"/>
            <p:cNvSpPr>
              <a:spLocks noChangeArrowheads="1"/>
            </p:cNvSpPr>
            <p:nvPr/>
          </p:nvSpPr>
          <p:spPr bwMode="auto">
            <a:xfrm>
              <a:off x="4684" y="3669"/>
              <a:ext cx="12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34" name="Rectangle 126"/>
            <p:cNvSpPr>
              <a:spLocks noChangeArrowheads="1"/>
            </p:cNvSpPr>
            <p:nvPr/>
          </p:nvSpPr>
          <p:spPr bwMode="auto">
            <a:xfrm>
              <a:off x="4696" y="3669"/>
              <a:ext cx="852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35" name="Rectangle 127"/>
            <p:cNvSpPr>
              <a:spLocks noChangeArrowheads="1"/>
            </p:cNvSpPr>
            <p:nvPr/>
          </p:nvSpPr>
          <p:spPr bwMode="auto">
            <a:xfrm>
              <a:off x="5548" y="3669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36" name="Rectangle 128"/>
            <p:cNvSpPr>
              <a:spLocks noChangeArrowheads="1"/>
            </p:cNvSpPr>
            <p:nvPr/>
          </p:nvSpPr>
          <p:spPr bwMode="auto">
            <a:xfrm>
              <a:off x="1786" y="3681"/>
              <a:ext cx="11" cy="29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37" name="Rectangle 129"/>
            <p:cNvSpPr>
              <a:spLocks noChangeArrowheads="1"/>
            </p:cNvSpPr>
            <p:nvPr/>
          </p:nvSpPr>
          <p:spPr bwMode="auto">
            <a:xfrm>
              <a:off x="1786" y="3974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38" name="Rectangle 130"/>
            <p:cNvSpPr>
              <a:spLocks noChangeArrowheads="1"/>
            </p:cNvSpPr>
            <p:nvPr/>
          </p:nvSpPr>
          <p:spPr bwMode="auto">
            <a:xfrm>
              <a:off x="1786" y="3974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39" name="Rectangle 131"/>
            <p:cNvSpPr>
              <a:spLocks noChangeArrowheads="1"/>
            </p:cNvSpPr>
            <p:nvPr/>
          </p:nvSpPr>
          <p:spPr bwMode="auto">
            <a:xfrm>
              <a:off x="1797" y="3974"/>
              <a:ext cx="1485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40" name="Rectangle 132"/>
            <p:cNvSpPr>
              <a:spLocks noChangeArrowheads="1"/>
            </p:cNvSpPr>
            <p:nvPr/>
          </p:nvSpPr>
          <p:spPr bwMode="auto">
            <a:xfrm>
              <a:off x="3282" y="3681"/>
              <a:ext cx="11" cy="29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41" name="Rectangle 133"/>
            <p:cNvSpPr>
              <a:spLocks noChangeArrowheads="1"/>
            </p:cNvSpPr>
            <p:nvPr/>
          </p:nvSpPr>
          <p:spPr bwMode="auto">
            <a:xfrm>
              <a:off x="3282" y="3974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42" name="Rectangle 134"/>
            <p:cNvSpPr>
              <a:spLocks noChangeArrowheads="1"/>
            </p:cNvSpPr>
            <p:nvPr/>
          </p:nvSpPr>
          <p:spPr bwMode="auto">
            <a:xfrm>
              <a:off x="3293" y="3974"/>
              <a:ext cx="636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43" name="Rectangle 135"/>
            <p:cNvSpPr>
              <a:spLocks noChangeArrowheads="1"/>
            </p:cNvSpPr>
            <p:nvPr/>
          </p:nvSpPr>
          <p:spPr bwMode="auto">
            <a:xfrm>
              <a:off x="3929" y="3681"/>
              <a:ext cx="11" cy="29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44" name="Rectangle 136"/>
            <p:cNvSpPr>
              <a:spLocks noChangeArrowheads="1"/>
            </p:cNvSpPr>
            <p:nvPr/>
          </p:nvSpPr>
          <p:spPr bwMode="auto">
            <a:xfrm>
              <a:off x="3929" y="3974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45" name="Rectangle 137"/>
            <p:cNvSpPr>
              <a:spLocks noChangeArrowheads="1"/>
            </p:cNvSpPr>
            <p:nvPr/>
          </p:nvSpPr>
          <p:spPr bwMode="auto">
            <a:xfrm>
              <a:off x="3940" y="3974"/>
              <a:ext cx="744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46" name="Rectangle 138"/>
            <p:cNvSpPr>
              <a:spLocks noChangeArrowheads="1"/>
            </p:cNvSpPr>
            <p:nvPr/>
          </p:nvSpPr>
          <p:spPr bwMode="auto">
            <a:xfrm>
              <a:off x="4684" y="3681"/>
              <a:ext cx="12" cy="29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47" name="Rectangle 139"/>
            <p:cNvSpPr>
              <a:spLocks noChangeArrowheads="1"/>
            </p:cNvSpPr>
            <p:nvPr/>
          </p:nvSpPr>
          <p:spPr bwMode="auto">
            <a:xfrm>
              <a:off x="4684" y="3974"/>
              <a:ext cx="12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48" name="Rectangle 140"/>
            <p:cNvSpPr>
              <a:spLocks noChangeArrowheads="1"/>
            </p:cNvSpPr>
            <p:nvPr/>
          </p:nvSpPr>
          <p:spPr bwMode="auto">
            <a:xfrm>
              <a:off x="4696" y="3974"/>
              <a:ext cx="852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49" name="Rectangle 141"/>
            <p:cNvSpPr>
              <a:spLocks noChangeArrowheads="1"/>
            </p:cNvSpPr>
            <p:nvPr/>
          </p:nvSpPr>
          <p:spPr bwMode="auto">
            <a:xfrm>
              <a:off x="5548" y="3681"/>
              <a:ext cx="11" cy="29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50" name="Rectangle 142"/>
            <p:cNvSpPr>
              <a:spLocks noChangeArrowheads="1"/>
            </p:cNvSpPr>
            <p:nvPr/>
          </p:nvSpPr>
          <p:spPr bwMode="auto">
            <a:xfrm>
              <a:off x="5548" y="3974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51" name="Rectangle 143"/>
            <p:cNvSpPr>
              <a:spLocks noChangeArrowheads="1"/>
            </p:cNvSpPr>
            <p:nvPr/>
          </p:nvSpPr>
          <p:spPr bwMode="auto">
            <a:xfrm>
              <a:off x="5548" y="3974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dirty="0"/>
              <a:t>More Complex Bayesian Network</a:t>
            </a:r>
          </a:p>
        </p:txBody>
      </p:sp>
      <p:sp>
        <p:nvSpPr>
          <p:cNvPr id="25602" name="Oval 3"/>
          <p:cNvSpPr>
            <a:spLocks noChangeArrowheads="1"/>
          </p:cNvSpPr>
          <p:nvPr/>
        </p:nvSpPr>
        <p:spPr bwMode="auto">
          <a:xfrm>
            <a:off x="4845050" y="30257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Smoking</a:t>
            </a:r>
          </a:p>
        </p:txBody>
      </p:sp>
      <p:sp>
        <p:nvSpPr>
          <p:cNvPr id="25603" name="Oval 4"/>
          <p:cNvSpPr>
            <a:spLocks noChangeArrowheads="1"/>
          </p:cNvSpPr>
          <p:nvPr/>
        </p:nvSpPr>
        <p:spPr bwMode="auto">
          <a:xfrm>
            <a:off x="4870450" y="17938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Gender</a:t>
            </a:r>
          </a:p>
        </p:txBody>
      </p:sp>
      <p:sp>
        <p:nvSpPr>
          <p:cNvPr id="25604" name="Oval 5"/>
          <p:cNvSpPr>
            <a:spLocks noChangeArrowheads="1"/>
          </p:cNvSpPr>
          <p:nvPr/>
        </p:nvSpPr>
        <p:spPr bwMode="auto">
          <a:xfrm>
            <a:off x="3143250" y="17938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Age</a:t>
            </a:r>
          </a:p>
        </p:txBody>
      </p:sp>
      <p:sp>
        <p:nvSpPr>
          <p:cNvPr id="25605" name="Line 6"/>
          <p:cNvSpPr>
            <a:spLocks noChangeShapeType="1"/>
          </p:cNvSpPr>
          <p:nvPr/>
        </p:nvSpPr>
        <p:spPr bwMode="auto">
          <a:xfrm flipH="1">
            <a:off x="5492750" y="2530475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6" name="Line 7"/>
          <p:cNvSpPr>
            <a:spLocks noChangeShapeType="1"/>
          </p:cNvSpPr>
          <p:nvPr/>
        </p:nvSpPr>
        <p:spPr bwMode="auto">
          <a:xfrm>
            <a:off x="4248150" y="2416175"/>
            <a:ext cx="839788" cy="6937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7" name="Oval 8"/>
          <p:cNvSpPr>
            <a:spLocks noChangeArrowheads="1"/>
          </p:cNvSpPr>
          <p:nvPr/>
        </p:nvSpPr>
        <p:spPr bwMode="auto">
          <a:xfrm>
            <a:off x="4121150" y="4181475"/>
            <a:ext cx="11811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Cancer</a:t>
            </a:r>
          </a:p>
        </p:txBody>
      </p:sp>
      <p:sp>
        <p:nvSpPr>
          <p:cNvPr id="25608" name="Line 9"/>
          <p:cNvSpPr>
            <a:spLocks noChangeShapeType="1"/>
          </p:cNvSpPr>
          <p:nvPr/>
        </p:nvSpPr>
        <p:spPr bwMode="auto">
          <a:xfrm flipH="1">
            <a:off x="4959350" y="3749675"/>
            <a:ext cx="381000" cy="4762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9" name="Line 10"/>
          <p:cNvSpPr>
            <a:spLocks noChangeShapeType="1"/>
          </p:cNvSpPr>
          <p:nvPr/>
        </p:nvSpPr>
        <p:spPr bwMode="auto">
          <a:xfrm>
            <a:off x="5056188" y="4824413"/>
            <a:ext cx="468312" cy="5381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0" name="Line 11"/>
          <p:cNvSpPr>
            <a:spLocks noChangeShapeType="1"/>
          </p:cNvSpPr>
          <p:nvPr/>
        </p:nvSpPr>
        <p:spPr bwMode="auto">
          <a:xfrm flipH="1">
            <a:off x="3886200" y="4803775"/>
            <a:ext cx="42545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1" name="Oval 12"/>
          <p:cNvSpPr>
            <a:spLocks noChangeArrowheads="1"/>
          </p:cNvSpPr>
          <p:nvPr/>
        </p:nvSpPr>
        <p:spPr bwMode="auto">
          <a:xfrm>
            <a:off x="4826000" y="5362575"/>
            <a:ext cx="1498600" cy="7366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Lung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Tumor</a:t>
            </a:r>
          </a:p>
        </p:txBody>
      </p:sp>
      <p:sp>
        <p:nvSpPr>
          <p:cNvPr id="25612" name="Oval 13"/>
          <p:cNvSpPr>
            <a:spLocks noChangeArrowheads="1"/>
          </p:cNvSpPr>
          <p:nvPr/>
        </p:nvSpPr>
        <p:spPr bwMode="auto">
          <a:xfrm>
            <a:off x="3092450" y="5299075"/>
            <a:ext cx="1422400" cy="8255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Serum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Calcium</a:t>
            </a:r>
          </a:p>
        </p:txBody>
      </p:sp>
      <p:sp>
        <p:nvSpPr>
          <p:cNvPr id="25613" name="Oval 14"/>
          <p:cNvSpPr>
            <a:spLocks noChangeArrowheads="1"/>
          </p:cNvSpPr>
          <p:nvPr/>
        </p:nvSpPr>
        <p:spPr bwMode="auto">
          <a:xfrm>
            <a:off x="3092450" y="3000375"/>
            <a:ext cx="1371600" cy="8763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Exposure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to Toxics</a:t>
            </a:r>
          </a:p>
        </p:txBody>
      </p:sp>
      <p:sp>
        <p:nvSpPr>
          <p:cNvPr id="25614" name="Line 15"/>
          <p:cNvSpPr>
            <a:spLocks noChangeShapeType="1"/>
          </p:cNvSpPr>
          <p:nvPr/>
        </p:nvSpPr>
        <p:spPr bwMode="auto">
          <a:xfrm>
            <a:off x="4057650" y="3825875"/>
            <a:ext cx="406400" cy="40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5" name="Line 16"/>
          <p:cNvSpPr>
            <a:spLocks noChangeShapeType="1"/>
          </p:cNvSpPr>
          <p:nvPr/>
        </p:nvSpPr>
        <p:spPr bwMode="auto">
          <a:xfrm>
            <a:off x="3778250" y="2505075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dirty="0"/>
              <a:t>More Complex Bayesian Network</a:t>
            </a:r>
          </a:p>
        </p:txBody>
      </p:sp>
      <p:sp>
        <p:nvSpPr>
          <p:cNvPr id="27650" name="Oval 3"/>
          <p:cNvSpPr>
            <a:spLocks noChangeArrowheads="1"/>
          </p:cNvSpPr>
          <p:nvPr/>
        </p:nvSpPr>
        <p:spPr bwMode="auto">
          <a:xfrm>
            <a:off x="4845050" y="30257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Smoking</a:t>
            </a:r>
          </a:p>
        </p:txBody>
      </p:sp>
      <p:sp>
        <p:nvSpPr>
          <p:cNvPr id="27651" name="Oval 4"/>
          <p:cNvSpPr>
            <a:spLocks noChangeArrowheads="1"/>
          </p:cNvSpPr>
          <p:nvPr/>
        </p:nvSpPr>
        <p:spPr bwMode="auto">
          <a:xfrm>
            <a:off x="4870450" y="17938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Gender</a:t>
            </a:r>
          </a:p>
        </p:txBody>
      </p:sp>
      <p:sp>
        <p:nvSpPr>
          <p:cNvPr id="27652" name="Oval 5"/>
          <p:cNvSpPr>
            <a:spLocks noChangeArrowheads="1"/>
          </p:cNvSpPr>
          <p:nvPr/>
        </p:nvSpPr>
        <p:spPr bwMode="auto">
          <a:xfrm>
            <a:off x="3143250" y="17938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Age</a:t>
            </a:r>
          </a:p>
        </p:txBody>
      </p:sp>
      <p:sp>
        <p:nvSpPr>
          <p:cNvPr id="27653" name="Line 6"/>
          <p:cNvSpPr>
            <a:spLocks noChangeShapeType="1"/>
          </p:cNvSpPr>
          <p:nvPr/>
        </p:nvSpPr>
        <p:spPr bwMode="auto">
          <a:xfrm flipH="1">
            <a:off x="5492750" y="2530475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4" name="Line 7"/>
          <p:cNvSpPr>
            <a:spLocks noChangeShapeType="1"/>
          </p:cNvSpPr>
          <p:nvPr/>
        </p:nvSpPr>
        <p:spPr bwMode="auto">
          <a:xfrm>
            <a:off x="4248150" y="2416175"/>
            <a:ext cx="839788" cy="6937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5" name="Oval 8"/>
          <p:cNvSpPr>
            <a:spLocks noChangeArrowheads="1"/>
          </p:cNvSpPr>
          <p:nvPr/>
        </p:nvSpPr>
        <p:spPr bwMode="auto">
          <a:xfrm>
            <a:off x="4121150" y="4181475"/>
            <a:ext cx="11811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Cancer</a:t>
            </a:r>
          </a:p>
        </p:txBody>
      </p:sp>
      <p:sp>
        <p:nvSpPr>
          <p:cNvPr id="27656" name="Line 9"/>
          <p:cNvSpPr>
            <a:spLocks noChangeShapeType="1"/>
          </p:cNvSpPr>
          <p:nvPr/>
        </p:nvSpPr>
        <p:spPr bwMode="auto">
          <a:xfrm flipH="1">
            <a:off x="4959350" y="3749675"/>
            <a:ext cx="381000" cy="4762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7" name="Line 10"/>
          <p:cNvSpPr>
            <a:spLocks noChangeShapeType="1"/>
          </p:cNvSpPr>
          <p:nvPr/>
        </p:nvSpPr>
        <p:spPr bwMode="auto">
          <a:xfrm>
            <a:off x="5056188" y="4824413"/>
            <a:ext cx="468312" cy="5381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8" name="Line 11"/>
          <p:cNvSpPr>
            <a:spLocks noChangeShapeType="1"/>
          </p:cNvSpPr>
          <p:nvPr/>
        </p:nvSpPr>
        <p:spPr bwMode="auto">
          <a:xfrm flipH="1">
            <a:off x="3886200" y="4803775"/>
            <a:ext cx="42545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9" name="Oval 12"/>
          <p:cNvSpPr>
            <a:spLocks noChangeArrowheads="1"/>
          </p:cNvSpPr>
          <p:nvPr/>
        </p:nvSpPr>
        <p:spPr bwMode="auto">
          <a:xfrm>
            <a:off x="4826000" y="5362575"/>
            <a:ext cx="1498600" cy="7366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Lung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Tumor</a:t>
            </a:r>
          </a:p>
        </p:txBody>
      </p:sp>
      <p:sp>
        <p:nvSpPr>
          <p:cNvPr id="27660" name="Oval 13"/>
          <p:cNvSpPr>
            <a:spLocks noChangeArrowheads="1"/>
          </p:cNvSpPr>
          <p:nvPr/>
        </p:nvSpPr>
        <p:spPr bwMode="auto">
          <a:xfrm>
            <a:off x="3092450" y="5299075"/>
            <a:ext cx="1422400" cy="8255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Serum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Calcium</a:t>
            </a:r>
          </a:p>
        </p:txBody>
      </p:sp>
      <p:sp>
        <p:nvSpPr>
          <p:cNvPr id="27661" name="Oval 14"/>
          <p:cNvSpPr>
            <a:spLocks noChangeArrowheads="1"/>
          </p:cNvSpPr>
          <p:nvPr/>
        </p:nvSpPr>
        <p:spPr bwMode="auto">
          <a:xfrm>
            <a:off x="3092450" y="3000375"/>
            <a:ext cx="1371600" cy="8763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Exposure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to Toxics</a:t>
            </a:r>
          </a:p>
        </p:txBody>
      </p:sp>
      <p:sp>
        <p:nvSpPr>
          <p:cNvPr id="27662" name="Line 15"/>
          <p:cNvSpPr>
            <a:spLocks noChangeShapeType="1"/>
          </p:cNvSpPr>
          <p:nvPr/>
        </p:nvSpPr>
        <p:spPr bwMode="auto">
          <a:xfrm>
            <a:off x="4057650" y="3825875"/>
            <a:ext cx="406400" cy="40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3" name="Line 16"/>
          <p:cNvSpPr>
            <a:spLocks noChangeShapeType="1"/>
          </p:cNvSpPr>
          <p:nvPr/>
        </p:nvSpPr>
        <p:spPr bwMode="auto">
          <a:xfrm>
            <a:off x="3778250" y="2505075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4" name="Oval 17"/>
          <p:cNvSpPr>
            <a:spLocks noChangeArrowheads="1"/>
          </p:cNvSpPr>
          <p:nvPr/>
        </p:nvSpPr>
        <p:spPr bwMode="auto">
          <a:xfrm rot="-3006626">
            <a:off x="4572000" y="3733800"/>
            <a:ext cx="1219200" cy="6096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5" name="Text Box 18"/>
          <p:cNvSpPr txBox="1">
            <a:spLocks noChangeArrowheads="1"/>
          </p:cNvSpPr>
          <p:nvPr/>
        </p:nvSpPr>
        <p:spPr bwMode="auto">
          <a:xfrm>
            <a:off x="5638800" y="3962400"/>
            <a:ext cx="258603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FF0000"/>
                </a:solidFill>
              </a:rPr>
              <a:t>Links represent</a:t>
            </a:r>
          </a:p>
          <a:p>
            <a:pPr eaLnBrk="1" hangingPunct="1"/>
            <a:r>
              <a:rPr lang="ja-JP" altLang="en-US" i="1">
                <a:solidFill>
                  <a:srgbClr val="FF0000"/>
                </a:solidFill>
              </a:rPr>
              <a:t>“</a:t>
            </a:r>
            <a:r>
              <a:rPr lang="en-US" altLang="ja-JP" i="1">
                <a:solidFill>
                  <a:srgbClr val="FF0000"/>
                </a:solidFill>
              </a:rPr>
              <a:t>causal</a:t>
            </a:r>
            <a:r>
              <a:rPr lang="en-US" i="1">
                <a:solidFill>
                  <a:srgbClr val="FF0000"/>
                </a:solidFill>
              </a:rPr>
              <a:t>”</a:t>
            </a:r>
            <a:r>
              <a:rPr lang="en-US" altLang="ja-JP" i="1">
                <a:solidFill>
                  <a:srgbClr val="FF0000"/>
                </a:solidFill>
              </a:rPr>
              <a:t> </a:t>
            </a:r>
            <a:r>
              <a:rPr lang="en-US" altLang="ja-JP">
                <a:solidFill>
                  <a:srgbClr val="FF0000"/>
                </a:solidFill>
              </a:rPr>
              <a:t>relations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27666" name="Rectangle 19"/>
          <p:cNvSpPr>
            <a:spLocks noChangeArrowheads="1"/>
          </p:cNvSpPr>
          <p:nvPr/>
        </p:nvSpPr>
        <p:spPr bwMode="auto">
          <a:xfrm>
            <a:off x="2667000" y="1524000"/>
            <a:ext cx="2133600" cy="12192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7" name="Text Box 20"/>
          <p:cNvSpPr txBox="1">
            <a:spLocks noChangeArrowheads="1"/>
          </p:cNvSpPr>
          <p:nvPr/>
        </p:nvSpPr>
        <p:spPr bwMode="auto">
          <a:xfrm>
            <a:off x="914400" y="1524000"/>
            <a:ext cx="14732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FF0000"/>
                </a:solidFill>
              </a:rPr>
              <a:t>Nodes</a:t>
            </a:r>
          </a:p>
          <a:p>
            <a:pPr eaLnBrk="1" hangingPunct="1"/>
            <a:r>
              <a:rPr lang="en-US">
                <a:solidFill>
                  <a:srgbClr val="FF0000"/>
                </a:solidFill>
              </a:rPr>
              <a:t>represent</a:t>
            </a:r>
          </a:p>
          <a:p>
            <a:pPr eaLnBrk="1" hangingPunct="1"/>
            <a:r>
              <a:rPr lang="en-US">
                <a:solidFill>
                  <a:srgbClr val="FF0000"/>
                </a:solidFill>
              </a:rPr>
              <a:t>variables</a:t>
            </a:r>
          </a:p>
        </p:txBody>
      </p:sp>
      <p:sp>
        <p:nvSpPr>
          <p:cNvPr id="27668" name="TextBox 1"/>
          <p:cNvSpPr txBox="1">
            <a:spLocks noChangeArrowheads="1"/>
          </p:cNvSpPr>
          <p:nvPr/>
        </p:nvSpPr>
        <p:spPr bwMode="auto">
          <a:xfrm>
            <a:off x="152400" y="3657600"/>
            <a:ext cx="28956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07950" indent="-1079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236538" indent="-236538" eaLnBrk="1" hangingPunct="1">
              <a:buFont typeface="Arial" charset="0"/>
              <a:buChar char="•"/>
            </a:pPr>
            <a:r>
              <a:rPr lang="en-US" dirty="0"/>
              <a:t>Does gender cause smoking?</a:t>
            </a:r>
          </a:p>
          <a:p>
            <a:pPr marL="236538" indent="-236538" eaLnBrk="1" hangingPunct="1">
              <a:buFont typeface="Arial" charset="0"/>
              <a:buChar char="•"/>
            </a:pPr>
            <a:r>
              <a:rPr lang="en-US" dirty="0"/>
              <a:t>Influence might be a more appropriate term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dirty="0"/>
              <a:t>More Complex Bayesian Network</a:t>
            </a:r>
          </a:p>
        </p:txBody>
      </p:sp>
      <p:sp>
        <p:nvSpPr>
          <p:cNvPr id="29698" name="Oval 3"/>
          <p:cNvSpPr>
            <a:spLocks noChangeArrowheads="1"/>
          </p:cNvSpPr>
          <p:nvPr/>
        </p:nvSpPr>
        <p:spPr bwMode="auto">
          <a:xfrm>
            <a:off x="4845050" y="30257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Smoking</a:t>
            </a:r>
          </a:p>
        </p:txBody>
      </p:sp>
      <p:sp>
        <p:nvSpPr>
          <p:cNvPr id="29699" name="Oval 4"/>
          <p:cNvSpPr>
            <a:spLocks noChangeArrowheads="1"/>
          </p:cNvSpPr>
          <p:nvPr/>
        </p:nvSpPr>
        <p:spPr bwMode="auto">
          <a:xfrm>
            <a:off x="4870450" y="17938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Gender</a:t>
            </a:r>
          </a:p>
        </p:txBody>
      </p:sp>
      <p:sp>
        <p:nvSpPr>
          <p:cNvPr id="29700" name="Oval 5"/>
          <p:cNvSpPr>
            <a:spLocks noChangeArrowheads="1"/>
          </p:cNvSpPr>
          <p:nvPr/>
        </p:nvSpPr>
        <p:spPr bwMode="auto">
          <a:xfrm>
            <a:off x="3143250" y="17938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Age</a:t>
            </a:r>
          </a:p>
        </p:txBody>
      </p:sp>
      <p:sp>
        <p:nvSpPr>
          <p:cNvPr id="29701" name="Line 6"/>
          <p:cNvSpPr>
            <a:spLocks noChangeShapeType="1"/>
          </p:cNvSpPr>
          <p:nvPr/>
        </p:nvSpPr>
        <p:spPr bwMode="auto">
          <a:xfrm flipH="1">
            <a:off x="5492750" y="2530475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2" name="Line 7"/>
          <p:cNvSpPr>
            <a:spLocks noChangeShapeType="1"/>
          </p:cNvSpPr>
          <p:nvPr/>
        </p:nvSpPr>
        <p:spPr bwMode="auto">
          <a:xfrm>
            <a:off x="4248150" y="2416175"/>
            <a:ext cx="839788" cy="6937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3" name="Oval 8"/>
          <p:cNvSpPr>
            <a:spLocks noChangeArrowheads="1"/>
          </p:cNvSpPr>
          <p:nvPr/>
        </p:nvSpPr>
        <p:spPr bwMode="auto">
          <a:xfrm>
            <a:off x="4121150" y="4181475"/>
            <a:ext cx="11811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Cancer</a:t>
            </a:r>
          </a:p>
        </p:txBody>
      </p:sp>
      <p:sp>
        <p:nvSpPr>
          <p:cNvPr id="29704" name="Line 9"/>
          <p:cNvSpPr>
            <a:spLocks noChangeShapeType="1"/>
          </p:cNvSpPr>
          <p:nvPr/>
        </p:nvSpPr>
        <p:spPr bwMode="auto">
          <a:xfrm flipH="1">
            <a:off x="4959350" y="3749675"/>
            <a:ext cx="381000" cy="4762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5" name="Line 10"/>
          <p:cNvSpPr>
            <a:spLocks noChangeShapeType="1"/>
          </p:cNvSpPr>
          <p:nvPr/>
        </p:nvSpPr>
        <p:spPr bwMode="auto">
          <a:xfrm>
            <a:off x="5056188" y="4824413"/>
            <a:ext cx="468312" cy="5381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6" name="Line 11"/>
          <p:cNvSpPr>
            <a:spLocks noChangeShapeType="1"/>
          </p:cNvSpPr>
          <p:nvPr/>
        </p:nvSpPr>
        <p:spPr bwMode="auto">
          <a:xfrm flipH="1">
            <a:off x="3886200" y="4803775"/>
            <a:ext cx="42545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7" name="Oval 12"/>
          <p:cNvSpPr>
            <a:spLocks noChangeArrowheads="1"/>
          </p:cNvSpPr>
          <p:nvPr/>
        </p:nvSpPr>
        <p:spPr bwMode="auto">
          <a:xfrm>
            <a:off x="4826000" y="5362575"/>
            <a:ext cx="1498600" cy="7366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Lung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Tumor</a:t>
            </a:r>
          </a:p>
        </p:txBody>
      </p:sp>
      <p:sp>
        <p:nvSpPr>
          <p:cNvPr id="29708" name="Oval 13"/>
          <p:cNvSpPr>
            <a:spLocks noChangeArrowheads="1"/>
          </p:cNvSpPr>
          <p:nvPr/>
        </p:nvSpPr>
        <p:spPr bwMode="auto">
          <a:xfrm>
            <a:off x="3092450" y="5299075"/>
            <a:ext cx="1422400" cy="8255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Serum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Calcium</a:t>
            </a:r>
          </a:p>
        </p:txBody>
      </p:sp>
      <p:sp>
        <p:nvSpPr>
          <p:cNvPr id="29709" name="Oval 14"/>
          <p:cNvSpPr>
            <a:spLocks noChangeArrowheads="1"/>
          </p:cNvSpPr>
          <p:nvPr/>
        </p:nvSpPr>
        <p:spPr bwMode="auto">
          <a:xfrm>
            <a:off x="3092450" y="3000375"/>
            <a:ext cx="1371600" cy="8763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Exposure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to Toxics</a:t>
            </a:r>
          </a:p>
        </p:txBody>
      </p:sp>
      <p:sp>
        <p:nvSpPr>
          <p:cNvPr id="29710" name="Line 15"/>
          <p:cNvSpPr>
            <a:spLocks noChangeShapeType="1"/>
          </p:cNvSpPr>
          <p:nvPr/>
        </p:nvSpPr>
        <p:spPr bwMode="auto">
          <a:xfrm>
            <a:off x="4057650" y="3825875"/>
            <a:ext cx="406400" cy="40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1" name="Line 16"/>
          <p:cNvSpPr>
            <a:spLocks noChangeShapeType="1"/>
          </p:cNvSpPr>
          <p:nvPr/>
        </p:nvSpPr>
        <p:spPr bwMode="auto">
          <a:xfrm>
            <a:off x="3778250" y="2505075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2" name="Rectangle 17"/>
          <p:cNvSpPr>
            <a:spLocks noChangeArrowheads="1"/>
          </p:cNvSpPr>
          <p:nvPr/>
        </p:nvSpPr>
        <p:spPr bwMode="auto">
          <a:xfrm>
            <a:off x="2438400" y="1295400"/>
            <a:ext cx="4343400" cy="27432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3" name="Text Box 18"/>
          <p:cNvSpPr txBox="1">
            <a:spLocks noChangeArrowheads="1"/>
          </p:cNvSpPr>
          <p:nvPr/>
        </p:nvSpPr>
        <p:spPr bwMode="auto">
          <a:xfrm>
            <a:off x="6781800" y="1447800"/>
            <a:ext cx="22209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FF0000"/>
                </a:solidFill>
              </a:rPr>
              <a:t>predispositions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dirty="0"/>
              <a:t>More Complex Bayesian Network</a:t>
            </a:r>
          </a:p>
        </p:txBody>
      </p:sp>
      <p:sp>
        <p:nvSpPr>
          <p:cNvPr id="31746" name="Oval 3"/>
          <p:cNvSpPr>
            <a:spLocks noChangeArrowheads="1"/>
          </p:cNvSpPr>
          <p:nvPr/>
        </p:nvSpPr>
        <p:spPr bwMode="auto">
          <a:xfrm>
            <a:off x="4845050" y="30257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Smoking</a:t>
            </a:r>
          </a:p>
        </p:txBody>
      </p:sp>
      <p:sp>
        <p:nvSpPr>
          <p:cNvPr id="31747" name="Oval 4"/>
          <p:cNvSpPr>
            <a:spLocks noChangeArrowheads="1"/>
          </p:cNvSpPr>
          <p:nvPr/>
        </p:nvSpPr>
        <p:spPr bwMode="auto">
          <a:xfrm>
            <a:off x="4870450" y="17938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Gender</a:t>
            </a:r>
          </a:p>
        </p:txBody>
      </p:sp>
      <p:sp>
        <p:nvSpPr>
          <p:cNvPr id="31748" name="Oval 5"/>
          <p:cNvSpPr>
            <a:spLocks noChangeArrowheads="1"/>
          </p:cNvSpPr>
          <p:nvPr/>
        </p:nvSpPr>
        <p:spPr bwMode="auto">
          <a:xfrm>
            <a:off x="3143250" y="17938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Age</a:t>
            </a:r>
          </a:p>
        </p:txBody>
      </p:sp>
      <p:sp>
        <p:nvSpPr>
          <p:cNvPr id="31749" name="Line 6"/>
          <p:cNvSpPr>
            <a:spLocks noChangeShapeType="1"/>
          </p:cNvSpPr>
          <p:nvPr/>
        </p:nvSpPr>
        <p:spPr bwMode="auto">
          <a:xfrm flipH="1">
            <a:off x="5492750" y="2530475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0" name="Line 7"/>
          <p:cNvSpPr>
            <a:spLocks noChangeShapeType="1"/>
          </p:cNvSpPr>
          <p:nvPr/>
        </p:nvSpPr>
        <p:spPr bwMode="auto">
          <a:xfrm>
            <a:off x="4248150" y="2416175"/>
            <a:ext cx="839788" cy="6937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Oval 8"/>
          <p:cNvSpPr>
            <a:spLocks noChangeArrowheads="1"/>
          </p:cNvSpPr>
          <p:nvPr/>
        </p:nvSpPr>
        <p:spPr bwMode="auto">
          <a:xfrm>
            <a:off x="4121150" y="4181475"/>
            <a:ext cx="11811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Cancer</a:t>
            </a:r>
          </a:p>
        </p:txBody>
      </p:sp>
      <p:sp>
        <p:nvSpPr>
          <p:cNvPr id="31752" name="Line 9"/>
          <p:cNvSpPr>
            <a:spLocks noChangeShapeType="1"/>
          </p:cNvSpPr>
          <p:nvPr/>
        </p:nvSpPr>
        <p:spPr bwMode="auto">
          <a:xfrm flipH="1">
            <a:off x="4959350" y="3749675"/>
            <a:ext cx="381000" cy="4762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3" name="Line 10"/>
          <p:cNvSpPr>
            <a:spLocks noChangeShapeType="1"/>
          </p:cNvSpPr>
          <p:nvPr/>
        </p:nvSpPr>
        <p:spPr bwMode="auto">
          <a:xfrm>
            <a:off x="5056188" y="4824413"/>
            <a:ext cx="468312" cy="5381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4" name="Line 11"/>
          <p:cNvSpPr>
            <a:spLocks noChangeShapeType="1"/>
          </p:cNvSpPr>
          <p:nvPr/>
        </p:nvSpPr>
        <p:spPr bwMode="auto">
          <a:xfrm flipH="1">
            <a:off x="3886200" y="4803775"/>
            <a:ext cx="42545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5" name="Oval 12"/>
          <p:cNvSpPr>
            <a:spLocks noChangeArrowheads="1"/>
          </p:cNvSpPr>
          <p:nvPr/>
        </p:nvSpPr>
        <p:spPr bwMode="auto">
          <a:xfrm>
            <a:off x="4826000" y="5362575"/>
            <a:ext cx="1498600" cy="7366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Lung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Tumor</a:t>
            </a:r>
          </a:p>
        </p:txBody>
      </p:sp>
      <p:sp>
        <p:nvSpPr>
          <p:cNvPr id="31756" name="Oval 13"/>
          <p:cNvSpPr>
            <a:spLocks noChangeArrowheads="1"/>
          </p:cNvSpPr>
          <p:nvPr/>
        </p:nvSpPr>
        <p:spPr bwMode="auto">
          <a:xfrm>
            <a:off x="3092450" y="5299075"/>
            <a:ext cx="1422400" cy="8255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Serum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Calcium</a:t>
            </a:r>
          </a:p>
        </p:txBody>
      </p:sp>
      <p:sp>
        <p:nvSpPr>
          <p:cNvPr id="31757" name="Oval 14"/>
          <p:cNvSpPr>
            <a:spLocks noChangeArrowheads="1"/>
          </p:cNvSpPr>
          <p:nvPr/>
        </p:nvSpPr>
        <p:spPr bwMode="auto">
          <a:xfrm>
            <a:off x="3092450" y="3000375"/>
            <a:ext cx="1371600" cy="8763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Exposure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to Toxics</a:t>
            </a:r>
          </a:p>
        </p:txBody>
      </p:sp>
      <p:sp>
        <p:nvSpPr>
          <p:cNvPr id="31758" name="Line 15"/>
          <p:cNvSpPr>
            <a:spLocks noChangeShapeType="1"/>
          </p:cNvSpPr>
          <p:nvPr/>
        </p:nvSpPr>
        <p:spPr bwMode="auto">
          <a:xfrm>
            <a:off x="4057650" y="3825875"/>
            <a:ext cx="406400" cy="40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9" name="Line 16"/>
          <p:cNvSpPr>
            <a:spLocks noChangeShapeType="1"/>
          </p:cNvSpPr>
          <p:nvPr/>
        </p:nvSpPr>
        <p:spPr bwMode="auto">
          <a:xfrm>
            <a:off x="3778250" y="2505075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0" name="Rectangle 17"/>
          <p:cNvSpPr>
            <a:spLocks noChangeArrowheads="1"/>
          </p:cNvSpPr>
          <p:nvPr/>
        </p:nvSpPr>
        <p:spPr bwMode="auto">
          <a:xfrm>
            <a:off x="3810000" y="3962400"/>
            <a:ext cx="1905000" cy="11430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1" name="Text Box 18"/>
          <p:cNvSpPr txBox="1">
            <a:spLocks noChangeArrowheads="1"/>
          </p:cNvSpPr>
          <p:nvPr/>
        </p:nvSpPr>
        <p:spPr bwMode="auto">
          <a:xfrm>
            <a:off x="5867400" y="4038600"/>
            <a:ext cx="1406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FF0000"/>
                </a:solidFill>
              </a:rPr>
              <a:t>condition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3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00FF"/>
      </a:hlink>
      <a:folHlink>
        <a:srgbClr val="0000FF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6166</TotalTime>
  <Words>1507</Words>
  <Application>Microsoft Macintosh PowerPoint</Application>
  <PresentationFormat>On-screen Show (4:3)</PresentationFormat>
  <Paragraphs>385</Paragraphs>
  <Slides>43</Slides>
  <Notes>33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43</vt:i4>
      </vt:variant>
    </vt:vector>
  </HeadingPairs>
  <TitlesOfParts>
    <vt:vector size="46" baseType="lpstr">
      <vt:lpstr>Default Design</vt:lpstr>
      <vt:lpstr>Equation</vt:lpstr>
      <vt:lpstr>Document</vt:lpstr>
      <vt:lpstr>Reasoning with Bayesian Belief Networks</vt:lpstr>
      <vt:lpstr>Overview </vt:lpstr>
      <vt:lpstr>BBN Definition</vt:lpstr>
      <vt:lpstr>Recall Bayes Rule</vt:lpstr>
      <vt:lpstr>Simple Bayesian Network</vt:lpstr>
      <vt:lpstr>More Complex Bayesian Network</vt:lpstr>
      <vt:lpstr>More Complex Bayesian Network</vt:lpstr>
      <vt:lpstr>More Complex Bayesian Network</vt:lpstr>
      <vt:lpstr>More Complex Bayesian Network</vt:lpstr>
      <vt:lpstr>More Complex Bayesian Network</vt:lpstr>
      <vt:lpstr>Independence</vt:lpstr>
      <vt:lpstr>Conditional Independence</vt:lpstr>
      <vt:lpstr>Conditional Independence: Naïve Bayes </vt:lpstr>
      <vt:lpstr>Explaining Away </vt:lpstr>
      <vt:lpstr>Conditional Independence</vt:lpstr>
      <vt:lpstr>Another non-descendant </vt:lpstr>
      <vt:lpstr>BBN Construction</vt:lpstr>
      <vt:lpstr>KA1: Choosing variables</vt:lpstr>
      <vt:lpstr>Heuristic: Knowable in Principle</vt:lpstr>
      <vt:lpstr>KA2: Structuring</vt:lpstr>
      <vt:lpstr>KA3: The Numbers</vt:lpstr>
      <vt:lpstr>KA3: The numbers</vt:lpstr>
      <vt:lpstr>Three kinds of reasoning</vt:lpstr>
      <vt:lpstr>Predictive Inference</vt:lpstr>
      <vt:lpstr>Predictive and diagnostic combined</vt:lpstr>
      <vt:lpstr>Explaining away</vt:lpstr>
      <vt:lpstr>Decision making</vt:lpstr>
      <vt:lpstr>A Decision Problem</vt:lpstr>
      <vt:lpstr>Value Function</vt:lpstr>
      <vt:lpstr>Two software tools</vt:lpstr>
      <vt:lpstr>PowerPoint Presentation</vt:lpstr>
      <vt:lpstr>Same BBN model in Hugin app</vt:lpstr>
      <vt:lpstr>PowerPoint Presentation</vt:lpstr>
      <vt:lpstr>PowerPoint Presentation</vt:lpstr>
      <vt:lpstr>PowerPoint Presentation</vt:lpstr>
      <vt:lpstr>PowerPoint Presentation</vt:lpstr>
      <vt:lpstr>Decision Making with BBNs</vt:lpstr>
      <vt:lpstr>Decision Making with BBNs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umbc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Reasoning with Bayesian Networks</dc:title>
  <dc:creator> tim finin</dc:creator>
  <cp:lastModifiedBy>tim finin</cp:lastModifiedBy>
  <cp:revision>48</cp:revision>
  <cp:lastPrinted>2009-12-02T22:14:13Z</cp:lastPrinted>
  <dcterms:created xsi:type="dcterms:W3CDTF">2009-12-02T04:52:13Z</dcterms:created>
  <dcterms:modified xsi:type="dcterms:W3CDTF">2017-04-25T01:57:54Z</dcterms:modified>
</cp:coreProperties>
</file>