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9.bin" ContentType="application/vnd.openxmlformats-officedocument.oleObject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6" r:id="rId4"/>
    <p:sldId id="258" r:id="rId5"/>
    <p:sldId id="259" r:id="rId6"/>
    <p:sldId id="260" r:id="rId7"/>
    <p:sldId id="290" r:id="rId8"/>
    <p:sldId id="289" r:id="rId9"/>
    <p:sldId id="287" r:id="rId10"/>
    <p:sldId id="288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301" r:id="rId22"/>
    <p:sldId id="272" r:id="rId23"/>
    <p:sldId id="297" r:id="rId24"/>
    <p:sldId id="274" r:id="rId25"/>
    <p:sldId id="275" r:id="rId26"/>
    <p:sldId id="276" r:id="rId27"/>
    <p:sldId id="277" r:id="rId28"/>
    <p:sldId id="278" r:id="rId29"/>
    <p:sldId id="279" r:id="rId30"/>
    <p:sldId id="286" r:id="rId31"/>
    <p:sldId id="281" r:id="rId32"/>
    <p:sldId id="282" r:id="rId33"/>
    <p:sldId id="283" r:id="rId34"/>
    <p:sldId id="285" r:id="rId35"/>
    <p:sldId id="284" r:id="rId36"/>
    <p:sldId id="298" r:id="rId37"/>
    <p:sldId id="299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CCFF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-384" y="-112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0823A6-230F-7849-A56C-231AFD9313A3}" type="datetime1">
              <a:rPr lang="en-US"/>
              <a:pPr>
                <a:defRPr/>
              </a:pPr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A6686-4DBB-B746-94D8-3A4D803E2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29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78F2E4-98B1-EB41-B1EE-B969CCFE5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21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D2E1CA-0B32-124F-B557-47BB9D6CF075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087855-3EF5-CD47-86A5-33F5CC84C282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8A6D25-D73C-7D46-940F-485D6DDA7DA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D39FED-E1E6-2A4A-9234-6BE0CE2FAA8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7A603A-20EB-0742-8B54-F5A70E3DF06F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C195EE-34D1-4349-838D-36E3BE0261AA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7D1F23-3E25-5549-982F-EBCD4052D48E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96F53C-5FC7-F04B-8F4B-5183DF9D4991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616E0D-5CE7-1B47-B704-8635AF3DF2C3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4015ED-67FC-0942-ACD8-7A384AB79ABA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6392B5-A6C1-654A-B5AA-1E5529F08321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96A55A-4C38-2849-935F-FCDFEE13F29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640846-C2C3-C942-ACF8-F0DF108B3564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42022B-E3B9-5F42-BEC6-B85F00A81BD6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9326A6-0700-B348-B43F-F91883011BE8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018283-1D5E-5147-96D0-610FA20053D5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3C1330-E2F5-F74E-A9F0-6DCF8A7151B0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896D9D-B732-EC43-A4FE-7041FE6F2426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CC1EDF-C1E1-4C44-A800-417D3C7E8CA7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56DAE3-C6F1-364E-B678-06BF22382E60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C28C88-3A65-F243-AADB-A76BBA7D3D18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21718-F5C4-974B-8EE6-29D06606833B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1DF1AD-3D90-374F-9829-8735B7E77B7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5758D8-A9ED-844D-B5B7-E7323705A342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40595-C7B5-F64B-AA3E-2D6781609D33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94B3FB-EDEB-9B4D-8485-51DCAF8DBB52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7935A1-8C55-C544-B154-12F9500DE758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A0A66F-CE45-0D4E-95E2-6D4B6617B403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AD94FD-3E30-5840-A1A8-5220ADDA9FC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98A4CC-6620-FC46-976D-8F76C85F19AB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18EF79-CA29-E948-8F5D-BDBC0B8E81A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6FDF61-6195-2A49-BB92-7B5615939830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5F97-3BEF-934F-B243-D29131F6F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E1B7-F74F-3B40-AE78-CC70C7FC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9F0C-7186-6747-99AA-2F9B15B74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0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B2D9-F23E-C94F-86D0-7A9721FCA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6FAE-5B63-4F4D-B966-B9A0BF8C1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A115-B645-9D43-A6C8-639F0A5B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6F4E-E343-BC43-B11A-589B33A22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4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782BA-754B-D940-BAC6-B56290B11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4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4050-3555-784E-B971-A53CD9C53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AAB2-6B03-7943-A9FF-8ACD268D8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371D-7C02-B64D-BDE8-5978702CB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E7C7D-19A2-C74C-BCB9-F4B22E118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C99C2C-C151-8446-979D-404E2E6A3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Naive_Bayes_classifier%23The_naive_Bayes_probabilistic_mode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Occam's_raz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en.wikipedia.org/wiki/Knowledge_acquisit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en.wikipedia.org/wiki/Bayesian_network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rsys.com/" TargetMode="External"/><Relationship Id="rId3" Type="http://schemas.openxmlformats.org/officeDocument/2006/relationships/hyperlink" Target="http://reasoning.cs.ucla.edu/samia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>
                <a:latin typeface="Times New Roman" charset="0"/>
              </a:rPr>
              <a:t>Reasoning</a:t>
            </a:r>
            <a:br>
              <a:rPr lang="en-US" sz="6600">
                <a:latin typeface="Times New Roman" charset="0"/>
              </a:rPr>
            </a:br>
            <a:r>
              <a:rPr lang="en-US" sz="6600">
                <a:latin typeface="Times New Roman" charset="0"/>
              </a:rPr>
              <a:t>with Bayesian</a:t>
            </a:r>
            <a:br>
              <a:rPr lang="en-US" sz="6600">
                <a:latin typeface="Times New Roman" charset="0"/>
              </a:rPr>
            </a:br>
            <a:r>
              <a:rPr lang="en-US" sz="6600">
                <a:latin typeface="Times New Roman" charset="0"/>
              </a:rPr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1676400"/>
            <a:ext cx="27130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>
                <a:latin typeface="Times New Roman" charset="0"/>
              </a:rPr>
              <a:t>Age</a:t>
            </a:r>
            <a:r>
              <a:rPr lang="en-US" sz="3200">
                <a:latin typeface="Times New Roman" charset="0"/>
              </a:rPr>
              <a:t> and </a:t>
            </a:r>
            <a:r>
              <a:rPr lang="en-US" sz="3200" i="1">
                <a:latin typeface="Times New Roman" charset="0"/>
              </a:rPr>
              <a:t>Gender</a:t>
            </a:r>
            <a:r>
              <a:rPr lang="en-US" sz="3200">
                <a:latin typeface="Times New Roman" charset="0"/>
              </a:rPr>
              <a:t> are </a:t>
            </a:r>
          </a:p>
          <a:p>
            <a:r>
              <a:rPr lang="en-US" sz="3200">
                <a:latin typeface="Times New Roman" charset="0"/>
              </a:rPr>
              <a:t> independent.</a:t>
            </a:r>
            <a:endParaRPr lang="en-US">
              <a:latin typeface="Times New Roman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5701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P(A |G) = P(A)    </a:t>
            </a:r>
          </a:p>
          <a:p>
            <a:r>
              <a:rPr lang="en-US" sz="2800" i="1">
                <a:latin typeface="Times New Roman" charset="0"/>
              </a:rPr>
              <a:t>P(G |A) = P(G)    </a:t>
            </a:r>
            <a:endParaRPr lang="en-US" sz="2800">
              <a:latin typeface="Times New Roman" charset="0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  <a:endParaRPr lang="en-US" sz="2400">
              <a:latin typeface="Times New Roman" charset="0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  <a:endParaRPr lang="en-US" sz="2400">
              <a:latin typeface="Times New Roman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5254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P(A,G) = P(G|A) P(A) = P(G)P(A)</a:t>
            </a:r>
          </a:p>
          <a:p>
            <a:r>
              <a:rPr lang="en-US" sz="2800" i="1">
                <a:latin typeface="Times New Roman" charset="0"/>
              </a:rPr>
              <a:t>P(A,G) = P(A|G) P(G) = P(A)P(G)</a:t>
            </a:r>
            <a:endParaRPr lang="en-US" sz="2800">
              <a:latin typeface="Times New Roman" charset="0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414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P(A,G) = P(G) * P(A)</a:t>
            </a:r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  <a:endParaRPr lang="en-US" sz="2400">
              <a:latin typeface="Times New Roman" charset="0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  <a:endParaRPr lang="en-US" sz="2400">
              <a:latin typeface="Times New Roman" charset="0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  <a:endParaRPr lang="en-US" sz="2400">
              <a:latin typeface="Times New Roman" charset="0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  <a:endParaRPr lang="en-US" sz="2400">
              <a:latin typeface="Times New Roman" charset="0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>
                <a:latin typeface="Times New Roman" charset="0"/>
              </a:rPr>
              <a:t>Cancer</a:t>
            </a:r>
            <a:r>
              <a:rPr lang="en-US" sz="3200">
                <a:latin typeface="Times New Roman" charset="0"/>
              </a:rPr>
              <a:t> is independent of </a:t>
            </a:r>
            <a:r>
              <a:rPr lang="en-US" sz="3200" i="1">
                <a:latin typeface="Times New Roman" charset="0"/>
              </a:rPr>
              <a:t>Age</a:t>
            </a:r>
            <a:r>
              <a:rPr lang="en-US" sz="3200">
                <a:latin typeface="Times New Roman" charset="0"/>
              </a:rPr>
              <a:t> and </a:t>
            </a:r>
            <a:r>
              <a:rPr lang="en-US" sz="3200" i="1">
                <a:latin typeface="Times New Roman" charset="0"/>
              </a:rPr>
              <a:t>Gender</a:t>
            </a:r>
            <a:r>
              <a:rPr lang="en-US" sz="3200">
                <a:latin typeface="Times New Roman" charset="0"/>
              </a:rPr>
              <a:t> given </a:t>
            </a:r>
            <a:r>
              <a:rPr lang="en-US" sz="3200" i="1">
                <a:latin typeface="Times New Roman" charset="0"/>
              </a:rPr>
              <a:t>Smoking</a:t>
            </a:r>
            <a:endParaRPr lang="en-US">
              <a:latin typeface="Times New Roman" charset="0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595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i="1">
                <a:latin typeface="Times New Roman" charset="0"/>
              </a:rPr>
              <a:t>P(C | A,G,S) = P(C | S)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  <a:endParaRPr lang="en-US" sz="2400">
              <a:latin typeface="Times New Roman" charset="0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  <a:endParaRPr lang="en-US" sz="2400">
              <a:latin typeface="Times New Roman" charset="0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latin typeface="Times New Roman" charset="0"/>
                </a:rPr>
                <a:t>Serum Calcium</a:t>
              </a:r>
              <a:r>
                <a:rPr lang="en-US" sz="2800">
                  <a:latin typeface="Times New Roman" charset="0"/>
                </a:rPr>
                <a:t> is indepen-dent of </a:t>
              </a:r>
              <a:r>
                <a:rPr lang="en-US" sz="2800" i="1">
                  <a:latin typeface="Times New Roman" charset="0"/>
                </a:rPr>
                <a:t>Lung Tumor</a:t>
              </a:r>
              <a:r>
                <a:rPr lang="en-US" sz="2800">
                  <a:latin typeface="Times New Roman" charset="0"/>
                </a:rPr>
                <a:t>, given </a:t>
              </a:r>
              <a:r>
                <a:rPr lang="en-US" sz="2800" i="1">
                  <a:latin typeface="Times New Roman" charset="0"/>
                </a:rPr>
                <a:t>Cancer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28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latin typeface="Times New Roman" charset="0"/>
                </a:rPr>
                <a:t>P(L | SC,C) = P(L|C)</a:t>
              </a:r>
            </a:p>
            <a:p>
              <a:r>
                <a:rPr lang="en-US" sz="2800" i="1">
                  <a:latin typeface="Times New Roman" charset="0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Serum Calcium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Lung Tumor</a:t>
            </a:r>
            <a:r>
              <a:rPr lang="en-US" sz="2800">
                <a:latin typeface="Times New Roman" charset="0"/>
              </a:rPr>
              <a:t> are dependent</a:t>
            </a:r>
            <a:endParaRPr lang="en-US">
              <a:latin typeface="Times New Roman" charset="0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853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hlinkClick r:id="rId3"/>
              </a:rPr>
              <a:t>Naïve Bayes </a:t>
            </a:r>
            <a:r>
              <a:rPr lang="en-US" sz="2200"/>
              <a:t>assumption: evidence (e.g., symptoms) is indepen-dent given the disease.  This make it easy to combine evidence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Times New Roman" charset="0"/>
              </a:rPr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Exposure to Toxics</a:t>
            </a:r>
            <a:r>
              <a:rPr lang="en-US" sz="2800">
                <a:latin typeface="Times New Roman" charset="0"/>
              </a:rPr>
              <a:t> is </a:t>
            </a:r>
            <a:r>
              <a:rPr lang="en-US" sz="2800" b="1">
                <a:latin typeface="Times New Roman" charset="0"/>
              </a:rPr>
              <a:t>dependent</a:t>
            </a:r>
            <a:r>
              <a:rPr lang="en-US" sz="2800">
                <a:latin typeface="Times New Roman" charset="0"/>
              </a:rPr>
              <a:t> on </a:t>
            </a:r>
            <a:r>
              <a:rPr lang="en-US" sz="2800" i="1">
                <a:latin typeface="Times New Roman" charset="0"/>
              </a:rPr>
              <a:t>Smoking</a:t>
            </a:r>
            <a:r>
              <a:rPr lang="en-US" sz="2800">
                <a:latin typeface="Times New Roman" charset="0"/>
              </a:rPr>
              <a:t>, given </a:t>
            </a:r>
            <a:r>
              <a:rPr lang="en-US" sz="2800" i="1">
                <a:latin typeface="Times New Roman" charset="0"/>
              </a:rPr>
              <a:t>Cancer</a:t>
            </a:r>
            <a:endParaRPr lang="en-US">
              <a:latin typeface="Times New Roman" charset="0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Exposure to Toxics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Smoking</a:t>
            </a:r>
            <a:r>
              <a:rPr lang="en-US" sz="2800">
                <a:latin typeface="Times New Roman" charset="0"/>
              </a:rPr>
              <a:t> are independent</a:t>
            </a:r>
            <a:endParaRPr lang="en-US">
              <a:latin typeface="Times New Roman" charset="0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763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800" i="1"/>
              <a:t>Explaining away: </a:t>
            </a:r>
            <a:r>
              <a:rPr lang="en-US" altLang="ja-JP" sz="2800"/>
              <a:t>reasoning pattern where confirma-tion of one causereduces need to invoke alternatives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Essence of </a:t>
            </a:r>
            <a:r>
              <a:rPr lang="en-US" sz="2800">
                <a:hlinkClick r:id="rId3"/>
              </a:rPr>
              <a:t>Occam’s Razor</a:t>
            </a:r>
            <a:r>
              <a:rPr lang="en-US" sz="2800"/>
              <a:t> (prefer hypothesis with fewest assumptions)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>
                <a:latin typeface="Times New Roman" charset="0"/>
              </a:rPr>
              <a:t>P(E=heavy | C=malignant) &gt; P(E=heavy | C=malignant, S=heavy)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solidFill>
                  <a:schemeClr val="accent2"/>
                </a:solidFill>
                <a:latin typeface="Times New Roman" charset="0"/>
              </a:rPr>
              <a:t>Cancer</a:t>
            </a:r>
            <a:r>
              <a:rPr lang="en-US" sz="2800">
                <a:latin typeface="Times New Roman" charset="0"/>
              </a:rPr>
              <a:t> is independent of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Age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Gender</a:t>
            </a:r>
            <a:r>
              <a:rPr lang="en-US" sz="2800">
                <a:latin typeface="Times New Roman" charset="0"/>
              </a:rPr>
              <a:t> given </a:t>
            </a:r>
            <a:r>
              <a:rPr lang="en-US" sz="2800" i="1">
                <a:solidFill>
                  <a:schemeClr val="folHlink"/>
                </a:solidFill>
                <a:latin typeface="Times New Roman" charset="0"/>
              </a:rPr>
              <a:t>Exposure to Toxics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solidFill>
                  <a:schemeClr val="folHlink"/>
                </a:solidFill>
                <a:latin typeface="Times New Roman" charset="0"/>
              </a:rPr>
              <a:t>Smoking</a:t>
            </a:r>
            <a:r>
              <a:rPr lang="en-US">
                <a:latin typeface="Times New Roman" charset="0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2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35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</a:rPr>
              <a:t>A variable (node) is conditionally independent of its non-descendants given its parents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>
                <a:solidFill>
                  <a:schemeClr val="accent2"/>
                </a:solidFill>
                <a:latin typeface="Times New Roman" charset="0"/>
              </a:rPr>
              <a:t>Cancer</a:t>
            </a:r>
            <a:r>
              <a:rPr lang="en-US" sz="2800">
                <a:latin typeface="Times New Roman" charset="0"/>
              </a:rPr>
              <a:t> is independent of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Diet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given </a:t>
            </a:r>
            <a:r>
              <a:rPr lang="en-US" sz="2800" i="1">
                <a:solidFill>
                  <a:schemeClr val="folHlink"/>
                </a:solidFill>
                <a:latin typeface="Times New Roman" charset="0"/>
              </a:rPr>
              <a:t>Exposure to</a:t>
            </a:r>
            <a:r>
              <a:rPr lang="en-US" sz="2800" i="1">
                <a:solidFill>
                  <a:srgbClr val="33CCCC"/>
                </a:solidFill>
                <a:latin typeface="Times New Roman" charset="0"/>
              </a:rPr>
              <a:t> </a:t>
            </a:r>
            <a:r>
              <a:rPr lang="en-US" sz="2800" i="1">
                <a:solidFill>
                  <a:schemeClr val="folHlink"/>
                </a:solidFill>
                <a:latin typeface="Times New Roman" charset="0"/>
              </a:rPr>
              <a:t>Toxics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solidFill>
                  <a:schemeClr val="folHlink"/>
                </a:solidFill>
                <a:latin typeface="Times New Roman" charset="0"/>
              </a:rPr>
              <a:t>Smoking</a:t>
            </a:r>
            <a:endParaRPr lang="en-US" sz="2400">
              <a:latin typeface="Times New Roman" charset="0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004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</a:rPr>
              <a:t>A variable is conditionally independent of its non-descendants given its parents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Times New Roman" charset="0"/>
              </a:rPr>
              <a:t>The </a:t>
            </a:r>
            <a:r>
              <a:rPr lang="en-US" b="1">
                <a:latin typeface="Times New Roman" charset="0"/>
                <a:hlinkClick r:id="rId3"/>
              </a:rPr>
              <a:t>knowledge acquisition</a:t>
            </a:r>
            <a:r>
              <a:rPr lang="en-US">
                <a:latin typeface="Times New Roman" charset="0"/>
              </a:rPr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</a:rPr>
              <a:t>KA1: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</a:rPr>
              <a:t>KA2: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</a:rPr>
              <a:t>KA3: Obtaining data for the conditional probability tables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latin typeface="Times New Roman" charset="0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1600200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Variable values can be integers, reals or enumerations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Variable should have collectively exhaustive, mutually exclusive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2463800" y="3111500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111500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7432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rgbClr val="FFFFFF"/>
                  </a:solidFill>
                  <a:latin typeface="Times New Roman" charset="0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rgbClr val="FFFFFF"/>
                  </a:solidFill>
                  <a:latin typeface="Times New Roman" charset="0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609600" y="5638800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  <a:latin typeface="Times New Roman" charset="0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  <a:latin typeface="Times New Roman" charset="0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Times New Roman" charset="0"/>
              </a:rPr>
              <a:t>Example of good variables</a:t>
            </a:r>
          </a:p>
          <a:p>
            <a:pPr marL="463550" lvl="1" indent="-349250" eaLnBrk="1" hangingPunct="1"/>
            <a:r>
              <a:rPr lang="en-US" sz="3200">
                <a:latin typeface="Times New Roman" charset="0"/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>
                <a:latin typeface="Times New Roman" charset="0"/>
                <a:ea typeface="ＭＳ Ｐゴシック" charset="0"/>
              </a:rPr>
              <a:t>Gasoline: Cents per gallon {0,1,2…}</a:t>
            </a:r>
          </a:p>
          <a:p>
            <a:pPr marL="463550" lvl="1" indent="-349250" eaLnBrk="1" hangingPunct="1"/>
            <a:r>
              <a:rPr lang="en-US" sz="3200">
                <a:latin typeface="Times New Roman" charset="0"/>
                <a:ea typeface="ＭＳ Ｐゴシック" charset="0"/>
              </a:rPr>
              <a:t>Temperature: {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</a:t>
            </a:r>
            <a:r>
              <a:rPr lang="en-US" sz="3200">
                <a:latin typeface="Times New Roman" charset="0"/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>
                <a:latin typeface="Times New Roman" charset="0"/>
                <a:ea typeface="ＭＳ Ｐゴシック" charset="0"/>
              </a:rPr>
              <a:t>User needs help on Excel Charting: {Yes, No}</a:t>
            </a:r>
          </a:p>
          <a:p>
            <a:pPr marL="463550" lvl="1" indent="-349250" eaLnBrk="1" hangingPunct="1"/>
            <a:r>
              <a:rPr lang="en-US" sz="3200">
                <a:latin typeface="Times New Roman" charset="0"/>
                <a:ea typeface="ＭＳ Ｐゴシック" charset="0"/>
              </a:rPr>
              <a:t>User’</a:t>
            </a:r>
            <a:r>
              <a:rPr lang="en-US" altLang="ja-JP" sz="3200">
                <a:latin typeface="Times New Roman" charset="0"/>
                <a:ea typeface="ＭＳ Ｐゴシック" charset="0"/>
              </a:rPr>
              <a:t>s personality: {dominant, submissive}</a:t>
            </a:r>
            <a:endParaRPr lang="en-US" sz="32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4608513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>
                <a:latin typeface="Times New Roman" charset="0"/>
              </a:rPr>
              <a:t>Useful for many AI problems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Exposure</a:t>
              </a:r>
            </a:p>
            <a:p>
              <a:pPr algn="ctr" eaLnBrk="0" hangingPunct="0"/>
              <a:r>
                <a:rPr lang="en-US" sz="2400" i="1">
                  <a:latin typeface="Times New Roman" charset="0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70325" y="2357438"/>
            <a:ext cx="4883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Network structure corresponding</a:t>
            </a:r>
          </a:p>
          <a:p>
            <a:r>
              <a:rPr lang="en-US" sz="2800">
                <a:latin typeface="Times New Roman" charset="0"/>
              </a:rPr>
              <a:t>to </a:t>
            </a:r>
            <a:r>
              <a:rPr lang="ja-JP" altLang="en-US" sz="2800">
                <a:latin typeface="Times New Roman" charset="0"/>
              </a:rPr>
              <a:t>“</a:t>
            </a:r>
            <a:r>
              <a:rPr lang="en-US" altLang="ja-JP" sz="2800">
                <a:latin typeface="Times New Roman" charset="0"/>
              </a:rPr>
              <a:t>causality</a:t>
            </a:r>
            <a:r>
              <a:rPr lang="ja-JP" altLang="en-US" sz="2800">
                <a:latin typeface="Times New Roman" charset="0"/>
              </a:rPr>
              <a:t>”</a:t>
            </a:r>
            <a:r>
              <a:rPr lang="en-US" altLang="ja-JP" sz="2800">
                <a:latin typeface="Times New Roman" charset="0"/>
              </a:rPr>
              <a:t> is usually good.</a:t>
            </a:r>
            <a:endParaRPr lang="en-US" sz="2800">
              <a:latin typeface="Times New Roman" charset="0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Genetic</a:t>
              </a:r>
            </a:p>
            <a:p>
              <a:pPr algn="ctr" eaLnBrk="0" hangingPunct="0"/>
              <a:r>
                <a:rPr lang="en-US" sz="2400" i="1">
                  <a:latin typeface="Times New Roman" charset="0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3962400" y="5257800"/>
            <a:ext cx="480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Initially this uses the designer’s</a:t>
            </a:r>
            <a:endParaRPr lang="en-US" altLang="ja-JP" sz="2800">
              <a:latin typeface="Times New Roman" charset="0"/>
            </a:endParaRPr>
          </a:p>
          <a:p>
            <a:r>
              <a:rPr lang="en-US" sz="2800">
                <a:latin typeface="Times New Roman" charset="0"/>
              </a:rPr>
              <a:t>knowledge but can be checked with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Smoking</a:t>
              </a:r>
              <a:endParaRPr lang="en-US" sz="2400">
                <a:latin typeface="Times New Roman" charset="0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/>
                <a:gridCol w="10287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 smtClean="0"/>
                        <a:t>smoking priors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0.80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heavy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/>
                <a:gridCol w="876300"/>
                <a:gridCol w="1047750"/>
                <a:gridCol w="104775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smoking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cancer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light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heavy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benign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malignant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/>
              <a:t>For each variable we have a table of probability of its value for values of its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For variables w/o parents, we have prior probabilities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charset="0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charset="0"/>
              </a:rPr>
              <a:t>Order of magnitude is typical: 10</a:t>
            </a:r>
            <a:r>
              <a:rPr lang="en-US" sz="3200" baseline="30000">
                <a:latin typeface="Times New Roman" charset="0"/>
              </a:rPr>
              <a:t>-9</a:t>
            </a:r>
            <a:r>
              <a:rPr lang="en-US" sz="3200">
                <a:latin typeface="Times New Roman" charset="0"/>
              </a:rPr>
              <a:t> vs 10</a:t>
            </a:r>
            <a:r>
              <a:rPr lang="en-US" sz="3200" baseline="30000">
                <a:latin typeface="Times New Roman" charset="0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charset="0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charset="0"/>
              </a:rPr>
              <a:t>Second decimal usually doesn’</a:t>
            </a:r>
            <a:r>
              <a:rPr lang="en-US" altLang="ja-JP" sz="3200">
                <a:latin typeface="Times New Roman" charset="0"/>
              </a:rPr>
              <a:t>t matter</a:t>
            </a:r>
            <a:endParaRPr lang="en-US" altLang="ja-JP" sz="3200" baseline="30000">
              <a:latin typeface="Times New Roman" charset="0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>
                <a:latin typeface="Times New Roman" charset="0"/>
              </a:rPr>
              <a:t>Relative probabilities are important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 smtClean="0"/>
              <a:t>Predicting</a:t>
            </a:r>
            <a:r>
              <a:rPr lang="en-US" dirty="0" smtClean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 smtClean="0"/>
              <a:t>Diagnosing</a:t>
            </a:r>
            <a:r>
              <a:rPr lang="en-US" dirty="0" smtClean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 smtClean="0"/>
              <a:t>Explaining</a:t>
            </a:r>
            <a:r>
              <a:rPr lang="en-US" dirty="0" smtClean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 smtClean="0"/>
              <a:t>To which we can add a fourth:</a:t>
            </a:r>
          </a:p>
          <a:p>
            <a:pPr marL="403225" indent="-295275">
              <a:defRPr/>
            </a:pPr>
            <a:r>
              <a:rPr lang="en-US" b="1" dirty="0" smtClean="0"/>
              <a:t>Deciding</a:t>
            </a:r>
            <a:r>
              <a:rPr lang="en-US" dirty="0" smtClean="0"/>
              <a:t> on an action based on probabilities of the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8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latin typeface="Times New Roman" charset="0"/>
              </a:rPr>
              <a:t>How likely are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elderly males</a:t>
            </a:r>
            <a:endParaRPr lang="en-US" sz="3200">
              <a:latin typeface="Times New Roman" charset="0"/>
            </a:endParaRPr>
          </a:p>
          <a:p>
            <a:r>
              <a:rPr lang="en-US" sz="3200">
                <a:latin typeface="Times New Roman" charset="0"/>
              </a:rPr>
              <a:t>to get </a:t>
            </a:r>
            <a:r>
              <a:rPr lang="en-US" sz="3200">
                <a:solidFill>
                  <a:schemeClr val="accent2"/>
                </a:solidFill>
                <a:latin typeface="Times New Roman" charset="0"/>
              </a:rPr>
              <a:t>malignant cancer</a:t>
            </a:r>
            <a:r>
              <a:rPr lang="en-US" sz="3200">
                <a:latin typeface="Times New Roman" charset="0"/>
              </a:rPr>
              <a:t>?</a:t>
            </a:r>
            <a:endParaRPr lang="en-US">
              <a:latin typeface="Times New Roman" charset="0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P(</a:t>
            </a:r>
            <a:r>
              <a:rPr lang="en-US" sz="2800" i="1">
                <a:solidFill>
                  <a:schemeClr val="accent2"/>
                </a:solidFill>
                <a:latin typeface="Times New Roman" charset="0"/>
              </a:rPr>
              <a:t>C=malignant</a:t>
            </a:r>
            <a:r>
              <a:rPr lang="en-US" sz="2800" i="1">
                <a:solidFill>
                  <a:schemeClr val="hlink"/>
                </a:solidFill>
                <a:latin typeface="Times New Roman" charset="0"/>
              </a:rPr>
              <a:t> </a:t>
            </a:r>
            <a:r>
              <a:rPr lang="en-US" sz="2800" i="1">
                <a:latin typeface="Times New Roman" charset="0"/>
              </a:rPr>
              <a:t>|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Age&gt;60, Gender=male</a:t>
            </a:r>
            <a:r>
              <a:rPr lang="en-US" sz="2800" i="1">
                <a:latin typeface="Times New Roman" charset="0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latin typeface="Times New Roman" charset="0"/>
              </a:rPr>
              <a:t>How likely is an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elderly male</a:t>
            </a:r>
            <a:r>
              <a:rPr lang="en-US" sz="3200">
                <a:latin typeface="Times New Roman" charset="0"/>
              </a:rPr>
              <a:t> patient with high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Serum Calcium</a:t>
            </a:r>
            <a:r>
              <a:rPr lang="en-US" sz="3200">
                <a:solidFill>
                  <a:schemeClr val="accent1"/>
                </a:solidFill>
                <a:latin typeface="Times New Roman" charset="0"/>
              </a:rPr>
              <a:t> </a:t>
            </a:r>
            <a:r>
              <a:rPr lang="en-US" sz="3200">
                <a:latin typeface="Times New Roman" charset="0"/>
              </a:rPr>
              <a:t>to have </a:t>
            </a:r>
            <a:r>
              <a:rPr lang="en-US" sz="3200">
                <a:solidFill>
                  <a:schemeClr val="accent2"/>
                </a:solidFill>
                <a:latin typeface="Times New Roman" charset="0"/>
              </a:rPr>
              <a:t>malignant cancer</a:t>
            </a:r>
            <a:r>
              <a:rPr lang="en-US" sz="3200">
                <a:latin typeface="Times New Roman" charset="0"/>
              </a:rPr>
              <a:t>?</a:t>
            </a:r>
            <a:endParaRPr lang="en-US">
              <a:latin typeface="Times New Roman" charset="0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706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>
                <a:latin typeface="Times New Roman" charset="0"/>
              </a:rPr>
              <a:t>P(</a:t>
            </a:r>
            <a:r>
              <a:rPr lang="en-US" sz="2800" i="1">
                <a:solidFill>
                  <a:schemeClr val="accent2"/>
                </a:solidFill>
                <a:latin typeface="Times New Roman" charset="0"/>
              </a:rPr>
              <a:t>C=malignant</a:t>
            </a:r>
            <a:r>
              <a:rPr lang="en-US" sz="2800" i="1">
                <a:solidFill>
                  <a:schemeClr val="hlink"/>
                </a:solidFill>
                <a:latin typeface="Times New Roman" charset="0"/>
              </a:rPr>
              <a:t> </a:t>
            </a:r>
            <a:r>
              <a:rPr lang="en-US" sz="2800" i="1">
                <a:latin typeface="Times New Roman" charset="0"/>
              </a:rPr>
              <a:t>|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Age&gt;60, </a:t>
            </a:r>
          </a:p>
          <a:p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   Gender= male, Serum Calcium  = high</a:t>
            </a:r>
            <a:r>
              <a:rPr lang="en-US" sz="2800" i="1">
                <a:latin typeface="Times New Roman" charset="0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If we see a 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lung tumor</a:t>
            </a:r>
            <a:r>
              <a:rPr lang="en-US" sz="2800">
                <a:latin typeface="Times New Roman" charset="0"/>
              </a:rPr>
              <a:t>, the probability of 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heavy smoking</a:t>
            </a:r>
            <a:r>
              <a:rPr lang="en-US" sz="2800">
                <a:latin typeface="Times New Roman" charset="0"/>
              </a:rPr>
              <a:t> and of 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exposure to toxics</a:t>
            </a:r>
            <a:r>
              <a:rPr lang="en-US" sz="2800">
                <a:latin typeface="Times New Roman" charset="0"/>
              </a:rPr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>
              <a:latin typeface="Times New Roman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>
                  <a:latin typeface="Times New Roman" charset="0"/>
                </a:rPr>
                <a:t>If we then observe </a:t>
              </a:r>
              <a:r>
                <a:rPr lang="en-US" sz="2800">
                  <a:solidFill>
                    <a:srgbClr val="FF0000"/>
                  </a:solidFill>
                  <a:latin typeface="Times New Roman" charset="0"/>
                </a:rPr>
                <a:t>heavy smoking</a:t>
              </a:r>
              <a:r>
                <a:rPr lang="en-US" sz="2800">
                  <a:latin typeface="Times New Roman" charset="0"/>
                </a:rPr>
                <a:t>, the probability of </a:t>
              </a:r>
              <a:r>
                <a:rPr lang="en-US" sz="2800">
                  <a:solidFill>
                    <a:schemeClr val="accent2"/>
                  </a:solidFill>
                  <a:latin typeface="Times New Roman" charset="0"/>
                </a:rPr>
                <a:t>exposure to toxics</a:t>
              </a:r>
              <a:r>
                <a:rPr lang="en-US" sz="2800">
                  <a:latin typeface="Times New Roman" charset="0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charset="0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115300" cy="489585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 decision is a medical domain might be a choice of treatment (e.g., radiation or chemotherapy)</a:t>
            </a:r>
          </a:p>
          <a:p>
            <a:pPr eaLnBrk="1" hangingPunct="1"/>
            <a:r>
              <a:rPr lang="en-US">
                <a:latin typeface="Times New Roman" charset="0"/>
              </a:rPr>
              <a:t>Decisions should be made to maximize expected utility</a:t>
            </a:r>
          </a:p>
          <a:p>
            <a:pPr eaLnBrk="1" hangingPunct="1"/>
            <a:r>
              <a:rPr lang="en-US">
                <a:latin typeface="Times New Roman" charset="0"/>
              </a:rPr>
              <a:t>View decision making in terms of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>
                <a:latin typeface="Times New Roman" charset="0"/>
              </a:rPr>
              <a:t>A 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6969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latin typeface="Times New Roman" charset="0"/>
              </a:rPr>
              <a:t>Should I have my party 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>
                  <a:latin typeface="Times New Roman" charset="0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>
                  <a:latin typeface="Times New Roman" charset="0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>
                  <a:latin typeface="Times New Roman" charset="0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8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>
                  <a:latin typeface="Times New Roman" charset="0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>
                  <a:latin typeface="Times New Roman" charset="0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>
                  <a:latin typeface="Times New Roman" charset="0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>
                    <a:latin typeface="Times New Roman" charset="0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>
                    <a:latin typeface="Times New Roman" charset="0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>
                  <a:latin typeface="Times New Roman" charset="0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>
                  <a:latin typeface="Times New Roman" charset="0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>
                    <a:latin typeface="Times New Roman" charset="0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>
                    <a:latin typeface="Times New Roman" charset="0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>
                  <a:latin typeface="Times New Roman" charset="0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>
                  <a:latin typeface="Times New Roman" charset="0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Times New Roman" charset="0"/>
              </a:rPr>
              <a:t>A numerical score over all possible states of the world allows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/>
        </p:nvGraphicFramePr>
        <p:xfrm>
          <a:off x="1752600" y="33528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4" name="Document" r:id="rId5" imgW="5867400" imgH="2705100" progId="Word.Document.8">
                  <p:embed/>
                </p:oleObj>
              </mc:Choice>
              <mc:Fallback>
                <p:oleObj name="Document" r:id="rId5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AKA Bayesian Network, Bayes Net</a:t>
            </a:r>
          </a:p>
          <a:p>
            <a:r>
              <a:rPr lang="en-US">
                <a:latin typeface="Times New Roman" charset="0"/>
              </a:rPr>
              <a:t>A graphical model (as a DAG) of probabilistic relationships among a set of random variables</a:t>
            </a:r>
          </a:p>
          <a:p>
            <a:r>
              <a:rPr lang="en-US">
                <a:latin typeface="Times New Roman" charset="0"/>
              </a:rPr>
              <a:t>Links represent direct influence of one variable on another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5229225" cy="29559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96200" y="6248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hlinkClick r:id="rId3"/>
              </a:rPr>
              <a:t>source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Two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hlinkClick r:id="rId2"/>
              </a:rPr>
              <a:t>Netica</a:t>
            </a:r>
            <a:r>
              <a:rPr lang="en-US">
                <a:latin typeface="Times New Roman" charset="0"/>
              </a:rPr>
              <a:t>: Windows app for working with Bayes-ian belief networks and influence diagrams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A commercial product but free for small networks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Includes a graphical editor, compiler, inference engine, etc.</a:t>
            </a:r>
          </a:p>
          <a:p>
            <a:pPr eaLnBrk="1" hangingPunct="1"/>
            <a:r>
              <a:rPr lang="en-US">
                <a:latin typeface="Times New Roman" charset="0"/>
                <a:hlinkClick r:id="rId3"/>
              </a:rPr>
              <a:t>Samiam</a:t>
            </a:r>
            <a:r>
              <a:rPr lang="en-US">
                <a:latin typeface="Times New Roman" charset="0"/>
              </a:rPr>
              <a:t>: Java system for modeling and reasoning with Bayesian networks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Includes a GUI and reasoning engine</a:t>
            </a:r>
          </a:p>
          <a:p>
            <a:pPr lvl="1" eaLnBrk="1" hangingPunct="1"/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>
                <a:latin typeface="Times New Roman" charset="0"/>
              </a:rPr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Today’s weather forecast might be either sunny, cloudy or rainy</a:t>
            </a:r>
          </a:p>
          <a:p>
            <a:r>
              <a:rPr lang="en-US">
                <a:latin typeface="Times New Roman" charset="0"/>
              </a:rPr>
              <a:t>Should you take an umbrella when you leave?</a:t>
            </a:r>
          </a:p>
          <a:p>
            <a:r>
              <a:rPr lang="en-US">
                <a:latin typeface="Times New Roman" charset="0"/>
              </a:rPr>
              <a:t>Your decision depends only on the forecast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The forecast “depends on” the actual weather</a:t>
            </a:r>
          </a:p>
          <a:p>
            <a:r>
              <a:rPr lang="en-US">
                <a:latin typeface="Times New Roman" charset="0"/>
              </a:rPr>
              <a:t>Your satisfaction depends on your decision and the weather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Assign a utility to each of four situations: (rain|no rain) x (umbrella, no umbrella)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>
                <a:latin typeface="Times New Roman" charset="0"/>
              </a:rPr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Extend the BBN framework to include two new kinds of nodes: Decision and Utility</a:t>
            </a:r>
          </a:p>
          <a:p>
            <a:r>
              <a:rPr lang="en-US">
                <a:latin typeface="Times New Roman" charset="0"/>
              </a:rPr>
              <a:t>A</a:t>
            </a:r>
            <a:r>
              <a:rPr lang="en-US" b="1">
                <a:latin typeface="Times New Roman" charset="0"/>
              </a:rPr>
              <a:t> Decision</a:t>
            </a:r>
            <a:r>
              <a:rPr lang="en-US">
                <a:latin typeface="Times New Roman" charset="0"/>
              </a:rPr>
              <a:t> node computes the expected utility of a decision given its parent(s), e.g., forecast, an a valuation</a:t>
            </a:r>
          </a:p>
          <a:p>
            <a:r>
              <a:rPr lang="en-US">
                <a:latin typeface="Times New Roman" charset="0"/>
              </a:rPr>
              <a:t>A </a:t>
            </a:r>
            <a:r>
              <a:rPr lang="en-US" b="1">
                <a:latin typeface="Times New Roman" charset="0"/>
              </a:rPr>
              <a:t>Utility</a:t>
            </a:r>
            <a:r>
              <a:rPr lang="en-US">
                <a:latin typeface="Times New Roman" charset="0"/>
              </a:rPr>
              <a:t> node computes a utility value given its parents, e.g. a decision and weather</a:t>
            </a:r>
          </a:p>
          <a:p>
            <a:pPr marL="566738" lvl="2" indent="-227013"/>
            <a:r>
              <a:rPr lang="en-US">
                <a:latin typeface="Times New Roman" charset="0"/>
                <a:ea typeface="ＭＳ Ｐゴシック" charset="0"/>
              </a:rPr>
              <a:t>We can assign a utility to each of four situations: (rain|no rain) x (umbrella, no umbrella)</a:t>
            </a:r>
          </a:p>
          <a:p>
            <a:pPr marL="566738" lvl="2" indent="-227013"/>
            <a:r>
              <a:rPr lang="en-US">
                <a:latin typeface="Times New Roman" charset="0"/>
                <a:ea typeface="ＭＳ Ｐゴシック" charset="0"/>
              </a:rPr>
              <a:t>The value assigned to each is probably subjective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01713" y="1600200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600200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32050" y="3165475"/>
            <a:ext cx="4584700" cy="1198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2509838" y="3194050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194050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524000" y="4876800"/>
            <a:ext cx="6019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Note the symmetry: we can compute the probability of a hypothesis given its evidence and vice versa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828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8034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  <a:endParaRPr lang="en-US" sz="2400">
              <a:latin typeface="Times New Roman" charset="0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21590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8827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5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8827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7209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7209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685800" y="2679700"/>
            <a:ext cx="3078163" cy="1497013"/>
            <a:chOff x="770" y="1656"/>
            <a:chExt cx="1939" cy="943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S=no)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0.80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5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S=light)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0.15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8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S=heavy)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0.05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2835275" y="4368800"/>
            <a:ext cx="5989638" cy="1979613"/>
            <a:chOff x="1786" y="2752"/>
            <a:chExt cx="3773" cy="1247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5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Smoking=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no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6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light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59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heavy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2076" y="3080"/>
              <a:ext cx="92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C=none)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0.96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0.88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0.60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2076" y="3386"/>
              <a:ext cx="112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C=benign)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0.03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0.08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2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P(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2076" y="3692"/>
              <a:ext cx="101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chemeClr val="tx2"/>
                  </a:solidFill>
                  <a:latin typeface="Times New Roman" charset="0"/>
                </a:rPr>
                <a:t>C=malig)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0.01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0.04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solidFill>
                    <a:schemeClr val="tx2"/>
                  </a:solidFill>
                  <a:latin typeface="Times New Roman" charset="0"/>
                </a:rPr>
                <a:t>0.15</a:t>
              </a:r>
              <a:endParaRPr lang="en-US" sz="24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638800" y="3962400"/>
            <a:ext cx="2586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Links represent</a:t>
            </a:r>
          </a:p>
          <a:p>
            <a:pPr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>
                <a:solidFill>
                  <a:srgbClr val="FF0000"/>
                </a:solidFill>
              </a:rPr>
              <a:t>causal</a:t>
            </a:r>
            <a:r>
              <a:rPr lang="en-US" i="1">
                <a:solidFill>
                  <a:srgbClr val="FF0000"/>
                </a:solidFill>
              </a:rPr>
              <a:t>”</a:t>
            </a:r>
            <a:r>
              <a:rPr lang="en-US" altLang="ja-JP" i="1">
                <a:solidFill>
                  <a:srgbClr val="FF0000"/>
                </a:solidFill>
              </a:rPr>
              <a:t> </a:t>
            </a:r>
            <a:r>
              <a:rPr lang="en-US" altLang="ja-JP">
                <a:solidFill>
                  <a:srgbClr val="FF0000"/>
                </a:solidFill>
              </a:rPr>
              <a:t>relations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5181600"/>
            <a:ext cx="289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/>
              <a:t>Does gender cause smoking?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Influence might be a more appropriate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Lung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Serum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>
                <a:latin typeface="Times New Roman" charset="0"/>
              </a:rPr>
              <a:t>Exposure</a:t>
            </a:r>
          </a:p>
          <a:p>
            <a:pPr algn="ctr" eaLnBrk="0" hangingPunct="0"/>
            <a:r>
              <a:rPr lang="en-US" sz="2400" i="1">
                <a:latin typeface="Times New Roman" charset="0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1483</Words>
  <Application>Microsoft Macintosh PowerPoint</Application>
  <PresentationFormat>On-screen Show (4:3)</PresentationFormat>
  <Paragraphs>380</Paragraphs>
  <Slides>42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ＭＳ Ｐゴシック</vt:lpstr>
      <vt:lpstr>Times New Roman</vt:lpstr>
      <vt:lpstr>Symbol</vt:lpstr>
      <vt:lpstr>Default Design</vt:lpstr>
      <vt:lpstr>Microsoft Equation 3.0</vt:lpstr>
      <vt:lpstr>Microsoft Word 97 - 2004 Document</vt:lpstr>
      <vt:lpstr>Reasoning with Bayesian Belief Networks</vt:lpstr>
      <vt:lpstr>Overview </vt:lpstr>
      <vt:lpstr>BBN Definition</vt:lpstr>
      <vt:lpstr>Recall Bayes Rule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Decision making</vt:lpstr>
      <vt:lpstr>A Decision Problem</vt:lpstr>
      <vt:lpstr>Value Function</vt:lpstr>
      <vt:lpstr>Two software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35</cp:revision>
  <cp:lastPrinted>2009-12-02T22:14:13Z</cp:lastPrinted>
  <dcterms:created xsi:type="dcterms:W3CDTF">2009-12-02T04:52:13Z</dcterms:created>
  <dcterms:modified xsi:type="dcterms:W3CDTF">2016-04-13T04:02:52Z</dcterms:modified>
</cp:coreProperties>
</file>