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22" r:id="rId2"/>
    <p:sldId id="268" r:id="rId3"/>
    <p:sldId id="279" r:id="rId4"/>
    <p:sldId id="414" r:id="rId5"/>
    <p:sldId id="270" r:id="rId6"/>
    <p:sldId id="309" r:id="rId7"/>
    <p:sldId id="416" r:id="rId8"/>
    <p:sldId id="415" r:id="rId9"/>
    <p:sldId id="271" r:id="rId10"/>
    <p:sldId id="321" r:id="rId11"/>
    <p:sldId id="354" r:id="rId12"/>
    <p:sldId id="272" r:id="rId13"/>
    <p:sldId id="322" r:id="rId14"/>
    <p:sldId id="353" r:id="rId15"/>
    <p:sldId id="355" r:id="rId16"/>
    <p:sldId id="410" r:id="rId17"/>
    <p:sldId id="302" r:id="rId18"/>
    <p:sldId id="423" r:id="rId19"/>
    <p:sldId id="411" r:id="rId20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-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B129AD5A-4158-994C-8C14-091C8DCAA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29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B9D4BA35-E91F-CA45-B8C7-0BDA6444D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6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0B5527-94EF-834A-985F-192C74E7CC1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2A2CEC7-4FB3-D342-A2D9-A62B950FAFE7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117D85-B1C2-3548-B0F3-6FF9964F08D8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655867-59F0-6F4A-AEEA-AD290D56D13B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98EC84C-589B-A345-B850-E60BE3080C24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3D0A6E-E27E-344A-88DC-7FE54091F690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A45ABC-E8B7-234C-B4AE-7E5C46A5C910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10C278-A43A-1D47-825F-37D1DDB76CAA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2DFA0C-467E-E14D-BA4E-A591908C7476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88DD78-32F7-4E44-B2B5-72AD01A7D901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F16E1C-B37F-AA43-8A6F-CD1F1D8DB97C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190A84-1BD8-AE45-B933-249B5DBBC90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B1600E-1509-3A4E-A59B-30726E475D9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DDB5AF0-DAE4-1243-835B-538735B7C991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0CC71E-B38A-C646-BC90-F4E07AEF469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9C568C-5AE1-A14A-B3CF-13FEF9059D8B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566C56-7B42-4D4C-A99F-391AC993603A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89914D-4B7E-F348-B650-BB353E398ECE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841E528-FFED-0949-A052-9E1D2BF79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7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FE2212A-CA78-AB42-BB8A-33DC4B8C0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73F88CF-1CB3-3D4E-BE97-D93E3EB65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84CB5D5-B6E4-5249-A9C2-5C4703CF2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6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701860A-7D57-014C-9605-90B196FFC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7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9313BA6-EE88-C64C-8035-4FC069E45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4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A2BBE42-7B86-FB48-87DB-6D6A58A97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9E40CCE-F5CB-6241-A4EC-2EAB606CC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CD10F7D-6B44-F144-A966-35A5D6BD0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5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3D9DB6C-2B63-6B4B-904D-7D3EA9D17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4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FAEFEB-5F44-7147-B72E-C0B9C9A5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4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en.wikipedia.org/wiki/Backward_chainin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en.wikipedia.org/wiki/Forward_chai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43434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Inference 2</a:t>
            </a:r>
            <a:b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7200" b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Rule-</a:t>
            </a:r>
            <a:r>
              <a:rPr lang="en-US" sz="7200" b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based reasoning</a:t>
            </a:r>
            <a:endParaRPr lang="en-US" sz="72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Chapter 9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335713"/>
            <a:ext cx="3505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Some material adopted from notes by Andreas Geyer-Schulz,, Chuck Dyer, and Mary Getoor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chaining algorithm</a:t>
            </a:r>
          </a:p>
        </p:txBody>
      </p:sp>
      <p:pic>
        <p:nvPicPr>
          <p:cNvPr id="32770" name="Picture 3" descr="im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677400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chaining example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allergies(X)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cat(Y)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allergicToCats(X)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cat(felix)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allergicToCats(mary)</a:t>
            </a:r>
          </a:p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sneeze(mary)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Backward chaining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Backward-chaining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deduction using GMP is also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only Horn clauses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Proofs start with the goal query, find rules with that conclusion, and then prove each of the antecedents in the implication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Keep going until you reach premises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Avoid loops: check if new subgoal is already on the goal stack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Avoid repeated work: check if new subgoal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Has already been proved true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Has already failed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Backward chaining algorithm</a:t>
            </a:r>
          </a:p>
        </p:txBody>
      </p:sp>
      <p:pic>
        <p:nvPicPr>
          <p:cNvPr id="38914" name="Picture 3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89916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Backward chaining example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allergies(X)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cat(Y)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allergicToCats(X)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cat(felix)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allergicToCats(mary)</a:t>
            </a:r>
          </a:p>
          <a:p>
            <a:pPr marL="342900" indent="-342900"/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>
                <a:latin typeface="Times New Roman" charset="0"/>
                <a:ea typeface="ＭＳ Ｐゴシック" charset="0"/>
              </a:rPr>
              <a:t>sneeze(mary)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Forward vs. backward chaining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105400"/>
          </a:xfrm>
        </p:spPr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Forward chaining is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data-driven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Automatic, unconscious processing, e.g., object recognition, routine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May do lots of work that is irrelevant to the goal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Efficient when you want to compute all conclusions</a:t>
            </a:r>
          </a:p>
          <a:p>
            <a:pPr marL="231775" indent="-231775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Backward chaining is goal-driven, better for problem-solving and query answering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Where are my keys?  How do I get to my next class?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Complexity of BC can be much less than linear in the size of the KB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Efficient when you want one or a few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Good where the underlying facts are changing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Mixed strategy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Many practical reasoning systems do both forward and backward chaining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 way you encode a rule determines how it is used, as in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% this is a forward chaining rule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spouse(X,Y) =&gt; spouse(Y,X).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% this is a backward chaining rule</a:t>
            </a:r>
          </a:p>
          <a:p>
            <a:pPr lvl="1"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</a:rPr>
              <a:t>wife(X,Y) &lt;= spouse(X,Y), female(X).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Given a model of the rules you have and the kind of reason you need to do, it’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s possible to decide which to encode as FC and which as BC rules.</a:t>
            </a: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GMP (using forward or backward chaining) is complete for KBs that contain only Horn clauses</a:t>
            </a:r>
          </a:p>
          <a:p>
            <a:pPr marL="231775" indent="-231775">
              <a:defRPr/>
            </a:pPr>
            <a:r>
              <a:rPr lang="en-US" sz="2800" b="1" i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complete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for simple KBs with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non-Horn </a:t>
            </a:r>
            <a:r>
              <a:rPr lang="en-US" sz="2800" b="1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clauses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solidFill>
                <a:schemeClr val="accent2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What is entailed by the following sentences:</a:t>
            </a:r>
          </a:p>
          <a:p>
            <a:pPr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x) P(x)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x) 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P(x) 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x) Q(x)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x) R(x)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S(x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)</a:t>
            </a:r>
          </a:p>
          <a:p>
            <a:pPr marL="746125" lvl="2" indent="0">
              <a:buFontTx/>
              <a:buNone/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746125" lvl="2" indent="0">
              <a:buFontTx/>
              <a:buNone/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 following entail that S(A) is true:</a:t>
            </a:r>
          </a:p>
          <a:p>
            <a:pPr marL="1027113" lvl="2" indent="-280988">
              <a:buFontTx/>
              <a:buAutoNum type="arabicPeriod"/>
            </a:pP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latin typeface="Times New Roman" charset="0"/>
                <a:ea typeface="ＭＳ Ｐゴシック" charset="0"/>
              </a:rPr>
              <a:t>x) P(x)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x) </a:t>
            </a:r>
            <a:r>
              <a:rPr lang="en-US" sz="240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40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P(x) </a:t>
            </a:r>
            <a:r>
              <a:rPr lang="en-US" sz="240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latin typeface="Times New Roman" charset="0"/>
                <a:ea typeface="ＭＳ Ｐゴシック" charset="0"/>
              </a:rPr>
              <a:t>x) Q(x)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>
                <a:latin typeface="Times New Roman" charset="0"/>
                <a:ea typeface="ＭＳ Ｐゴシック" charset="0"/>
              </a:rPr>
              <a:t>(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>
                <a:latin typeface="Times New Roman" charset="0"/>
                <a:ea typeface="ＭＳ Ｐゴシック" charset="0"/>
              </a:rPr>
              <a:t>x) R(x)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S(x)</a:t>
            </a:r>
          </a:p>
          <a:p>
            <a:pPr marL="231775" indent="-231775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If we want to conclude S(A), with GMP we cannot, since the second one is not a Horn clause</a:t>
            </a:r>
          </a:p>
          <a:p>
            <a:pPr marL="231775" indent="-231775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It is equivalent to P(x)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R(x)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5638800" cy="9144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How about in Prolog?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ry 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encoding this in Prolog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q(X) :- p(X).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r(X) :-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neg</a:t>
            </a:r>
            <a:r>
              <a:rPr lang="en-US" sz="2800" dirty="0">
                <a:latin typeface="Times New Roman" charset="0"/>
                <a:ea typeface="ＭＳ Ｐゴシック" charset="0"/>
              </a:rPr>
              <a:t>(p(X)).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s(X) :- q(X).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s(X) :- r(X).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We should not use \+ or not (in SWI) for negation since it means </a:t>
            </a:r>
            <a:r>
              <a:rPr lang="ja-JP" alt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i="1" dirty="0">
                <a:latin typeface="Times New Roman" charset="0"/>
                <a:ea typeface="ＭＳ Ｐゴシック" charset="0"/>
                <a:cs typeface="ＭＳ Ｐゴシック" charset="0"/>
              </a:rPr>
              <a:t>negation as failure</a:t>
            </a:r>
            <a:r>
              <a:rPr lang="ja-JP" alt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 i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Prolog explores possible proofs independently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It can’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t take a larger view and realize that one branch must be true since </a:t>
            </a:r>
            <a:r>
              <a:rPr lang="en-US" altLang="ja-JP" b="1" dirty="0">
                <a:latin typeface="Times New Roman" charset="0"/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b="1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altLang="ja-JP" b="1" dirty="0">
                <a:latin typeface="Times New Roman" charset="0"/>
                <a:ea typeface="ＭＳ Ｐゴシック" charset="0"/>
                <a:cs typeface="ＭＳ Ｐゴシック" charset="0"/>
              </a:rPr>
              <a:t> ~p(x) </a:t>
            </a:r>
            <a:r>
              <a:rPr lang="en-US" altLang="ja-JP" dirty="0">
                <a:latin typeface="Times New Roman" charset="0"/>
                <a:ea typeface="ＭＳ Ｐゴシック" charset="0"/>
                <a:cs typeface="ＭＳ Ｐゴシック" charset="0"/>
              </a:rPr>
              <a:t>is always true</a:t>
            </a:r>
          </a:p>
          <a:p>
            <a:pPr marL="457200" indent="-457200">
              <a:buFontTx/>
              <a:buNone/>
              <a:defRPr/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6400800" y="381000"/>
            <a:ext cx="269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98513" indent="-7985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/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5029200" y="1781175"/>
            <a:ext cx="3581400" cy="16986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/>
              <a:t>  (</a:t>
            </a:r>
            <a:r>
              <a:rPr lang="en-US">
                <a:sym typeface="Symbol" charset="0"/>
              </a:rPr>
              <a:t></a:t>
            </a:r>
            <a:r>
              <a:rPr lang="en-US"/>
              <a:t>x) P(x)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Q(x)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/>
              <a:t>  (</a:t>
            </a:r>
            <a:r>
              <a:rPr lang="en-US">
                <a:sym typeface="Symbol" charset="0"/>
              </a:rPr>
              <a:t></a:t>
            </a:r>
            <a:r>
              <a:rPr lang="en-US"/>
              <a:t>x) </a:t>
            </a:r>
            <a:r>
              <a:rPr lang="en-US">
                <a:sym typeface="Symbol" charset="0"/>
              </a:rPr>
              <a:t></a:t>
            </a:r>
            <a:r>
              <a:rPr lang="en-US"/>
              <a:t>P(x)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R(x)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/>
              <a:t>  (</a:t>
            </a:r>
            <a:r>
              <a:rPr lang="en-US">
                <a:sym typeface="Symbol" charset="0"/>
              </a:rPr>
              <a:t></a:t>
            </a:r>
            <a:r>
              <a:rPr lang="en-US"/>
              <a:t>x) Q(x)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S(x)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/>
              <a:t>  (</a:t>
            </a:r>
            <a:r>
              <a:rPr lang="en-US">
                <a:sym typeface="Symbol" charset="0"/>
              </a:rPr>
              <a:t></a:t>
            </a:r>
            <a:r>
              <a:rPr lang="en-US"/>
              <a:t>x) R(x) </a:t>
            </a:r>
            <a:r>
              <a:rPr lang="en-US">
                <a:sym typeface="Symbol" charset="0"/>
              </a:rPr>
              <a:t></a:t>
            </a:r>
            <a:r>
              <a:rPr lang="en-US"/>
              <a:t> S(x)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Automated inference for FOL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Automated inference for FOL is harder than PL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</a:rPr>
              <a:t>Variables can potentially take on an </a:t>
            </a:r>
            <a:r>
              <a:rPr lang="en-US" sz="2800" i="1">
                <a:latin typeface="Times New Roman" charset="0"/>
                <a:ea typeface="ＭＳ Ｐゴシック" charset="0"/>
              </a:rPr>
              <a:t>infinite</a:t>
            </a:r>
            <a:r>
              <a:rPr lang="en-US" sz="2800">
                <a:latin typeface="Times New Roman" charset="0"/>
                <a:ea typeface="ＭＳ Ｐゴシック" charset="0"/>
              </a:rPr>
              <a:t> number of possible values from their domains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</a:rPr>
              <a:t>Hence there are potentially an </a:t>
            </a:r>
            <a:r>
              <a:rPr lang="en-US" sz="2800" i="1">
                <a:latin typeface="Times New Roman" charset="0"/>
                <a:ea typeface="ＭＳ Ｐゴシック" charset="0"/>
              </a:rPr>
              <a:t>infinite</a:t>
            </a:r>
            <a:r>
              <a:rPr lang="en-US" sz="2800">
                <a:latin typeface="Times New Roman" charset="0"/>
                <a:ea typeface="ＭＳ Ｐゴシック" charset="0"/>
              </a:rPr>
              <a:t> number of ways to apply the Universal Elimination rule</a:t>
            </a:r>
          </a:p>
          <a:p>
            <a:pPr>
              <a:lnSpc>
                <a:spcPct val="90000"/>
              </a:lnSpc>
            </a:pP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Godel's Completeness Theorem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says that FOL entailment is only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semi-decidable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</a:rPr>
              <a:t>If a sentence is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true</a:t>
            </a:r>
            <a:r>
              <a:rPr lang="en-US" sz="2800">
                <a:latin typeface="Times New Roman" charset="0"/>
                <a:ea typeface="ＭＳ Ｐゴシック" charset="0"/>
              </a:rPr>
              <a:t> given a set of axioms, there is a procedure that will determine this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</a:rPr>
              <a:t>If the sentence is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false</a:t>
            </a:r>
            <a:r>
              <a:rPr lang="en-US" sz="2800">
                <a:latin typeface="Times New Roman" charset="0"/>
                <a:ea typeface="ＭＳ Ｐゴシック" charset="0"/>
              </a:rPr>
              <a:t>, there’s no guarantee a proce-dure will ever determine this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—</a:t>
            </a:r>
            <a:r>
              <a:rPr lang="en-US" sz="2800">
                <a:latin typeface="Times New Roman" charset="0"/>
                <a:ea typeface="ＭＳ Ｐゴシック" charset="0"/>
              </a:rPr>
              <a:t> it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may never halt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Generalized Modus Ponens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Modus Ponens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</a:rPr>
              <a:t>P,  P=&gt;Q   |= Q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Generalized Modus Ponens (GMP) extends this to rules in FOL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Combines And-Introduction, Universal-Elimina-tion, and Modus Ponens, e.g. </a:t>
            </a:r>
          </a:p>
          <a:p>
            <a:pPr lvl="1">
              <a:lnSpc>
                <a:spcPct val="90000"/>
              </a:lnSpc>
            </a:pPr>
            <a:r>
              <a:rPr lang="en-US" sz="2800" i="1">
                <a:latin typeface="Times New Roman" charset="0"/>
                <a:ea typeface="ＭＳ Ｐゴシック" charset="0"/>
              </a:rPr>
              <a:t>from</a:t>
            </a:r>
            <a:r>
              <a:rPr lang="en-US" sz="2800">
                <a:latin typeface="Times New Roman" charset="0"/>
                <a:ea typeface="ＭＳ Ｐゴシック" charset="0"/>
              </a:rPr>
              <a:t> </a:t>
            </a:r>
            <a:r>
              <a:rPr lang="en-US" sz="2800" i="1">
                <a:latin typeface="Times New Roman" charset="0"/>
                <a:ea typeface="ＭＳ Ｐゴシック" charset="0"/>
              </a:rPr>
              <a:t>P(c)  and</a:t>
            </a:r>
            <a:r>
              <a:rPr lang="en-US" sz="2800">
                <a:latin typeface="Times New Roman" charset="0"/>
                <a:ea typeface="ＭＳ Ｐゴシック" charset="0"/>
              </a:rPr>
              <a:t>  </a:t>
            </a:r>
            <a:r>
              <a:rPr lang="en-US" sz="2800" i="1">
                <a:latin typeface="Times New Roman" charset="0"/>
                <a:ea typeface="ＭＳ Ｐゴシック" charset="0"/>
              </a:rPr>
              <a:t>Q(c)</a:t>
            </a:r>
            <a:r>
              <a:rPr lang="en-US" sz="2800">
                <a:latin typeface="Times New Roman" charset="0"/>
                <a:ea typeface="ＭＳ Ｐゴシック" charset="0"/>
              </a:rPr>
              <a:t> </a:t>
            </a:r>
            <a:r>
              <a:rPr lang="en-US" sz="2800" i="1">
                <a:latin typeface="Times New Roman" charset="0"/>
                <a:ea typeface="ＭＳ Ｐゴシック" charset="0"/>
              </a:rPr>
              <a:t>and</a:t>
            </a:r>
            <a:r>
              <a:rPr lang="en-US" sz="2800">
                <a:latin typeface="Times New Roman" charset="0"/>
                <a:ea typeface="ＭＳ Ｐゴシック" charset="0"/>
              </a:rPr>
              <a:t> </a:t>
            </a:r>
            <a:r>
              <a:rPr lang="en-US" sz="2800" i="1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i="1">
                <a:latin typeface="Times New Roman" charset="0"/>
                <a:ea typeface="ＭＳ Ｐゴシック" charset="0"/>
              </a:rPr>
              <a:t>x P(x)</a:t>
            </a:r>
            <a:r>
              <a:rPr lang="en-US" sz="2800" i="1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i="1">
                <a:latin typeface="Times New Roman" charset="0"/>
                <a:ea typeface="ＭＳ Ｐゴシック" charset="0"/>
              </a:rPr>
              <a:t>Q(x) </a:t>
            </a:r>
            <a:r>
              <a:rPr lang="en-US" sz="2800" i="1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i="1">
                <a:latin typeface="Times New Roman" charset="0"/>
                <a:ea typeface="ＭＳ Ｐゴシック" charset="0"/>
              </a:rPr>
              <a:t> R(x)</a:t>
            </a:r>
            <a:r>
              <a:rPr lang="en-US" sz="2800">
                <a:latin typeface="Times New Roman" charset="0"/>
                <a:ea typeface="ＭＳ Ｐゴシック" charset="0"/>
              </a:rPr>
              <a:t/>
            </a:r>
            <a:br>
              <a:rPr lang="en-US" sz="2800">
                <a:latin typeface="Times New Roman" charset="0"/>
                <a:ea typeface="ＭＳ Ｐゴシック" charset="0"/>
              </a:rPr>
            </a:br>
            <a:r>
              <a:rPr lang="en-US" sz="2800" i="1">
                <a:latin typeface="Times New Roman" charset="0"/>
                <a:ea typeface="ＭＳ Ｐゴシック" charset="0"/>
              </a:rPr>
              <a:t>derive</a:t>
            </a:r>
            <a:r>
              <a:rPr lang="en-US" sz="2800">
                <a:latin typeface="Times New Roman" charset="0"/>
                <a:ea typeface="ＭＳ Ｐゴシック" charset="0"/>
              </a:rPr>
              <a:t> </a:t>
            </a:r>
            <a:r>
              <a:rPr lang="en-US" sz="2800" i="1">
                <a:latin typeface="Times New Roman" charset="0"/>
                <a:ea typeface="ＭＳ Ｐゴシック" charset="0"/>
              </a:rPr>
              <a:t>R(c)</a:t>
            </a:r>
            <a:r>
              <a:rPr lang="en-US" sz="2800">
                <a:latin typeface="Times New Roman" charset="0"/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Must deal with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</a:rPr>
              <a:t>more than one condition on left side of rule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</a:rPr>
              <a:t>variables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Generalized Modus Ponens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General case: </a:t>
            </a:r>
            <a:r>
              <a:rPr lang="en-US" sz="28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Given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atomic sentences</a:t>
            </a:r>
            <a:r>
              <a:rPr lang="en-US" sz="2400">
                <a:latin typeface="Times New Roman" charset="0"/>
                <a:ea typeface="ＭＳ Ｐゴシック" charset="0"/>
              </a:rPr>
              <a:t> 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400">
                <a:latin typeface="Times New Roman" charset="0"/>
                <a:ea typeface="ＭＳ Ｐゴシック" charset="0"/>
              </a:rPr>
              <a:t>, 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2</a:t>
            </a:r>
            <a:r>
              <a:rPr lang="en-US" sz="2400">
                <a:latin typeface="Times New Roman" charset="0"/>
                <a:ea typeface="ＭＳ Ｐゴシック" charset="0"/>
              </a:rPr>
              <a:t>, ..., 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implication sentence</a:t>
            </a:r>
            <a:r>
              <a:rPr lang="en-US" sz="2400">
                <a:latin typeface="Times New Roman" charset="0"/>
                <a:ea typeface="ＭＳ Ｐゴシック" charset="0"/>
              </a:rPr>
              <a:t> (Q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2</a:t>
            </a:r>
            <a:r>
              <a:rPr lang="en-US" sz="2400">
                <a:latin typeface="Times New Roman" charset="0"/>
                <a:ea typeface="ＭＳ Ｐゴシック" charset="0"/>
              </a:rPr>
              <a:t>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...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>
                <a:latin typeface="Times New Roman" charset="0"/>
                <a:ea typeface="ＭＳ Ｐゴシック" charset="0"/>
              </a:rPr>
              <a:t> 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N</a:t>
            </a:r>
            <a:r>
              <a:rPr lang="en-US" sz="2400">
                <a:latin typeface="Times New Roman" charset="0"/>
                <a:ea typeface="ＭＳ Ｐゴシック" charset="0"/>
              </a:rPr>
              <a:t>) </a:t>
            </a:r>
            <a:r>
              <a:rPr lang="en-US" sz="24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>
                <a:latin typeface="Times New Roman" charset="0"/>
                <a:ea typeface="ＭＳ Ｐゴシック" charset="0"/>
              </a:rPr>
              <a:t> R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Times New Roman" charset="0"/>
                <a:ea typeface="ＭＳ Ｐゴシック" charset="0"/>
              </a:rPr>
              <a:t>Q</a:t>
            </a:r>
            <a:r>
              <a:rPr lang="en-US" sz="20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000">
                <a:latin typeface="Times New Roman" charset="0"/>
                <a:ea typeface="ＭＳ Ｐゴシック" charset="0"/>
              </a:rPr>
              <a:t>, ..., Q</a:t>
            </a:r>
            <a:r>
              <a:rPr lang="en-US" sz="2000" baseline="-25000">
                <a:latin typeface="Times New Roman" charset="0"/>
                <a:ea typeface="ＭＳ Ｐゴシック" charset="0"/>
              </a:rPr>
              <a:t>N</a:t>
            </a:r>
            <a:r>
              <a:rPr lang="en-US" sz="2000">
                <a:latin typeface="Times New Roman" charset="0"/>
                <a:ea typeface="ＭＳ Ｐゴシック" charset="0"/>
              </a:rPr>
              <a:t> and R are atomic sentences 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substitution</a:t>
            </a:r>
            <a:r>
              <a:rPr lang="en-US" sz="2400">
                <a:latin typeface="Times New Roman" charset="0"/>
                <a:ea typeface="ＭＳ Ｐゴシック" charset="0"/>
              </a:rPr>
              <a:t> subst(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>
                <a:latin typeface="Times New Roman" charset="0"/>
                <a:ea typeface="ＭＳ Ｐゴシック" charset="0"/>
              </a:rPr>
              <a:t>, P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i</a:t>
            </a:r>
            <a:r>
              <a:rPr lang="en-US" sz="2400">
                <a:latin typeface="Times New Roman" charset="0"/>
                <a:ea typeface="ＭＳ Ｐゴシック" charset="0"/>
              </a:rPr>
              <a:t>) = subst(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>
                <a:latin typeface="Times New Roman" charset="0"/>
                <a:ea typeface="ＭＳ Ｐゴシック" charset="0"/>
              </a:rPr>
              <a:t>, Q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i</a:t>
            </a:r>
            <a:r>
              <a:rPr lang="en-US" sz="2400">
                <a:latin typeface="Times New Roman" charset="0"/>
                <a:ea typeface="ＭＳ Ｐゴシック" charset="0"/>
              </a:rPr>
              <a:t>) for i=1,...,N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Derive new sentence: subst(</a:t>
            </a:r>
            <a:r>
              <a:rPr lang="el-GR" sz="2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 b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, R) 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Substitutions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subst(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>
                <a:latin typeface="Times New Roman" charset="0"/>
                <a:ea typeface="ＭＳ Ｐゴシック" charset="0"/>
              </a:rPr>
              <a:t>, 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</a:rPr>
              <a:t>α</a:t>
            </a:r>
            <a:r>
              <a:rPr lang="en-US" sz="2400">
                <a:latin typeface="Times New Roman" charset="0"/>
                <a:ea typeface="ＭＳ Ｐゴシック" charset="0"/>
              </a:rPr>
              <a:t>) denotes the result of applying a set of substitutions defined by 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>
                <a:latin typeface="Times New Roman" charset="0"/>
                <a:ea typeface="ＭＳ Ｐゴシック" charset="0"/>
              </a:rPr>
              <a:t> to the sentence 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</a:rPr>
              <a:t>α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A substitution list </a:t>
            </a:r>
            <a:r>
              <a:rPr lang="el-GR" sz="2400">
                <a:latin typeface="Times New Roman" charset="0"/>
                <a:ea typeface="ＭＳ Ｐゴシック" charset="0"/>
                <a:cs typeface="Times New Roman" charset="0"/>
              </a:rPr>
              <a:t>θ</a:t>
            </a:r>
            <a:r>
              <a:rPr lang="en-US" sz="2400">
                <a:latin typeface="Times New Roman" charset="0"/>
                <a:ea typeface="ＭＳ Ｐゴシック" charset="0"/>
              </a:rPr>
              <a:t> = {v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400">
                <a:latin typeface="Times New Roman" charset="0"/>
                <a:ea typeface="ＭＳ Ｐゴシック" charset="0"/>
              </a:rPr>
              <a:t>/t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400">
                <a:latin typeface="Times New Roman" charset="0"/>
                <a:ea typeface="ＭＳ Ｐゴシック" charset="0"/>
              </a:rPr>
              <a:t>, v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2</a:t>
            </a:r>
            <a:r>
              <a:rPr lang="en-US" sz="2400">
                <a:latin typeface="Times New Roman" charset="0"/>
                <a:ea typeface="ＭＳ Ｐゴシック" charset="0"/>
              </a:rPr>
              <a:t>/t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2</a:t>
            </a:r>
            <a:r>
              <a:rPr lang="en-US" sz="2400">
                <a:latin typeface="Times New Roman" charset="0"/>
                <a:ea typeface="ＭＳ Ｐゴシック" charset="0"/>
              </a:rPr>
              <a:t>, ..., v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n</a:t>
            </a:r>
            <a:r>
              <a:rPr lang="en-US" sz="2400">
                <a:latin typeface="Times New Roman" charset="0"/>
                <a:ea typeface="ＭＳ Ｐゴシック" charset="0"/>
              </a:rPr>
              <a:t>/t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n</a:t>
            </a:r>
            <a:r>
              <a:rPr lang="en-US" sz="2400">
                <a:latin typeface="Times New Roman" charset="0"/>
                <a:ea typeface="ＭＳ Ｐゴシック" charset="0"/>
              </a:rPr>
              <a:t>} means to replace all occurrences of variable symbol v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i</a:t>
            </a:r>
            <a:r>
              <a:rPr lang="en-US" sz="2400">
                <a:latin typeface="Times New Roman" charset="0"/>
                <a:ea typeface="ＭＳ Ｐゴシック" charset="0"/>
              </a:rPr>
              <a:t> by term t</a:t>
            </a:r>
            <a:r>
              <a:rPr lang="en-US" sz="2400" baseline="-25000">
                <a:latin typeface="Times New Roman" charset="0"/>
                <a:ea typeface="ＭＳ Ｐゴシック" charset="0"/>
              </a:rPr>
              <a:t>i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Substitutions made in left-to-right order in the list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ea typeface="ＭＳ Ｐゴシック" charset="0"/>
              </a:rPr>
              <a:t>subst({x/Cheese, y/Mickey}, eats(y,x)) =</a:t>
            </a:r>
            <a:br>
              <a:rPr lang="en-US" sz="2400">
                <a:latin typeface="Times New Roman" charset="0"/>
                <a:ea typeface="ＭＳ Ｐゴシック" charset="0"/>
              </a:rPr>
            </a:br>
            <a:r>
              <a:rPr lang="en-US" sz="2400">
                <a:latin typeface="Times New Roman" charset="0"/>
                <a:ea typeface="ＭＳ Ｐゴシック" charset="0"/>
              </a:rPr>
              <a:t>eats(Mickey, Cheese)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Our rules are Horn clauses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143000"/>
            <a:ext cx="7810500" cy="5181600"/>
          </a:xfrm>
        </p:spPr>
        <p:txBody>
          <a:bodyPr/>
          <a:lstStyle/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A Horn clause is a sentence of the form:</a:t>
            </a:r>
          </a:p>
          <a:p>
            <a:pPr lvl="1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</a:rPr>
              <a:t>P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1</a:t>
            </a:r>
            <a:r>
              <a:rPr lang="en-US" sz="2800">
                <a:latin typeface="Times New Roman" charset="0"/>
                <a:ea typeface="ＭＳ Ｐゴシック" charset="0"/>
              </a:rPr>
              <a:t>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P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2</a:t>
            </a:r>
            <a:r>
              <a:rPr lang="en-US" sz="2800">
                <a:latin typeface="Times New Roman" charset="0"/>
                <a:ea typeface="ＭＳ Ｐゴシック" charset="0"/>
              </a:rPr>
              <a:t>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...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P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n</a:t>
            </a:r>
            <a:r>
              <a:rPr lang="en-US" sz="2800">
                <a:latin typeface="Times New Roman" charset="0"/>
                <a:ea typeface="ＭＳ Ｐゴシック" charset="0"/>
              </a:rPr>
              <a:t>(x)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Q(x) </a:t>
            </a:r>
          </a:p>
          <a:p>
            <a:pPr>
              <a:buFontTx/>
              <a:buNone/>
            </a:pP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where 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≥ </a:t>
            </a:r>
            <a:r>
              <a:rPr lang="en-US" sz="2800">
                <a:latin typeface="Times New Roman" charset="0"/>
                <a:ea typeface="ＭＳ Ｐゴシック" charset="0"/>
              </a:rPr>
              <a:t>0 P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i</a:t>
            </a:r>
            <a:r>
              <a:rPr lang="en-US" sz="2800">
                <a:latin typeface="Times New Roman" charset="0"/>
                <a:ea typeface="ＭＳ Ｐゴシック" charset="0"/>
              </a:rPr>
              <a:t>s and 0 or 1 Q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P</a:t>
            </a:r>
            <a:r>
              <a:rPr lang="en-US" sz="2800" baseline="-25000">
                <a:latin typeface="Times New Roman" charset="0"/>
                <a:ea typeface="ＭＳ Ｐゴシック" charset="0"/>
              </a:rPr>
              <a:t>i</a:t>
            </a:r>
            <a:r>
              <a:rPr lang="en-US" sz="2800">
                <a:latin typeface="Times New Roman" charset="0"/>
                <a:ea typeface="ＭＳ Ｐゴシック" charset="0"/>
              </a:rPr>
              <a:t>s and Q are positive (i.e., non-negated) literals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Equivalently: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000" i="1" baseline="-25000"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(x)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 P</a:t>
            </a:r>
            <a:r>
              <a:rPr lang="en-US" sz="3000" i="1" baseline="-25000"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(x) …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 P</a:t>
            </a:r>
            <a:r>
              <a:rPr lang="en-US" sz="3000" i="1" baseline="-25000">
                <a:latin typeface="Times New Roman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(x)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where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000" i="1" baseline="-25000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are all atomic and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at most one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is positive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Prolog is based on Horn clauses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Horn clauses represent a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subset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of the set of sentences representable  in FOL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Horn clauses II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Special cases</a:t>
            </a:r>
          </a:p>
          <a:p>
            <a:pPr lvl="1">
              <a:defRPr/>
            </a:pPr>
            <a:r>
              <a:rPr lang="en-US" sz="2400" i="1" dirty="0">
                <a:latin typeface="Times New Roman" charset="0"/>
                <a:ea typeface="ＭＳ Ｐゴシック" charset="0"/>
              </a:rPr>
              <a:t>Typical rule:</a:t>
            </a:r>
            <a:r>
              <a:rPr lang="en-US" sz="2400" dirty="0">
                <a:latin typeface="Times New Roman" charset="0"/>
                <a:ea typeface="ＭＳ Ｐゴシック" charset="0"/>
              </a:rPr>
              <a:t> 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…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Q</a:t>
            </a:r>
          </a:p>
          <a:p>
            <a:pPr lvl="1">
              <a:defRPr/>
            </a:pPr>
            <a:r>
              <a:rPr lang="en-US" sz="2400" i="1" dirty="0">
                <a:latin typeface="Times New Roman" charset="0"/>
                <a:ea typeface="ＭＳ Ｐゴシック" charset="0"/>
              </a:rPr>
              <a:t>Constraint:</a:t>
            </a:r>
            <a:r>
              <a:rPr lang="en-US" sz="2400" dirty="0">
                <a:latin typeface="Times New Roman" charset="0"/>
                <a:ea typeface="ＭＳ Ｐゴシック" charset="0"/>
              </a:rPr>
              <a:t> 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P</a:t>
            </a:r>
            <a:r>
              <a:rPr lang="en-US" sz="2400" baseline="-25000" dirty="0">
                <a:latin typeface="Times New Roman" charset="0"/>
                <a:ea typeface="ＭＳ Ｐゴシック" charset="0"/>
              </a:rPr>
              <a:t>2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…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P</a:t>
            </a:r>
            <a:r>
              <a:rPr lang="en-US" sz="2400" baseline="-25000" dirty="0" err="1">
                <a:latin typeface="Times New Roman" charset="0"/>
                <a:ea typeface="ＭＳ Ｐゴシック" charset="0"/>
              </a:rPr>
              <a:t>n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false</a:t>
            </a:r>
          </a:p>
          <a:p>
            <a:pPr lvl="1">
              <a:defRPr/>
            </a:pPr>
            <a:r>
              <a:rPr lang="en-US" sz="2400" i="1" dirty="0">
                <a:latin typeface="Times New Roman" charset="0"/>
                <a:ea typeface="ＭＳ Ｐゴシック" charset="0"/>
              </a:rPr>
              <a:t>A fact:</a:t>
            </a:r>
            <a:r>
              <a:rPr lang="en-US" sz="2400" dirty="0">
                <a:latin typeface="Times New Roman" charset="0"/>
                <a:ea typeface="ＭＳ Ｐゴシック" charset="0"/>
              </a:rPr>
              <a:t> true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Q</a:t>
            </a:r>
          </a:p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These are not Horn clauses:</a:t>
            </a:r>
          </a:p>
          <a:p>
            <a:pPr marL="684213" lvl="1" indent="-344488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dead(x)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 alive(x)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684213" lvl="1" indent="-344488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m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arried(x, y)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loves(x, y)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 hates(x, y)</a:t>
            </a:r>
          </a:p>
          <a:p>
            <a:pPr marL="684213" lvl="1" indent="-344488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likes(john, </a:t>
            </a:r>
            <a:r>
              <a:rPr lang="en-US" sz="2400" dirty="0" err="1" smtClean="0">
                <a:latin typeface="Times New Roman" charset="0"/>
                <a:ea typeface="ＭＳ Ｐゴシック" charset="0"/>
                <a:sym typeface="Symbol" charset="0"/>
              </a:rPr>
              <a:t>mary</a:t>
            </a: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)</a:t>
            </a:r>
          </a:p>
          <a:p>
            <a:pPr marL="684213" lvl="1" indent="-344488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  <a:sym typeface="Symbol" charset="0"/>
              </a:rPr>
              <a:t>likes(x, y)  hates(x, y)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an’</a:t>
            </a:r>
            <a:r>
              <a:rPr lang="en-US" altLang="ja-JP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 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assert or conclude disjunctions, no negation</a:t>
            </a:r>
          </a:p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No wonder reasoning over Horn clauses is easier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Horn clauses III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5105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Where are the quantifiers?</a:t>
            </a:r>
          </a:p>
          <a:p>
            <a:pPr marL="342900" lvl="1" indent="-231775">
              <a:defRPr/>
            </a:pPr>
            <a:r>
              <a:rPr lang="en-US" sz="2600" dirty="0" smtClean="0">
                <a:latin typeface="Times New Roman" charset="0"/>
                <a:ea typeface="ＭＳ Ｐゴシック" charset="0"/>
              </a:rPr>
              <a:t>Variables </a:t>
            </a:r>
            <a:r>
              <a:rPr lang="en-US" sz="2600" dirty="0">
                <a:latin typeface="Times New Roman" charset="0"/>
                <a:ea typeface="ＭＳ Ｐゴシック" charset="0"/>
              </a:rPr>
              <a:t>in conclusion </a:t>
            </a:r>
            <a:r>
              <a:rPr lang="en-US" sz="2600" dirty="0" smtClean="0">
                <a:latin typeface="Times New Roman" charset="0"/>
                <a:ea typeface="ＭＳ Ｐゴシック" charset="0"/>
              </a:rPr>
              <a:t>are universally </a:t>
            </a:r>
            <a:r>
              <a:rPr lang="en-US" sz="2600" dirty="0">
                <a:latin typeface="Times New Roman" charset="0"/>
                <a:ea typeface="ＭＳ Ｐゴシック" charset="0"/>
              </a:rPr>
              <a:t>quantified</a:t>
            </a:r>
          </a:p>
          <a:p>
            <a:pPr marL="342900" lvl="1" indent="-231775">
              <a:defRPr/>
            </a:pPr>
            <a:r>
              <a:rPr lang="en-US" sz="2600" dirty="0" smtClean="0">
                <a:latin typeface="Times New Roman" charset="0"/>
                <a:ea typeface="ＭＳ Ｐゴシック" charset="0"/>
              </a:rPr>
              <a:t>Variables </a:t>
            </a:r>
            <a:r>
              <a:rPr lang="en-US" sz="2600" dirty="0">
                <a:latin typeface="Times New Roman" charset="0"/>
                <a:ea typeface="ＭＳ Ｐゴシック" charset="0"/>
              </a:rPr>
              <a:t>only in premises are existentially quantified</a:t>
            </a:r>
          </a:p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Examples: </a:t>
            </a:r>
          </a:p>
          <a:p>
            <a:pPr marL="342900" lvl="1" indent="-231775">
              <a:defRPr/>
            </a:pPr>
            <a:r>
              <a:rPr lang="en-US" sz="2600" dirty="0">
                <a:latin typeface="Times New Roman" charset="0"/>
                <a:ea typeface="ＭＳ Ｐゴシック" charset="0"/>
              </a:rPr>
              <a:t>p</a:t>
            </a:r>
            <a:r>
              <a:rPr lang="en-US" sz="2600" dirty="0" smtClean="0">
                <a:latin typeface="Times New Roman" charset="0"/>
                <a:ea typeface="ＭＳ Ｐゴシック" charset="0"/>
              </a:rPr>
              <a:t>arent(P,X) </a:t>
            </a: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 </a:t>
            </a:r>
            <a:r>
              <a:rPr lang="en-US" sz="2600" dirty="0" err="1" smtClean="0">
                <a:latin typeface="Times New Roman" charset="0"/>
                <a:ea typeface="ＭＳ Ｐゴシック" charset="0"/>
                <a:sym typeface="Symbol" charset="0"/>
              </a:rPr>
              <a:t>isParent</a:t>
            </a: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(P)</a:t>
            </a:r>
            <a:b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P X </a:t>
            </a:r>
            <a:r>
              <a:rPr lang="en-US" sz="2600" dirty="0" smtClean="0">
                <a:latin typeface="Times New Roman" charset="0"/>
                <a:ea typeface="ＭＳ Ｐゴシック" charset="0"/>
              </a:rPr>
              <a:t>parent(P,X) </a:t>
            </a: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 </a:t>
            </a:r>
            <a:r>
              <a:rPr lang="en-US" sz="2600" dirty="0" err="1" smtClean="0">
                <a:latin typeface="Times New Roman" charset="0"/>
                <a:ea typeface="ＭＳ Ｐゴシック" charset="0"/>
                <a:sym typeface="Symbol" charset="0"/>
              </a:rPr>
              <a:t>isParent</a:t>
            </a: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(P)</a:t>
            </a:r>
            <a:endParaRPr lang="en-US" sz="2600" dirty="0" smtClean="0">
              <a:latin typeface="Times New Roman" charset="0"/>
              <a:ea typeface="ＭＳ Ｐゴシック" charset="0"/>
            </a:endParaRPr>
          </a:p>
          <a:p>
            <a:pPr marL="342900" lvl="1" indent="-231775">
              <a:defRPr/>
            </a:pPr>
            <a:r>
              <a:rPr lang="en-US" sz="2600" dirty="0" smtClean="0">
                <a:latin typeface="Times New Roman" charset="0"/>
                <a:ea typeface="ＭＳ Ｐゴシック" charset="0"/>
              </a:rPr>
              <a:t>parent</a:t>
            </a:r>
            <a:r>
              <a:rPr lang="en-US" sz="2600" dirty="0">
                <a:latin typeface="Times New Roman" charset="0"/>
                <a:ea typeface="ＭＳ Ｐゴシック" charset="0"/>
              </a:rPr>
              <a:t>(P1, X) </a:t>
            </a: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 parent(X, P2)  </a:t>
            </a:r>
            <a:r>
              <a:rPr lang="en-US" sz="2600" dirty="0" err="1">
                <a:latin typeface="Times New Roman" charset="0"/>
                <a:ea typeface="ＭＳ Ｐゴシック" charset="0"/>
                <a:sym typeface="Symbol" charset="0"/>
              </a:rPr>
              <a:t>grandParent</a:t>
            </a: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(P1, P2</a:t>
            </a: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)</a:t>
            </a:r>
            <a:b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P1</a:t>
            </a: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,P2 </a:t>
            </a:r>
            <a:r>
              <a:rPr lang="en-US" sz="2600" dirty="0" smtClean="0">
                <a:latin typeface="Times New Roman" charset="0"/>
                <a:ea typeface="ＭＳ Ｐゴシック" charset="0"/>
                <a:sym typeface="Symbol" charset="0"/>
              </a:rPr>
              <a:t>X </a:t>
            </a: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parent(P1,X)  parent(X, P2)  </a:t>
            </a:r>
            <a:r>
              <a:rPr lang="en-US" sz="2600" dirty="0" err="1">
                <a:latin typeface="Times New Roman" charset="0"/>
                <a:ea typeface="ＭＳ Ｐゴシック" charset="0"/>
                <a:sym typeface="Symbol" charset="0"/>
              </a:rPr>
              <a:t>grandParent</a:t>
            </a: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(P1, P2)</a:t>
            </a:r>
          </a:p>
          <a:p>
            <a:pPr marL="342900" lvl="1" indent="-231775">
              <a:defRPr/>
            </a:pP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Prolog: </a:t>
            </a:r>
            <a:r>
              <a:rPr lang="en-US" sz="2600" dirty="0" err="1">
                <a:latin typeface="Times New Roman" charset="0"/>
                <a:ea typeface="ＭＳ Ｐゴシック" charset="0"/>
                <a:sym typeface="Symbol" charset="0"/>
              </a:rPr>
              <a:t>grandParent</a:t>
            </a: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(P1,P2) :- parent(P1,X), parent(X,P2)</a:t>
            </a:r>
          </a:p>
          <a:p>
            <a:pPr lvl="1">
              <a:buFontTx/>
              <a:buNone/>
              <a:defRPr/>
            </a:pPr>
            <a:endParaRPr lang="en-US" sz="28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Forward &amp; Backward Reasoning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723900" y="1676400"/>
            <a:ext cx="7696200" cy="32766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We usually talk about two reasoning strategies: forward and backward ‘</a:t>
            </a:r>
            <a:r>
              <a:rPr lang="en-US" altLang="ja-JP" sz="3200">
                <a:latin typeface="Times New Roman" charset="0"/>
                <a:ea typeface="ＭＳ Ｐゴシック" charset="0"/>
                <a:cs typeface="ＭＳ Ｐゴシック" charset="0"/>
              </a:rPr>
              <a:t>chaining’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Both are equally powerful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You can also have a mixed strategy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Forward chaining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Proofs start with the given axioms/premises in KB, deriving new sentences using GMP until the goal/query sentence is derived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This defines a </a:t>
            </a:r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forward-chaining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inference procedure because it moves </a:t>
            </a:r>
            <a:r>
              <a:rPr lang="ja-JP" altLang="en-US" sz="30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>
                <a:latin typeface="Times New Roman" charset="0"/>
                <a:ea typeface="ＭＳ Ｐゴシック" charset="0"/>
                <a:cs typeface="ＭＳ Ｐゴシック" charset="0"/>
              </a:rPr>
              <a:t>forward</a:t>
            </a:r>
            <a:r>
              <a:rPr lang="ja-JP" altLang="en-US" sz="30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>
                <a:latin typeface="Times New Roman" charset="0"/>
                <a:ea typeface="ＭＳ Ｐゴシック" charset="0"/>
                <a:cs typeface="ＭＳ Ｐゴシック" charset="0"/>
              </a:rPr>
              <a:t> from the KB to the goal [eventually]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Inference using GMP is </a:t>
            </a:r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sound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complete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30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only Horn clauses</a:t>
            </a:r>
            <a:endParaRPr lang="en-US" sz="3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3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11528</TotalTime>
  <Words>1358</Words>
  <Application>Microsoft Macintosh PowerPoint</Application>
  <PresentationFormat>On-screen Show (4:3)</PresentationFormat>
  <Paragraphs>161</Paragraphs>
  <Slides>19</Slides>
  <Notes>18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Logical Inference 2 Rule-based reasoning</vt:lpstr>
      <vt:lpstr>Automated inference for FOL</vt:lpstr>
      <vt:lpstr>Generalized Modus Ponens</vt:lpstr>
      <vt:lpstr>Generalized Modus Ponens</vt:lpstr>
      <vt:lpstr>Our rules are Horn clauses</vt:lpstr>
      <vt:lpstr>Horn clauses II</vt:lpstr>
      <vt:lpstr>Horn clauses III</vt:lpstr>
      <vt:lpstr>Forward &amp; Backward Reasoning</vt:lpstr>
      <vt:lpstr>Forward chaining</vt:lpstr>
      <vt:lpstr>Forward chaining algorithm</vt:lpstr>
      <vt:lpstr>Forward chaining example</vt:lpstr>
      <vt:lpstr>Backward chaining</vt:lpstr>
      <vt:lpstr>Backward chaining algorithm</vt:lpstr>
      <vt:lpstr>Backward chaining example</vt:lpstr>
      <vt:lpstr>Forward vs. backward chaining</vt:lpstr>
      <vt:lpstr>Mixed strategy</vt:lpstr>
      <vt:lpstr>Completeness of GMP</vt:lpstr>
      <vt:lpstr>Completeness of GMP</vt:lpstr>
      <vt:lpstr>How about in Prolog?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580</cp:revision>
  <cp:lastPrinted>1998-03-31T23:11:09Z</cp:lastPrinted>
  <dcterms:created xsi:type="dcterms:W3CDTF">2009-11-09T21:10:24Z</dcterms:created>
  <dcterms:modified xsi:type="dcterms:W3CDTF">2016-04-04T19:55:02Z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