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256" r:id="rId2"/>
    <p:sldId id="335" r:id="rId3"/>
    <p:sldId id="259" r:id="rId4"/>
    <p:sldId id="336" r:id="rId5"/>
    <p:sldId id="287" r:id="rId6"/>
    <p:sldId id="342" r:id="rId7"/>
    <p:sldId id="288" r:id="rId8"/>
    <p:sldId id="289" r:id="rId9"/>
    <p:sldId id="353" r:id="rId10"/>
    <p:sldId id="332" r:id="rId11"/>
    <p:sldId id="333" r:id="rId12"/>
    <p:sldId id="334" r:id="rId13"/>
    <p:sldId id="362" r:id="rId14"/>
    <p:sldId id="257" r:id="rId15"/>
    <p:sldId id="276" r:id="rId16"/>
    <p:sldId id="352" r:id="rId17"/>
    <p:sldId id="274" r:id="rId18"/>
    <p:sldId id="275" r:id="rId19"/>
    <p:sldId id="361" r:id="rId20"/>
    <p:sldId id="337" r:id="rId21"/>
    <p:sldId id="338" r:id="rId22"/>
    <p:sldId id="258" r:id="rId23"/>
    <p:sldId id="296" r:id="rId24"/>
    <p:sldId id="261" r:id="rId25"/>
    <p:sldId id="339" r:id="rId26"/>
    <p:sldId id="262" r:id="rId27"/>
    <p:sldId id="263" r:id="rId28"/>
    <p:sldId id="297" r:id="rId29"/>
    <p:sldId id="264" r:id="rId30"/>
    <p:sldId id="363" r:id="rId31"/>
    <p:sldId id="277" r:id="rId32"/>
    <p:sldId id="278" r:id="rId33"/>
    <p:sldId id="298" r:id="rId34"/>
    <p:sldId id="299" r:id="rId35"/>
    <p:sldId id="300" r:id="rId36"/>
    <p:sldId id="301" r:id="rId37"/>
    <p:sldId id="302" r:id="rId38"/>
    <p:sldId id="303" r:id="rId39"/>
    <p:sldId id="267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320" r:id="rId57"/>
    <p:sldId id="321" r:id="rId58"/>
    <p:sldId id="322" r:id="rId59"/>
    <p:sldId id="323" r:id="rId60"/>
    <p:sldId id="324" r:id="rId61"/>
    <p:sldId id="325" r:id="rId62"/>
    <p:sldId id="326" r:id="rId63"/>
    <p:sldId id="327" r:id="rId64"/>
    <p:sldId id="328" r:id="rId65"/>
    <p:sldId id="329" r:id="rId66"/>
    <p:sldId id="330" r:id="rId67"/>
    <p:sldId id="285" r:id="rId68"/>
    <p:sldId id="280" r:id="rId69"/>
    <p:sldId id="331" r:id="rId70"/>
  </p:sldIdLst>
  <p:sldSz cx="9144000" cy="6858000" type="screen4x3"/>
  <p:notesSz cx="9282113" cy="69913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-1760" y="-104"/>
      </p:cViewPr>
      <p:guideLst>
        <p:guide orient="horz" pos="2112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notesMaster" Target="notesMasters/notesMaster1.xml"/><Relationship Id="rId72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interSettings" Target="printerSettings/printerSettings1.bin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0975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0975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AA29358-F91B-044C-BCE7-006DED29E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41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113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59388" y="0"/>
            <a:ext cx="402113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4013" y="525463"/>
            <a:ext cx="3494087" cy="2620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3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100" y="3321050"/>
            <a:ext cx="7427913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40513"/>
            <a:ext cx="402113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59388" y="6640513"/>
            <a:ext cx="402113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92AB6A7-2C7D-514D-941C-DA17F743D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601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37893F6-E504-474C-9317-F669C9BCA2A5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6E2C6B4-FE85-B242-9FFD-A4129EEDA46D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79F753E-F233-B444-914E-7665DF70DE49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D691F53-83B1-B942-90F2-F603E5BE5315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495ED95-313E-1F40-B172-A7CEFF2042FF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3CBE06A-589F-F14A-A7F4-3CA2D22E421A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4BD64F3-93EB-5344-938C-FD1B8D8B9FEC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0CFBC7E-FC18-8D4C-9F6B-740AED4EF3C6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32FB298-F3F3-9149-9616-72AEBA81E6B7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E25366C-CAD3-BB47-B795-63BE643EC695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3914F3E-7A52-9C43-8F49-C84FE8364EA1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9D359B0-D88D-EB43-9C77-F1BE80FE6200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BF8BD12-7C9F-5340-B946-EC1A4C9835DF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01033AF-ADF1-DC46-85DE-DE138D8AFC14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4975987-3ED5-5D47-A62E-5DBDFDC8B8F5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1DBD2B8-E1C2-A44F-A3E1-5852BDD21BBF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92732C9-9CDC-FB40-8867-C05AD1EED233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9B034B1-0B37-694A-BCB8-F334D29BB523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2FDF311-CDC4-284D-B9FC-35EC98198152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62E95E6-0DCD-1345-A251-0B0005042450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2FFB71A-3AFF-474A-B4D4-6AC998299E39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6CBBC79-C098-064D-9776-72CB6F630CED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4E8D601-5294-AA40-899B-BEBE695179DB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D685881-6113-7545-99AD-EF603DB99C06}" type="slidenum">
              <a:rPr lang="en-US" sz="1200"/>
              <a:pPr/>
              <a:t>37</a:t>
            </a:fld>
            <a:endParaRPr lang="en-US" sz="120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0E673B5-192B-424B-8CEE-B8447AD83DD6}" type="slidenum">
              <a:rPr lang="en-US" sz="1200"/>
              <a:pPr/>
              <a:t>38</a:t>
            </a:fld>
            <a:endParaRPr lang="en-US" sz="120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6BCA491-3DCE-DF46-9ECE-7AA5934D854E}" type="slidenum">
              <a:rPr lang="en-US" sz="1200"/>
              <a:pPr/>
              <a:t>39</a:t>
            </a:fld>
            <a:endParaRPr lang="en-US" sz="1200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3186431-D6C6-D24C-BC5A-748B9943960C}" type="slidenum">
              <a:rPr lang="en-US" sz="1200"/>
              <a:pPr/>
              <a:t>40</a:t>
            </a:fld>
            <a:endParaRPr lang="en-US" sz="1200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054F81-94EE-E845-ACA1-A649E182CBF7}" type="slidenum">
              <a:rPr lang="en-US" sz="1200"/>
              <a:pPr/>
              <a:t>41</a:t>
            </a:fld>
            <a:endParaRPr lang="en-US" sz="1200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FE0FCBC-AE15-6742-96F5-C657777CEDB1}" type="slidenum">
              <a:rPr lang="en-US" sz="1200"/>
              <a:pPr/>
              <a:t>42</a:t>
            </a:fld>
            <a:endParaRPr lang="en-US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B403181-E0F0-1940-B8EB-D58E778BEE32}" type="slidenum">
              <a:rPr lang="en-US" sz="1200"/>
              <a:pPr/>
              <a:t>43</a:t>
            </a:fld>
            <a:endParaRPr lang="en-US" sz="120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A2441AE-F3E0-1A45-AF12-9505D894EA2F}" type="slidenum">
              <a:rPr lang="en-US" sz="1200"/>
              <a:pPr/>
              <a:t>44</a:t>
            </a:fld>
            <a:endParaRPr lang="en-US" sz="1200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560E752-DCFB-1846-993D-7962574A56FF}" type="slidenum">
              <a:rPr lang="en-US" sz="1200"/>
              <a:pPr/>
              <a:t>45</a:t>
            </a:fld>
            <a:endParaRPr lang="en-US" sz="120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3A14F26-5009-EE46-882C-C36166E84A0F}" type="slidenum">
              <a:rPr lang="en-US" sz="1200"/>
              <a:pPr/>
              <a:t>46</a:t>
            </a:fld>
            <a:endParaRPr lang="en-US" sz="120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AC09B9F-3B1E-C54A-B3D1-4238FC837830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78AD93D-6928-144E-A10C-DFABA8CD4EC9}" type="slidenum">
              <a:rPr lang="en-US" sz="1200"/>
              <a:pPr/>
              <a:t>47</a:t>
            </a:fld>
            <a:endParaRPr lang="en-US" sz="1200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E10C4D2-1EC4-DC40-ABEC-F6C8538FF32E}" type="slidenum">
              <a:rPr lang="en-US" sz="1200"/>
              <a:pPr/>
              <a:t>48</a:t>
            </a:fld>
            <a:endParaRPr lang="en-US" sz="1200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F44AE3E-DF1F-F448-9468-CDFBCC3DF6DB}" type="slidenum">
              <a:rPr lang="en-US" sz="1200"/>
              <a:pPr/>
              <a:t>49</a:t>
            </a:fld>
            <a:endParaRPr lang="en-US" sz="1200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28EB934-CE7C-DD42-905D-596CB3525825}" type="slidenum">
              <a:rPr lang="en-US" sz="1200"/>
              <a:pPr/>
              <a:t>50</a:t>
            </a:fld>
            <a:endParaRPr lang="en-US" sz="120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F90156F-3F47-B248-B603-1C0159A6BFB2}" type="slidenum">
              <a:rPr lang="en-US" sz="1200"/>
              <a:pPr/>
              <a:t>51</a:t>
            </a:fld>
            <a:endParaRPr lang="en-US" sz="120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834D9A5-A1BD-A447-B0B3-0BB4744CACFC}" type="slidenum">
              <a:rPr lang="en-US" sz="1200"/>
              <a:pPr/>
              <a:t>52</a:t>
            </a:fld>
            <a:endParaRPr lang="en-US" sz="120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2029CF7-7EAB-914F-BCCB-590580846C29}" type="slidenum">
              <a:rPr lang="en-US" sz="1200"/>
              <a:pPr/>
              <a:t>53</a:t>
            </a:fld>
            <a:endParaRPr lang="en-US" sz="1200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0C01F42-8FFC-194B-ABAB-31898DA191FD}" type="slidenum">
              <a:rPr lang="en-US" sz="1200"/>
              <a:pPr/>
              <a:t>54</a:t>
            </a:fld>
            <a:endParaRPr lang="en-US" sz="1200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2E08122-8310-2343-A75A-95CD6B2BD494}" type="slidenum">
              <a:rPr lang="en-US" sz="1200"/>
              <a:pPr/>
              <a:t>55</a:t>
            </a:fld>
            <a:endParaRPr lang="en-US" sz="1200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41BA167-BB72-1E43-9A4C-F5CA58ABE9E9}" type="slidenum">
              <a:rPr lang="en-US" sz="1200"/>
              <a:pPr/>
              <a:t>56</a:t>
            </a:fld>
            <a:endParaRPr lang="en-US" sz="1200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73EE5FD-170F-2348-BF9E-13A039E2785A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0F71EE3-168D-0747-BCE2-351E4768BCF1}" type="slidenum">
              <a:rPr lang="en-US" sz="1200"/>
              <a:pPr/>
              <a:t>57</a:t>
            </a:fld>
            <a:endParaRPr lang="en-US" sz="1200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181674D-1CC3-4243-BBB0-E12D5CA7472C}" type="slidenum">
              <a:rPr lang="en-US" sz="1200"/>
              <a:pPr/>
              <a:t>58</a:t>
            </a:fld>
            <a:endParaRPr lang="en-US" sz="1200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1B83982-03E6-F74B-9509-6CBE30CA1C56}" type="slidenum">
              <a:rPr lang="en-US" sz="1200"/>
              <a:pPr/>
              <a:t>59</a:t>
            </a:fld>
            <a:endParaRPr lang="en-US" sz="120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8D8FA7F-B5FB-1A41-98E1-1872C5467497}" type="slidenum">
              <a:rPr lang="en-US" sz="1200"/>
              <a:pPr/>
              <a:t>60</a:t>
            </a:fld>
            <a:endParaRPr lang="en-US" sz="1200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9AAF591-F19A-D741-BD15-D3E1E89A75CA}" type="slidenum">
              <a:rPr lang="en-US" sz="1200"/>
              <a:pPr/>
              <a:t>61</a:t>
            </a:fld>
            <a:endParaRPr lang="en-US" sz="1200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9314B35-D575-474C-AD1F-D6B167E06238}" type="slidenum">
              <a:rPr lang="en-US" sz="1200"/>
              <a:pPr/>
              <a:t>62</a:t>
            </a:fld>
            <a:endParaRPr lang="en-US" sz="120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C0D2AA7-FC47-0A45-AF51-CA2CE122AA11}" type="slidenum">
              <a:rPr lang="en-US" sz="1200"/>
              <a:pPr/>
              <a:t>63</a:t>
            </a:fld>
            <a:endParaRPr lang="en-US" sz="1200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DE59C83-C845-AF4B-A0BC-368DBD6E5377}" type="slidenum">
              <a:rPr lang="en-US" sz="1200"/>
              <a:pPr/>
              <a:t>64</a:t>
            </a:fld>
            <a:endParaRPr lang="en-US" sz="1200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681C57C-E4F6-954E-B0EF-0B7186029AA4}" type="slidenum">
              <a:rPr lang="en-US" sz="1200"/>
              <a:pPr/>
              <a:t>65</a:t>
            </a:fld>
            <a:endParaRPr lang="en-US" sz="1200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7A3F3D7-BCBF-614A-9DE4-D1FE3A249859}" type="slidenum">
              <a:rPr lang="en-US" sz="1200"/>
              <a:pPr/>
              <a:t>66</a:t>
            </a:fld>
            <a:endParaRPr lang="en-US" sz="1200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0D4D80E-ADDB-B146-A598-76673E9925F6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E3BEAA7-A343-3C44-ADFE-3A5591F94594}" type="slidenum">
              <a:rPr lang="en-US" sz="1200"/>
              <a:pPr/>
              <a:t>67</a:t>
            </a:fld>
            <a:endParaRPr lang="en-US" sz="1200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A898420-91A2-EA4B-B9A0-172D228E8812}" type="slidenum">
              <a:rPr lang="en-US" sz="1200"/>
              <a:pPr/>
              <a:t>68</a:t>
            </a:fld>
            <a:endParaRPr lang="en-US" sz="1200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F32284B-6522-6743-A131-BE905888339B}" type="slidenum">
              <a:rPr lang="en-US" sz="1200"/>
              <a:pPr/>
              <a:t>69</a:t>
            </a:fld>
            <a:endParaRPr lang="en-US" sz="1200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B93379F-8C13-D342-9D8A-29CAEA5AF728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10DBBEF-DECF-434E-AEB9-12AA489CAC79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CEC347F-12E3-A049-A872-09E7DB62164C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372AC-E365-734D-8645-088D1FB2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90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80E14-839D-5946-806C-BB19C4A40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90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35E10-E9C9-534D-B5DF-10D586F40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33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7AE00-529F-E240-A4D1-93867398A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22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F1736-0741-A642-BD92-7802D11FE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07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B73C1-E818-DD4B-9ED8-857A317E8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48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17C58-7038-4C4C-BD14-E95CC1999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551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C48D8-3587-8C4E-9237-FE6A70133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3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20E78-D998-5A49-AE23-19694CF72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88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45276-2B98-2C4A-9995-5902EB40C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74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7AD9C-A1F9-A34F-BBF0-13E50215B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45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A63E2976-5970-E946-9411-4317EB44D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65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5" Type="http://schemas.openxmlformats.org/officeDocument/2006/relationships/hyperlink" Target="http://www.cs.ualberta.ca/~mburo/log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Game_tree" TargetMode="External"/><Relationship Id="rId3" Type="http://schemas.openxmlformats.org/officeDocument/2006/relationships/hyperlink" Target="https://en.wikipedia.org/wiki/Ply_(game_theory)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John_von_Neumann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cs.ualberta.ca/~games/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alberta.ca/~chinook/" TargetMode="External"/><Relationship Id="rId4" Type="http://schemas.openxmlformats.org/officeDocument/2006/relationships/hyperlink" Target="http://www.amazon.com/One-Jump-Ahead-Challenging-Supremacy/dp/0387949305" TargetMode="External"/><Relationship Id="rId5" Type="http://schemas.openxmlformats.org/officeDocument/2006/relationships/hyperlink" Target="http://www.csee.umbc.edu/671/current/resources/2007checkers-is-solved.pdf" TargetMode="External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ac_Hack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ee.umbc.edu/courses/graduate/671/fall12/resources/ProgrammingaComputerforPlayingChess.pdf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2667000"/>
          </a:xfrm>
        </p:spPr>
        <p:txBody>
          <a:bodyPr/>
          <a:lstStyle/>
          <a:p>
            <a:pPr>
              <a:defRPr/>
            </a:pPr>
            <a:r>
              <a:rPr lang="en-US" sz="72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Adversarial Search</a:t>
            </a:r>
            <a:br>
              <a:rPr lang="en-US" sz="72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72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Aka Games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/>
          <a:lstStyle/>
          <a:p>
            <a:r>
              <a:rPr lang="en-US" sz="4400" dirty="0">
                <a:latin typeface="Times New Roman" charset="0"/>
                <a:ea typeface="ＭＳ Ｐゴシック" charset="0"/>
                <a:cs typeface="ＭＳ Ｐゴシック" charset="0"/>
              </a:rPr>
              <a:t>Chapter 6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486400" y="5667375"/>
            <a:ext cx="3505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Some material adopted from notes by Charles R. Dyer, University of Wisconsin-Madison</a:t>
            </a:r>
          </a:p>
          <a:p>
            <a:pPr algn="r"/>
            <a:endParaRPr lang="en-US" sz="1800"/>
          </a:p>
        </p:txBody>
      </p:sp>
      <p:pic>
        <p:nvPicPr>
          <p:cNvPr id="1536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8" y="0"/>
            <a:ext cx="147478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Othello: Murakami vs. Logistello</a:t>
            </a:r>
          </a:p>
        </p:txBody>
      </p:sp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3733800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152400" y="3962400"/>
            <a:ext cx="4648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/>
              <a:t>Takeshi Murakami</a:t>
            </a:r>
          </a:p>
          <a:p>
            <a:r>
              <a:rPr lang="en-US" sz="2400"/>
              <a:t>World Othello Champion</a:t>
            </a:r>
          </a:p>
        </p:txBody>
      </p:sp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71600"/>
            <a:ext cx="2209800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609600" y="5105400"/>
            <a:ext cx="7924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400">
                <a:cs typeface="Arial" charset="0"/>
              </a:rPr>
              <a:t>1997: The </a:t>
            </a:r>
            <a:r>
              <a:rPr lang="en-US" sz="2400">
                <a:cs typeface="Arial" charset="0"/>
                <a:hlinkClick r:id="rId5"/>
              </a:rPr>
              <a:t>Logistello</a:t>
            </a:r>
            <a:r>
              <a:rPr lang="en-US" sz="2400">
                <a:cs typeface="Arial" charset="0"/>
              </a:rPr>
              <a:t> software crushed Murakami, 6 to 0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>
                <a:cs typeface="Arial" charset="0"/>
              </a:rPr>
              <a:t>Humans can not win against it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>
                <a:cs typeface="Arial" charset="0"/>
              </a:rPr>
              <a:t>Othello, with 10</a:t>
            </a:r>
            <a:r>
              <a:rPr lang="en-US" sz="2400" baseline="30000">
                <a:cs typeface="Arial" charset="0"/>
              </a:rPr>
              <a:t>28 </a:t>
            </a:r>
            <a:r>
              <a:rPr lang="en-US" sz="2400">
                <a:cs typeface="Arial" charset="0"/>
              </a:rPr>
              <a:t>states, is still not solved</a:t>
            </a:r>
          </a:p>
        </p:txBody>
      </p:sp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5851525" y="3671888"/>
            <a:ext cx="153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hlinkClick r:id="rId5"/>
              </a:rPr>
              <a:t>open sourced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Go: Goemate vs. a young player</a:t>
            </a:r>
          </a:p>
        </p:txBody>
      </p:sp>
      <p:pic>
        <p:nvPicPr>
          <p:cNvPr id="3379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2006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3200400" y="1524000"/>
            <a:ext cx="54864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4651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4651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4651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4651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4651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>
                <a:latin typeface="Comic Sans MS" charset="0"/>
              </a:rPr>
              <a:t>Name: Chen Zhixing</a:t>
            </a:r>
          </a:p>
          <a:p>
            <a:r>
              <a:rPr lang="en-US" sz="2400">
                <a:latin typeface="Comic Sans MS" charset="0"/>
              </a:rPr>
              <a:t>Profession: Retired</a:t>
            </a:r>
          </a:p>
          <a:p>
            <a:r>
              <a:rPr lang="en-US" sz="2400">
                <a:latin typeface="Comic Sans MS" charset="0"/>
              </a:rPr>
              <a:t>Computer skills: </a:t>
            </a:r>
          </a:p>
          <a:p>
            <a:r>
              <a:rPr lang="en-US" sz="2400">
                <a:latin typeface="Comic Sans MS" charset="0"/>
              </a:rPr>
              <a:t>	self-taught programmer</a:t>
            </a:r>
          </a:p>
          <a:p>
            <a:r>
              <a:rPr lang="en-US" sz="2400">
                <a:latin typeface="Comic Sans MS" charset="0"/>
              </a:rPr>
              <a:t>Author of Goemate (arguably the 	best Go program available today)</a:t>
            </a:r>
          </a:p>
          <a:p>
            <a:endParaRPr lang="en-US" sz="2400">
              <a:latin typeface="Comic Sans MS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14400" y="4114800"/>
            <a:ext cx="5986463" cy="2362200"/>
            <a:chOff x="576" y="2592"/>
            <a:chExt cx="3771" cy="1488"/>
          </a:xfrm>
        </p:grpSpPr>
        <p:pic>
          <p:nvPicPr>
            <p:cNvPr id="3379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592"/>
              <a:ext cx="1248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799" name="Text Box 7"/>
            <p:cNvSpPr txBox="1">
              <a:spLocks noChangeArrowheads="1"/>
            </p:cNvSpPr>
            <p:nvPr/>
          </p:nvSpPr>
          <p:spPr bwMode="auto">
            <a:xfrm>
              <a:off x="2016" y="2592"/>
              <a:ext cx="2331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>
                  <a:solidFill>
                    <a:srgbClr val="FF3300"/>
                  </a:solidFill>
                  <a:latin typeface="Comic Sans MS" charset="0"/>
                </a:rPr>
                <a:t>Gave Goemate a 9 stone</a:t>
              </a:r>
            </a:p>
            <a:p>
              <a:r>
                <a:rPr lang="en-US" sz="2400">
                  <a:solidFill>
                    <a:srgbClr val="FF3300"/>
                  </a:solidFill>
                  <a:latin typeface="Comic Sans MS" charset="0"/>
                </a:rPr>
                <a:t>handicap and still easily</a:t>
              </a:r>
            </a:p>
            <a:p>
              <a:r>
                <a:rPr lang="en-US" sz="2400">
                  <a:solidFill>
                    <a:srgbClr val="FF3300"/>
                  </a:solidFill>
                  <a:latin typeface="Comic Sans MS" charset="0"/>
                </a:rPr>
                <a:t>beat the program,</a:t>
              </a:r>
            </a:p>
            <a:p>
              <a:r>
                <a:rPr lang="en-US" sz="2400">
                  <a:solidFill>
                    <a:srgbClr val="FF3300"/>
                  </a:solidFill>
                  <a:latin typeface="Comic Sans MS" charset="0"/>
                </a:rPr>
                <a:t>thereby winning $15,000</a:t>
              </a:r>
            </a:p>
          </p:txBody>
        </p:sp>
      </p:grpSp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76200" y="6519863"/>
            <a:ext cx="2116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chemeClr val="hlink"/>
                </a:solidFill>
                <a:latin typeface="Comic Sans MS" charset="0"/>
              </a:rPr>
              <a:t>Jonathan Schaeffer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>
                <a:solidFill>
                  <a:schemeClr val="accent2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Go: Goemate vs. ??</a:t>
            </a:r>
          </a:p>
        </p:txBody>
      </p:sp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2006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3200400" y="1524000"/>
            <a:ext cx="54864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4651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4651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4651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4651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4651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>
                <a:latin typeface="Comic Sans MS" charset="0"/>
              </a:rPr>
              <a:t>Name: Chen Zhixing</a:t>
            </a:r>
          </a:p>
          <a:p>
            <a:r>
              <a:rPr lang="en-US" sz="2400">
                <a:latin typeface="Comic Sans MS" charset="0"/>
              </a:rPr>
              <a:t>Profession: Retired</a:t>
            </a:r>
          </a:p>
          <a:p>
            <a:r>
              <a:rPr lang="en-US" sz="2400">
                <a:latin typeface="Comic Sans MS" charset="0"/>
              </a:rPr>
              <a:t>Computer skills: </a:t>
            </a:r>
          </a:p>
          <a:p>
            <a:r>
              <a:rPr lang="en-US" sz="2400">
                <a:latin typeface="Comic Sans MS" charset="0"/>
              </a:rPr>
              <a:t>	self-taught programmer</a:t>
            </a:r>
          </a:p>
          <a:p>
            <a:r>
              <a:rPr lang="en-US" sz="2400">
                <a:latin typeface="Comic Sans MS" charset="0"/>
              </a:rPr>
              <a:t>Author of Goemate (arguably the 	strongest Go programs)</a:t>
            </a:r>
          </a:p>
          <a:p>
            <a:endParaRPr lang="en-US" sz="2400">
              <a:latin typeface="Comic Sans MS" charset="0"/>
            </a:endParaRPr>
          </a:p>
        </p:txBody>
      </p:sp>
      <p:grpSp>
        <p:nvGrpSpPr>
          <p:cNvPr id="35844" name="Group 5"/>
          <p:cNvGrpSpPr>
            <a:grpSpLocks/>
          </p:cNvGrpSpPr>
          <p:nvPr/>
        </p:nvGrpSpPr>
        <p:grpSpPr bwMode="auto">
          <a:xfrm>
            <a:off x="914400" y="4114800"/>
            <a:ext cx="5986463" cy="2362200"/>
            <a:chOff x="576" y="2592"/>
            <a:chExt cx="3771" cy="1488"/>
          </a:xfrm>
        </p:grpSpPr>
        <p:pic>
          <p:nvPicPr>
            <p:cNvPr id="3584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592"/>
              <a:ext cx="1248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8" name="Text Box 7"/>
            <p:cNvSpPr txBox="1">
              <a:spLocks noChangeArrowheads="1"/>
            </p:cNvSpPr>
            <p:nvPr/>
          </p:nvSpPr>
          <p:spPr bwMode="auto">
            <a:xfrm>
              <a:off x="2016" y="2592"/>
              <a:ext cx="2331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>
                  <a:solidFill>
                    <a:srgbClr val="FF3300"/>
                  </a:solidFill>
                  <a:latin typeface="Comic Sans MS" charset="0"/>
                </a:rPr>
                <a:t>Gave Goemate a 9 stone</a:t>
              </a:r>
            </a:p>
            <a:p>
              <a:r>
                <a:rPr lang="en-US" sz="2400">
                  <a:solidFill>
                    <a:srgbClr val="FF3300"/>
                  </a:solidFill>
                  <a:latin typeface="Comic Sans MS" charset="0"/>
                </a:rPr>
                <a:t>handicap and still easily</a:t>
              </a:r>
            </a:p>
            <a:p>
              <a:r>
                <a:rPr lang="en-US" sz="2400">
                  <a:solidFill>
                    <a:srgbClr val="FF3300"/>
                  </a:solidFill>
                  <a:latin typeface="Comic Sans MS" charset="0"/>
                </a:rPr>
                <a:t>beat the program,</a:t>
              </a:r>
            </a:p>
            <a:p>
              <a:r>
                <a:rPr lang="en-US" sz="2400">
                  <a:solidFill>
                    <a:srgbClr val="FF3300"/>
                  </a:solidFill>
                  <a:latin typeface="Comic Sans MS" charset="0"/>
                </a:rPr>
                <a:t>thereby winning $15,000</a:t>
              </a:r>
            </a:p>
          </p:txBody>
        </p:sp>
      </p:grpSp>
      <p:sp>
        <p:nvSpPr>
          <p:cNvPr id="35845" name="Text Box 8"/>
          <p:cNvSpPr txBox="1">
            <a:spLocks noChangeArrowheads="1"/>
          </p:cNvSpPr>
          <p:nvPr/>
        </p:nvSpPr>
        <p:spPr bwMode="auto">
          <a:xfrm>
            <a:off x="76200" y="6519863"/>
            <a:ext cx="2116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chemeClr val="hlink"/>
                </a:solidFill>
                <a:latin typeface="Comic Sans MS" charset="0"/>
              </a:rPr>
              <a:t>Jonathan Schaeffer</a:t>
            </a:r>
          </a:p>
        </p:txBody>
      </p:sp>
      <p:sp>
        <p:nvSpPr>
          <p:cNvPr id="157705" name="Text Box 9"/>
          <p:cNvSpPr txBox="1">
            <a:spLocks noChangeArrowheads="1"/>
          </p:cNvSpPr>
          <p:nvPr/>
        </p:nvSpPr>
        <p:spPr bwMode="auto">
          <a:xfrm>
            <a:off x="1524000" y="2743200"/>
            <a:ext cx="6400800" cy="2438400"/>
          </a:xfrm>
          <a:prstGeom prst="rect">
            <a:avLst/>
          </a:prstGeom>
          <a:solidFill>
            <a:srgbClr val="EBEBFF"/>
          </a:solidFill>
          <a:ln w="28575">
            <a:solidFill>
              <a:srgbClr val="0033CC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800" smtClean="0">
                <a:latin typeface="Comic Sans MS" charset="0"/>
                <a:cs typeface="Arial" charset="0"/>
              </a:rPr>
              <a:t>Go has too high a branching factor for existing search techniques</a:t>
            </a:r>
          </a:p>
          <a:p>
            <a:pPr eaLnBrk="1" hangingPunct="1">
              <a:defRPr/>
            </a:pPr>
            <a:endParaRPr lang="en-US" sz="1200" smtClean="0">
              <a:latin typeface="Comic Sans MS" charset="0"/>
              <a:cs typeface="Arial" charset="0"/>
            </a:endParaRPr>
          </a:p>
          <a:p>
            <a:pPr eaLnBrk="1" hangingPunct="1">
              <a:defRPr/>
            </a:pPr>
            <a:r>
              <a:rPr lang="en-US" sz="2800" smtClean="0">
                <a:latin typeface="Comic Sans MS" charset="0"/>
                <a:cs typeface="Arial" charset="0"/>
              </a:rPr>
              <a:t>Current and future software must rely on huge databases and pattern-recognition techniques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00200"/>
            <a:ext cx="7924800" cy="3048000"/>
          </a:xfrm>
        </p:spPr>
        <p:txBody>
          <a:bodyPr/>
          <a:lstStyle/>
          <a:p>
            <a:r>
              <a:rPr lang="en-US" sz="6600" dirty="0" smtClean="0"/>
              <a:t>How can</a:t>
            </a:r>
            <a:br>
              <a:rPr lang="en-US" sz="6600" dirty="0" smtClean="0"/>
            </a:br>
            <a:r>
              <a:rPr lang="en-US" sz="6600" dirty="0" smtClean="0"/>
              <a:t>we do it?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271217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Typical simple case for a game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077200" cy="5181600"/>
          </a:xfrm>
        </p:spPr>
        <p:txBody>
          <a:bodyPr/>
          <a:lstStyle/>
          <a:p>
            <a:r>
              <a:rPr lang="en-US" sz="28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2-person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game</a:t>
            </a:r>
            <a:endParaRPr lang="en-US" sz="2800" dirty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Players </a:t>
            </a:r>
            <a:r>
              <a:rPr lang="en-US" sz="28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alternate moves </a:t>
            </a:r>
          </a:p>
          <a:p>
            <a:r>
              <a:rPr lang="en-US" sz="28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Zero-sum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one player’s loss is the other’s gain</a:t>
            </a:r>
          </a:p>
          <a:p>
            <a:r>
              <a:rPr lang="en-US" sz="28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Perfect information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both players have access to complete information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about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state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of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game.  No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information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hidden from either player.</a:t>
            </a:r>
          </a:p>
          <a:p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No chance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(e.g., using dice) involved 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Examples: Tic-Tac-Toe, Checkers, Chess, Go, </a:t>
            </a:r>
            <a:r>
              <a:rPr lang="en-US" sz="2800" dirty="0" err="1">
                <a:latin typeface="Times New Roman" charset="0"/>
                <a:ea typeface="ＭＳ Ｐゴシック" charset="0"/>
                <a:cs typeface="ＭＳ Ｐゴシック" charset="0"/>
              </a:rPr>
              <a:t>Nim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,  Othello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But not: Bridge,  Solitaire, Backgammon, Poker, Rock-Paper-Scissors, ...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400" dirty="0">
                <a:latin typeface="Times New Roman" charset="0"/>
                <a:ea typeface="ＭＳ Ｐゴシック" charset="0"/>
                <a:cs typeface="ＭＳ Ｐゴシック" charset="0"/>
              </a:rPr>
              <a:t>Can we use …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133600"/>
            <a:ext cx="5448300" cy="2590800"/>
          </a:xfrm>
        </p:spPr>
        <p:txBody>
          <a:bodyPr/>
          <a:lstStyle/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Uninformed </a:t>
            </a:r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search?</a:t>
            </a:r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Heuristic </a:t>
            </a:r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search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?</a:t>
            </a: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Local </a:t>
            </a:r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search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?</a:t>
            </a: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Constraint based search?</a:t>
            </a:r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How to play a game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295400"/>
            <a:ext cx="8001000" cy="5181600"/>
          </a:xfrm>
        </p:spPr>
        <p:txBody>
          <a:bodyPr/>
          <a:lstStyle/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A way to play such a game is to: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Consider all the legal moves you can make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Compute new position resulting from each move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Evaluate each to determine which is best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Make that move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Wait for your opponent to move and repeat</a:t>
            </a: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Key problems are: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Representing the </a:t>
            </a:r>
            <a:r>
              <a:rPr lang="ja-JP" altLang="en-US" sz="2800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2800" dirty="0">
                <a:latin typeface="Times New Roman" charset="0"/>
                <a:ea typeface="ＭＳ Ｐゴシック" charset="0"/>
              </a:rPr>
              <a:t>board</a:t>
            </a:r>
            <a:r>
              <a:rPr lang="ja-JP" altLang="en-US" sz="2800" dirty="0">
                <a:latin typeface="Times New Roman" charset="0"/>
                <a:ea typeface="ＭＳ Ｐゴシック" charset="0"/>
              </a:rPr>
              <a:t>”</a:t>
            </a:r>
            <a:r>
              <a:rPr lang="en-US" altLang="ja-JP" sz="2800" dirty="0">
                <a:latin typeface="Times New Roman" charset="0"/>
                <a:ea typeface="ＭＳ Ｐゴシック" charset="0"/>
              </a:rPr>
              <a:t> (i.e., game state)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Generating all legal next boards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Evaluating a position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Evaluation function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458200" cy="4876800"/>
          </a:xfrm>
        </p:spPr>
        <p:txBody>
          <a:bodyPr/>
          <a:lstStyle/>
          <a:p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Evaluation function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or </a:t>
            </a:r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static </a:t>
            </a:r>
            <a:r>
              <a:rPr lang="en-US" sz="28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evaluator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used to evaluate the </a:t>
            </a:r>
            <a:r>
              <a:rPr lang="ja-JP" alt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 dirty="0">
                <a:latin typeface="Times New Roman" charset="0"/>
                <a:ea typeface="ＭＳ Ｐゴシック" charset="0"/>
                <a:cs typeface="ＭＳ Ｐゴシック" charset="0"/>
              </a:rPr>
              <a:t>goodness</a:t>
            </a:r>
            <a:r>
              <a:rPr lang="ja-JP" alt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 dirty="0">
                <a:latin typeface="Times New Roman" charset="0"/>
                <a:ea typeface="ＭＳ Ｐゴシック" charset="0"/>
                <a:cs typeface="ＭＳ Ｐゴシック" charset="0"/>
              </a:rPr>
              <a:t> of a game position</a:t>
            </a:r>
          </a:p>
          <a:p>
            <a:pPr lvl="1"/>
            <a:r>
              <a:rPr lang="en-US" sz="2400" dirty="0">
                <a:latin typeface="Times New Roman" charset="0"/>
                <a:ea typeface="ＭＳ Ｐゴシック" charset="0"/>
              </a:rPr>
              <a:t>Contrast with heuristic search where evaluation function is 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 </a:t>
            </a:r>
            <a:r>
              <a:rPr lang="en-US" sz="2400" dirty="0">
                <a:latin typeface="Times New Roman" charset="0"/>
                <a:ea typeface="ＭＳ Ｐゴシック" charset="0"/>
              </a:rPr>
              <a:t>non-negative estimate of cost 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from </a:t>
            </a:r>
            <a:r>
              <a:rPr lang="en-US" sz="2400" dirty="0">
                <a:latin typeface="Times New Roman" charset="0"/>
                <a:ea typeface="ＭＳ Ｐゴシック" charset="0"/>
              </a:rPr>
              <a:t>start node 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to goal </a:t>
            </a:r>
            <a:r>
              <a:rPr lang="en-US" sz="2400" dirty="0">
                <a:latin typeface="Times New Roman" charset="0"/>
                <a:ea typeface="ＭＳ Ｐゴシック" charset="0"/>
              </a:rPr>
              <a:t>passing through given node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Zero-sum assumption permits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single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function to describe goodness of board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for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both players</a:t>
            </a:r>
          </a:p>
          <a:p>
            <a:pPr lvl="1"/>
            <a:r>
              <a:rPr lang="en-US" sz="2600" b="1" dirty="0">
                <a:latin typeface="Times New Roman" charset="0"/>
                <a:ea typeface="ＭＳ Ｐゴシック" charset="0"/>
              </a:rPr>
              <a:t>f</a:t>
            </a:r>
            <a:r>
              <a:rPr lang="en-US" sz="2600" b="1" dirty="0" smtClean="0">
                <a:latin typeface="Times New Roman" charset="0"/>
                <a:ea typeface="ＭＳ Ｐゴシック" charset="0"/>
              </a:rPr>
              <a:t>(n)  </a:t>
            </a:r>
            <a:r>
              <a:rPr lang="en-US" sz="2600" b="1" dirty="0">
                <a:latin typeface="Times New Roman" charset="0"/>
                <a:ea typeface="ＭＳ Ｐゴシック" charset="0"/>
              </a:rPr>
              <a:t>&gt;&gt; 0</a:t>
            </a:r>
            <a:r>
              <a:rPr lang="en-US" sz="2600" dirty="0">
                <a:latin typeface="Times New Roman" charset="0"/>
                <a:ea typeface="ＭＳ Ｐゴシック" charset="0"/>
              </a:rPr>
              <a:t>: position n good for </a:t>
            </a:r>
            <a:r>
              <a:rPr lang="en-US" sz="2600" dirty="0" smtClean="0">
                <a:latin typeface="Times New Roman" charset="0"/>
                <a:ea typeface="ＭＳ Ｐゴシック" charset="0"/>
              </a:rPr>
              <a:t>me; </a:t>
            </a:r>
            <a:r>
              <a:rPr lang="en-US" sz="2600" dirty="0">
                <a:latin typeface="Times New Roman" charset="0"/>
                <a:ea typeface="ＭＳ Ｐゴシック" charset="0"/>
              </a:rPr>
              <a:t>bad for you</a:t>
            </a:r>
          </a:p>
          <a:p>
            <a:pPr lvl="1"/>
            <a:r>
              <a:rPr lang="en-US" sz="2600" b="1" dirty="0">
                <a:latin typeface="Times New Roman" charset="0"/>
                <a:ea typeface="ＭＳ Ｐゴシック" charset="0"/>
              </a:rPr>
              <a:t>f(n) &lt;&lt; 0</a:t>
            </a:r>
            <a:r>
              <a:rPr lang="en-US" sz="2600" dirty="0">
                <a:latin typeface="Times New Roman" charset="0"/>
                <a:ea typeface="ＭＳ Ｐゴシック" charset="0"/>
              </a:rPr>
              <a:t>:  position n bad for </a:t>
            </a:r>
            <a:r>
              <a:rPr lang="en-US" sz="2600" dirty="0" smtClean="0">
                <a:latin typeface="Times New Roman" charset="0"/>
                <a:ea typeface="ＭＳ Ｐゴシック" charset="0"/>
              </a:rPr>
              <a:t>me; </a:t>
            </a:r>
            <a:r>
              <a:rPr lang="en-US" sz="2600" dirty="0">
                <a:latin typeface="Times New Roman" charset="0"/>
                <a:ea typeface="ＭＳ Ｐゴシック" charset="0"/>
              </a:rPr>
              <a:t>good for you</a:t>
            </a:r>
          </a:p>
          <a:p>
            <a:pPr lvl="1"/>
            <a:r>
              <a:rPr lang="en-US" sz="2600" b="1" dirty="0">
                <a:latin typeface="Times New Roman" charset="0"/>
                <a:ea typeface="ＭＳ Ｐゴシック" charset="0"/>
              </a:rPr>
              <a:t>f(n) near 0</a:t>
            </a:r>
            <a:r>
              <a:rPr lang="en-US" sz="2600" dirty="0">
                <a:latin typeface="Times New Roman" charset="0"/>
                <a:ea typeface="ＭＳ Ｐゴシック" charset="0"/>
              </a:rPr>
              <a:t>: position n is a neutral position</a:t>
            </a:r>
          </a:p>
          <a:p>
            <a:pPr lvl="1"/>
            <a:r>
              <a:rPr lang="en-US" sz="2600" b="1" dirty="0">
                <a:latin typeface="Times New Roman" charset="0"/>
                <a:ea typeface="ＭＳ Ｐゴシック" charset="0"/>
              </a:rPr>
              <a:t>f(n) = +infinity</a:t>
            </a:r>
            <a:r>
              <a:rPr lang="en-US" sz="2600" dirty="0">
                <a:latin typeface="Times New Roman" charset="0"/>
                <a:ea typeface="ＭＳ Ｐゴシック" charset="0"/>
              </a:rPr>
              <a:t>: win for  me</a:t>
            </a:r>
          </a:p>
          <a:p>
            <a:pPr lvl="1"/>
            <a:r>
              <a:rPr lang="en-US" sz="2600" b="1" dirty="0">
                <a:latin typeface="Times New Roman" charset="0"/>
                <a:ea typeface="ＭＳ Ｐゴシック" charset="0"/>
              </a:rPr>
              <a:t>f(n) = -infinity</a:t>
            </a:r>
            <a:r>
              <a:rPr lang="en-US" sz="2600" dirty="0">
                <a:latin typeface="Times New Roman" charset="0"/>
                <a:ea typeface="ＭＳ Ｐゴシック" charset="0"/>
              </a:rPr>
              <a:t>: win for you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Evaluation function examples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153400" cy="5029200"/>
          </a:xfrm>
        </p:spPr>
        <p:txBody>
          <a:bodyPr/>
          <a:lstStyle/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or 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Tic-Tac-Toe </a:t>
            </a:r>
          </a:p>
          <a:p>
            <a:pPr lvl="1">
              <a:buFontTx/>
              <a:buNone/>
            </a:pPr>
            <a:r>
              <a:rPr lang="en-US" sz="2800" dirty="0">
                <a:latin typeface="Times New Roman" charset="0"/>
                <a:ea typeface="ＭＳ Ｐゴシック" charset="0"/>
              </a:rPr>
              <a:t>f(n) = [# </a:t>
            </a:r>
            <a:r>
              <a:rPr lang="en-US" sz="2800" dirty="0" smtClean="0">
                <a:latin typeface="Times New Roman" charset="0"/>
                <a:ea typeface="ＭＳ Ｐゴシック" charset="0"/>
              </a:rPr>
              <a:t>my open 3lengths] </a:t>
            </a:r>
            <a:r>
              <a:rPr lang="en-US" sz="2800" dirty="0">
                <a:latin typeface="Times New Roman" charset="0"/>
                <a:ea typeface="ＭＳ Ｐゴシック" charset="0"/>
              </a:rPr>
              <a:t>- [# </a:t>
            </a:r>
            <a:r>
              <a:rPr lang="en-US" sz="2800" dirty="0" smtClean="0">
                <a:latin typeface="Times New Roman" charset="0"/>
                <a:ea typeface="ＭＳ Ｐゴシック" charset="0"/>
              </a:rPr>
              <a:t>your open 3lengths] </a:t>
            </a:r>
            <a:endParaRPr lang="en-US" sz="2800" dirty="0">
              <a:latin typeface="Times New Roman" charset="0"/>
              <a:ea typeface="ＭＳ Ｐゴシック" charset="0"/>
            </a:endParaRPr>
          </a:p>
          <a:p>
            <a:pPr lvl="1">
              <a:buFontTx/>
              <a:buNone/>
            </a:pPr>
            <a:r>
              <a:rPr lang="en-US" sz="2800" dirty="0" smtClean="0">
                <a:latin typeface="Times New Roman" charset="0"/>
                <a:ea typeface="ＭＳ Ｐゴシック" charset="0"/>
              </a:rPr>
              <a:t>Where 3length is </a:t>
            </a:r>
            <a:r>
              <a:rPr lang="en-US" sz="2800" dirty="0">
                <a:latin typeface="Times New Roman" charset="0"/>
                <a:ea typeface="ＭＳ Ｐゴシック" charset="0"/>
              </a:rPr>
              <a:t>complete row, column, or diagonal</a:t>
            </a:r>
          </a:p>
          <a:p>
            <a:pPr marL="0" indent="0">
              <a:buNone/>
            </a:pPr>
            <a:endParaRPr lang="en-US" sz="320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Alan 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Turing’</a:t>
            </a:r>
            <a:r>
              <a:rPr lang="en-US" altLang="ja-JP" sz="3200" dirty="0">
                <a:latin typeface="Times New Roman" charset="0"/>
                <a:ea typeface="ＭＳ Ｐゴシック" charset="0"/>
                <a:cs typeface="ＭＳ Ｐゴシック" charset="0"/>
              </a:rPr>
              <a:t>s function for chess</a:t>
            </a:r>
          </a:p>
          <a:p>
            <a:pPr lvl="1"/>
            <a:r>
              <a:rPr lang="en-US" sz="2800" b="1" dirty="0">
                <a:latin typeface="Times New Roman" charset="0"/>
                <a:ea typeface="ＭＳ Ｐゴシック" charset="0"/>
              </a:rPr>
              <a:t>f(n) = w(n)/b(n)</a:t>
            </a:r>
            <a:r>
              <a:rPr lang="en-US" sz="2800" dirty="0">
                <a:latin typeface="Times New Roman" charset="0"/>
                <a:ea typeface="ＭＳ Ｐゴシック" charset="0"/>
              </a:rPr>
              <a:t> where w(n) = sum of the point value of white’</a:t>
            </a:r>
            <a:r>
              <a:rPr lang="en-US" altLang="ja-JP" sz="2800" dirty="0">
                <a:latin typeface="Times New Roman" charset="0"/>
                <a:ea typeface="ＭＳ Ｐゴシック" charset="0"/>
              </a:rPr>
              <a:t>s pieces and b(n) = sum of black’s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Traditional piece values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are -- Pawn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: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1; Knight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, bishop: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3; Rook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5; Queen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: 9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Evaluation function examples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153400" cy="51054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Most evaluation functions specified as a weighted sum of positive features</a:t>
            </a:r>
          </a:p>
          <a:p>
            <a:pPr lvl="1">
              <a:lnSpc>
                <a:spcPct val="110000"/>
              </a:lnSpc>
              <a:buFontTx/>
              <a:buNone/>
            </a:pPr>
            <a:r>
              <a:rPr lang="en-US" sz="2800" dirty="0">
                <a:latin typeface="Times New Roman" charset="0"/>
                <a:ea typeface="ＭＳ Ｐゴシック" charset="0"/>
              </a:rPr>
              <a:t>f(n) = w</a:t>
            </a:r>
            <a:r>
              <a:rPr lang="en-US" sz="2800" baseline="-25000" dirty="0">
                <a:latin typeface="Times New Roman" charset="0"/>
                <a:ea typeface="ＭＳ Ｐゴシック" charset="0"/>
              </a:rPr>
              <a:t>1</a:t>
            </a:r>
            <a:r>
              <a:rPr lang="en-US" sz="2800" dirty="0">
                <a:latin typeface="Times New Roman" charset="0"/>
                <a:ea typeface="ＭＳ Ｐゴシック" charset="0"/>
              </a:rPr>
              <a:t>*feat</a:t>
            </a:r>
            <a:r>
              <a:rPr lang="en-US" sz="2800" baseline="-25000" dirty="0">
                <a:latin typeface="Times New Roman" charset="0"/>
                <a:ea typeface="ＭＳ Ｐゴシック" charset="0"/>
              </a:rPr>
              <a:t>1</a:t>
            </a:r>
            <a:r>
              <a:rPr lang="en-US" sz="2800" dirty="0">
                <a:latin typeface="Times New Roman" charset="0"/>
                <a:ea typeface="ＭＳ Ｐゴシック" charset="0"/>
              </a:rPr>
              <a:t>(n) + w</a:t>
            </a:r>
            <a:r>
              <a:rPr lang="en-US" sz="2800" baseline="-25000" dirty="0">
                <a:latin typeface="Times New Roman" charset="0"/>
                <a:ea typeface="ＭＳ Ｐゴシック" charset="0"/>
              </a:rPr>
              <a:t>2</a:t>
            </a:r>
            <a:r>
              <a:rPr lang="en-US" sz="2800" dirty="0">
                <a:latin typeface="Times New Roman" charset="0"/>
                <a:ea typeface="ＭＳ Ｐゴシック" charset="0"/>
              </a:rPr>
              <a:t>*feat</a:t>
            </a:r>
            <a:r>
              <a:rPr lang="en-US" sz="2800" baseline="-25000" dirty="0">
                <a:latin typeface="Times New Roman" charset="0"/>
                <a:ea typeface="ＭＳ Ｐゴシック" charset="0"/>
              </a:rPr>
              <a:t>2</a:t>
            </a:r>
            <a:r>
              <a:rPr lang="en-US" sz="2800" dirty="0">
                <a:latin typeface="Times New Roman" charset="0"/>
                <a:ea typeface="ＭＳ Ｐゴシック" charset="0"/>
              </a:rPr>
              <a:t>(n) + ... + </a:t>
            </a:r>
            <a:r>
              <a:rPr lang="en-US" sz="2800" dirty="0" err="1">
                <a:latin typeface="Times New Roman" charset="0"/>
                <a:ea typeface="ＭＳ Ｐゴシック" charset="0"/>
              </a:rPr>
              <a:t>w</a:t>
            </a:r>
            <a:r>
              <a:rPr lang="en-US" sz="2800" baseline="-25000" dirty="0" err="1">
                <a:latin typeface="Times New Roman" charset="0"/>
                <a:ea typeface="ＭＳ Ｐゴシック" charset="0"/>
              </a:rPr>
              <a:t>n</a:t>
            </a:r>
            <a:r>
              <a:rPr lang="en-US" sz="2800" dirty="0">
                <a:latin typeface="Times New Roman" charset="0"/>
                <a:ea typeface="ＭＳ Ｐゴシック" charset="0"/>
              </a:rPr>
              <a:t>*</a:t>
            </a:r>
            <a:r>
              <a:rPr lang="en-US" sz="2800" dirty="0" err="1">
                <a:latin typeface="Times New Roman" charset="0"/>
                <a:ea typeface="ＭＳ Ｐゴシック" charset="0"/>
              </a:rPr>
              <a:t>feat</a:t>
            </a:r>
            <a:r>
              <a:rPr lang="en-US" sz="2800" baseline="-25000" dirty="0" err="1">
                <a:latin typeface="Times New Roman" charset="0"/>
                <a:ea typeface="ＭＳ Ｐゴシック" charset="0"/>
              </a:rPr>
              <a:t>k</a:t>
            </a:r>
            <a:r>
              <a:rPr lang="en-US" sz="2800" dirty="0">
                <a:latin typeface="Times New Roman" charset="0"/>
                <a:ea typeface="ＭＳ Ｐゴシック" charset="0"/>
              </a:rPr>
              <a:t>(n) 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Example features for chess are piece count, piece values, piece placement, squares controlled, etc. </a:t>
            </a:r>
          </a:p>
          <a:p>
            <a:pPr>
              <a:lnSpc>
                <a:spcPct val="110000"/>
              </a:lnSpc>
            </a:pPr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IBM’s chess program Deep 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Blue had &gt;8K features in its evaluation function</a:t>
            </a:r>
          </a:p>
          <a:p>
            <a:pPr>
              <a:lnSpc>
                <a:spcPct val="110000"/>
              </a:lnSpc>
            </a:pPr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Overview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Game playing</a:t>
            </a:r>
          </a:p>
          <a:p>
            <a:pPr lvl="1"/>
            <a:r>
              <a:rPr lang="en-US" sz="2400">
                <a:latin typeface="Times New Roman" charset="0"/>
                <a:ea typeface="ＭＳ Ｐゴシック" charset="0"/>
              </a:rPr>
              <a:t>State of the art and resources</a:t>
            </a:r>
          </a:p>
          <a:p>
            <a:pPr lvl="1"/>
            <a:r>
              <a:rPr lang="en-US" sz="2400">
                <a:latin typeface="Times New Roman" charset="0"/>
                <a:ea typeface="ＭＳ Ｐゴシック" charset="0"/>
              </a:rPr>
              <a:t>Framework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Game trees</a:t>
            </a:r>
          </a:p>
          <a:p>
            <a:pPr lvl="1"/>
            <a:r>
              <a:rPr lang="en-US" sz="2400">
                <a:latin typeface="Times New Roman" charset="0"/>
                <a:ea typeface="ＭＳ Ｐゴシック" charset="0"/>
              </a:rPr>
              <a:t>Minimax</a:t>
            </a:r>
          </a:p>
          <a:p>
            <a:pPr lvl="1"/>
            <a:r>
              <a:rPr lang="en-US" sz="2400">
                <a:latin typeface="Times New Roman" charset="0"/>
                <a:ea typeface="ＭＳ Ｐゴシック" charset="0"/>
              </a:rPr>
              <a:t>Alpha-beta pruning</a:t>
            </a:r>
          </a:p>
          <a:p>
            <a:pPr lvl="1"/>
            <a:r>
              <a:rPr lang="en-US" sz="2400">
                <a:latin typeface="Times New Roman" charset="0"/>
                <a:ea typeface="ＭＳ Ｐゴシック" charset="0"/>
              </a:rPr>
              <a:t>Adding randomness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That’s not how people play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People use </a:t>
            </a:r>
            <a:r>
              <a:rPr lang="en-US" altLang="ja-JP" sz="3200" i="1" dirty="0" smtClean="0">
                <a:latin typeface="Times New Roman" charset="0"/>
                <a:ea typeface="ＭＳ Ｐゴシック" charset="0"/>
                <a:cs typeface="ＭＳ Ｐゴシック" charset="0"/>
              </a:rPr>
              <a:t>look ahead</a:t>
            </a:r>
            <a:endParaRPr lang="en-US" altLang="ja-JP" sz="3200" i="1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339725" lvl="1" indent="0">
              <a:buNone/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i.e., enumerate actions, consider opponent’s possible responses, REPEAT</a:t>
            </a: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Producing a complete </a:t>
            </a:r>
            <a:r>
              <a:rPr lang="en-US" sz="3200" b="1" dirty="0">
                <a:latin typeface="Times New Roman" charset="0"/>
                <a:ea typeface="ＭＳ Ｐゴシック" charset="0"/>
                <a:cs typeface="ＭＳ Ｐゴシック" charset="0"/>
                <a:hlinkClick r:id="rId2"/>
              </a:rPr>
              <a:t>game tree 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is only possible for simple games</a:t>
            </a: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So, generate a partial game tree for some number of 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plys</a:t>
            </a:r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Move = each player takes a turn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Ply = one player’</a:t>
            </a:r>
            <a:r>
              <a:rPr lang="en-US" altLang="ja-JP" sz="2800" dirty="0">
                <a:latin typeface="Times New Roman" charset="0"/>
                <a:ea typeface="ＭＳ Ｐゴシック" charset="0"/>
              </a:rPr>
              <a:t>s turn</a:t>
            </a: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What do we do with the game tree?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rcRect t="20258" b="20258"/>
          <a:stretch>
            <a:fillRect/>
          </a:stretch>
        </p:blipFill>
        <p:spPr/>
      </p:pic>
      <p:pic>
        <p:nvPicPr>
          <p:cNvPr id="51202" name="Picture 5" descr="fig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28600"/>
            <a:ext cx="855027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00600" y="2743200"/>
            <a:ext cx="4191000" cy="3539431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233363" indent="-233363">
              <a:buFont typeface="Arial"/>
              <a:buChar char="•"/>
            </a:pPr>
            <a:r>
              <a:rPr lang="en-US" sz="2800" dirty="0" smtClean="0"/>
              <a:t>We can easily imagine generating a complete game tree for Tic-Tac-Toe</a:t>
            </a:r>
          </a:p>
          <a:p>
            <a:pPr marL="233363" indent="-233363">
              <a:buFont typeface="Arial"/>
              <a:buChar char="•"/>
            </a:pPr>
            <a:r>
              <a:rPr lang="en-US" sz="2800" dirty="0" smtClean="0"/>
              <a:t>Taking board </a:t>
            </a:r>
            <a:r>
              <a:rPr lang="en-US" sz="2800" dirty="0" err="1" smtClean="0"/>
              <a:t>symmet-ries</a:t>
            </a:r>
            <a:r>
              <a:rPr lang="en-US" sz="2800" dirty="0" smtClean="0"/>
              <a:t> into account, there are 138 terminal positions</a:t>
            </a:r>
          </a:p>
          <a:p>
            <a:pPr marL="233363" indent="-233363">
              <a:buFont typeface="Arial"/>
              <a:buChar char="•"/>
            </a:pPr>
            <a:r>
              <a:rPr lang="en-US" sz="2800" dirty="0" smtClean="0"/>
              <a:t>91 wins for X, 44 for O and 3 draws</a:t>
            </a:r>
            <a:endParaRPr lang="en-US" sz="2800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5" descr="fig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152400"/>
            <a:ext cx="18161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Game trees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772400" cy="5334000"/>
          </a:xfrm>
        </p:spPr>
        <p:txBody>
          <a:bodyPr/>
          <a:lstStyle/>
          <a:p>
            <a:r>
              <a:rPr lang="en-US" sz="2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Problem spaces for typical games are trees</a:t>
            </a:r>
          </a:p>
          <a:p>
            <a:r>
              <a:rPr lang="en-US" sz="2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Root node 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is 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current board configuration; player must decide best single move to make next</a:t>
            </a:r>
          </a:p>
          <a:p>
            <a:r>
              <a:rPr lang="en-US" sz="28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Static evaluator function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rates 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board position </a:t>
            </a:r>
            <a:r>
              <a:rPr lang="en-US" sz="28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f(board):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real,  &gt;0 for me; &lt;0 for opponent</a:t>
            </a:r>
          </a:p>
          <a:p>
            <a:r>
              <a:rPr lang="en-US" sz="2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Arcs 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represent 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possible legal moves 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for a 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player 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If </a:t>
            </a:r>
            <a:r>
              <a:rPr lang="en-US" sz="28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my turn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to move, 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then 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root is labeled a "</a:t>
            </a:r>
            <a:r>
              <a:rPr lang="en-US" sz="28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MAX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" node; otherwise 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it’s 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 "</a:t>
            </a:r>
            <a:r>
              <a:rPr lang="en-US" sz="28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MIN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" 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node </a:t>
            </a:r>
            <a:endParaRPr lang="en-US" sz="2800" dirty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Each tree 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level’s nodes 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are all MAX or all MIN; nodes at level i are of opposite kind from those at level i+1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Game Tree for Tic-Tac-Toe</a:t>
            </a:r>
          </a:p>
        </p:txBody>
      </p:sp>
      <p:grpSp>
        <p:nvGrpSpPr>
          <p:cNvPr id="54274" name="Group 3"/>
          <p:cNvGrpSpPr>
            <a:grpSpLocks/>
          </p:cNvGrpSpPr>
          <p:nvPr/>
        </p:nvGrpSpPr>
        <p:grpSpPr bwMode="auto">
          <a:xfrm>
            <a:off x="228600" y="1447800"/>
            <a:ext cx="6096000" cy="5029200"/>
            <a:chOff x="432" y="1008"/>
            <a:chExt cx="3840" cy="3168"/>
          </a:xfrm>
        </p:grpSpPr>
        <p:grpSp>
          <p:nvGrpSpPr>
            <p:cNvPr id="54284" name="Group 4"/>
            <p:cNvGrpSpPr>
              <a:grpSpLocks/>
            </p:cNvGrpSpPr>
            <p:nvPr/>
          </p:nvGrpSpPr>
          <p:grpSpPr bwMode="auto">
            <a:xfrm>
              <a:off x="1392" y="1008"/>
              <a:ext cx="2880" cy="3168"/>
              <a:chOff x="1392" y="912"/>
              <a:chExt cx="2880" cy="3168"/>
            </a:xfrm>
          </p:grpSpPr>
          <p:sp>
            <p:nvSpPr>
              <p:cNvPr id="54288" name="Rectangle 5"/>
              <p:cNvSpPr>
                <a:spLocks noChangeArrowheads="1"/>
              </p:cNvSpPr>
              <p:nvPr/>
            </p:nvSpPr>
            <p:spPr bwMode="auto">
              <a:xfrm>
                <a:off x="1872" y="3792"/>
                <a:ext cx="288" cy="288"/>
              </a:xfrm>
              <a:prstGeom prst="rect">
                <a:avLst/>
              </a:prstGeom>
              <a:solidFill>
                <a:srgbClr val="FFCC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89" name="Rectangle 6"/>
              <p:cNvSpPr>
                <a:spLocks noChangeArrowheads="1"/>
              </p:cNvSpPr>
              <p:nvPr/>
            </p:nvSpPr>
            <p:spPr bwMode="auto">
              <a:xfrm>
                <a:off x="1872" y="3792"/>
                <a:ext cx="288" cy="288"/>
              </a:xfrm>
              <a:prstGeom prst="rect">
                <a:avLst/>
              </a:prstGeom>
              <a:solidFill>
                <a:srgbClr val="FFCC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90" name="Line 7"/>
              <p:cNvSpPr>
                <a:spLocks noChangeShapeType="1"/>
              </p:cNvSpPr>
              <p:nvPr/>
            </p:nvSpPr>
            <p:spPr bwMode="auto">
              <a:xfrm>
                <a:off x="1872" y="3984"/>
                <a:ext cx="2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91" name="Line 8"/>
              <p:cNvSpPr>
                <a:spLocks noChangeShapeType="1"/>
              </p:cNvSpPr>
              <p:nvPr/>
            </p:nvSpPr>
            <p:spPr bwMode="auto">
              <a:xfrm>
                <a:off x="1872" y="3888"/>
                <a:ext cx="2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92" name="Line 9"/>
              <p:cNvSpPr>
                <a:spLocks noChangeShapeType="1"/>
              </p:cNvSpPr>
              <p:nvPr/>
            </p:nvSpPr>
            <p:spPr bwMode="auto">
              <a:xfrm>
                <a:off x="1968" y="3792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93" name="Line 10"/>
              <p:cNvSpPr>
                <a:spLocks noChangeShapeType="1"/>
              </p:cNvSpPr>
              <p:nvPr/>
            </p:nvSpPr>
            <p:spPr bwMode="auto">
              <a:xfrm>
                <a:off x="2064" y="3792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94" name="Line 11"/>
              <p:cNvSpPr>
                <a:spLocks noChangeShapeType="1"/>
              </p:cNvSpPr>
              <p:nvPr/>
            </p:nvSpPr>
            <p:spPr bwMode="auto">
              <a:xfrm>
                <a:off x="1968" y="3888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95" name="Line 12"/>
              <p:cNvSpPr>
                <a:spLocks noChangeShapeType="1"/>
              </p:cNvSpPr>
              <p:nvPr/>
            </p:nvSpPr>
            <p:spPr bwMode="auto">
              <a:xfrm flipV="1">
                <a:off x="1968" y="3888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96" name="Oval 13"/>
              <p:cNvSpPr>
                <a:spLocks noChangeArrowheads="1"/>
              </p:cNvSpPr>
              <p:nvPr/>
            </p:nvSpPr>
            <p:spPr bwMode="auto">
              <a:xfrm>
                <a:off x="1872" y="3792"/>
                <a:ext cx="96" cy="96"/>
              </a:xfrm>
              <a:prstGeom prst="ellipse">
                <a:avLst/>
              </a:prstGeom>
              <a:solidFill>
                <a:srgbClr val="FFCC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97" name="Line 14"/>
              <p:cNvSpPr>
                <a:spLocks noChangeShapeType="1"/>
              </p:cNvSpPr>
              <p:nvPr/>
            </p:nvSpPr>
            <p:spPr bwMode="auto">
              <a:xfrm>
                <a:off x="2064" y="3792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98" name="Line 15"/>
              <p:cNvSpPr>
                <a:spLocks noChangeShapeType="1"/>
              </p:cNvSpPr>
              <p:nvPr/>
            </p:nvSpPr>
            <p:spPr bwMode="auto">
              <a:xfrm flipV="1">
                <a:off x="2064" y="3792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99" name="Line 16"/>
              <p:cNvSpPr>
                <a:spLocks noChangeShapeType="1"/>
              </p:cNvSpPr>
              <p:nvPr/>
            </p:nvSpPr>
            <p:spPr bwMode="auto">
              <a:xfrm>
                <a:off x="1872" y="3984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300" name="Line 17"/>
              <p:cNvSpPr>
                <a:spLocks noChangeShapeType="1"/>
              </p:cNvSpPr>
              <p:nvPr/>
            </p:nvSpPr>
            <p:spPr bwMode="auto">
              <a:xfrm flipV="1">
                <a:off x="1872" y="3984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301" name="Oval 18"/>
              <p:cNvSpPr>
                <a:spLocks noChangeArrowheads="1"/>
              </p:cNvSpPr>
              <p:nvPr/>
            </p:nvSpPr>
            <p:spPr bwMode="auto">
              <a:xfrm>
                <a:off x="1872" y="3888"/>
                <a:ext cx="96" cy="96"/>
              </a:xfrm>
              <a:prstGeom prst="ellipse">
                <a:avLst/>
              </a:prstGeom>
              <a:solidFill>
                <a:srgbClr val="FFCC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4302" name="Group 19"/>
              <p:cNvGrpSpPr>
                <a:grpSpLocks/>
              </p:cNvGrpSpPr>
              <p:nvPr/>
            </p:nvGrpSpPr>
            <p:grpSpPr bwMode="auto">
              <a:xfrm>
                <a:off x="2784" y="912"/>
                <a:ext cx="288" cy="288"/>
                <a:chOff x="2304" y="1152"/>
                <a:chExt cx="288" cy="288"/>
              </a:xfrm>
            </p:grpSpPr>
            <p:sp>
              <p:nvSpPr>
                <p:cNvPr id="54447" name="Rectangle 20"/>
                <p:cNvSpPr>
                  <a:spLocks noChangeArrowheads="1"/>
                </p:cNvSpPr>
                <p:nvPr/>
              </p:nvSpPr>
              <p:spPr bwMode="auto">
                <a:xfrm>
                  <a:off x="2304" y="1152"/>
                  <a:ext cx="288" cy="288"/>
                </a:xfrm>
                <a:prstGeom prst="rect">
                  <a:avLst/>
                </a:prstGeom>
                <a:solidFill>
                  <a:srgbClr val="E0FFC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48" name="Line 21"/>
                <p:cNvSpPr>
                  <a:spLocks noChangeShapeType="1"/>
                </p:cNvSpPr>
                <p:nvPr/>
              </p:nvSpPr>
              <p:spPr bwMode="auto">
                <a:xfrm>
                  <a:off x="2304" y="134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449" name="Line 22"/>
                <p:cNvSpPr>
                  <a:spLocks noChangeShapeType="1"/>
                </p:cNvSpPr>
                <p:nvPr/>
              </p:nvSpPr>
              <p:spPr bwMode="auto">
                <a:xfrm>
                  <a:off x="2304" y="124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450" name="Line 23"/>
                <p:cNvSpPr>
                  <a:spLocks noChangeShapeType="1"/>
                </p:cNvSpPr>
                <p:nvPr/>
              </p:nvSpPr>
              <p:spPr bwMode="auto">
                <a:xfrm>
                  <a:off x="2400" y="1152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451" name="Line 24"/>
                <p:cNvSpPr>
                  <a:spLocks noChangeShapeType="1"/>
                </p:cNvSpPr>
                <p:nvPr/>
              </p:nvSpPr>
              <p:spPr bwMode="auto">
                <a:xfrm>
                  <a:off x="2496" y="1152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54303" name="Group 25"/>
              <p:cNvGrpSpPr>
                <a:grpSpLocks/>
              </p:cNvGrpSpPr>
              <p:nvPr/>
            </p:nvGrpSpPr>
            <p:grpSpPr bwMode="auto">
              <a:xfrm>
                <a:off x="1632" y="1488"/>
                <a:ext cx="2640" cy="288"/>
                <a:chOff x="1632" y="1632"/>
                <a:chExt cx="2640" cy="288"/>
              </a:xfrm>
            </p:grpSpPr>
            <p:grpSp>
              <p:nvGrpSpPr>
                <p:cNvPr id="54417" name="Group 26"/>
                <p:cNvGrpSpPr>
                  <a:grpSpLocks/>
                </p:cNvGrpSpPr>
                <p:nvPr/>
              </p:nvGrpSpPr>
              <p:grpSpPr bwMode="auto">
                <a:xfrm>
                  <a:off x="1632" y="1632"/>
                  <a:ext cx="288" cy="288"/>
                  <a:chOff x="1248" y="1632"/>
                  <a:chExt cx="288" cy="288"/>
                </a:xfrm>
              </p:grpSpPr>
              <p:grpSp>
                <p:nvGrpSpPr>
                  <p:cNvPr id="54438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1248" y="1632"/>
                    <a:ext cx="288" cy="288"/>
                    <a:chOff x="2304" y="1152"/>
                    <a:chExt cx="288" cy="288"/>
                  </a:xfrm>
                </p:grpSpPr>
                <p:sp>
                  <p:nvSpPr>
                    <p:cNvPr id="54442" name="Rectangl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04" y="1152"/>
                      <a:ext cx="288" cy="288"/>
                    </a:xfrm>
                    <a:prstGeom prst="rect">
                      <a:avLst/>
                    </a:prstGeom>
                    <a:solidFill>
                      <a:srgbClr val="F0E09A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43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04" y="134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44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04" y="124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45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00" y="1152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46" name="Line 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1152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439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1248" y="1632"/>
                    <a:ext cx="96" cy="96"/>
                    <a:chOff x="2496" y="2400"/>
                    <a:chExt cx="96" cy="96"/>
                  </a:xfrm>
                </p:grpSpPr>
                <p:sp>
                  <p:nvSpPr>
                    <p:cNvPr id="54440" name="Lin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41" name="Line 3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4418" name="Group 36"/>
                <p:cNvGrpSpPr>
                  <a:grpSpLocks/>
                </p:cNvGrpSpPr>
                <p:nvPr/>
              </p:nvGrpSpPr>
              <p:grpSpPr bwMode="auto">
                <a:xfrm>
                  <a:off x="3984" y="1632"/>
                  <a:ext cx="288" cy="288"/>
                  <a:chOff x="4320" y="1632"/>
                  <a:chExt cx="288" cy="288"/>
                </a:xfrm>
              </p:grpSpPr>
              <p:grpSp>
                <p:nvGrpSpPr>
                  <p:cNvPr id="54429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4320" y="1632"/>
                    <a:ext cx="288" cy="288"/>
                    <a:chOff x="2304" y="1152"/>
                    <a:chExt cx="288" cy="288"/>
                  </a:xfrm>
                </p:grpSpPr>
                <p:sp>
                  <p:nvSpPr>
                    <p:cNvPr id="54433" name="Rectangl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04" y="1152"/>
                      <a:ext cx="288" cy="288"/>
                    </a:xfrm>
                    <a:prstGeom prst="rect">
                      <a:avLst/>
                    </a:prstGeom>
                    <a:solidFill>
                      <a:srgbClr val="F0E09A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34" name="Line 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04" y="134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35" name="Line 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04" y="124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36" name="Line 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00" y="1152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37" name="Line 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1152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430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4416" y="1632"/>
                    <a:ext cx="96" cy="96"/>
                    <a:chOff x="2496" y="2400"/>
                    <a:chExt cx="96" cy="96"/>
                  </a:xfrm>
                </p:grpSpPr>
                <p:sp>
                  <p:nvSpPr>
                    <p:cNvPr id="54431" name="Line 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32" name="Line 4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4419" name="Group 46"/>
                <p:cNvGrpSpPr>
                  <a:grpSpLocks/>
                </p:cNvGrpSpPr>
                <p:nvPr/>
              </p:nvGrpSpPr>
              <p:grpSpPr bwMode="auto">
                <a:xfrm>
                  <a:off x="2784" y="1632"/>
                  <a:ext cx="288" cy="288"/>
                  <a:chOff x="2496" y="1536"/>
                  <a:chExt cx="288" cy="288"/>
                </a:xfrm>
              </p:grpSpPr>
              <p:grpSp>
                <p:nvGrpSpPr>
                  <p:cNvPr id="54420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2496" y="1536"/>
                    <a:ext cx="288" cy="288"/>
                    <a:chOff x="2304" y="1152"/>
                    <a:chExt cx="288" cy="288"/>
                  </a:xfrm>
                </p:grpSpPr>
                <p:sp>
                  <p:nvSpPr>
                    <p:cNvPr id="54424" name="Rectangle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04" y="1152"/>
                      <a:ext cx="288" cy="288"/>
                    </a:xfrm>
                    <a:prstGeom prst="rect">
                      <a:avLst/>
                    </a:prstGeom>
                    <a:solidFill>
                      <a:srgbClr val="F0E09A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25" name="Line 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04" y="134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26" name="Line 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04" y="124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27" name="Line 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00" y="1152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28" name="Line 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1152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421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2592" y="1632"/>
                    <a:ext cx="96" cy="96"/>
                    <a:chOff x="2496" y="2400"/>
                    <a:chExt cx="96" cy="96"/>
                  </a:xfrm>
                </p:grpSpPr>
                <p:sp>
                  <p:nvSpPr>
                    <p:cNvPr id="54422" name="Line 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23" name="Line 5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54304" name="Group 56"/>
              <p:cNvGrpSpPr>
                <a:grpSpLocks/>
              </p:cNvGrpSpPr>
              <p:nvPr/>
            </p:nvGrpSpPr>
            <p:grpSpPr bwMode="auto">
              <a:xfrm>
                <a:off x="2112" y="2064"/>
                <a:ext cx="1632" cy="288"/>
                <a:chOff x="2112" y="2208"/>
                <a:chExt cx="1632" cy="288"/>
              </a:xfrm>
            </p:grpSpPr>
            <p:grpSp>
              <p:nvGrpSpPr>
                <p:cNvPr id="54394" name="Group 57"/>
                <p:cNvGrpSpPr>
                  <a:grpSpLocks/>
                </p:cNvGrpSpPr>
                <p:nvPr/>
              </p:nvGrpSpPr>
              <p:grpSpPr bwMode="auto">
                <a:xfrm>
                  <a:off x="2112" y="2208"/>
                  <a:ext cx="288" cy="288"/>
                  <a:chOff x="2112" y="2064"/>
                  <a:chExt cx="288" cy="288"/>
                </a:xfrm>
              </p:grpSpPr>
              <p:grpSp>
                <p:nvGrpSpPr>
                  <p:cNvPr id="54407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2112" y="2064"/>
                    <a:ext cx="288" cy="288"/>
                    <a:chOff x="2304" y="1152"/>
                    <a:chExt cx="288" cy="288"/>
                  </a:xfrm>
                </p:grpSpPr>
                <p:sp>
                  <p:nvSpPr>
                    <p:cNvPr id="54412" name="Rectangle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04" y="1152"/>
                      <a:ext cx="288" cy="288"/>
                    </a:xfrm>
                    <a:prstGeom prst="rect">
                      <a:avLst/>
                    </a:prstGeom>
                    <a:solidFill>
                      <a:srgbClr val="E0FFC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13" name="Line 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04" y="134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14" name="Line 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04" y="124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15" name="Line 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00" y="1152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16" name="Line 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1152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408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2208" y="2160"/>
                    <a:ext cx="96" cy="96"/>
                    <a:chOff x="2496" y="2400"/>
                    <a:chExt cx="96" cy="96"/>
                  </a:xfrm>
                </p:grpSpPr>
                <p:sp>
                  <p:nvSpPr>
                    <p:cNvPr id="54410" name="Line 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11" name="Line 6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4409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064"/>
                    <a:ext cx="96" cy="96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4395" name="Group 68"/>
                <p:cNvGrpSpPr>
                  <a:grpSpLocks/>
                </p:cNvGrpSpPr>
                <p:nvPr/>
              </p:nvGrpSpPr>
              <p:grpSpPr bwMode="auto">
                <a:xfrm>
                  <a:off x="3456" y="2208"/>
                  <a:ext cx="288" cy="288"/>
                  <a:chOff x="3072" y="2112"/>
                  <a:chExt cx="288" cy="288"/>
                </a:xfrm>
              </p:grpSpPr>
              <p:grpSp>
                <p:nvGrpSpPr>
                  <p:cNvPr id="54396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3072" y="2112"/>
                    <a:ext cx="288" cy="288"/>
                    <a:chOff x="2496" y="1536"/>
                    <a:chExt cx="288" cy="288"/>
                  </a:xfrm>
                </p:grpSpPr>
                <p:grpSp>
                  <p:nvGrpSpPr>
                    <p:cNvPr id="54398" name="Group 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96" y="1536"/>
                      <a:ext cx="288" cy="288"/>
                      <a:chOff x="2304" y="1152"/>
                      <a:chExt cx="288" cy="288"/>
                    </a:xfrm>
                  </p:grpSpPr>
                  <p:sp>
                    <p:nvSpPr>
                      <p:cNvPr id="54402" name="Rectangle 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04" y="1152"/>
                        <a:ext cx="288" cy="288"/>
                      </a:xfrm>
                      <a:prstGeom prst="rect">
                        <a:avLst/>
                      </a:prstGeom>
                      <a:solidFill>
                        <a:srgbClr val="E0FFC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403" name="Line 7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34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404" name="Line 7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24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405" name="Line 7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00" y="1152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406" name="Line 7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1152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54399" name="Group 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92" y="1632"/>
                      <a:ext cx="96" cy="96"/>
                      <a:chOff x="2496" y="2400"/>
                      <a:chExt cx="96" cy="96"/>
                    </a:xfrm>
                  </p:grpSpPr>
                  <p:sp>
                    <p:nvSpPr>
                      <p:cNvPr id="54400" name="Line 7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2400"/>
                        <a:ext cx="96" cy="9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401" name="Line 7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496" y="2400"/>
                        <a:ext cx="96" cy="9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54397" name="Oval 79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2112"/>
                    <a:ext cx="96" cy="96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4305" name="Group 80"/>
              <p:cNvGrpSpPr>
                <a:grpSpLocks/>
              </p:cNvGrpSpPr>
              <p:nvPr/>
            </p:nvGrpSpPr>
            <p:grpSpPr bwMode="auto">
              <a:xfrm>
                <a:off x="1392" y="2640"/>
                <a:ext cx="1728" cy="288"/>
                <a:chOff x="1392" y="2880"/>
                <a:chExt cx="1728" cy="288"/>
              </a:xfrm>
            </p:grpSpPr>
            <p:grpSp>
              <p:nvGrpSpPr>
                <p:cNvPr id="54334" name="Group 81"/>
                <p:cNvGrpSpPr>
                  <a:grpSpLocks/>
                </p:cNvGrpSpPr>
                <p:nvPr/>
              </p:nvGrpSpPr>
              <p:grpSpPr bwMode="auto">
                <a:xfrm>
                  <a:off x="1392" y="2880"/>
                  <a:ext cx="288" cy="288"/>
                  <a:chOff x="1536" y="2496"/>
                  <a:chExt cx="288" cy="288"/>
                </a:xfrm>
              </p:grpSpPr>
              <p:grpSp>
                <p:nvGrpSpPr>
                  <p:cNvPr id="54380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1536" y="2496"/>
                    <a:ext cx="288" cy="288"/>
                    <a:chOff x="2112" y="2064"/>
                    <a:chExt cx="288" cy="288"/>
                  </a:xfrm>
                </p:grpSpPr>
                <p:grpSp>
                  <p:nvGrpSpPr>
                    <p:cNvPr id="54384" name="Group 8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12" y="2064"/>
                      <a:ext cx="288" cy="288"/>
                      <a:chOff x="2304" y="1152"/>
                      <a:chExt cx="288" cy="288"/>
                    </a:xfrm>
                  </p:grpSpPr>
                  <p:sp>
                    <p:nvSpPr>
                      <p:cNvPr id="54389" name="Rectangle 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04" y="1152"/>
                        <a:ext cx="288" cy="288"/>
                      </a:xfrm>
                      <a:prstGeom prst="rect">
                        <a:avLst/>
                      </a:prstGeom>
                      <a:solidFill>
                        <a:srgbClr val="F0E09A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90" name="Line 8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34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91" name="Line 8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24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92" name="Line 8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00" y="1152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93" name="Line 8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1152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54385" name="Group 8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8" y="2160"/>
                      <a:ext cx="96" cy="96"/>
                      <a:chOff x="2496" y="2400"/>
                      <a:chExt cx="96" cy="96"/>
                    </a:xfrm>
                  </p:grpSpPr>
                  <p:sp>
                    <p:nvSpPr>
                      <p:cNvPr id="54387" name="Line 9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2400"/>
                        <a:ext cx="96" cy="9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88" name="Line 9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496" y="2400"/>
                        <a:ext cx="96" cy="9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54386" name="Oval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064"/>
                      <a:ext cx="96" cy="96"/>
                    </a:xfrm>
                    <a:prstGeom prst="ellipse">
                      <a:avLst/>
                    </a:prstGeom>
                    <a:solidFill>
                      <a:srgbClr val="F0E09A"/>
                    </a:solidFill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381" name="Group 93"/>
                  <p:cNvGrpSpPr>
                    <a:grpSpLocks/>
                  </p:cNvGrpSpPr>
                  <p:nvPr/>
                </p:nvGrpSpPr>
                <p:grpSpPr bwMode="auto">
                  <a:xfrm>
                    <a:off x="1632" y="2496"/>
                    <a:ext cx="96" cy="96"/>
                    <a:chOff x="2496" y="2400"/>
                    <a:chExt cx="96" cy="96"/>
                  </a:xfrm>
                </p:grpSpPr>
                <p:sp>
                  <p:nvSpPr>
                    <p:cNvPr id="54382" name="Line 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383" name="Line 9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4335" name="Group 96"/>
                <p:cNvGrpSpPr>
                  <a:grpSpLocks/>
                </p:cNvGrpSpPr>
                <p:nvPr/>
              </p:nvGrpSpPr>
              <p:grpSpPr bwMode="auto">
                <a:xfrm>
                  <a:off x="1872" y="2880"/>
                  <a:ext cx="288" cy="288"/>
                  <a:chOff x="2400" y="2592"/>
                  <a:chExt cx="288" cy="288"/>
                </a:xfrm>
              </p:grpSpPr>
              <p:grpSp>
                <p:nvGrpSpPr>
                  <p:cNvPr id="54366" name="Group 97"/>
                  <p:cNvGrpSpPr>
                    <a:grpSpLocks/>
                  </p:cNvGrpSpPr>
                  <p:nvPr/>
                </p:nvGrpSpPr>
                <p:grpSpPr bwMode="auto">
                  <a:xfrm>
                    <a:off x="2400" y="2592"/>
                    <a:ext cx="288" cy="288"/>
                    <a:chOff x="2112" y="2064"/>
                    <a:chExt cx="288" cy="288"/>
                  </a:xfrm>
                </p:grpSpPr>
                <p:grpSp>
                  <p:nvGrpSpPr>
                    <p:cNvPr id="54370" name="Group 9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12" y="2064"/>
                      <a:ext cx="288" cy="288"/>
                      <a:chOff x="2304" y="1152"/>
                      <a:chExt cx="288" cy="288"/>
                    </a:xfrm>
                  </p:grpSpPr>
                  <p:sp>
                    <p:nvSpPr>
                      <p:cNvPr id="54375" name="Rectangle 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04" y="1152"/>
                        <a:ext cx="288" cy="288"/>
                      </a:xfrm>
                      <a:prstGeom prst="rect">
                        <a:avLst/>
                      </a:prstGeom>
                      <a:solidFill>
                        <a:srgbClr val="F0E09A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76" name="Line 10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34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77" name="Line 10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24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78" name="Line 10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00" y="1152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79" name="Line 10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1152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54371" name="Group 10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8" y="2160"/>
                      <a:ext cx="96" cy="96"/>
                      <a:chOff x="2496" y="2400"/>
                      <a:chExt cx="96" cy="96"/>
                    </a:xfrm>
                  </p:grpSpPr>
                  <p:sp>
                    <p:nvSpPr>
                      <p:cNvPr id="54373" name="Line 10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2400"/>
                        <a:ext cx="96" cy="9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74" name="Line 10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496" y="2400"/>
                        <a:ext cx="96" cy="9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54372" name="Oval 1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064"/>
                      <a:ext cx="96" cy="96"/>
                    </a:xfrm>
                    <a:prstGeom prst="ellipse">
                      <a:avLst/>
                    </a:prstGeom>
                    <a:solidFill>
                      <a:srgbClr val="F0E09A"/>
                    </a:solidFill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367" name="Group 108"/>
                  <p:cNvGrpSpPr>
                    <a:grpSpLocks/>
                  </p:cNvGrpSpPr>
                  <p:nvPr/>
                </p:nvGrpSpPr>
                <p:grpSpPr bwMode="auto">
                  <a:xfrm>
                    <a:off x="2592" y="2592"/>
                    <a:ext cx="96" cy="96"/>
                    <a:chOff x="2496" y="2400"/>
                    <a:chExt cx="96" cy="96"/>
                  </a:xfrm>
                </p:grpSpPr>
                <p:sp>
                  <p:nvSpPr>
                    <p:cNvPr id="54368" name="Line 1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369" name="Line 11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4336" name="Group 111"/>
                <p:cNvGrpSpPr>
                  <a:grpSpLocks/>
                </p:cNvGrpSpPr>
                <p:nvPr/>
              </p:nvGrpSpPr>
              <p:grpSpPr bwMode="auto">
                <a:xfrm>
                  <a:off x="2832" y="2880"/>
                  <a:ext cx="288" cy="288"/>
                  <a:chOff x="2592" y="2544"/>
                  <a:chExt cx="288" cy="288"/>
                </a:xfrm>
              </p:grpSpPr>
              <p:grpSp>
                <p:nvGrpSpPr>
                  <p:cNvPr id="54352" name="Group 112"/>
                  <p:cNvGrpSpPr>
                    <a:grpSpLocks/>
                  </p:cNvGrpSpPr>
                  <p:nvPr/>
                </p:nvGrpSpPr>
                <p:grpSpPr bwMode="auto">
                  <a:xfrm>
                    <a:off x="2592" y="2544"/>
                    <a:ext cx="288" cy="288"/>
                    <a:chOff x="2112" y="2064"/>
                    <a:chExt cx="288" cy="288"/>
                  </a:xfrm>
                </p:grpSpPr>
                <p:grpSp>
                  <p:nvGrpSpPr>
                    <p:cNvPr id="54356" name="Group 1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12" y="2064"/>
                      <a:ext cx="288" cy="288"/>
                      <a:chOff x="2304" y="1152"/>
                      <a:chExt cx="288" cy="288"/>
                    </a:xfrm>
                  </p:grpSpPr>
                  <p:sp>
                    <p:nvSpPr>
                      <p:cNvPr id="54361" name="Rectangle 1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04" y="1152"/>
                        <a:ext cx="288" cy="288"/>
                      </a:xfrm>
                      <a:prstGeom prst="rect">
                        <a:avLst/>
                      </a:prstGeom>
                      <a:solidFill>
                        <a:srgbClr val="F0E09A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62" name="Line 11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34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63" name="Line 11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24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64" name="Line 11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00" y="1152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65" name="Line 11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1152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54357" name="Group 1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8" y="2160"/>
                      <a:ext cx="96" cy="96"/>
                      <a:chOff x="2496" y="2400"/>
                      <a:chExt cx="96" cy="96"/>
                    </a:xfrm>
                  </p:grpSpPr>
                  <p:sp>
                    <p:nvSpPr>
                      <p:cNvPr id="54359" name="Line 12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2400"/>
                        <a:ext cx="96" cy="9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60" name="Line 12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496" y="2400"/>
                        <a:ext cx="96" cy="9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54358" name="Oval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064"/>
                      <a:ext cx="96" cy="96"/>
                    </a:xfrm>
                    <a:prstGeom prst="ellipse">
                      <a:avLst/>
                    </a:prstGeom>
                    <a:solidFill>
                      <a:srgbClr val="F0E09A"/>
                    </a:solidFill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353" name="Group 123"/>
                  <p:cNvGrpSpPr>
                    <a:grpSpLocks/>
                  </p:cNvGrpSpPr>
                  <p:nvPr/>
                </p:nvGrpSpPr>
                <p:grpSpPr bwMode="auto">
                  <a:xfrm>
                    <a:off x="2784" y="2736"/>
                    <a:ext cx="96" cy="96"/>
                    <a:chOff x="2496" y="2400"/>
                    <a:chExt cx="96" cy="96"/>
                  </a:xfrm>
                </p:grpSpPr>
                <p:sp>
                  <p:nvSpPr>
                    <p:cNvPr id="54354" name="Line 1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355" name="Line 12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4337" name="Group 126"/>
                <p:cNvGrpSpPr>
                  <a:grpSpLocks/>
                </p:cNvGrpSpPr>
                <p:nvPr/>
              </p:nvGrpSpPr>
              <p:grpSpPr bwMode="auto">
                <a:xfrm>
                  <a:off x="2352" y="2880"/>
                  <a:ext cx="288" cy="288"/>
                  <a:chOff x="2112" y="2544"/>
                  <a:chExt cx="288" cy="288"/>
                </a:xfrm>
              </p:grpSpPr>
              <p:grpSp>
                <p:nvGrpSpPr>
                  <p:cNvPr id="54338" name="Group 127"/>
                  <p:cNvGrpSpPr>
                    <a:grpSpLocks/>
                  </p:cNvGrpSpPr>
                  <p:nvPr/>
                </p:nvGrpSpPr>
                <p:grpSpPr bwMode="auto">
                  <a:xfrm>
                    <a:off x="2112" y="2544"/>
                    <a:ext cx="288" cy="288"/>
                    <a:chOff x="2112" y="2064"/>
                    <a:chExt cx="288" cy="288"/>
                  </a:xfrm>
                </p:grpSpPr>
                <p:grpSp>
                  <p:nvGrpSpPr>
                    <p:cNvPr id="54342" name="Group 1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12" y="2064"/>
                      <a:ext cx="288" cy="288"/>
                      <a:chOff x="2304" y="1152"/>
                      <a:chExt cx="288" cy="288"/>
                    </a:xfrm>
                  </p:grpSpPr>
                  <p:sp>
                    <p:nvSpPr>
                      <p:cNvPr id="54347" name="Rectangle 1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04" y="1152"/>
                        <a:ext cx="288" cy="288"/>
                      </a:xfrm>
                      <a:prstGeom prst="rect">
                        <a:avLst/>
                      </a:prstGeom>
                      <a:solidFill>
                        <a:srgbClr val="F0E09A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48" name="Line 13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34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49" name="Line 13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24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50" name="Line 13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00" y="1152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51" name="Line 13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1152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54343" name="Group 1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8" y="2160"/>
                      <a:ext cx="96" cy="96"/>
                      <a:chOff x="2496" y="2400"/>
                      <a:chExt cx="96" cy="96"/>
                    </a:xfrm>
                  </p:grpSpPr>
                  <p:sp>
                    <p:nvSpPr>
                      <p:cNvPr id="54345" name="Line 13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2400"/>
                        <a:ext cx="96" cy="9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46" name="Line 13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496" y="2400"/>
                        <a:ext cx="96" cy="9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54344" name="Oval 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064"/>
                      <a:ext cx="96" cy="96"/>
                    </a:xfrm>
                    <a:prstGeom prst="ellipse">
                      <a:avLst/>
                    </a:prstGeom>
                    <a:solidFill>
                      <a:srgbClr val="F0E09A"/>
                    </a:solidFill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339" name="Group 138"/>
                  <p:cNvGrpSpPr>
                    <a:grpSpLocks/>
                  </p:cNvGrpSpPr>
                  <p:nvPr/>
                </p:nvGrpSpPr>
                <p:grpSpPr bwMode="auto">
                  <a:xfrm>
                    <a:off x="2304" y="2640"/>
                    <a:ext cx="96" cy="96"/>
                    <a:chOff x="2496" y="2400"/>
                    <a:chExt cx="96" cy="96"/>
                  </a:xfrm>
                </p:grpSpPr>
                <p:sp>
                  <p:nvSpPr>
                    <p:cNvPr id="54340" name="Line 1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341" name="Line 14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54306" name="Line 141"/>
              <p:cNvSpPr>
                <a:spLocks noChangeShapeType="1"/>
              </p:cNvSpPr>
              <p:nvPr/>
            </p:nvSpPr>
            <p:spPr bwMode="auto">
              <a:xfrm flipH="1">
                <a:off x="1776" y="1200"/>
                <a:ext cx="115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307" name="Line 142"/>
              <p:cNvSpPr>
                <a:spLocks noChangeShapeType="1"/>
              </p:cNvSpPr>
              <p:nvPr/>
            </p:nvSpPr>
            <p:spPr bwMode="auto">
              <a:xfrm>
                <a:off x="2928" y="120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308" name="Line 143"/>
              <p:cNvSpPr>
                <a:spLocks noChangeShapeType="1"/>
              </p:cNvSpPr>
              <p:nvPr/>
            </p:nvSpPr>
            <p:spPr bwMode="auto">
              <a:xfrm>
                <a:off x="2928" y="120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309" name="Line 144"/>
              <p:cNvSpPr>
                <a:spLocks noChangeShapeType="1"/>
              </p:cNvSpPr>
              <p:nvPr/>
            </p:nvSpPr>
            <p:spPr bwMode="auto">
              <a:xfrm flipH="1">
                <a:off x="2256" y="1776"/>
                <a:ext cx="67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310" name="Line 145"/>
              <p:cNvSpPr>
                <a:spLocks noChangeShapeType="1"/>
              </p:cNvSpPr>
              <p:nvPr/>
            </p:nvSpPr>
            <p:spPr bwMode="auto">
              <a:xfrm flipH="1">
                <a:off x="2016" y="2352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311" name="Line 146"/>
              <p:cNvSpPr>
                <a:spLocks noChangeShapeType="1"/>
              </p:cNvSpPr>
              <p:nvPr/>
            </p:nvSpPr>
            <p:spPr bwMode="auto">
              <a:xfrm flipH="1">
                <a:off x="1536" y="2352"/>
                <a:ext cx="72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312" name="Line 147"/>
              <p:cNvSpPr>
                <a:spLocks noChangeShapeType="1"/>
              </p:cNvSpPr>
              <p:nvPr/>
            </p:nvSpPr>
            <p:spPr bwMode="auto">
              <a:xfrm>
                <a:off x="2256" y="2352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313" name="Line 148"/>
              <p:cNvSpPr>
                <a:spLocks noChangeShapeType="1"/>
              </p:cNvSpPr>
              <p:nvPr/>
            </p:nvSpPr>
            <p:spPr bwMode="auto">
              <a:xfrm>
                <a:off x="2928" y="1776"/>
                <a:ext cx="67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314" name="Line 149"/>
              <p:cNvSpPr>
                <a:spLocks noChangeShapeType="1"/>
              </p:cNvSpPr>
              <p:nvPr/>
            </p:nvSpPr>
            <p:spPr bwMode="auto">
              <a:xfrm>
                <a:off x="2256" y="2352"/>
                <a:ext cx="72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54315" name="Group 150"/>
              <p:cNvGrpSpPr>
                <a:grpSpLocks/>
              </p:cNvGrpSpPr>
              <p:nvPr/>
            </p:nvGrpSpPr>
            <p:grpSpPr bwMode="auto">
              <a:xfrm>
                <a:off x="1872" y="3216"/>
                <a:ext cx="288" cy="288"/>
                <a:chOff x="4944" y="2640"/>
                <a:chExt cx="288" cy="288"/>
              </a:xfrm>
            </p:grpSpPr>
            <p:grpSp>
              <p:nvGrpSpPr>
                <p:cNvPr id="54318" name="Group 151"/>
                <p:cNvGrpSpPr>
                  <a:grpSpLocks/>
                </p:cNvGrpSpPr>
                <p:nvPr/>
              </p:nvGrpSpPr>
              <p:grpSpPr bwMode="auto">
                <a:xfrm>
                  <a:off x="4944" y="2640"/>
                  <a:ext cx="288" cy="288"/>
                  <a:chOff x="2400" y="2592"/>
                  <a:chExt cx="288" cy="288"/>
                </a:xfrm>
              </p:grpSpPr>
              <p:grpSp>
                <p:nvGrpSpPr>
                  <p:cNvPr id="54320" name="Group 152"/>
                  <p:cNvGrpSpPr>
                    <a:grpSpLocks/>
                  </p:cNvGrpSpPr>
                  <p:nvPr/>
                </p:nvGrpSpPr>
                <p:grpSpPr bwMode="auto">
                  <a:xfrm>
                    <a:off x="2400" y="2592"/>
                    <a:ext cx="288" cy="288"/>
                    <a:chOff x="2112" y="2064"/>
                    <a:chExt cx="288" cy="288"/>
                  </a:xfrm>
                </p:grpSpPr>
                <p:grpSp>
                  <p:nvGrpSpPr>
                    <p:cNvPr id="54324" name="Group 1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12" y="2064"/>
                      <a:ext cx="288" cy="288"/>
                      <a:chOff x="2304" y="1152"/>
                      <a:chExt cx="288" cy="288"/>
                    </a:xfrm>
                  </p:grpSpPr>
                  <p:sp>
                    <p:nvSpPr>
                      <p:cNvPr id="54329" name="Rectangle 1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04" y="1152"/>
                        <a:ext cx="288" cy="288"/>
                      </a:xfrm>
                      <a:prstGeom prst="rect">
                        <a:avLst/>
                      </a:prstGeom>
                      <a:solidFill>
                        <a:srgbClr val="E0FFC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30" name="Line 15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34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31" name="Line 15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24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32" name="Line 15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00" y="1152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33" name="Line 15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1152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54325" name="Group 1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8" y="2160"/>
                      <a:ext cx="96" cy="96"/>
                      <a:chOff x="2496" y="2400"/>
                      <a:chExt cx="96" cy="96"/>
                    </a:xfrm>
                  </p:grpSpPr>
                  <p:sp>
                    <p:nvSpPr>
                      <p:cNvPr id="54327" name="Line 16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2400"/>
                        <a:ext cx="96" cy="9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28" name="Line 16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496" y="2400"/>
                        <a:ext cx="96" cy="9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54326" name="Oval 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064"/>
                      <a:ext cx="96" cy="96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321" name="Group 163"/>
                  <p:cNvGrpSpPr>
                    <a:grpSpLocks/>
                  </p:cNvGrpSpPr>
                  <p:nvPr/>
                </p:nvGrpSpPr>
                <p:grpSpPr bwMode="auto">
                  <a:xfrm>
                    <a:off x="2592" y="2592"/>
                    <a:ext cx="96" cy="96"/>
                    <a:chOff x="2496" y="2400"/>
                    <a:chExt cx="96" cy="96"/>
                  </a:xfrm>
                </p:grpSpPr>
                <p:sp>
                  <p:nvSpPr>
                    <p:cNvPr id="54322" name="Line 1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323" name="Line 16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54319" name="Oval 166"/>
                <p:cNvSpPr>
                  <a:spLocks noChangeArrowheads="1"/>
                </p:cNvSpPr>
                <p:nvPr/>
              </p:nvSpPr>
              <p:spPr bwMode="auto">
                <a:xfrm>
                  <a:off x="4944" y="2736"/>
                  <a:ext cx="96" cy="96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4316" name="Line 167"/>
              <p:cNvSpPr>
                <a:spLocks noChangeShapeType="1"/>
              </p:cNvSpPr>
              <p:nvPr/>
            </p:nvSpPr>
            <p:spPr bwMode="auto">
              <a:xfrm>
                <a:off x="2016" y="292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317" name="Line 168"/>
              <p:cNvSpPr>
                <a:spLocks noChangeShapeType="1"/>
              </p:cNvSpPr>
              <p:nvPr/>
            </p:nvSpPr>
            <p:spPr bwMode="auto">
              <a:xfrm>
                <a:off x="2016" y="350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54285" name="Text Box 169"/>
            <p:cNvSpPr txBox="1">
              <a:spLocks noChangeArrowheads="1"/>
            </p:cNvSpPr>
            <p:nvPr/>
          </p:nvSpPr>
          <p:spPr bwMode="auto">
            <a:xfrm>
              <a:off x="432" y="1200"/>
              <a:ext cx="104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Comic Sans MS" charset="0"/>
                  <a:cs typeface="Arial" charset="0"/>
                </a:rPr>
                <a:t>MAX</a:t>
              </a:r>
              <a:r>
                <a:rPr lang="ja-JP" altLang="en-US" sz="1800">
                  <a:latin typeface="Comic Sans MS" charset="0"/>
                  <a:cs typeface="Arial" charset="0"/>
                </a:rPr>
                <a:t>’</a:t>
              </a:r>
              <a:r>
                <a:rPr lang="en-US" altLang="ja-JP" sz="1800">
                  <a:latin typeface="Comic Sans MS" charset="0"/>
                  <a:cs typeface="Arial" charset="0"/>
                </a:rPr>
                <a:t>s play </a:t>
              </a:r>
              <a:r>
                <a:rPr lang="en-US" altLang="ja-JP" sz="1800">
                  <a:latin typeface="Comic Sans MS" charset="0"/>
                  <a:cs typeface="Arial" charset="0"/>
                  <a:sym typeface="Symbol" charset="0"/>
                </a:rPr>
                <a:t></a:t>
              </a:r>
              <a:endParaRPr lang="en-US" sz="1800">
                <a:latin typeface="Comic Sans MS" charset="0"/>
                <a:cs typeface="Arial" charset="0"/>
                <a:sym typeface="Symbol" charset="0"/>
              </a:endParaRPr>
            </a:p>
          </p:txBody>
        </p:sp>
        <p:sp>
          <p:nvSpPr>
            <p:cNvPr id="54286" name="Text Box 170"/>
            <p:cNvSpPr txBox="1">
              <a:spLocks noChangeArrowheads="1"/>
            </p:cNvSpPr>
            <p:nvPr/>
          </p:nvSpPr>
          <p:spPr bwMode="auto">
            <a:xfrm>
              <a:off x="432" y="1872"/>
              <a:ext cx="102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Comic Sans MS" charset="0"/>
                  <a:cs typeface="Arial" charset="0"/>
                </a:rPr>
                <a:t>MIN</a:t>
              </a:r>
              <a:r>
                <a:rPr lang="ja-JP" altLang="en-US" sz="1800">
                  <a:latin typeface="Comic Sans MS" charset="0"/>
                  <a:cs typeface="Arial" charset="0"/>
                </a:rPr>
                <a:t>’</a:t>
              </a:r>
              <a:r>
                <a:rPr lang="en-US" altLang="ja-JP" sz="1800">
                  <a:latin typeface="Comic Sans MS" charset="0"/>
                  <a:cs typeface="Arial" charset="0"/>
                </a:rPr>
                <a:t>s play </a:t>
              </a:r>
              <a:r>
                <a:rPr lang="en-US" altLang="ja-JP" sz="1800">
                  <a:latin typeface="Arial" charset="0"/>
                  <a:cs typeface="Arial" charset="0"/>
                  <a:sym typeface="Symbol" charset="0"/>
                </a:rPr>
                <a:t></a:t>
              </a:r>
              <a:endParaRPr lang="en-US" sz="1800">
                <a:latin typeface="Arial" charset="0"/>
                <a:cs typeface="Arial" charset="0"/>
                <a:sym typeface="Symbol" charset="0"/>
              </a:endParaRPr>
            </a:p>
          </p:txBody>
        </p:sp>
        <p:sp>
          <p:nvSpPr>
            <p:cNvPr id="54287" name="Text Box 171"/>
            <p:cNvSpPr txBox="1">
              <a:spLocks noChangeArrowheads="1"/>
            </p:cNvSpPr>
            <p:nvPr/>
          </p:nvSpPr>
          <p:spPr bwMode="auto">
            <a:xfrm>
              <a:off x="432" y="3744"/>
              <a:ext cx="126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Comic Sans MS" charset="0"/>
                  <a:cs typeface="Arial" charset="0"/>
                </a:rPr>
                <a:t>Terminal state</a:t>
              </a:r>
              <a:br>
                <a:rPr lang="en-US" sz="1800">
                  <a:latin typeface="Comic Sans MS" charset="0"/>
                  <a:cs typeface="Arial" charset="0"/>
                </a:rPr>
              </a:br>
              <a:r>
                <a:rPr lang="en-US" sz="1800">
                  <a:latin typeface="Comic Sans MS" charset="0"/>
                  <a:cs typeface="Arial" charset="0"/>
                </a:rPr>
                <a:t>(win for MAX) </a:t>
              </a:r>
              <a:r>
                <a:rPr lang="en-US" sz="1800">
                  <a:latin typeface="Comic Sans MS" charset="0"/>
                  <a:cs typeface="Arial" charset="0"/>
                  <a:sym typeface="Symbol" charset="0"/>
                </a:rPr>
                <a:t></a:t>
              </a:r>
            </a:p>
          </p:txBody>
        </p:sp>
      </p:grpSp>
      <p:sp>
        <p:nvSpPr>
          <p:cNvPr id="54275" name="Text Box 172"/>
          <p:cNvSpPr txBox="1">
            <a:spLocks noChangeArrowheads="1"/>
          </p:cNvSpPr>
          <p:nvPr/>
        </p:nvSpPr>
        <p:spPr bwMode="auto">
          <a:xfrm>
            <a:off x="3657600" y="5181600"/>
            <a:ext cx="50292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3200" dirty="0">
                <a:solidFill>
                  <a:srgbClr val="5F5F5F"/>
                </a:solidFill>
              </a:rPr>
              <a:t>Here, symmetries are used to reduce branching factor</a:t>
            </a:r>
          </a:p>
        </p:txBody>
      </p:sp>
      <p:grpSp>
        <p:nvGrpSpPr>
          <p:cNvPr id="49339" name="Group 173"/>
          <p:cNvGrpSpPr>
            <a:grpSpLocks/>
          </p:cNvGrpSpPr>
          <p:nvPr/>
        </p:nvGrpSpPr>
        <p:grpSpPr bwMode="auto">
          <a:xfrm>
            <a:off x="4495800" y="2438400"/>
            <a:ext cx="4192588" cy="1981200"/>
            <a:chOff x="2832" y="1536"/>
            <a:chExt cx="2641" cy="1248"/>
          </a:xfrm>
        </p:grpSpPr>
        <p:sp>
          <p:nvSpPr>
            <p:cNvPr id="54281" name="Text Box 174"/>
            <p:cNvSpPr txBox="1">
              <a:spLocks noChangeArrowheads="1"/>
            </p:cNvSpPr>
            <p:nvPr/>
          </p:nvSpPr>
          <p:spPr bwMode="auto">
            <a:xfrm>
              <a:off x="4608" y="1536"/>
              <a:ext cx="86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990033"/>
                  </a:solidFill>
                  <a:latin typeface="Comic Sans MS" charset="0"/>
                  <a:cs typeface="Arial" charset="0"/>
                </a:rPr>
                <a:t>MIN nodes</a:t>
              </a:r>
            </a:p>
          </p:txBody>
        </p:sp>
        <p:sp>
          <p:nvSpPr>
            <p:cNvPr id="54282" name="Freeform 175"/>
            <p:cNvSpPr>
              <a:spLocks/>
            </p:cNvSpPr>
            <p:nvPr/>
          </p:nvSpPr>
          <p:spPr bwMode="auto">
            <a:xfrm>
              <a:off x="2832" y="1680"/>
              <a:ext cx="1776" cy="1104"/>
            </a:xfrm>
            <a:custGeom>
              <a:avLst/>
              <a:gdLst>
                <a:gd name="T0" fmla="*/ 0 w 1776"/>
                <a:gd name="T1" fmla="*/ 1104 h 1104"/>
                <a:gd name="T2" fmla="*/ 1104 w 1776"/>
                <a:gd name="T3" fmla="*/ 960 h 1104"/>
                <a:gd name="T4" fmla="*/ 1536 w 1776"/>
                <a:gd name="T5" fmla="*/ 528 h 1104"/>
                <a:gd name="T6" fmla="*/ 1776 w 1776"/>
                <a:gd name="T7" fmla="*/ 0 h 1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76"/>
                <a:gd name="T13" fmla="*/ 0 h 1104"/>
                <a:gd name="T14" fmla="*/ 1776 w 1776"/>
                <a:gd name="T15" fmla="*/ 1104 h 1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76" h="1104">
                  <a:moveTo>
                    <a:pt x="0" y="1104"/>
                  </a:moveTo>
                  <a:cubicBezTo>
                    <a:pt x="424" y="1080"/>
                    <a:pt x="848" y="1056"/>
                    <a:pt x="1104" y="960"/>
                  </a:cubicBezTo>
                  <a:cubicBezTo>
                    <a:pt x="1360" y="864"/>
                    <a:pt x="1424" y="688"/>
                    <a:pt x="1536" y="528"/>
                  </a:cubicBezTo>
                  <a:cubicBezTo>
                    <a:pt x="1648" y="368"/>
                    <a:pt x="1712" y="184"/>
                    <a:pt x="1776" y="0"/>
                  </a:cubicBezTo>
                </a:path>
              </a:pathLst>
            </a:custGeom>
            <a:noFill/>
            <a:ln w="9525">
              <a:solidFill>
                <a:srgbClr val="5F5F5F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283" name="Line 176"/>
            <p:cNvSpPr>
              <a:spLocks noChangeShapeType="1"/>
            </p:cNvSpPr>
            <p:nvPr/>
          </p:nvSpPr>
          <p:spPr bwMode="auto">
            <a:xfrm flipH="1" flipV="1">
              <a:off x="3984" y="1632"/>
              <a:ext cx="624" cy="48"/>
            </a:xfrm>
            <a:prstGeom prst="line">
              <a:avLst/>
            </a:prstGeom>
            <a:noFill/>
            <a:ln w="9525">
              <a:solidFill>
                <a:srgbClr val="5F5F5F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9340" name="Group 177"/>
          <p:cNvGrpSpPr>
            <a:grpSpLocks/>
          </p:cNvGrpSpPr>
          <p:nvPr/>
        </p:nvGrpSpPr>
        <p:grpSpPr bwMode="auto">
          <a:xfrm>
            <a:off x="3352800" y="1295400"/>
            <a:ext cx="3835400" cy="2209800"/>
            <a:chOff x="2112" y="816"/>
            <a:chExt cx="2416" cy="1392"/>
          </a:xfrm>
        </p:grpSpPr>
        <p:sp>
          <p:nvSpPr>
            <p:cNvPr id="54278" name="Text Box 178"/>
            <p:cNvSpPr txBox="1">
              <a:spLocks noChangeArrowheads="1"/>
            </p:cNvSpPr>
            <p:nvPr/>
          </p:nvSpPr>
          <p:spPr bwMode="auto">
            <a:xfrm>
              <a:off x="3648" y="816"/>
              <a:ext cx="8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990033"/>
                  </a:solidFill>
                  <a:latin typeface="Comic Sans MS" charset="0"/>
                  <a:cs typeface="Arial" charset="0"/>
                </a:rPr>
                <a:t>MAX nodes</a:t>
              </a:r>
            </a:p>
          </p:txBody>
        </p:sp>
        <p:sp>
          <p:nvSpPr>
            <p:cNvPr id="54279" name="Freeform 179"/>
            <p:cNvSpPr>
              <a:spLocks/>
            </p:cNvSpPr>
            <p:nvPr/>
          </p:nvSpPr>
          <p:spPr bwMode="auto">
            <a:xfrm>
              <a:off x="2112" y="960"/>
              <a:ext cx="1536" cy="1248"/>
            </a:xfrm>
            <a:custGeom>
              <a:avLst/>
              <a:gdLst>
                <a:gd name="T0" fmla="*/ 0 w 1536"/>
                <a:gd name="T1" fmla="*/ 1248 h 1248"/>
                <a:gd name="T2" fmla="*/ 1152 w 1536"/>
                <a:gd name="T3" fmla="*/ 912 h 1248"/>
                <a:gd name="T4" fmla="*/ 1536 w 1536"/>
                <a:gd name="T5" fmla="*/ 0 h 1248"/>
                <a:gd name="T6" fmla="*/ 0 60000 65536"/>
                <a:gd name="T7" fmla="*/ 0 60000 65536"/>
                <a:gd name="T8" fmla="*/ 0 60000 65536"/>
                <a:gd name="T9" fmla="*/ 0 w 1536"/>
                <a:gd name="T10" fmla="*/ 0 h 1248"/>
                <a:gd name="T11" fmla="*/ 1536 w 1536"/>
                <a:gd name="T12" fmla="*/ 1248 h 1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6" h="1248">
                  <a:moveTo>
                    <a:pt x="0" y="1248"/>
                  </a:moveTo>
                  <a:cubicBezTo>
                    <a:pt x="448" y="1184"/>
                    <a:pt x="896" y="1120"/>
                    <a:pt x="1152" y="912"/>
                  </a:cubicBezTo>
                  <a:cubicBezTo>
                    <a:pt x="1408" y="704"/>
                    <a:pt x="1472" y="152"/>
                    <a:pt x="1536" y="0"/>
                  </a:cubicBezTo>
                </a:path>
              </a:pathLst>
            </a:custGeom>
            <a:noFill/>
            <a:ln w="9525">
              <a:solidFill>
                <a:srgbClr val="5F5F5F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280" name="Line 180"/>
            <p:cNvSpPr>
              <a:spLocks noChangeShapeType="1"/>
            </p:cNvSpPr>
            <p:nvPr/>
          </p:nvSpPr>
          <p:spPr bwMode="auto">
            <a:xfrm flipH="1">
              <a:off x="2784" y="960"/>
              <a:ext cx="816" cy="96"/>
            </a:xfrm>
            <a:prstGeom prst="line">
              <a:avLst/>
            </a:prstGeom>
            <a:noFill/>
            <a:ln w="9525">
              <a:solidFill>
                <a:srgbClr val="5F5F5F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Minimax procedure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5181600"/>
          </a:xfrm>
        </p:spPr>
        <p:txBody>
          <a:bodyPr/>
          <a:lstStyle/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Create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MAX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node with current board configuration 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Expand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nodes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to some </a:t>
            </a:r>
            <a:r>
              <a:rPr lang="en-US" sz="2800" b="1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depth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(a.k.a. </a:t>
            </a:r>
            <a:r>
              <a:rPr lang="en-US" sz="2800" b="1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ply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) of lookahead in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game</a:t>
            </a:r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Apply evaluation function at each leaf node </a:t>
            </a:r>
          </a:p>
          <a:p>
            <a:r>
              <a:rPr lang="en-US" altLang="ja-JP" sz="2800" i="1" dirty="0" smtClean="0">
                <a:latin typeface="Times New Roman" charset="0"/>
                <a:ea typeface="ＭＳ Ｐゴシック" charset="0"/>
                <a:cs typeface="ＭＳ Ｐゴシック" charset="0"/>
              </a:rPr>
              <a:t>Back up </a:t>
            </a:r>
            <a:r>
              <a:rPr lang="en-US" altLang="ja-JP" sz="2800" dirty="0">
                <a:latin typeface="Times New Roman" charset="0"/>
                <a:ea typeface="ＭＳ Ｐゴシック" charset="0"/>
                <a:cs typeface="ＭＳ Ｐゴシック" charset="0"/>
              </a:rPr>
              <a:t>values for </a:t>
            </a:r>
            <a:r>
              <a:rPr lang="en-US" altLang="ja-JP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each </a:t>
            </a:r>
            <a:r>
              <a:rPr lang="en-US" altLang="ja-JP" sz="2800" dirty="0">
                <a:latin typeface="Times New Roman" charset="0"/>
                <a:ea typeface="ＭＳ Ｐゴシック" charset="0"/>
                <a:cs typeface="ＭＳ Ｐゴシック" charset="0"/>
              </a:rPr>
              <a:t>non-leaf </a:t>
            </a:r>
            <a:r>
              <a:rPr lang="en-US" altLang="ja-JP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node </a:t>
            </a:r>
            <a:r>
              <a:rPr lang="en-US" altLang="ja-JP" sz="2800" dirty="0">
                <a:latin typeface="Times New Roman" charset="0"/>
                <a:ea typeface="ＭＳ Ｐゴシック" charset="0"/>
                <a:cs typeface="ＭＳ Ｐゴシック" charset="0"/>
              </a:rPr>
              <a:t>until value is computed for the root node</a:t>
            </a:r>
          </a:p>
          <a:p>
            <a:pPr lvl="1"/>
            <a:r>
              <a:rPr lang="en-US" sz="2400" dirty="0">
                <a:latin typeface="Times New Roman" charset="0"/>
                <a:ea typeface="ＭＳ Ｐゴシック" charset="0"/>
              </a:rPr>
              <a:t>At MIN nodes, backed-up value is </a:t>
            </a:r>
            <a:r>
              <a:rPr lang="en-US" sz="2400" b="1" dirty="0">
                <a:latin typeface="Times New Roman" charset="0"/>
                <a:ea typeface="ＭＳ Ｐゴシック" charset="0"/>
              </a:rPr>
              <a:t>minimum</a:t>
            </a:r>
            <a:r>
              <a:rPr lang="en-US" sz="2400" dirty="0">
                <a:latin typeface="Times New Roman" charset="0"/>
                <a:ea typeface="ＭＳ Ｐゴシック" charset="0"/>
              </a:rPr>
              <a:t> of values associated with its children. </a:t>
            </a:r>
          </a:p>
          <a:p>
            <a:pPr lvl="1"/>
            <a:r>
              <a:rPr lang="en-US" sz="2400" dirty="0">
                <a:latin typeface="Times New Roman" charset="0"/>
                <a:ea typeface="ＭＳ Ｐゴシック" charset="0"/>
              </a:rPr>
              <a:t>At MAX nodes, backed-up value is </a:t>
            </a:r>
            <a:r>
              <a:rPr lang="en-US" sz="2400" b="1" dirty="0">
                <a:latin typeface="Times New Roman" charset="0"/>
                <a:ea typeface="ＭＳ Ｐゴシック" charset="0"/>
              </a:rPr>
              <a:t>maximum</a:t>
            </a:r>
            <a:r>
              <a:rPr lang="en-US" sz="2400" dirty="0">
                <a:latin typeface="Times New Roman" charset="0"/>
                <a:ea typeface="ＭＳ Ｐゴシック" charset="0"/>
              </a:rPr>
              <a:t> of values associated with its children. 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Pick operator associated with child node whose backed-up value determined value at the root </a:t>
            </a:r>
          </a:p>
          <a:p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Minimax theorem</a:t>
            </a: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077200" cy="44196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Intuition: assume your opponent is at least as smart as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you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and play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accordingly</a:t>
            </a:r>
          </a:p>
          <a:p>
            <a:pPr lvl="1">
              <a:defRPr/>
            </a:pP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If she’</a:t>
            </a:r>
            <a:r>
              <a:rPr lang="en-US" altLang="ja-JP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s </a:t>
            </a:r>
            <a:r>
              <a:rPr lang="en-US" altLang="ja-JP" sz="2800" dirty="0">
                <a:latin typeface="Times New Roman" charset="0"/>
                <a:ea typeface="ＭＳ Ｐゴシック" charset="0"/>
                <a:cs typeface="ＭＳ Ｐゴシック" charset="0"/>
              </a:rPr>
              <a:t>not, you can only do </a:t>
            </a:r>
            <a:r>
              <a:rPr lang="en-US" altLang="ja-JP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better!</a:t>
            </a:r>
            <a:endParaRPr lang="en-US" altLang="ja-JP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  <a:hlinkClick r:id="rId2"/>
              </a:rPr>
              <a:t>Von Neumann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, J: </a:t>
            </a:r>
            <a:r>
              <a:rPr lang="en-US" sz="2800" i="1" dirty="0" err="1">
                <a:latin typeface="Times New Roman" charset="0"/>
                <a:ea typeface="ＭＳ Ｐゴシック" charset="0"/>
                <a:cs typeface="ＭＳ Ｐゴシック" charset="0"/>
              </a:rPr>
              <a:t>Zur</a:t>
            </a:r>
            <a:r>
              <a:rPr lang="en-US" sz="2800" i="1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i="1" dirty="0" err="1">
                <a:latin typeface="Times New Roman" charset="0"/>
                <a:ea typeface="ＭＳ Ｐゴシック" charset="0"/>
                <a:cs typeface="ＭＳ Ｐゴシック" charset="0"/>
              </a:rPr>
              <a:t>Theorie</a:t>
            </a:r>
            <a:r>
              <a:rPr lang="en-US" sz="2800" i="1" dirty="0">
                <a:latin typeface="Times New Roman" charset="0"/>
                <a:ea typeface="ＭＳ Ｐゴシック" charset="0"/>
                <a:cs typeface="ＭＳ Ｐゴシック" charset="0"/>
              </a:rPr>
              <a:t> der </a:t>
            </a:r>
            <a:r>
              <a:rPr lang="en-US" sz="2800" i="1" dirty="0" err="1">
                <a:latin typeface="Times New Roman" charset="0"/>
                <a:ea typeface="ＭＳ Ｐゴシック" charset="0"/>
                <a:cs typeface="ＭＳ Ｐゴシック" charset="0"/>
              </a:rPr>
              <a:t>Gesellschafts-spiele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Math. </a:t>
            </a:r>
            <a:r>
              <a:rPr lang="en-US" sz="2800" dirty="0" err="1">
                <a:latin typeface="Times New Roman" charset="0"/>
                <a:ea typeface="ＭＳ Ｐゴシック" charset="0"/>
                <a:cs typeface="ＭＳ Ｐゴシック" charset="0"/>
              </a:rPr>
              <a:t>Annalen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. </a:t>
            </a:r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100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(1928) 295-320</a:t>
            </a:r>
          </a:p>
          <a:p>
            <a:pPr marL="292100" lvl="1" indent="0">
              <a:buFontTx/>
              <a:buNone/>
              <a:defRPr/>
            </a:pPr>
            <a:r>
              <a:rPr lang="en-US" sz="2400" dirty="0">
                <a:latin typeface="Times New Roman" charset="0"/>
                <a:ea typeface="ＭＳ Ｐゴシック" charset="0"/>
              </a:rPr>
              <a:t>For every 2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-</a:t>
            </a:r>
            <a:r>
              <a:rPr lang="en-US" sz="2400" dirty="0">
                <a:latin typeface="Times New Roman" charset="0"/>
                <a:ea typeface="ＭＳ Ｐゴシック" charset="0"/>
              </a:rPr>
              <a:t>person, 0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-</a:t>
            </a:r>
            <a:r>
              <a:rPr lang="en-US" sz="2400" dirty="0">
                <a:latin typeface="Times New Roman" charset="0"/>
                <a:ea typeface="ＭＳ Ｐゴシック" charset="0"/>
              </a:rPr>
              <a:t>sum game with finite strategies, there 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is </a:t>
            </a:r>
            <a:r>
              <a:rPr lang="en-US" sz="2400" dirty="0">
                <a:latin typeface="Times New Roman" charset="0"/>
                <a:ea typeface="ＭＳ Ｐゴシック" charset="0"/>
              </a:rPr>
              <a:t>a value V and a mixed strategy for each player, such that (a) given player 2's strategy, the best payoff possible for player 1 is V, and (b) given player 1's strategy, the best payoff possible for player 2 is –V.</a:t>
            </a:r>
          </a:p>
          <a:p>
            <a:pPr>
              <a:defRPr/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You can think of this as:</a:t>
            </a:r>
          </a:p>
          <a:p>
            <a:pPr marL="292100" lvl="1" indent="0">
              <a:defRPr/>
            </a:pPr>
            <a:r>
              <a:rPr lang="en-US" sz="2400" dirty="0">
                <a:latin typeface="Times New Roman" charset="0"/>
                <a:ea typeface="ＭＳ Ｐゴシック" charset="0"/>
              </a:rPr>
              <a:t>Minimizing your maximum possible loss</a:t>
            </a:r>
          </a:p>
          <a:p>
            <a:pPr marL="292100" lvl="1" indent="0">
              <a:defRPr/>
            </a:pPr>
            <a:r>
              <a:rPr lang="en-US" sz="2400" dirty="0">
                <a:latin typeface="Times New Roman" charset="0"/>
                <a:ea typeface="ＭＳ Ｐゴシック" charset="0"/>
              </a:rPr>
              <a:t>Maximizing your minimum possible gain</a:t>
            </a:r>
          </a:p>
          <a:p>
            <a:pPr marL="292100" lvl="1" indent="0"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  <a:p>
            <a:pPr>
              <a:defRPr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Minimax Algorithm</a:t>
            </a:r>
          </a:p>
        </p:txBody>
      </p:sp>
      <p:grpSp>
        <p:nvGrpSpPr>
          <p:cNvPr id="59394" name="Group 98"/>
          <p:cNvGrpSpPr>
            <a:grpSpLocks/>
          </p:cNvGrpSpPr>
          <p:nvPr/>
        </p:nvGrpSpPr>
        <p:grpSpPr bwMode="auto">
          <a:xfrm>
            <a:off x="533400" y="2057400"/>
            <a:ext cx="2316163" cy="2000250"/>
            <a:chOff x="288" y="1632"/>
            <a:chExt cx="1459" cy="1260"/>
          </a:xfrm>
        </p:grpSpPr>
        <p:sp>
          <p:nvSpPr>
            <p:cNvPr id="59476" name="Line 18"/>
            <p:cNvSpPr>
              <a:spLocks noChangeAspect="1" noChangeShapeType="1"/>
            </p:cNvSpPr>
            <p:nvPr/>
          </p:nvSpPr>
          <p:spPr bwMode="auto">
            <a:xfrm flipV="1">
              <a:off x="600" y="1701"/>
              <a:ext cx="312" cy="41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77" name="Line 19"/>
            <p:cNvSpPr>
              <a:spLocks noChangeAspect="1" noChangeShapeType="1"/>
            </p:cNvSpPr>
            <p:nvPr/>
          </p:nvSpPr>
          <p:spPr bwMode="auto">
            <a:xfrm flipH="1" flipV="1">
              <a:off x="912" y="1701"/>
              <a:ext cx="346" cy="34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78" name="Oval 5"/>
            <p:cNvSpPr>
              <a:spLocks noChangeAspect="1" noChangeArrowheads="1"/>
            </p:cNvSpPr>
            <p:nvPr/>
          </p:nvSpPr>
          <p:spPr bwMode="auto">
            <a:xfrm>
              <a:off x="808" y="1632"/>
              <a:ext cx="173" cy="17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79" name="Line 9"/>
            <p:cNvSpPr>
              <a:spLocks noChangeAspect="1" noChangeShapeType="1"/>
            </p:cNvSpPr>
            <p:nvPr/>
          </p:nvSpPr>
          <p:spPr bwMode="auto">
            <a:xfrm flipH="1">
              <a:off x="392" y="2118"/>
              <a:ext cx="173" cy="38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80" name="Oval 4"/>
            <p:cNvSpPr>
              <a:spLocks noChangeAspect="1" noChangeArrowheads="1"/>
            </p:cNvSpPr>
            <p:nvPr/>
          </p:nvSpPr>
          <p:spPr bwMode="auto">
            <a:xfrm>
              <a:off x="496" y="2013"/>
              <a:ext cx="173" cy="17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81" name="Oval 7"/>
            <p:cNvSpPr>
              <a:spLocks noChangeAspect="1" noChangeArrowheads="1"/>
            </p:cNvSpPr>
            <p:nvPr/>
          </p:nvSpPr>
          <p:spPr bwMode="auto">
            <a:xfrm>
              <a:off x="288" y="2430"/>
              <a:ext cx="173" cy="17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82" name="Line 10"/>
            <p:cNvSpPr>
              <a:spLocks noChangeAspect="1" noChangeShapeType="1"/>
            </p:cNvSpPr>
            <p:nvPr/>
          </p:nvSpPr>
          <p:spPr bwMode="auto">
            <a:xfrm>
              <a:off x="600" y="2118"/>
              <a:ext cx="242" cy="41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83" name="Oval 8"/>
            <p:cNvSpPr>
              <a:spLocks noChangeAspect="1" noChangeArrowheads="1"/>
            </p:cNvSpPr>
            <p:nvPr/>
          </p:nvSpPr>
          <p:spPr bwMode="auto">
            <a:xfrm>
              <a:off x="738" y="2430"/>
              <a:ext cx="174" cy="17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9484" name="Group 12"/>
            <p:cNvGrpSpPr>
              <a:grpSpLocks noChangeAspect="1"/>
            </p:cNvGrpSpPr>
            <p:nvPr/>
          </p:nvGrpSpPr>
          <p:grpSpPr bwMode="auto">
            <a:xfrm>
              <a:off x="1050" y="2013"/>
              <a:ext cx="624" cy="590"/>
              <a:chOff x="2016" y="2016"/>
              <a:chExt cx="864" cy="816"/>
            </a:xfrm>
          </p:grpSpPr>
          <p:sp>
            <p:nvSpPr>
              <p:cNvPr id="59489" name="Line 13"/>
              <p:cNvSpPr>
                <a:spLocks noChangeAspect="1" noChangeShapeType="1"/>
              </p:cNvSpPr>
              <p:nvPr/>
            </p:nvSpPr>
            <p:spPr bwMode="auto">
              <a:xfrm flipH="1">
                <a:off x="2160" y="2160"/>
                <a:ext cx="24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90" name="Oval 14"/>
              <p:cNvSpPr>
                <a:spLocks noChangeAspect="1" noChangeArrowheads="1"/>
              </p:cNvSpPr>
              <p:nvPr/>
            </p:nvSpPr>
            <p:spPr bwMode="auto">
              <a:xfrm>
                <a:off x="2304" y="2016"/>
                <a:ext cx="240" cy="24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91" name="Oval 15"/>
              <p:cNvSpPr>
                <a:spLocks noChangeAspect="1" noChangeArrowheads="1"/>
              </p:cNvSpPr>
              <p:nvPr/>
            </p:nvSpPr>
            <p:spPr bwMode="auto">
              <a:xfrm>
                <a:off x="2016" y="2592"/>
                <a:ext cx="240" cy="24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92" name="Line 16"/>
              <p:cNvSpPr>
                <a:spLocks noChangeAspect="1" noChangeShapeType="1"/>
              </p:cNvSpPr>
              <p:nvPr/>
            </p:nvSpPr>
            <p:spPr bwMode="auto">
              <a:xfrm>
                <a:off x="2448" y="2160"/>
                <a:ext cx="336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93" name="Oval 17"/>
              <p:cNvSpPr>
                <a:spLocks noChangeAspect="1" noChangeArrowheads="1"/>
              </p:cNvSpPr>
              <p:nvPr/>
            </p:nvSpPr>
            <p:spPr bwMode="auto">
              <a:xfrm>
                <a:off x="2640" y="2592"/>
                <a:ext cx="240" cy="24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9485" name="Text Box 20"/>
            <p:cNvSpPr txBox="1">
              <a:spLocks noChangeAspect="1" noChangeArrowheads="1"/>
            </p:cNvSpPr>
            <p:nvPr/>
          </p:nvSpPr>
          <p:spPr bwMode="auto">
            <a:xfrm>
              <a:off x="323" y="2603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2</a:t>
              </a:r>
            </a:p>
          </p:txBody>
        </p:sp>
        <p:sp>
          <p:nvSpPr>
            <p:cNvPr id="59486" name="Text Box 21"/>
            <p:cNvSpPr txBox="1">
              <a:spLocks noChangeAspect="1" noChangeArrowheads="1"/>
            </p:cNvSpPr>
            <p:nvPr/>
          </p:nvSpPr>
          <p:spPr bwMode="auto">
            <a:xfrm>
              <a:off x="759" y="2603"/>
              <a:ext cx="1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7</a:t>
              </a:r>
            </a:p>
          </p:txBody>
        </p:sp>
        <p:sp>
          <p:nvSpPr>
            <p:cNvPr id="59487" name="Text Box 22"/>
            <p:cNvSpPr txBox="1">
              <a:spLocks noChangeAspect="1" noChangeArrowheads="1"/>
            </p:cNvSpPr>
            <p:nvPr/>
          </p:nvSpPr>
          <p:spPr bwMode="auto">
            <a:xfrm>
              <a:off x="1050" y="2603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1</a:t>
              </a:r>
            </a:p>
          </p:txBody>
        </p:sp>
        <p:sp>
          <p:nvSpPr>
            <p:cNvPr id="59488" name="Text Box 23"/>
            <p:cNvSpPr txBox="1">
              <a:spLocks noChangeAspect="1" noChangeArrowheads="1"/>
            </p:cNvSpPr>
            <p:nvPr/>
          </p:nvSpPr>
          <p:spPr bwMode="auto">
            <a:xfrm>
              <a:off x="1535" y="260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8</a:t>
              </a:r>
            </a:p>
          </p:txBody>
        </p:sp>
      </p:grpSp>
      <p:grpSp>
        <p:nvGrpSpPr>
          <p:cNvPr id="59395" name="Group 29"/>
          <p:cNvGrpSpPr>
            <a:grpSpLocks/>
          </p:cNvGrpSpPr>
          <p:nvPr/>
        </p:nvGrpSpPr>
        <p:grpSpPr bwMode="auto">
          <a:xfrm>
            <a:off x="3810000" y="5791200"/>
            <a:ext cx="1277938" cy="949325"/>
            <a:chOff x="480" y="3578"/>
            <a:chExt cx="805" cy="598"/>
          </a:xfrm>
        </p:grpSpPr>
        <p:sp>
          <p:nvSpPr>
            <p:cNvPr id="59472" name="Text Box 24"/>
            <p:cNvSpPr txBox="1">
              <a:spLocks noChangeArrowheads="1"/>
            </p:cNvSpPr>
            <p:nvPr/>
          </p:nvSpPr>
          <p:spPr bwMode="auto">
            <a:xfrm>
              <a:off x="710" y="3578"/>
              <a:ext cx="57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MAX</a:t>
              </a:r>
            </a:p>
          </p:txBody>
        </p:sp>
        <p:sp>
          <p:nvSpPr>
            <p:cNvPr id="59473" name="Oval 25"/>
            <p:cNvSpPr>
              <a:spLocks noChangeArrowheads="1"/>
            </p:cNvSpPr>
            <p:nvPr/>
          </p:nvSpPr>
          <p:spPr bwMode="auto">
            <a:xfrm>
              <a:off x="480" y="3600"/>
              <a:ext cx="240" cy="24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74" name="Oval 26"/>
            <p:cNvSpPr>
              <a:spLocks noChangeArrowheads="1"/>
            </p:cNvSpPr>
            <p:nvPr/>
          </p:nvSpPr>
          <p:spPr bwMode="auto">
            <a:xfrm>
              <a:off x="480" y="3888"/>
              <a:ext cx="240" cy="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75" name="Text Box 28"/>
            <p:cNvSpPr txBox="1">
              <a:spLocks noChangeArrowheads="1"/>
            </p:cNvSpPr>
            <p:nvPr/>
          </p:nvSpPr>
          <p:spPr bwMode="auto">
            <a:xfrm>
              <a:off x="768" y="3888"/>
              <a:ext cx="51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MIN</a:t>
              </a:r>
            </a:p>
          </p:txBody>
        </p:sp>
      </p:grpSp>
      <p:grpSp>
        <p:nvGrpSpPr>
          <p:cNvPr id="7" name="Group 97"/>
          <p:cNvGrpSpPr>
            <a:grpSpLocks/>
          </p:cNvGrpSpPr>
          <p:nvPr/>
        </p:nvGrpSpPr>
        <p:grpSpPr bwMode="auto">
          <a:xfrm>
            <a:off x="3505200" y="2057400"/>
            <a:ext cx="2392363" cy="2000250"/>
            <a:chOff x="2064" y="1632"/>
            <a:chExt cx="1507" cy="1260"/>
          </a:xfrm>
        </p:grpSpPr>
        <p:grpSp>
          <p:nvGrpSpPr>
            <p:cNvPr id="59451" name="Group 30"/>
            <p:cNvGrpSpPr>
              <a:grpSpLocks noChangeAspect="1"/>
            </p:cNvGrpSpPr>
            <p:nvPr/>
          </p:nvGrpSpPr>
          <p:grpSpPr bwMode="auto">
            <a:xfrm>
              <a:off x="2112" y="1632"/>
              <a:ext cx="1459" cy="1260"/>
              <a:chOff x="2016" y="1488"/>
              <a:chExt cx="2021" cy="1744"/>
            </a:xfrm>
          </p:grpSpPr>
          <p:sp>
            <p:nvSpPr>
              <p:cNvPr id="59454" name="Line 31"/>
              <p:cNvSpPr>
                <a:spLocks noChangeAspect="1" noChangeShapeType="1"/>
              </p:cNvSpPr>
              <p:nvPr/>
            </p:nvSpPr>
            <p:spPr bwMode="auto">
              <a:xfrm flipV="1">
                <a:off x="2448" y="1584"/>
                <a:ext cx="432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55" name="Line 3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880" y="1584"/>
                <a:ext cx="480" cy="48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56" name="Oval 33"/>
              <p:cNvSpPr>
                <a:spLocks noChangeAspect="1" noChangeArrowheads="1"/>
              </p:cNvSpPr>
              <p:nvPr/>
            </p:nvSpPr>
            <p:spPr bwMode="auto">
              <a:xfrm>
                <a:off x="2736" y="1488"/>
                <a:ext cx="240" cy="24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57" name="Line 34"/>
              <p:cNvSpPr>
                <a:spLocks noChangeAspect="1" noChangeShapeType="1"/>
              </p:cNvSpPr>
              <p:nvPr/>
            </p:nvSpPr>
            <p:spPr bwMode="auto">
              <a:xfrm flipH="1">
                <a:off x="2160" y="2160"/>
                <a:ext cx="24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58" name="Oval 35"/>
              <p:cNvSpPr>
                <a:spLocks noChangeAspect="1" noChangeArrowheads="1"/>
              </p:cNvSpPr>
              <p:nvPr/>
            </p:nvSpPr>
            <p:spPr bwMode="auto">
              <a:xfrm>
                <a:off x="2304" y="2016"/>
                <a:ext cx="240" cy="24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59" name="Oval 36"/>
              <p:cNvSpPr>
                <a:spLocks noChangeAspect="1" noChangeArrowheads="1"/>
              </p:cNvSpPr>
              <p:nvPr/>
            </p:nvSpPr>
            <p:spPr bwMode="auto">
              <a:xfrm>
                <a:off x="2016" y="2592"/>
                <a:ext cx="240" cy="24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60" name="Line 37"/>
              <p:cNvSpPr>
                <a:spLocks noChangeAspect="1" noChangeShapeType="1"/>
              </p:cNvSpPr>
              <p:nvPr/>
            </p:nvSpPr>
            <p:spPr bwMode="auto">
              <a:xfrm>
                <a:off x="2448" y="2160"/>
                <a:ext cx="336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61" name="Oval 38"/>
              <p:cNvSpPr>
                <a:spLocks noChangeAspect="1" noChangeArrowheads="1"/>
              </p:cNvSpPr>
              <p:nvPr/>
            </p:nvSpPr>
            <p:spPr bwMode="auto">
              <a:xfrm>
                <a:off x="2640" y="2592"/>
                <a:ext cx="240" cy="24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9462" name="Group 39"/>
              <p:cNvGrpSpPr>
                <a:grpSpLocks noChangeAspect="1"/>
              </p:cNvGrpSpPr>
              <p:nvPr/>
            </p:nvGrpSpPr>
            <p:grpSpPr bwMode="auto">
              <a:xfrm>
                <a:off x="3072" y="2016"/>
                <a:ext cx="864" cy="816"/>
                <a:chOff x="2016" y="2016"/>
                <a:chExt cx="864" cy="816"/>
              </a:xfrm>
            </p:grpSpPr>
            <p:sp>
              <p:nvSpPr>
                <p:cNvPr id="59467" name="Line 4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160" y="2160"/>
                  <a:ext cx="240" cy="52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68" name="Oval 41"/>
                <p:cNvSpPr>
                  <a:spLocks noChangeAspect="1" noChangeArrowheads="1"/>
                </p:cNvSpPr>
                <p:nvPr/>
              </p:nvSpPr>
              <p:spPr bwMode="auto">
                <a:xfrm>
                  <a:off x="2304" y="2016"/>
                  <a:ext cx="240" cy="240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69" name="Oval 42"/>
                <p:cNvSpPr>
                  <a:spLocks noChangeAspect="1" noChangeArrowheads="1"/>
                </p:cNvSpPr>
                <p:nvPr/>
              </p:nvSpPr>
              <p:spPr bwMode="auto">
                <a:xfrm>
                  <a:off x="2016" y="2592"/>
                  <a:ext cx="240" cy="240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70" name="Line 43"/>
                <p:cNvSpPr>
                  <a:spLocks noChangeAspect="1" noChangeShapeType="1"/>
                </p:cNvSpPr>
                <p:nvPr/>
              </p:nvSpPr>
              <p:spPr bwMode="auto">
                <a:xfrm>
                  <a:off x="2448" y="2160"/>
                  <a:ext cx="336" cy="576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71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2640" y="2592"/>
                  <a:ext cx="240" cy="240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9463" name="Text Box 45"/>
              <p:cNvSpPr txBox="1">
                <a:spLocks noChangeAspect="1" noChangeArrowheads="1"/>
              </p:cNvSpPr>
              <p:nvPr/>
            </p:nvSpPr>
            <p:spPr bwMode="auto">
              <a:xfrm>
                <a:off x="2064" y="2832"/>
                <a:ext cx="294" cy="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400" b="1"/>
                  <a:t>2</a:t>
                </a:r>
              </a:p>
            </p:txBody>
          </p:sp>
          <p:sp>
            <p:nvSpPr>
              <p:cNvPr id="59464" name="Text Box 46"/>
              <p:cNvSpPr txBox="1">
                <a:spLocks noChangeAspect="1" noChangeArrowheads="1"/>
              </p:cNvSpPr>
              <p:nvPr/>
            </p:nvSpPr>
            <p:spPr bwMode="auto">
              <a:xfrm>
                <a:off x="2668" y="2832"/>
                <a:ext cx="211" cy="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400" b="1"/>
                  <a:t>7</a:t>
                </a:r>
              </a:p>
            </p:txBody>
          </p:sp>
          <p:sp>
            <p:nvSpPr>
              <p:cNvPr id="59465" name="Text Box 47"/>
              <p:cNvSpPr txBox="1">
                <a:spLocks noChangeAspect="1" noChangeArrowheads="1"/>
              </p:cNvSpPr>
              <p:nvPr/>
            </p:nvSpPr>
            <p:spPr bwMode="auto">
              <a:xfrm>
                <a:off x="3072" y="2832"/>
                <a:ext cx="293" cy="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400" b="1"/>
                  <a:t>1</a:t>
                </a:r>
              </a:p>
            </p:txBody>
          </p:sp>
          <p:sp>
            <p:nvSpPr>
              <p:cNvPr id="59466" name="Text Box 48"/>
              <p:cNvSpPr txBox="1">
                <a:spLocks noChangeAspect="1" noChangeArrowheads="1"/>
              </p:cNvSpPr>
              <p:nvPr/>
            </p:nvSpPr>
            <p:spPr bwMode="auto">
              <a:xfrm>
                <a:off x="3743" y="2834"/>
                <a:ext cx="29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400" b="1"/>
                  <a:t>8</a:t>
                </a:r>
              </a:p>
            </p:txBody>
          </p:sp>
        </p:grpSp>
        <p:sp>
          <p:nvSpPr>
            <p:cNvPr id="59452" name="Text Box 68"/>
            <p:cNvSpPr txBox="1">
              <a:spLocks noChangeAspect="1" noChangeArrowheads="1"/>
            </p:cNvSpPr>
            <p:nvPr/>
          </p:nvSpPr>
          <p:spPr bwMode="auto">
            <a:xfrm>
              <a:off x="2064" y="1968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2</a:t>
              </a:r>
            </a:p>
          </p:txBody>
        </p:sp>
        <p:sp>
          <p:nvSpPr>
            <p:cNvPr id="59453" name="Text Box 69"/>
            <p:cNvSpPr txBox="1">
              <a:spLocks noChangeAspect="1" noChangeArrowheads="1"/>
            </p:cNvSpPr>
            <p:nvPr/>
          </p:nvSpPr>
          <p:spPr bwMode="auto">
            <a:xfrm>
              <a:off x="3312" y="1920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1</a:t>
              </a:r>
            </a:p>
          </p:txBody>
        </p:sp>
      </p:grpSp>
      <p:grpSp>
        <p:nvGrpSpPr>
          <p:cNvPr id="10" name="Group 73"/>
          <p:cNvGrpSpPr>
            <a:grpSpLocks/>
          </p:cNvGrpSpPr>
          <p:nvPr/>
        </p:nvGrpSpPr>
        <p:grpSpPr bwMode="auto">
          <a:xfrm>
            <a:off x="6324600" y="1600200"/>
            <a:ext cx="2392363" cy="2457450"/>
            <a:chOff x="3888" y="1344"/>
            <a:chExt cx="1507" cy="1548"/>
          </a:xfrm>
        </p:grpSpPr>
        <p:grpSp>
          <p:nvGrpSpPr>
            <p:cNvPr id="59429" name="Group 49"/>
            <p:cNvGrpSpPr>
              <a:grpSpLocks noChangeAspect="1"/>
            </p:cNvGrpSpPr>
            <p:nvPr/>
          </p:nvGrpSpPr>
          <p:grpSpPr bwMode="auto">
            <a:xfrm>
              <a:off x="3936" y="1632"/>
              <a:ext cx="1459" cy="1260"/>
              <a:chOff x="2016" y="1488"/>
              <a:chExt cx="2021" cy="1744"/>
            </a:xfrm>
          </p:grpSpPr>
          <p:sp>
            <p:nvSpPr>
              <p:cNvPr id="59433" name="Line 50"/>
              <p:cNvSpPr>
                <a:spLocks noChangeAspect="1" noChangeShapeType="1"/>
              </p:cNvSpPr>
              <p:nvPr/>
            </p:nvSpPr>
            <p:spPr bwMode="auto">
              <a:xfrm flipV="1">
                <a:off x="2448" y="1584"/>
                <a:ext cx="432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34" name="Line 5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880" y="1584"/>
                <a:ext cx="480" cy="48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35" name="Oval 52"/>
              <p:cNvSpPr>
                <a:spLocks noChangeAspect="1" noChangeArrowheads="1"/>
              </p:cNvSpPr>
              <p:nvPr/>
            </p:nvSpPr>
            <p:spPr bwMode="auto">
              <a:xfrm>
                <a:off x="2736" y="1488"/>
                <a:ext cx="240" cy="24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36" name="Line 53"/>
              <p:cNvSpPr>
                <a:spLocks noChangeAspect="1" noChangeShapeType="1"/>
              </p:cNvSpPr>
              <p:nvPr/>
            </p:nvSpPr>
            <p:spPr bwMode="auto">
              <a:xfrm flipH="1">
                <a:off x="2160" y="2160"/>
                <a:ext cx="24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37" name="Oval 54"/>
              <p:cNvSpPr>
                <a:spLocks noChangeAspect="1" noChangeArrowheads="1"/>
              </p:cNvSpPr>
              <p:nvPr/>
            </p:nvSpPr>
            <p:spPr bwMode="auto">
              <a:xfrm>
                <a:off x="2304" y="2016"/>
                <a:ext cx="240" cy="24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38" name="Oval 55"/>
              <p:cNvSpPr>
                <a:spLocks noChangeAspect="1" noChangeArrowheads="1"/>
              </p:cNvSpPr>
              <p:nvPr/>
            </p:nvSpPr>
            <p:spPr bwMode="auto">
              <a:xfrm>
                <a:off x="2016" y="2592"/>
                <a:ext cx="240" cy="24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39" name="Line 56"/>
              <p:cNvSpPr>
                <a:spLocks noChangeAspect="1" noChangeShapeType="1"/>
              </p:cNvSpPr>
              <p:nvPr/>
            </p:nvSpPr>
            <p:spPr bwMode="auto">
              <a:xfrm>
                <a:off x="2448" y="2160"/>
                <a:ext cx="336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40" name="Oval 57"/>
              <p:cNvSpPr>
                <a:spLocks noChangeAspect="1" noChangeArrowheads="1"/>
              </p:cNvSpPr>
              <p:nvPr/>
            </p:nvSpPr>
            <p:spPr bwMode="auto">
              <a:xfrm>
                <a:off x="2640" y="2592"/>
                <a:ext cx="240" cy="24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9441" name="Group 58"/>
              <p:cNvGrpSpPr>
                <a:grpSpLocks noChangeAspect="1"/>
              </p:cNvGrpSpPr>
              <p:nvPr/>
            </p:nvGrpSpPr>
            <p:grpSpPr bwMode="auto">
              <a:xfrm>
                <a:off x="3072" y="2016"/>
                <a:ext cx="864" cy="816"/>
                <a:chOff x="2016" y="2016"/>
                <a:chExt cx="864" cy="816"/>
              </a:xfrm>
            </p:grpSpPr>
            <p:sp>
              <p:nvSpPr>
                <p:cNvPr id="59446" name="Line 5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160" y="2160"/>
                  <a:ext cx="240" cy="52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47" name="Oval 60"/>
                <p:cNvSpPr>
                  <a:spLocks noChangeAspect="1" noChangeArrowheads="1"/>
                </p:cNvSpPr>
                <p:nvPr/>
              </p:nvSpPr>
              <p:spPr bwMode="auto">
                <a:xfrm>
                  <a:off x="2304" y="2016"/>
                  <a:ext cx="240" cy="240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48" name="Oval 61"/>
                <p:cNvSpPr>
                  <a:spLocks noChangeAspect="1" noChangeArrowheads="1"/>
                </p:cNvSpPr>
                <p:nvPr/>
              </p:nvSpPr>
              <p:spPr bwMode="auto">
                <a:xfrm>
                  <a:off x="2016" y="2592"/>
                  <a:ext cx="240" cy="240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49" name="Line 62"/>
                <p:cNvSpPr>
                  <a:spLocks noChangeAspect="1" noChangeShapeType="1"/>
                </p:cNvSpPr>
                <p:nvPr/>
              </p:nvSpPr>
              <p:spPr bwMode="auto">
                <a:xfrm>
                  <a:off x="2448" y="2160"/>
                  <a:ext cx="336" cy="576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50" name="Oval 63"/>
                <p:cNvSpPr>
                  <a:spLocks noChangeAspect="1" noChangeArrowheads="1"/>
                </p:cNvSpPr>
                <p:nvPr/>
              </p:nvSpPr>
              <p:spPr bwMode="auto">
                <a:xfrm>
                  <a:off x="2640" y="2592"/>
                  <a:ext cx="240" cy="240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9442" name="Text Box 64"/>
              <p:cNvSpPr txBox="1">
                <a:spLocks noChangeAspect="1" noChangeArrowheads="1"/>
              </p:cNvSpPr>
              <p:nvPr/>
            </p:nvSpPr>
            <p:spPr bwMode="auto">
              <a:xfrm>
                <a:off x="2064" y="2832"/>
                <a:ext cx="294" cy="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400" b="1"/>
                  <a:t>2</a:t>
                </a:r>
              </a:p>
            </p:txBody>
          </p:sp>
          <p:sp>
            <p:nvSpPr>
              <p:cNvPr id="59443" name="Text Box 65"/>
              <p:cNvSpPr txBox="1">
                <a:spLocks noChangeAspect="1" noChangeArrowheads="1"/>
              </p:cNvSpPr>
              <p:nvPr/>
            </p:nvSpPr>
            <p:spPr bwMode="auto">
              <a:xfrm>
                <a:off x="2668" y="2832"/>
                <a:ext cx="211" cy="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400" b="1"/>
                  <a:t>7</a:t>
                </a:r>
              </a:p>
            </p:txBody>
          </p:sp>
          <p:sp>
            <p:nvSpPr>
              <p:cNvPr id="59444" name="Text Box 66"/>
              <p:cNvSpPr txBox="1">
                <a:spLocks noChangeAspect="1" noChangeArrowheads="1"/>
              </p:cNvSpPr>
              <p:nvPr/>
            </p:nvSpPr>
            <p:spPr bwMode="auto">
              <a:xfrm>
                <a:off x="3072" y="2832"/>
                <a:ext cx="293" cy="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400" b="1"/>
                  <a:t>1</a:t>
                </a:r>
              </a:p>
            </p:txBody>
          </p:sp>
          <p:sp>
            <p:nvSpPr>
              <p:cNvPr id="59445" name="Text Box 67"/>
              <p:cNvSpPr txBox="1">
                <a:spLocks noChangeAspect="1" noChangeArrowheads="1"/>
              </p:cNvSpPr>
              <p:nvPr/>
            </p:nvSpPr>
            <p:spPr bwMode="auto">
              <a:xfrm>
                <a:off x="3743" y="2834"/>
                <a:ext cx="29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400" b="1"/>
                  <a:t>8</a:t>
                </a:r>
              </a:p>
            </p:txBody>
          </p:sp>
        </p:grpSp>
        <p:sp>
          <p:nvSpPr>
            <p:cNvPr id="59430" name="Text Box 70"/>
            <p:cNvSpPr txBox="1">
              <a:spLocks noChangeAspect="1" noChangeArrowheads="1"/>
            </p:cNvSpPr>
            <p:nvPr/>
          </p:nvSpPr>
          <p:spPr bwMode="auto">
            <a:xfrm>
              <a:off x="3888" y="1968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2</a:t>
              </a:r>
            </a:p>
          </p:txBody>
        </p:sp>
        <p:sp>
          <p:nvSpPr>
            <p:cNvPr id="59431" name="Text Box 71"/>
            <p:cNvSpPr txBox="1">
              <a:spLocks noChangeAspect="1" noChangeArrowheads="1"/>
            </p:cNvSpPr>
            <p:nvPr/>
          </p:nvSpPr>
          <p:spPr bwMode="auto">
            <a:xfrm>
              <a:off x="5136" y="1968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1</a:t>
              </a:r>
            </a:p>
          </p:txBody>
        </p:sp>
        <p:sp>
          <p:nvSpPr>
            <p:cNvPr id="59432" name="Text Box 72"/>
            <p:cNvSpPr txBox="1">
              <a:spLocks noChangeAspect="1" noChangeArrowheads="1"/>
            </p:cNvSpPr>
            <p:nvPr/>
          </p:nvSpPr>
          <p:spPr bwMode="auto">
            <a:xfrm>
              <a:off x="4464" y="134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2</a:t>
              </a:r>
            </a:p>
          </p:txBody>
        </p:sp>
      </p:grpSp>
      <p:grpSp>
        <p:nvGrpSpPr>
          <p:cNvPr id="13" name="Group 103"/>
          <p:cNvGrpSpPr>
            <a:grpSpLocks/>
          </p:cNvGrpSpPr>
          <p:nvPr/>
        </p:nvGrpSpPr>
        <p:grpSpPr bwMode="auto">
          <a:xfrm>
            <a:off x="6172200" y="4181475"/>
            <a:ext cx="2833688" cy="2676525"/>
            <a:chOff x="3802" y="2550"/>
            <a:chExt cx="1785" cy="1686"/>
          </a:xfrm>
        </p:grpSpPr>
        <p:sp>
          <p:nvSpPr>
            <p:cNvPr id="59407" name="Freeform 99"/>
            <p:cNvSpPr>
              <a:spLocks/>
            </p:cNvSpPr>
            <p:nvPr/>
          </p:nvSpPr>
          <p:spPr bwMode="auto">
            <a:xfrm>
              <a:off x="3802" y="2550"/>
              <a:ext cx="1270" cy="1677"/>
            </a:xfrm>
            <a:custGeom>
              <a:avLst/>
              <a:gdLst>
                <a:gd name="T0" fmla="*/ 867 w 1270"/>
                <a:gd name="T1" fmla="*/ 84 h 1677"/>
                <a:gd name="T2" fmla="*/ 818 w 1270"/>
                <a:gd name="T3" fmla="*/ 204 h 1677"/>
                <a:gd name="T4" fmla="*/ 763 w 1270"/>
                <a:gd name="T5" fmla="*/ 286 h 1677"/>
                <a:gd name="T6" fmla="*/ 703 w 1270"/>
                <a:gd name="T7" fmla="*/ 368 h 1677"/>
                <a:gd name="T8" fmla="*/ 605 w 1270"/>
                <a:gd name="T9" fmla="*/ 433 h 1677"/>
                <a:gd name="T10" fmla="*/ 480 w 1270"/>
                <a:gd name="T11" fmla="*/ 482 h 1677"/>
                <a:gd name="T12" fmla="*/ 305 w 1270"/>
                <a:gd name="T13" fmla="*/ 586 h 1677"/>
                <a:gd name="T14" fmla="*/ 251 w 1270"/>
                <a:gd name="T15" fmla="*/ 657 h 1677"/>
                <a:gd name="T16" fmla="*/ 223 w 1270"/>
                <a:gd name="T17" fmla="*/ 673 h 1677"/>
                <a:gd name="T18" fmla="*/ 92 w 1270"/>
                <a:gd name="T19" fmla="*/ 799 h 1677"/>
                <a:gd name="T20" fmla="*/ 21 w 1270"/>
                <a:gd name="T21" fmla="*/ 924 h 1677"/>
                <a:gd name="T22" fmla="*/ 0 w 1270"/>
                <a:gd name="T23" fmla="*/ 1017 h 1677"/>
                <a:gd name="T24" fmla="*/ 5 w 1270"/>
                <a:gd name="T25" fmla="*/ 1371 h 1677"/>
                <a:gd name="T26" fmla="*/ 141 w 1270"/>
                <a:gd name="T27" fmla="*/ 1562 h 1677"/>
                <a:gd name="T28" fmla="*/ 240 w 1270"/>
                <a:gd name="T29" fmla="*/ 1633 h 1677"/>
                <a:gd name="T30" fmla="*/ 360 w 1270"/>
                <a:gd name="T31" fmla="*/ 1677 h 1677"/>
                <a:gd name="T32" fmla="*/ 540 w 1270"/>
                <a:gd name="T33" fmla="*/ 1671 h 1677"/>
                <a:gd name="T34" fmla="*/ 589 w 1270"/>
                <a:gd name="T35" fmla="*/ 1660 h 1677"/>
                <a:gd name="T36" fmla="*/ 665 w 1270"/>
                <a:gd name="T37" fmla="*/ 1590 h 1677"/>
                <a:gd name="T38" fmla="*/ 687 w 1270"/>
                <a:gd name="T39" fmla="*/ 1557 h 1677"/>
                <a:gd name="T40" fmla="*/ 698 w 1270"/>
                <a:gd name="T41" fmla="*/ 1540 h 1677"/>
                <a:gd name="T42" fmla="*/ 681 w 1270"/>
                <a:gd name="T43" fmla="*/ 1350 h 1677"/>
                <a:gd name="T44" fmla="*/ 654 w 1270"/>
                <a:gd name="T45" fmla="*/ 1273 h 1677"/>
                <a:gd name="T46" fmla="*/ 632 w 1270"/>
                <a:gd name="T47" fmla="*/ 1186 h 1677"/>
                <a:gd name="T48" fmla="*/ 638 w 1270"/>
                <a:gd name="T49" fmla="*/ 1126 h 1677"/>
                <a:gd name="T50" fmla="*/ 665 w 1270"/>
                <a:gd name="T51" fmla="*/ 1088 h 1677"/>
                <a:gd name="T52" fmla="*/ 801 w 1270"/>
                <a:gd name="T53" fmla="*/ 990 h 1677"/>
                <a:gd name="T54" fmla="*/ 894 w 1270"/>
                <a:gd name="T55" fmla="*/ 946 h 1677"/>
                <a:gd name="T56" fmla="*/ 1221 w 1270"/>
                <a:gd name="T57" fmla="*/ 602 h 1677"/>
                <a:gd name="T58" fmla="*/ 1183 w 1270"/>
                <a:gd name="T59" fmla="*/ 177 h 1677"/>
                <a:gd name="T60" fmla="*/ 1112 w 1270"/>
                <a:gd name="T61" fmla="*/ 106 h 1677"/>
                <a:gd name="T62" fmla="*/ 1058 w 1270"/>
                <a:gd name="T63" fmla="*/ 62 h 1677"/>
                <a:gd name="T64" fmla="*/ 1003 w 1270"/>
                <a:gd name="T65" fmla="*/ 35 h 1677"/>
                <a:gd name="T66" fmla="*/ 949 w 1270"/>
                <a:gd name="T67" fmla="*/ 2 h 1677"/>
                <a:gd name="T68" fmla="*/ 856 w 1270"/>
                <a:gd name="T69" fmla="*/ 46 h 1677"/>
                <a:gd name="T70" fmla="*/ 867 w 1270"/>
                <a:gd name="T71" fmla="*/ 84 h 167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70"/>
                <a:gd name="T109" fmla="*/ 0 h 1677"/>
                <a:gd name="T110" fmla="*/ 1270 w 1270"/>
                <a:gd name="T111" fmla="*/ 1677 h 167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70" h="1677">
                  <a:moveTo>
                    <a:pt x="867" y="84"/>
                  </a:moveTo>
                  <a:cubicBezTo>
                    <a:pt x="856" y="143"/>
                    <a:pt x="848" y="157"/>
                    <a:pt x="818" y="204"/>
                  </a:cubicBezTo>
                  <a:cubicBezTo>
                    <a:pt x="800" y="232"/>
                    <a:pt x="780" y="258"/>
                    <a:pt x="763" y="286"/>
                  </a:cubicBezTo>
                  <a:cubicBezTo>
                    <a:pt x="740" y="324"/>
                    <a:pt x="745" y="343"/>
                    <a:pt x="703" y="368"/>
                  </a:cubicBezTo>
                  <a:cubicBezTo>
                    <a:pt x="668" y="389"/>
                    <a:pt x="640" y="413"/>
                    <a:pt x="605" y="433"/>
                  </a:cubicBezTo>
                  <a:cubicBezTo>
                    <a:pt x="567" y="455"/>
                    <a:pt x="520" y="463"/>
                    <a:pt x="480" y="482"/>
                  </a:cubicBezTo>
                  <a:cubicBezTo>
                    <a:pt x="419" y="511"/>
                    <a:pt x="363" y="552"/>
                    <a:pt x="305" y="586"/>
                  </a:cubicBezTo>
                  <a:cubicBezTo>
                    <a:pt x="296" y="599"/>
                    <a:pt x="264" y="645"/>
                    <a:pt x="251" y="657"/>
                  </a:cubicBezTo>
                  <a:cubicBezTo>
                    <a:pt x="243" y="664"/>
                    <a:pt x="232" y="667"/>
                    <a:pt x="223" y="673"/>
                  </a:cubicBezTo>
                  <a:cubicBezTo>
                    <a:pt x="186" y="698"/>
                    <a:pt x="120" y="760"/>
                    <a:pt x="92" y="799"/>
                  </a:cubicBezTo>
                  <a:cubicBezTo>
                    <a:pt x="63" y="839"/>
                    <a:pt x="48" y="884"/>
                    <a:pt x="21" y="924"/>
                  </a:cubicBezTo>
                  <a:cubicBezTo>
                    <a:pt x="14" y="955"/>
                    <a:pt x="6" y="986"/>
                    <a:pt x="0" y="1017"/>
                  </a:cubicBezTo>
                  <a:cubicBezTo>
                    <a:pt x="2" y="1135"/>
                    <a:pt x="2" y="1253"/>
                    <a:pt x="5" y="1371"/>
                  </a:cubicBezTo>
                  <a:cubicBezTo>
                    <a:pt x="7" y="1457"/>
                    <a:pt x="84" y="1510"/>
                    <a:pt x="141" y="1562"/>
                  </a:cubicBezTo>
                  <a:cubicBezTo>
                    <a:pt x="173" y="1591"/>
                    <a:pt x="198" y="1621"/>
                    <a:pt x="240" y="1633"/>
                  </a:cubicBezTo>
                  <a:cubicBezTo>
                    <a:pt x="277" y="1659"/>
                    <a:pt x="317" y="1665"/>
                    <a:pt x="360" y="1677"/>
                  </a:cubicBezTo>
                  <a:cubicBezTo>
                    <a:pt x="420" y="1675"/>
                    <a:pt x="480" y="1675"/>
                    <a:pt x="540" y="1671"/>
                  </a:cubicBezTo>
                  <a:cubicBezTo>
                    <a:pt x="557" y="1670"/>
                    <a:pt x="589" y="1660"/>
                    <a:pt x="589" y="1660"/>
                  </a:cubicBezTo>
                  <a:cubicBezTo>
                    <a:pt x="622" y="1645"/>
                    <a:pt x="645" y="1619"/>
                    <a:pt x="665" y="1590"/>
                  </a:cubicBezTo>
                  <a:cubicBezTo>
                    <a:pt x="673" y="1579"/>
                    <a:pt x="680" y="1568"/>
                    <a:pt x="687" y="1557"/>
                  </a:cubicBezTo>
                  <a:cubicBezTo>
                    <a:pt x="691" y="1551"/>
                    <a:pt x="698" y="1540"/>
                    <a:pt x="698" y="1540"/>
                  </a:cubicBezTo>
                  <a:cubicBezTo>
                    <a:pt x="713" y="1475"/>
                    <a:pt x="712" y="1408"/>
                    <a:pt x="681" y="1350"/>
                  </a:cubicBezTo>
                  <a:cubicBezTo>
                    <a:pt x="675" y="1323"/>
                    <a:pt x="663" y="1299"/>
                    <a:pt x="654" y="1273"/>
                  </a:cubicBezTo>
                  <a:cubicBezTo>
                    <a:pt x="649" y="1243"/>
                    <a:pt x="643" y="1214"/>
                    <a:pt x="632" y="1186"/>
                  </a:cubicBezTo>
                  <a:cubicBezTo>
                    <a:pt x="634" y="1166"/>
                    <a:pt x="632" y="1145"/>
                    <a:pt x="638" y="1126"/>
                  </a:cubicBezTo>
                  <a:cubicBezTo>
                    <a:pt x="643" y="1111"/>
                    <a:pt x="656" y="1101"/>
                    <a:pt x="665" y="1088"/>
                  </a:cubicBezTo>
                  <a:cubicBezTo>
                    <a:pt x="701" y="1037"/>
                    <a:pt x="750" y="1023"/>
                    <a:pt x="801" y="990"/>
                  </a:cubicBezTo>
                  <a:cubicBezTo>
                    <a:pt x="829" y="972"/>
                    <a:pt x="861" y="953"/>
                    <a:pt x="894" y="946"/>
                  </a:cubicBezTo>
                  <a:cubicBezTo>
                    <a:pt x="1040" y="873"/>
                    <a:pt x="1154" y="749"/>
                    <a:pt x="1221" y="602"/>
                  </a:cubicBezTo>
                  <a:cubicBezTo>
                    <a:pt x="1249" y="476"/>
                    <a:pt x="1270" y="290"/>
                    <a:pt x="1183" y="177"/>
                  </a:cubicBezTo>
                  <a:cubicBezTo>
                    <a:pt x="1172" y="140"/>
                    <a:pt x="1141" y="124"/>
                    <a:pt x="1112" y="106"/>
                  </a:cubicBezTo>
                  <a:cubicBezTo>
                    <a:pt x="1031" y="57"/>
                    <a:pt x="1103" y="99"/>
                    <a:pt x="1058" y="62"/>
                  </a:cubicBezTo>
                  <a:cubicBezTo>
                    <a:pt x="1042" y="49"/>
                    <a:pt x="1020" y="46"/>
                    <a:pt x="1003" y="35"/>
                  </a:cubicBezTo>
                  <a:cubicBezTo>
                    <a:pt x="948" y="0"/>
                    <a:pt x="984" y="15"/>
                    <a:pt x="949" y="2"/>
                  </a:cubicBezTo>
                  <a:cubicBezTo>
                    <a:pt x="906" y="8"/>
                    <a:pt x="885" y="17"/>
                    <a:pt x="856" y="46"/>
                  </a:cubicBezTo>
                  <a:cubicBezTo>
                    <a:pt x="850" y="64"/>
                    <a:pt x="848" y="75"/>
                    <a:pt x="867" y="84"/>
                  </a:cubicBezTo>
                  <a:close/>
                </a:path>
              </a:pathLst>
            </a:cu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8" name="Line 76"/>
            <p:cNvSpPr>
              <a:spLocks noChangeAspect="1" noChangeShapeType="1"/>
            </p:cNvSpPr>
            <p:nvPr/>
          </p:nvSpPr>
          <p:spPr bwMode="auto">
            <a:xfrm flipV="1">
              <a:off x="4440" y="3045"/>
              <a:ext cx="312" cy="41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9" name="Line 77"/>
            <p:cNvSpPr>
              <a:spLocks noChangeAspect="1" noChangeShapeType="1"/>
            </p:cNvSpPr>
            <p:nvPr/>
          </p:nvSpPr>
          <p:spPr bwMode="auto">
            <a:xfrm flipH="1" flipV="1">
              <a:off x="4752" y="3045"/>
              <a:ext cx="346" cy="34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0" name="Oval 78"/>
            <p:cNvSpPr>
              <a:spLocks noChangeAspect="1" noChangeArrowheads="1"/>
            </p:cNvSpPr>
            <p:nvPr/>
          </p:nvSpPr>
          <p:spPr bwMode="auto">
            <a:xfrm>
              <a:off x="4648" y="2976"/>
              <a:ext cx="173" cy="17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1" name="Line 79"/>
            <p:cNvSpPr>
              <a:spLocks noChangeAspect="1" noChangeShapeType="1"/>
            </p:cNvSpPr>
            <p:nvPr/>
          </p:nvSpPr>
          <p:spPr bwMode="auto">
            <a:xfrm flipH="1">
              <a:off x="4232" y="3462"/>
              <a:ext cx="173" cy="38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2" name="Oval 80"/>
            <p:cNvSpPr>
              <a:spLocks noChangeAspect="1" noChangeArrowheads="1"/>
            </p:cNvSpPr>
            <p:nvPr/>
          </p:nvSpPr>
          <p:spPr bwMode="auto">
            <a:xfrm>
              <a:off x="4336" y="3357"/>
              <a:ext cx="173" cy="17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3" name="Oval 81"/>
            <p:cNvSpPr>
              <a:spLocks noChangeAspect="1" noChangeArrowheads="1"/>
            </p:cNvSpPr>
            <p:nvPr/>
          </p:nvSpPr>
          <p:spPr bwMode="auto">
            <a:xfrm>
              <a:off x="4128" y="3774"/>
              <a:ext cx="173" cy="17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4" name="Line 82"/>
            <p:cNvSpPr>
              <a:spLocks noChangeAspect="1" noChangeShapeType="1"/>
            </p:cNvSpPr>
            <p:nvPr/>
          </p:nvSpPr>
          <p:spPr bwMode="auto">
            <a:xfrm>
              <a:off x="4440" y="3462"/>
              <a:ext cx="242" cy="41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5" name="Oval 83"/>
            <p:cNvSpPr>
              <a:spLocks noChangeAspect="1" noChangeArrowheads="1"/>
            </p:cNvSpPr>
            <p:nvPr/>
          </p:nvSpPr>
          <p:spPr bwMode="auto">
            <a:xfrm>
              <a:off x="4578" y="3774"/>
              <a:ext cx="174" cy="17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9416" name="Group 84"/>
            <p:cNvGrpSpPr>
              <a:grpSpLocks noChangeAspect="1"/>
            </p:cNvGrpSpPr>
            <p:nvPr/>
          </p:nvGrpSpPr>
          <p:grpSpPr bwMode="auto">
            <a:xfrm>
              <a:off x="4890" y="3357"/>
              <a:ext cx="624" cy="590"/>
              <a:chOff x="2016" y="2016"/>
              <a:chExt cx="864" cy="816"/>
            </a:xfrm>
          </p:grpSpPr>
          <p:sp>
            <p:nvSpPr>
              <p:cNvPr id="59424" name="Line 85"/>
              <p:cNvSpPr>
                <a:spLocks noChangeAspect="1" noChangeShapeType="1"/>
              </p:cNvSpPr>
              <p:nvPr/>
            </p:nvSpPr>
            <p:spPr bwMode="auto">
              <a:xfrm flipH="1">
                <a:off x="2160" y="2160"/>
                <a:ext cx="24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25" name="Oval 86"/>
              <p:cNvSpPr>
                <a:spLocks noChangeAspect="1" noChangeArrowheads="1"/>
              </p:cNvSpPr>
              <p:nvPr/>
            </p:nvSpPr>
            <p:spPr bwMode="auto">
              <a:xfrm>
                <a:off x="2304" y="2016"/>
                <a:ext cx="240" cy="24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26" name="Oval 87"/>
              <p:cNvSpPr>
                <a:spLocks noChangeAspect="1" noChangeArrowheads="1"/>
              </p:cNvSpPr>
              <p:nvPr/>
            </p:nvSpPr>
            <p:spPr bwMode="auto">
              <a:xfrm>
                <a:off x="2016" y="2592"/>
                <a:ext cx="240" cy="24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27" name="Line 88"/>
              <p:cNvSpPr>
                <a:spLocks noChangeAspect="1" noChangeShapeType="1"/>
              </p:cNvSpPr>
              <p:nvPr/>
            </p:nvSpPr>
            <p:spPr bwMode="auto">
              <a:xfrm>
                <a:off x="2448" y="2160"/>
                <a:ext cx="336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28" name="Oval 89"/>
              <p:cNvSpPr>
                <a:spLocks noChangeAspect="1" noChangeArrowheads="1"/>
              </p:cNvSpPr>
              <p:nvPr/>
            </p:nvSpPr>
            <p:spPr bwMode="auto">
              <a:xfrm>
                <a:off x="2640" y="2592"/>
                <a:ext cx="240" cy="24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9417" name="Text Box 90"/>
            <p:cNvSpPr txBox="1">
              <a:spLocks noChangeAspect="1" noChangeArrowheads="1"/>
            </p:cNvSpPr>
            <p:nvPr/>
          </p:nvSpPr>
          <p:spPr bwMode="auto">
            <a:xfrm>
              <a:off x="4163" y="3947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2</a:t>
              </a:r>
            </a:p>
          </p:txBody>
        </p:sp>
        <p:sp>
          <p:nvSpPr>
            <p:cNvPr id="59418" name="Text Box 91"/>
            <p:cNvSpPr txBox="1">
              <a:spLocks noChangeAspect="1" noChangeArrowheads="1"/>
            </p:cNvSpPr>
            <p:nvPr/>
          </p:nvSpPr>
          <p:spPr bwMode="auto">
            <a:xfrm>
              <a:off x="4599" y="3947"/>
              <a:ext cx="1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7</a:t>
              </a:r>
            </a:p>
          </p:txBody>
        </p:sp>
        <p:sp>
          <p:nvSpPr>
            <p:cNvPr id="59419" name="Text Box 92"/>
            <p:cNvSpPr txBox="1">
              <a:spLocks noChangeAspect="1" noChangeArrowheads="1"/>
            </p:cNvSpPr>
            <p:nvPr/>
          </p:nvSpPr>
          <p:spPr bwMode="auto">
            <a:xfrm>
              <a:off x="4890" y="3947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1</a:t>
              </a:r>
            </a:p>
          </p:txBody>
        </p:sp>
        <p:sp>
          <p:nvSpPr>
            <p:cNvPr id="59420" name="Text Box 93"/>
            <p:cNvSpPr txBox="1">
              <a:spLocks noChangeAspect="1" noChangeArrowheads="1"/>
            </p:cNvSpPr>
            <p:nvPr/>
          </p:nvSpPr>
          <p:spPr bwMode="auto">
            <a:xfrm>
              <a:off x="5375" y="3948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8</a:t>
              </a:r>
            </a:p>
          </p:txBody>
        </p:sp>
        <p:sp>
          <p:nvSpPr>
            <p:cNvPr id="59421" name="Text Box 94"/>
            <p:cNvSpPr txBox="1">
              <a:spLocks noChangeAspect="1" noChangeArrowheads="1"/>
            </p:cNvSpPr>
            <p:nvPr/>
          </p:nvSpPr>
          <p:spPr bwMode="auto">
            <a:xfrm>
              <a:off x="4080" y="331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2</a:t>
              </a:r>
            </a:p>
          </p:txBody>
        </p:sp>
        <p:sp>
          <p:nvSpPr>
            <p:cNvPr id="59422" name="Text Box 95"/>
            <p:cNvSpPr txBox="1">
              <a:spLocks noChangeAspect="1" noChangeArrowheads="1"/>
            </p:cNvSpPr>
            <p:nvPr/>
          </p:nvSpPr>
          <p:spPr bwMode="auto">
            <a:xfrm>
              <a:off x="5328" y="331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1</a:t>
              </a:r>
            </a:p>
          </p:txBody>
        </p:sp>
        <p:sp>
          <p:nvSpPr>
            <p:cNvPr id="59423" name="Text Box 96"/>
            <p:cNvSpPr txBox="1">
              <a:spLocks noChangeAspect="1" noChangeArrowheads="1"/>
            </p:cNvSpPr>
            <p:nvPr/>
          </p:nvSpPr>
          <p:spPr bwMode="auto">
            <a:xfrm>
              <a:off x="4656" y="2688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2</a:t>
              </a:r>
            </a:p>
          </p:txBody>
        </p:sp>
      </p:grpSp>
      <p:sp>
        <p:nvSpPr>
          <p:cNvPr id="54372" name="Text Box 100"/>
          <p:cNvSpPr txBox="1">
            <a:spLocks noChangeArrowheads="1"/>
          </p:cNvSpPr>
          <p:nvPr/>
        </p:nvSpPr>
        <p:spPr bwMode="auto">
          <a:xfrm>
            <a:off x="3581400" y="4419600"/>
            <a:ext cx="2076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FF0000"/>
                </a:solidFill>
              </a:rPr>
              <a:t>This is the move</a:t>
            </a:r>
          </a:p>
          <a:p>
            <a:r>
              <a:rPr lang="en-US" sz="1800">
                <a:solidFill>
                  <a:srgbClr val="FF0000"/>
                </a:solidFill>
              </a:rPr>
              <a:t>selected by minimax</a:t>
            </a:r>
          </a:p>
        </p:txBody>
      </p:sp>
      <p:sp>
        <p:nvSpPr>
          <p:cNvPr id="54374" name="Line 102"/>
          <p:cNvSpPr>
            <a:spLocks noChangeShapeType="1"/>
          </p:cNvSpPr>
          <p:nvPr/>
        </p:nvSpPr>
        <p:spPr bwMode="auto">
          <a:xfrm>
            <a:off x="5562600" y="4724400"/>
            <a:ext cx="175260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1" name="Oval 104"/>
          <p:cNvSpPr>
            <a:spLocks noChangeArrowheads="1"/>
          </p:cNvSpPr>
          <p:nvPr/>
        </p:nvSpPr>
        <p:spPr bwMode="auto">
          <a:xfrm>
            <a:off x="533400" y="3581400"/>
            <a:ext cx="533400" cy="533400"/>
          </a:xfrm>
          <a:prstGeom prst="ellipse">
            <a:avLst/>
          </a:prstGeom>
          <a:noFill/>
          <a:ln w="28575">
            <a:solidFill>
              <a:schemeClr val="accent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2" name="Text Box 105"/>
          <p:cNvSpPr txBox="1">
            <a:spLocks noChangeArrowheads="1"/>
          </p:cNvSpPr>
          <p:nvPr/>
        </p:nvSpPr>
        <p:spPr bwMode="auto">
          <a:xfrm>
            <a:off x="533400" y="4800600"/>
            <a:ext cx="1670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chemeClr val="accent1"/>
                </a:solidFill>
              </a:rPr>
              <a:t>Static evaluator </a:t>
            </a:r>
          </a:p>
          <a:p>
            <a:pPr algn="ctr"/>
            <a:r>
              <a:rPr lang="en-US" sz="1800">
                <a:solidFill>
                  <a:schemeClr val="accent1"/>
                </a:solidFill>
              </a:rPr>
              <a:t>value</a:t>
            </a:r>
          </a:p>
        </p:txBody>
      </p:sp>
      <p:sp>
        <p:nvSpPr>
          <p:cNvPr id="59403" name="Line 106"/>
          <p:cNvSpPr>
            <a:spLocks noChangeShapeType="1"/>
          </p:cNvSpPr>
          <p:nvPr/>
        </p:nvSpPr>
        <p:spPr bwMode="auto">
          <a:xfrm flipV="1">
            <a:off x="685800" y="4114800"/>
            <a:ext cx="76200" cy="7620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79" name="AutoShape 107"/>
          <p:cNvSpPr>
            <a:spLocks noChangeArrowheads="1"/>
          </p:cNvSpPr>
          <p:nvPr/>
        </p:nvSpPr>
        <p:spPr bwMode="auto">
          <a:xfrm>
            <a:off x="2819400" y="22098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80" name="AutoShape 108"/>
          <p:cNvSpPr>
            <a:spLocks noChangeArrowheads="1"/>
          </p:cNvSpPr>
          <p:nvPr/>
        </p:nvSpPr>
        <p:spPr bwMode="auto">
          <a:xfrm>
            <a:off x="5867400" y="21336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81" name="AutoShape 109"/>
          <p:cNvSpPr>
            <a:spLocks noChangeArrowheads="1"/>
          </p:cNvSpPr>
          <p:nvPr/>
        </p:nvSpPr>
        <p:spPr bwMode="auto">
          <a:xfrm rot="5400000" flipV="1">
            <a:off x="6324600" y="41910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72" grpId="0"/>
      <p:bldP spid="54374" grpId="0" animBg="1"/>
      <p:bldP spid="54379" grpId="0" animBg="1"/>
      <p:bldP spid="54380" grpId="0" animBg="1"/>
      <p:bldP spid="5438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  <a:t>Partial Game Tree for Tic-Tac-Toe</a:t>
            </a:r>
          </a:p>
        </p:txBody>
      </p:sp>
      <p:pic>
        <p:nvPicPr>
          <p:cNvPr id="61442" name="Picture 4" descr="fig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934200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5029200" y="3733800"/>
            <a:ext cx="3886200" cy="26776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>
            <a:lvl1pPr marL="234950" indent="-2349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sz="2800" dirty="0"/>
              <a:t>f(n</a:t>
            </a:r>
            <a:r>
              <a:rPr lang="en-US" sz="2800" dirty="0" smtClean="0"/>
              <a:t>)=+</a:t>
            </a:r>
            <a:r>
              <a:rPr lang="en-US" sz="2800" dirty="0"/>
              <a:t>1 </a:t>
            </a:r>
            <a:r>
              <a:rPr lang="en-US" sz="2800" dirty="0" smtClean="0"/>
              <a:t>if </a:t>
            </a:r>
            <a:r>
              <a:rPr lang="en-US" sz="2800" dirty="0"/>
              <a:t>position a</a:t>
            </a:r>
            <a:r>
              <a:rPr lang="en-US" sz="2800" dirty="0" smtClean="0"/>
              <a:t> </a:t>
            </a:r>
            <a:r>
              <a:rPr lang="en-US" sz="2800" dirty="0"/>
              <a:t>win for </a:t>
            </a:r>
            <a:r>
              <a:rPr lang="en-US" sz="2800" dirty="0" smtClean="0"/>
              <a:t>X</a:t>
            </a:r>
            <a:endParaRPr lang="en-US" sz="2800" dirty="0"/>
          </a:p>
          <a:p>
            <a:pPr marL="0" indent="0">
              <a:spcBef>
                <a:spcPct val="50000"/>
              </a:spcBef>
            </a:pPr>
            <a:r>
              <a:rPr lang="en-US" sz="2800" dirty="0"/>
              <a:t>f(n</a:t>
            </a:r>
            <a:r>
              <a:rPr lang="en-US" sz="2800" dirty="0" smtClean="0"/>
              <a:t>)=-</a:t>
            </a:r>
            <a:r>
              <a:rPr lang="en-US" sz="2800" dirty="0"/>
              <a:t>1 </a:t>
            </a:r>
            <a:r>
              <a:rPr lang="en-US" sz="2800" dirty="0" smtClean="0"/>
              <a:t>if position </a:t>
            </a:r>
            <a:r>
              <a:rPr lang="en-US" sz="2800" dirty="0"/>
              <a:t>a win for </a:t>
            </a:r>
            <a:r>
              <a:rPr lang="en-US" sz="2800" dirty="0" smtClean="0"/>
              <a:t>O</a:t>
            </a:r>
            <a:endParaRPr lang="en-US" sz="2800" dirty="0"/>
          </a:p>
          <a:p>
            <a:pPr marL="0" indent="0">
              <a:spcBef>
                <a:spcPct val="50000"/>
              </a:spcBef>
            </a:pPr>
            <a:r>
              <a:rPr lang="en-US" sz="2800" dirty="0"/>
              <a:t>f(n</a:t>
            </a:r>
            <a:r>
              <a:rPr lang="en-US" sz="2800" dirty="0" smtClean="0"/>
              <a:t>)=0 if position </a:t>
            </a:r>
            <a:r>
              <a:rPr lang="en-US" sz="2800" dirty="0"/>
              <a:t>a </a:t>
            </a:r>
            <a:r>
              <a:rPr lang="en-US" sz="2800" dirty="0" smtClean="0"/>
              <a:t>draw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Why use backed-up values?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229600" cy="5105400"/>
          </a:xfrm>
        </p:spPr>
        <p:txBody>
          <a:bodyPr/>
          <a:lstStyle/>
          <a:p>
            <a:pPr marL="228600" indent="-228600">
              <a:buClr>
                <a:srgbClr val="0033CC"/>
              </a:buClr>
              <a:buFont typeface="Wingdings" charset="0"/>
              <a:buChar char="§"/>
            </a:pP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Intuition: if evaluation function is good, doing look ahead 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and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backing up values with Minimax should be better</a:t>
            </a:r>
          </a:p>
          <a:p>
            <a:pPr marL="228600" indent="-228600">
              <a:buClr>
                <a:srgbClr val="0033CC"/>
              </a:buClr>
              <a:buFont typeface="Wingdings" charset="0"/>
              <a:buChar char="§"/>
            </a:pP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on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-leaf node N’s backed-up value is value of best state that MAX can reach at depth </a:t>
            </a:r>
            <a:r>
              <a:rPr lang="en-US" sz="3000" b="1" dirty="0">
                <a:latin typeface="Times New Roman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 if MIN plays well</a:t>
            </a:r>
          </a:p>
          <a:p>
            <a:pPr marL="569913" lvl="1" indent="-228600">
              <a:buClr>
                <a:srgbClr val="0033CC"/>
              </a:buClr>
              <a:buFont typeface="Wingdings" charset="0"/>
              <a:buChar char="§"/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“well” : same criterion as MAX applies to itself</a:t>
            </a:r>
          </a:p>
          <a:p>
            <a:pPr marL="228600" indent="-228600">
              <a:buClr>
                <a:srgbClr val="0033CC"/>
              </a:buClr>
              <a:buFont typeface="Wingdings" charset="0"/>
              <a:buChar char="§"/>
            </a:pP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If e is 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good,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then backed-up value is better estimate 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of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STATE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(N) 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goodness than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e(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STATE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(N)) </a:t>
            </a:r>
          </a:p>
          <a:p>
            <a:pPr marL="228600" indent="-228600">
              <a:buClr>
                <a:srgbClr val="0033CC"/>
              </a:buClr>
              <a:buFont typeface="Wingdings" charset="0"/>
              <a:buChar char="§"/>
            </a:pP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We use 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a lookup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horizon </a:t>
            </a:r>
            <a:r>
              <a:rPr lang="en-US" sz="3000" b="1" dirty="0">
                <a:latin typeface="Times New Roman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because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time to compute a move is limited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Minimax Tree</a:t>
            </a:r>
          </a:p>
        </p:txBody>
      </p:sp>
      <p:pic>
        <p:nvPicPr>
          <p:cNvPr id="65538" name="Picture 4" descr="fig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5975"/>
            <a:ext cx="89154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Oval 6"/>
          <p:cNvSpPr>
            <a:spLocks noChangeArrowheads="1"/>
          </p:cNvSpPr>
          <p:nvPr/>
        </p:nvSpPr>
        <p:spPr bwMode="auto">
          <a:xfrm>
            <a:off x="6629400" y="3276600"/>
            <a:ext cx="838200" cy="8382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0" name="Text Box 7"/>
          <p:cNvSpPr txBox="1">
            <a:spLocks noChangeArrowheads="1"/>
          </p:cNvSpPr>
          <p:nvPr/>
        </p:nvSpPr>
        <p:spPr bwMode="auto">
          <a:xfrm>
            <a:off x="5181600" y="1752600"/>
            <a:ext cx="156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rgbClr val="FF0000"/>
                </a:solidFill>
              </a:rPr>
              <a:t>MAX node</a:t>
            </a:r>
          </a:p>
        </p:txBody>
      </p:sp>
      <p:sp>
        <p:nvSpPr>
          <p:cNvPr id="65541" name="Text Box 8"/>
          <p:cNvSpPr txBox="1">
            <a:spLocks noChangeArrowheads="1"/>
          </p:cNvSpPr>
          <p:nvPr/>
        </p:nvSpPr>
        <p:spPr bwMode="auto">
          <a:xfrm>
            <a:off x="7239000" y="2971800"/>
            <a:ext cx="1446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rgbClr val="FF0000"/>
                </a:solidFill>
              </a:rPr>
              <a:t>MIN node</a:t>
            </a:r>
          </a:p>
        </p:txBody>
      </p:sp>
      <p:sp>
        <p:nvSpPr>
          <p:cNvPr id="65542" name="Oval 10"/>
          <p:cNvSpPr>
            <a:spLocks noChangeArrowheads="1"/>
          </p:cNvSpPr>
          <p:nvPr/>
        </p:nvSpPr>
        <p:spPr bwMode="auto">
          <a:xfrm>
            <a:off x="4572000" y="2057400"/>
            <a:ext cx="838200" cy="8382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3" name="Text Box 11"/>
          <p:cNvSpPr txBox="1">
            <a:spLocks noChangeArrowheads="1"/>
          </p:cNvSpPr>
          <p:nvPr/>
        </p:nvSpPr>
        <p:spPr bwMode="auto">
          <a:xfrm>
            <a:off x="1447800" y="6019800"/>
            <a:ext cx="1020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chemeClr val="accent2"/>
                </a:solidFill>
              </a:rPr>
              <a:t>f value</a:t>
            </a:r>
          </a:p>
        </p:txBody>
      </p:sp>
      <p:sp>
        <p:nvSpPr>
          <p:cNvPr id="65544" name="Line 12"/>
          <p:cNvSpPr>
            <a:spLocks noChangeShapeType="1"/>
          </p:cNvSpPr>
          <p:nvPr/>
        </p:nvSpPr>
        <p:spPr bwMode="auto">
          <a:xfrm flipH="1" flipV="1">
            <a:off x="1447800" y="5562600"/>
            <a:ext cx="15240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5" name="Text Box 13"/>
          <p:cNvSpPr txBox="1">
            <a:spLocks noChangeArrowheads="1"/>
          </p:cNvSpPr>
          <p:nvPr/>
        </p:nvSpPr>
        <p:spPr bwMode="auto">
          <a:xfrm>
            <a:off x="4191000" y="5715000"/>
            <a:ext cx="21955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400">
                <a:solidFill>
                  <a:schemeClr val="accent2"/>
                </a:solidFill>
              </a:rPr>
              <a:t>value computed </a:t>
            </a:r>
          </a:p>
          <a:p>
            <a:pPr algn="ctr"/>
            <a:r>
              <a:rPr lang="en-US" sz="2400">
                <a:solidFill>
                  <a:schemeClr val="accent2"/>
                </a:solidFill>
              </a:rPr>
              <a:t>by minimax</a:t>
            </a:r>
          </a:p>
        </p:txBody>
      </p:sp>
      <p:sp>
        <p:nvSpPr>
          <p:cNvPr id="65546" name="Line 14"/>
          <p:cNvSpPr>
            <a:spLocks noChangeShapeType="1"/>
          </p:cNvSpPr>
          <p:nvPr/>
        </p:nvSpPr>
        <p:spPr bwMode="auto">
          <a:xfrm flipH="1" flipV="1">
            <a:off x="2895600" y="3962400"/>
            <a:ext cx="1295400" cy="1905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Why study games?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153400" cy="5334000"/>
          </a:xfrm>
        </p:spPr>
        <p:txBody>
          <a:bodyPr/>
          <a:lstStyle/>
          <a:p>
            <a:r>
              <a:rPr lang="en-US" sz="3000">
                <a:latin typeface="Times New Roman" charset="0"/>
                <a:ea typeface="ＭＳ Ｐゴシック" charset="0"/>
                <a:cs typeface="ＭＳ Ｐゴシック" charset="0"/>
              </a:rPr>
              <a:t>Interesting, hard problems that require minimal </a:t>
            </a:r>
            <a:r>
              <a:rPr lang="ja-JP" altLang="en-US" sz="300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000">
                <a:latin typeface="Times New Roman" charset="0"/>
                <a:ea typeface="ＭＳ Ｐゴシック" charset="0"/>
                <a:cs typeface="ＭＳ Ｐゴシック" charset="0"/>
              </a:rPr>
              <a:t>initial structure</a:t>
            </a:r>
            <a:r>
              <a:rPr lang="ja-JP" altLang="en-US" sz="300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sz="30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3000">
                <a:latin typeface="Times New Roman" charset="0"/>
                <a:ea typeface="ＭＳ Ｐゴシック" charset="0"/>
                <a:cs typeface="ＭＳ Ｐゴシック" charset="0"/>
              </a:rPr>
              <a:t>Clear criteria for success</a:t>
            </a:r>
          </a:p>
          <a:p>
            <a:r>
              <a:rPr lang="en-US" sz="3000">
                <a:latin typeface="Times New Roman" charset="0"/>
                <a:ea typeface="ＭＳ Ｐゴシック" charset="0"/>
                <a:cs typeface="ＭＳ Ｐゴシック" charset="0"/>
              </a:rPr>
              <a:t>A way to study problems involving {hostile, adversarial, competing} agents and the uncertainty of interacting with the natural world</a:t>
            </a:r>
          </a:p>
          <a:p>
            <a:r>
              <a:rPr lang="en-US" sz="3000">
                <a:latin typeface="Times New Roman" charset="0"/>
                <a:ea typeface="ＭＳ Ｐゴシック" charset="0"/>
                <a:cs typeface="ＭＳ Ｐゴシック" charset="0"/>
              </a:rPr>
              <a:t>People have used them to asses their intelligence</a:t>
            </a:r>
          </a:p>
          <a:p>
            <a:r>
              <a:rPr lang="en-US" sz="3000">
                <a:latin typeface="Times New Roman" charset="0"/>
                <a:ea typeface="ＭＳ Ｐゴシック" charset="0"/>
                <a:cs typeface="ＭＳ Ｐゴシック" charset="0"/>
              </a:rPr>
              <a:t>Fun, good, easy to understand, PR potential</a:t>
            </a:r>
          </a:p>
          <a:p>
            <a:r>
              <a:rPr lang="en-US" sz="3000">
                <a:latin typeface="Times New Roman" charset="0"/>
                <a:ea typeface="ＭＳ Ｐゴシック" charset="0"/>
                <a:cs typeface="ＭＳ Ｐゴシック" charset="0"/>
              </a:rPr>
              <a:t>Games often define very large search spaces</a:t>
            </a:r>
          </a:p>
          <a:p>
            <a:pPr lvl="1"/>
            <a:r>
              <a:rPr lang="en-US" sz="3000">
                <a:latin typeface="Times New Roman" charset="0"/>
                <a:ea typeface="ＭＳ Ｐゴシック" charset="0"/>
              </a:rPr>
              <a:t>chess 35</a:t>
            </a:r>
            <a:r>
              <a:rPr lang="en-US" sz="3000" baseline="30000">
                <a:latin typeface="Times New Roman" charset="0"/>
                <a:ea typeface="ＭＳ Ｐゴシック" charset="0"/>
              </a:rPr>
              <a:t>100</a:t>
            </a:r>
            <a:r>
              <a:rPr lang="en-US" sz="3000">
                <a:latin typeface="Times New Roman" charset="0"/>
                <a:ea typeface="ＭＳ Ｐゴシック" charset="0"/>
              </a:rPr>
              <a:t> nodes in search tree, 10</a:t>
            </a:r>
            <a:r>
              <a:rPr lang="en-US" sz="3000" baseline="30000">
                <a:latin typeface="Times New Roman" charset="0"/>
                <a:ea typeface="ＭＳ Ｐゴシック" charset="0"/>
              </a:rPr>
              <a:t>40</a:t>
            </a:r>
            <a:r>
              <a:rPr lang="en-US" sz="3000">
                <a:latin typeface="Times New Roman" charset="0"/>
                <a:ea typeface="ＭＳ Ｐゴシック" charset="0"/>
              </a:rPr>
              <a:t> legal states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981200"/>
            <a:ext cx="7848600" cy="2743200"/>
          </a:xfrm>
        </p:spPr>
        <p:txBody>
          <a:bodyPr/>
          <a:lstStyle/>
          <a:p>
            <a:r>
              <a:rPr lang="en-US" sz="6600" dirty="0" smtClean="0"/>
              <a:t>Is that all there is to simple games?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290326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Alpha-beta pruning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mprove on 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performance of the minimax algorithm through </a:t>
            </a:r>
            <a:r>
              <a:rPr lang="en-US" sz="3200" b="1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alpha-beta pruning</a:t>
            </a:r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ja-JP" altLang="en-US" sz="3200" i="1" dirty="0" smtClean="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200" i="1" dirty="0">
                <a:latin typeface="Times New Roman" charset="0"/>
                <a:ea typeface="ＭＳ Ｐゴシック" charset="0"/>
                <a:cs typeface="ＭＳ Ｐゴシック" charset="0"/>
              </a:rPr>
              <a:t>If you have an idea that is surely bad, don't take the time to see how truly awful it </a:t>
            </a:r>
            <a:r>
              <a:rPr lang="en-US" altLang="ja-JP" sz="3200" i="1" dirty="0" smtClean="0">
                <a:latin typeface="Times New Roman" charset="0"/>
                <a:ea typeface="ＭＳ Ｐゴシック" charset="0"/>
                <a:cs typeface="ＭＳ Ｐゴシック" charset="0"/>
              </a:rPr>
              <a:t>is</a:t>
            </a:r>
            <a:r>
              <a:rPr lang="ja-JP" altLang="en-US" sz="3200" i="1" dirty="0" smtClean="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>
                <a:latin typeface="Times New Roman" charset="0"/>
                <a:ea typeface="ＭＳ Ｐゴシック" charset="0"/>
                <a:cs typeface="ＭＳ Ｐゴシック" charset="0"/>
              </a:rPr>
              <a:t>-- Pat Winston </a:t>
            </a:r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7587" name="AutoShape 6"/>
          <p:cNvSpPr>
            <a:spLocks noChangeArrowheads="1"/>
          </p:cNvSpPr>
          <p:nvPr/>
        </p:nvSpPr>
        <p:spPr bwMode="auto">
          <a:xfrm>
            <a:off x="2057400" y="4251325"/>
            <a:ext cx="327025" cy="3810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8" name="AutoShape 7"/>
          <p:cNvSpPr>
            <a:spLocks noChangeArrowheads="1"/>
          </p:cNvSpPr>
          <p:nvPr/>
        </p:nvSpPr>
        <p:spPr bwMode="auto">
          <a:xfrm flipV="1">
            <a:off x="2743200" y="5089525"/>
            <a:ext cx="327025" cy="3810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9" name="AutoShape 8"/>
          <p:cNvSpPr>
            <a:spLocks noChangeArrowheads="1"/>
          </p:cNvSpPr>
          <p:nvPr/>
        </p:nvSpPr>
        <p:spPr bwMode="auto">
          <a:xfrm flipV="1">
            <a:off x="1447800" y="5089525"/>
            <a:ext cx="327025" cy="3810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0" name="AutoShape 9"/>
          <p:cNvSpPr>
            <a:spLocks noChangeArrowheads="1"/>
          </p:cNvSpPr>
          <p:nvPr/>
        </p:nvSpPr>
        <p:spPr bwMode="auto">
          <a:xfrm>
            <a:off x="1752600" y="6156325"/>
            <a:ext cx="327025" cy="3810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1" name="AutoShape 10"/>
          <p:cNvSpPr>
            <a:spLocks noChangeArrowheads="1"/>
          </p:cNvSpPr>
          <p:nvPr/>
        </p:nvSpPr>
        <p:spPr bwMode="auto">
          <a:xfrm>
            <a:off x="1143000" y="6156325"/>
            <a:ext cx="327025" cy="3810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2" name="AutoShape 11"/>
          <p:cNvSpPr>
            <a:spLocks noChangeArrowheads="1"/>
          </p:cNvSpPr>
          <p:nvPr/>
        </p:nvSpPr>
        <p:spPr bwMode="auto">
          <a:xfrm>
            <a:off x="3124200" y="6156325"/>
            <a:ext cx="327025" cy="3810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3" name="AutoShape 12"/>
          <p:cNvSpPr>
            <a:spLocks noChangeArrowheads="1"/>
          </p:cNvSpPr>
          <p:nvPr/>
        </p:nvSpPr>
        <p:spPr bwMode="auto">
          <a:xfrm>
            <a:off x="2514600" y="6156325"/>
            <a:ext cx="327025" cy="3810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4" name="Line 13"/>
          <p:cNvSpPr>
            <a:spLocks noChangeShapeType="1"/>
          </p:cNvSpPr>
          <p:nvPr/>
        </p:nvSpPr>
        <p:spPr bwMode="auto">
          <a:xfrm flipV="1">
            <a:off x="1600200" y="4632325"/>
            <a:ext cx="609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5" name="Line 14"/>
          <p:cNvSpPr>
            <a:spLocks noChangeShapeType="1"/>
          </p:cNvSpPr>
          <p:nvPr/>
        </p:nvSpPr>
        <p:spPr bwMode="auto">
          <a:xfrm flipH="1" flipV="1">
            <a:off x="2209800" y="4632325"/>
            <a:ext cx="685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6" name="Line 15"/>
          <p:cNvSpPr>
            <a:spLocks noChangeShapeType="1"/>
          </p:cNvSpPr>
          <p:nvPr/>
        </p:nvSpPr>
        <p:spPr bwMode="auto">
          <a:xfrm flipV="1">
            <a:off x="1295400" y="5470525"/>
            <a:ext cx="304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7" name="Line 16"/>
          <p:cNvSpPr>
            <a:spLocks noChangeShapeType="1"/>
          </p:cNvSpPr>
          <p:nvPr/>
        </p:nvSpPr>
        <p:spPr bwMode="auto">
          <a:xfrm flipH="1" flipV="1">
            <a:off x="1600200" y="5470525"/>
            <a:ext cx="304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8" name="Line 17"/>
          <p:cNvSpPr>
            <a:spLocks noChangeShapeType="1"/>
          </p:cNvSpPr>
          <p:nvPr/>
        </p:nvSpPr>
        <p:spPr bwMode="auto">
          <a:xfrm flipV="1">
            <a:off x="2667000" y="5470525"/>
            <a:ext cx="228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9" name="Line 18"/>
          <p:cNvSpPr>
            <a:spLocks noChangeShapeType="1"/>
          </p:cNvSpPr>
          <p:nvPr/>
        </p:nvSpPr>
        <p:spPr bwMode="auto">
          <a:xfrm flipH="1" flipV="1">
            <a:off x="2895600" y="5470525"/>
            <a:ext cx="381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0" name="Text Box 19"/>
          <p:cNvSpPr txBox="1">
            <a:spLocks noChangeArrowheads="1"/>
          </p:cNvSpPr>
          <p:nvPr/>
        </p:nvSpPr>
        <p:spPr bwMode="auto">
          <a:xfrm>
            <a:off x="1143000" y="6537325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/>
              <a:t>2</a:t>
            </a:r>
          </a:p>
        </p:txBody>
      </p:sp>
      <p:sp>
        <p:nvSpPr>
          <p:cNvPr id="67601" name="Text Box 21"/>
          <p:cNvSpPr txBox="1">
            <a:spLocks noChangeArrowheads="1"/>
          </p:cNvSpPr>
          <p:nvPr/>
        </p:nvSpPr>
        <p:spPr bwMode="auto">
          <a:xfrm>
            <a:off x="1752600" y="6537325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/>
              <a:t>7</a:t>
            </a:r>
          </a:p>
        </p:txBody>
      </p:sp>
      <p:sp>
        <p:nvSpPr>
          <p:cNvPr id="67602" name="Text Box 22"/>
          <p:cNvSpPr txBox="1">
            <a:spLocks noChangeArrowheads="1"/>
          </p:cNvSpPr>
          <p:nvPr/>
        </p:nvSpPr>
        <p:spPr bwMode="auto">
          <a:xfrm>
            <a:off x="2514600" y="6537325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/>
              <a:t>1</a:t>
            </a:r>
          </a:p>
        </p:txBody>
      </p:sp>
      <p:sp>
        <p:nvSpPr>
          <p:cNvPr id="67603" name="Text Box 23"/>
          <p:cNvSpPr txBox="1">
            <a:spLocks noChangeArrowheads="1"/>
          </p:cNvSpPr>
          <p:nvPr/>
        </p:nvSpPr>
        <p:spPr bwMode="auto">
          <a:xfrm>
            <a:off x="1066800" y="5089525"/>
            <a:ext cx="455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/>
              <a:t>=2</a:t>
            </a:r>
          </a:p>
        </p:txBody>
      </p:sp>
      <p:sp>
        <p:nvSpPr>
          <p:cNvPr id="67604" name="Text Box 24"/>
          <p:cNvSpPr txBox="1">
            <a:spLocks noChangeArrowheads="1"/>
          </p:cNvSpPr>
          <p:nvPr/>
        </p:nvSpPr>
        <p:spPr bwMode="auto">
          <a:xfrm>
            <a:off x="2438400" y="4251325"/>
            <a:ext cx="600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/>
              <a:t>&gt;=2</a:t>
            </a:r>
          </a:p>
        </p:txBody>
      </p:sp>
      <p:sp>
        <p:nvSpPr>
          <p:cNvPr id="67605" name="Text Box 25"/>
          <p:cNvSpPr txBox="1">
            <a:spLocks noChangeArrowheads="1"/>
          </p:cNvSpPr>
          <p:nvPr/>
        </p:nvSpPr>
        <p:spPr bwMode="auto">
          <a:xfrm>
            <a:off x="3124200" y="5089525"/>
            <a:ext cx="600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/>
              <a:t>&lt;=1</a:t>
            </a:r>
          </a:p>
        </p:txBody>
      </p:sp>
      <p:sp>
        <p:nvSpPr>
          <p:cNvPr id="67606" name="Text Box 26"/>
          <p:cNvSpPr txBox="1">
            <a:spLocks noChangeArrowheads="1"/>
          </p:cNvSpPr>
          <p:nvPr/>
        </p:nvSpPr>
        <p:spPr bwMode="auto">
          <a:xfrm>
            <a:off x="3124200" y="6537325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/>
              <a:t>?</a:t>
            </a:r>
          </a:p>
        </p:txBody>
      </p:sp>
      <p:sp>
        <p:nvSpPr>
          <p:cNvPr id="67607" name="Text Box 27"/>
          <p:cNvSpPr txBox="1">
            <a:spLocks noChangeArrowheads="1"/>
          </p:cNvSpPr>
          <p:nvPr/>
        </p:nvSpPr>
        <p:spPr bwMode="auto">
          <a:xfrm>
            <a:off x="4800600" y="4327525"/>
            <a:ext cx="4038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4950" indent="-2349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rgbClr val="FF0000"/>
                </a:solidFill>
              </a:rPr>
              <a:t>We don’</a:t>
            </a:r>
            <a:r>
              <a:rPr lang="en-US" altLang="ja-JP" sz="2400">
                <a:solidFill>
                  <a:srgbClr val="FF0000"/>
                </a:solidFill>
              </a:rPr>
              <a:t>t need to compute the value at this node</a:t>
            </a:r>
            <a:endParaRPr lang="en-US" altLang="ja-JP" sz="240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/>
              <a:t>No matter what it is, it can’</a:t>
            </a:r>
            <a:r>
              <a:rPr lang="en-US" altLang="ja-JP" sz="2400"/>
              <a:t>t affect value of the root node</a:t>
            </a:r>
            <a:endParaRPr lang="en-US" sz="2400"/>
          </a:p>
        </p:txBody>
      </p:sp>
      <p:sp>
        <p:nvSpPr>
          <p:cNvPr id="67608" name="Line 28"/>
          <p:cNvSpPr>
            <a:spLocks noChangeShapeType="1"/>
          </p:cNvSpPr>
          <p:nvPr/>
        </p:nvSpPr>
        <p:spPr bwMode="auto">
          <a:xfrm flipH="1">
            <a:off x="3505200" y="4708525"/>
            <a:ext cx="1371600" cy="1600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9" name="Text Box 29"/>
          <p:cNvSpPr txBox="1">
            <a:spLocks noChangeArrowheads="1"/>
          </p:cNvSpPr>
          <p:nvPr/>
        </p:nvSpPr>
        <p:spPr bwMode="auto">
          <a:xfrm>
            <a:off x="746125" y="4189413"/>
            <a:ext cx="777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MAX</a:t>
            </a:r>
          </a:p>
        </p:txBody>
      </p:sp>
      <p:sp>
        <p:nvSpPr>
          <p:cNvPr id="67610" name="Text Box 30"/>
          <p:cNvSpPr txBox="1">
            <a:spLocks noChangeArrowheads="1"/>
          </p:cNvSpPr>
          <p:nvPr/>
        </p:nvSpPr>
        <p:spPr bwMode="auto">
          <a:xfrm>
            <a:off x="304800" y="6064250"/>
            <a:ext cx="777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MAX</a:t>
            </a:r>
          </a:p>
        </p:txBody>
      </p:sp>
      <p:sp>
        <p:nvSpPr>
          <p:cNvPr id="67611" name="Text Box 31"/>
          <p:cNvSpPr txBox="1">
            <a:spLocks noChangeArrowheads="1"/>
          </p:cNvSpPr>
          <p:nvPr/>
        </p:nvSpPr>
        <p:spPr bwMode="auto">
          <a:xfrm>
            <a:off x="228600" y="5089525"/>
            <a:ext cx="677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MIN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Alpha-beta pruning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382000" cy="5257800"/>
          </a:xfrm>
        </p:spPr>
        <p:txBody>
          <a:bodyPr/>
          <a:lstStyle/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Traverse search tree in depth-first order 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At </a:t>
            </a:r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MAX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node n, </a:t>
            </a:r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alpha(n)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= max value found so far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At </a:t>
            </a:r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MIN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node n, </a:t>
            </a:r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beta(n)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= min value found so far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Alpha values start at -∞ and only increase, while beta values start at +∞ and only decrease</a:t>
            </a:r>
          </a:p>
          <a:p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Beta cutoff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: Given MAX node n, cut off search below n (i.e., don’</a:t>
            </a:r>
            <a:r>
              <a:rPr lang="en-US" altLang="ja-JP" sz="2800" dirty="0">
                <a:latin typeface="Times New Roman" charset="0"/>
                <a:ea typeface="ＭＳ Ｐゴシック" charset="0"/>
                <a:cs typeface="ＭＳ Ｐゴシック" charset="0"/>
              </a:rPr>
              <a:t>t </a:t>
            </a:r>
            <a:r>
              <a:rPr lang="en-US" altLang="ja-JP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examine </a:t>
            </a:r>
            <a:r>
              <a:rPr lang="en-US" altLang="ja-JP" sz="2800" dirty="0">
                <a:latin typeface="Times New Roman" charset="0"/>
                <a:ea typeface="ＭＳ Ｐゴシック" charset="0"/>
                <a:cs typeface="ＭＳ Ｐゴシック" charset="0"/>
              </a:rPr>
              <a:t>any more of n’s children) if alpha(n) &gt;= beta(i) for some MIN node ancestor i of n</a:t>
            </a:r>
          </a:p>
          <a:p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Alpha cutoff: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stop searching below MIN node n if beta(n) &lt;= alpha(i) for some MAX node ancestor i of 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Alpha-Beta Tic-Tac-Toe Example</a:t>
            </a:r>
          </a:p>
        </p:txBody>
      </p:sp>
      <p:grpSp>
        <p:nvGrpSpPr>
          <p:cNvPr id="71682" name="Group 3"/>
          <p:cNvGrpSpPr>
            <a:grpSpLocks/>
          </p:cNvGrpSpPr>
          <p:nvPr/>
        </p:nvGrpSpPr>
        <p:grpSpPr bwMode="auto">
          <a:xfrm>
            <a:off x="4724400" y="1524000"/>
            <a:ext cx="1098550" cy="914400"/>
            <a:chOff x="2976" y="960"/>
            <a:chExt cx="692" cy="576"/>
          </a:xfrm>
        </p:grpSpPr>
        <p:grpSp>
          <p:nvGrpSpPr>
            <p:cNvPr id="71695" name="Group 4"/>
            <p:cNvGrpSpPr>
              <a:grpSpLocks/>
            </p:cNvGrpSpPr>
            <p:nvPr/>
          </p:nvGrpSpPr>
          <p:grpSpPr bwMode="auto">
            <a:xfrm>
              <a:off x="2976" y="960"/>
              <a:ext cx="576" cy="576"/>
              <a:chOff x="2112" y="1152"/>
              <a:chExt cx="576" cy="576"/>
            </a:xfrm>
          </p:grpSpPr>
          <p:sp>
            <p:nvSpPr>
              <p:cNvPr id="71697" name="Rectangle 5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576" cy="576"/>
              </a:xfrm>
              <a:prstGeom prst="rect">
                <a:avLst/>
              </a:prstGeom>
              <a:solidFill>
                <a:srgbClr val="DCFFB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698" name="Line 6"/>
              <p:cNvSpPr>
                <a:spLocks noChangeShapeType="1"/>
              </p:cNvSpPr>
              <p:nvPr/>
            </p:nvSpPr>
            <p:spPr bwMode="auto">
              <a:xfrm>
                <a:off x="2304" y="1152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699" name="Line 7"/>
              <p:cNvSpPr>
                <a:spLocks noChangeShapeType="1"/>
              </p:cNvSpPr>
              <p:nvPr/>
            </p:nvSpPr>
            <p:spPr bwMode="auto">
              <a:xfrm>
                <a:off x="2496" y="1152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700" name="Line 8"/>
              <p:cNvSpPr>
                <a:spLocks noChangeShapeType="1"/>
              </p:cNvSpPr>
              <p:nvPr/>
            </p:nvSpPr>
            <p:spPr bwMode="auto">
              <a:xfrm>
                <a:off x="2112" y="1344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701" name="Line 9"/>
              <p:cNvSpPr>
                <a:spLocks noChangeShapeType="1"/>
              </p:cNvSpPr>
              <p:nvPr/>
            </p:nvSpPr>
            <p:spPr bwMode="auto">
              <a:xfrm>
                <a:off x="2112" y="1536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71696" name="Text Box 10"/>
            <p:cNvSpPr txBox="1">
              <a:spLocks noChangeArrowheads="1"/>
            </p:cNvSpPr>
            <p:nvPr/>
          </p:nvSpPr>
          <p:spPr bwMode="auto">
            <a:xfrm>
              <a:off x="3552" y="1062"/>
              <a:ext cx="11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endParaRPr lang="en-US" sz="3600">
                <a:solidFill>
                  <a:srgbClr val="009900"/>
                </a:solidFill>
                <a:cs typeface="Times New Roman" charset="0"/>
                <a:sym typeface="Symbol" charset="0"/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438400" y="2438400"/>
            <a:ext cx="2743200" cy="1524000"/>
            <a:chOff x="1536" y="1536"/>
            <a:chExt cx="1728" cy="960"/>
          </a:xfrm>
        </p:grpSpPr>
        <p:sp>
          <p:nvSpPr>
            <p:cNvPr id="71684" name="Line 12"/>
            <p:cNvSpPr>
              <a:spLocks noChangeShapeType="1"/>
            </p:cNvSpPr>
            <p:nvPr/>
          </p:nvSpPr>
          <p:spPr bwMode="auto">
            <a:xfrm flipH="1">
              <a:off x="1824" y="1536"/>
              <a:ext cx="144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71685" name="Group 13"/>
            <p:cNvGrpSpPr>
              <a:grpSpLocks/>
            </p:cNvGrpSpPr>
            <p:nvPr/>
          </p:nvGrpSpPr>
          <p:grpSpPr bwMode="auto">
            <a:xfrm>
              <a:off x="1536" y="1920"/>
              <a:ext cx="576" cy="576"/>
              <a:chOff x="1536" y="1920"/>
              <a:chExt cx="576" cy="576"/>
            </a:xfrm>
          </p:grpSpPr>
          <p:grpSp>
            <p:nvGrpSpPr>
              <p:cNvPr id="71686" name="Group 14"/>
              <p:cNvGrpSpPr>
                <a:grpSpLocks/>
              </p:cNvGrpSpPr>
              <p:nvPr/>
            </p:nvGrpSpPr>
            <p:grpSpPr bwMode="auto">
              <a:xfrm>
                <a:off x="1536" y="1920"/>
                <a:ext cx="576" cy="576"/>
                <a:chOff x="2112" y="1152"/>
                <a:chExt cx="576" cy="576"/>
              </a:xfrm>
            </p:grpSpPr>
            <p:sp>
              <p:nvSpPr>
                <p:cNvPr id="71690" name="Rectangle 15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576" cy="576"/>
                </a:xfrm>
                <a:prstGeom prst="rect">
                  <a:avLst/>
                </a:prstGeom>
                <a:solidFill>
                  <a:srgbClr val="F0E09A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691" name="Line 16"/>
                <p:cNvSpPr>
                  <a:spLocks noChangeShapeType="1"/>
                </p:cNvSpPr>
                <p:nvPr/>
              </p:nvSpPr>
              <p:spPr bwMode="auto">
                <a:xfrm>
                  <a:off x="2304" y="115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692" name="Line 17"/>
                <p:cNvSpPr>
                  <a:spLocks noChangeShapeType="1"/>
                </p:cNvSpPr>
                <p:nvPr/>
              </p:nvSpPr>
              <p:spPr bwMode="auto">
                <a:xfrm>
                  <a:off x="2496" y="115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693" name="Line 18"/>
                <p:cNvSpPr>
                  <a:spLocks noChangeShapeType="1"/>
                </p:cNvSpPr>
                <p:nvPr/>
              </p:nvSpPr>
              <p:spPr bwMode="auto">
                <a:xfrm>
                  <a:off x="2112" y="1344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694" name="Line 19"/>
                <p:cNvSpPr>
                  <a:spLocks noChangeShapeType="1"/>
                </p:cNvSpPr>
                <p:nvPr/>
              </p:nvSpPr>
              <p:spPr bwMode="auto">
                <a:xfrm>
                  <a:off x="2112" y="1536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71687" name="Group 20"/>
              <p:cNvGrpSpPr>
                <a:grpSpLocks/>
              </p:cNvGrpSpPr>
              <p:nvPr/>
            </p:nvGrpSpPr>
            <p:grpSpPr bwMode="auto">
              <a:xfrm>
                <a:off x="1728" y="2112"/>
                <a:ext cx="192" cy="192"/>
                <a:chOff x="576" y="2112"/>
                <a:chExt cx="192" cy="192"/>
              </a:xfrm>
            </p:grpSpPr>
            <p:sp>
              <p:nvSpPr>
                <p:cNvPr id="71688" name="Line 21"/>
                <p:cNvSpPr>
                  <a:spLocks noChangeShapeType="1"/>
                </p:cNvSpPr>
                <p:nvPr/>
              </p:nvSpPr>
              <p:spPr bwMode="auto">
                <a:xfrm>
                  <a:off x="576" y="2112"/>
                  <a:ext cx="192" cy="192"/>
                </a:xfrm>
                <a:prstGeom prst="line">
                  <a:avLst/>
                </a:prstGeom>
                <a:noFill/>
                <a:ln w="28575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689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576" y="2112"/>
                  <a:ext cx="192" cy="192"/>
                </a:xfrm>
                <a:prstGeom prst="line">
                  <a:avLst/>
                </a:prstGeom>
                <a:noFill/>
                <a:ln w="28575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Alpha-Beta Tic-Tac-Toe Example</a:t>
            </a:r>
          </a:p>
        </p:txBody>
      </p:sp>
      <p:grpSp>
        <p:nvGrpSpPr>
          <p:cNvPr id="73730" name="Group 3"/>
          <p:cNvGrpSpPr>
            <a:grpSpLocks/>
          </p:cNvGrpSpPr>
          <p:nvPr/>
        </p:nvGrpSpPr>
        <p:grpSpPr bwMode="auto">
          <a:xfrm>
            <a:off x="4724400" y="1524000"/>
            <a:ext cx="1098550" cy="914400"/>
            <a:chOff x="2976" y="960"/>
            <a:chExt cx="692" cy="576"/>
          </a:xfrm>
        </p:grpSpPr>
        <p:grpSp>
          <p:nvGrpSpPr>
            <p:cNvPr id="73759" name="Group 4"/>
            <p:cNvGrpSpPr>
              <a:grpSpLocks/>
            </p:cNvGrpSpPr>
            <p:nvPr/>
          </p:nvGrpSpPr>
          <p:grpSpPr bwMode="auto">
            <a:xfrm>
              <a:off x="2976" y="960"/>
              <a:ext cx="576" cy="576"/>
              <a:chOff x="2112" y="1152"/>
              <a:chExt cx="576" cy="576"/>
            </a:xfrm>
          </p:grpSpPr>
          <p:sp>
            <p:nvSpPr>
              <p:cNvPr id="73761" name="Rectangle 5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576" cy="576"/>
              </a:xfrm>
              <a:prstGeom prst="rect">
                <a:avLst/>
              </a:prstGeom>
              <a:solidFill>
                <a:srgbClr val="DCFFB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62" name="Line 6"/>
              <p:cNvSpPr>
                <a:spLocks noChangeShapeType="1"/>
              </p:cNvSpPr>
              <p:nvPr/>
            </p:nvSpPr>
            <p:spPr bwMode="auto">
              <a:xfrm>
                <a:off x="2304" y="1152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3763" name="Line 7"/>
              <p:cNvSpPr>
                <a:spLocks noChangeShapeType="1"/>
              </p:cNvSpPr>
              <p:nvPr/>
            </p:nvSpPr>
            <p:spPr bwMode="auto">
              <a:xfrm>
                <a:off x="2496" y="1152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3764" name="Line 8"/>
              <p:cNvSpPr>
                <a:spLocks noChangeShapeType="1"/>
              </p:cNvSpPr>
              <p:nvPr/>
            </p:nvSpPr>
            <p:spPr bwMode="auto">
              <a:xfrm>
                <a:off x="2112" y="1344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3765" name="Line 9"/>
              <p:cNvSpPr>
                <a:spLocks noChangeShapeType="1"/>
              </p:cNvSpPr>
              <p:nvPr/>
            </p:nvSpPr>
            <p:spPr bwMode="auto">
              <a:xfrm>
                <a:off x="2112" y="1536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73760" name="Text Box 10"/>
            <p:cNvSpPr txBox="1">
              <a:spLocks noChangeArrowheads="1"/>
            </p:cNvSpPr>
            <p:nvPr/>
          </p:nvSpPr>
          <p:spPr bwMode="auto">
            <a:xfrm>
              <a:off x="3552" y="1062"/>
              <a:ext cx="11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endParaRPr lang="en-US" sz="3600">
                <a:solidFill>
                  <a:srgbClr val="009900"/>
                </a:solidFill>
                <a:cs typeface="Times New Roman" charset="0"/>
                <a:sym typeface="Symbol" charset="0"/>
              </a:endParaRPr>
            </a:p>
          </p:txBody>
        </p:sp>
      </p:grpSp>
      <p:sp>
        <p:nvSpPr>
          <p:cNvPr id="121867" name="Text Box 11"/>
          <p:cNvSpPr txBox="1">
            <a:spLocks noChangeArrowheads="1"/>
          </p:cNvSpPr>
          <p:nvPr/>
        </p:nvSpPr>
        <p:spPr bwMode="auto">
          <a:xfrm>
            <a:off x="3429000" y="3363913"/>
            <a:ext cx="873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3300"/>
                </a:solidFill>
                <a:latin typeface="Symbol" charset="0"/>
              </a:rPr>
              <a:t>b</a:t>
            </a:r>
            <a:r>
              <a:rPr lang="en-US" sz="2400">
                <a:solidFill>
                  <a:srgbClr val="FF3300"/>
                </a:solidFill>
                <a:latin typeface="Comic Sans MS" charset="0"/>
              </a:rPr>
              <a:t> = 2</a:t>
            </a:r>
            <a:endParaRPr lang="en-US" sz="3600">
              <a:solidFill>
                <a:srgbClr val="FF3300"/>
              </a:solidFill>
              <a:latin typeface="Comic Sans MS" charset="0"/>
              <a:cs typeface="Times New Roman" charset="0"/>
              <a:sym typeface="Symbol" charset="0"/>
            </a:endParaRP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914400" y="3962400"/>
            <a:ext cx="1981200" cy="1993900"/>
            <a:chOff x="576" y="2496"/>
            <a:chExt cx="1248" cy="1256"/>
          </a:xfrm>
        </p:grpSpPr>
        <p:grpSp>
          <p:nvGrpSpPr>
            <p:cNvPr id="73746" name="Group 13"/>
            <p:cNvGrpSpPr>
              <a:grpSpLocks/>
            </p:cNvGrpSpPr>
            <p:nvPr/>
          </p:nvGrpSpPr>
          <p:grpSpPr bwMode="auto">
            <a:xfrm>
              <a:off x="576" y="2880"/>
              <a:ext cx="576" cy="576"/>
              <a:chOff x="576" y="2880"/>
              <a:chExt cx="576" cy="576"/>
            </a:xfrm>
          </p:grpSpPr>
          <p:grpSp>
            <p:nvGrpSpPr>
              <p:cNvPr id="73749" name="Group 14"/>
              <p:cNvGrpSpPr>
                <a:grpSpLocks/>
              </p:cNvGrpSpPr>
              <p:nvPr/>
            </p:nvGrpSpPr>
            <p:grpSpPr bwMode="auto">
              <a:xfrm>
                <a:off x="576" y="2880"/>
                <a:ext cx="576" cy="576"/>
                <a:chOff x="2112" y="1152"/>
                <a:chExt cx="576" cy="576"/>
              </a:xfrm>
            </p:grpSpPr>
            <p:sp>
              <p:nvSpPr>
                <p:cNvPr id="73754" name="Rectangle 15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576" cy="576"/>
                </a:xfrm>
                <a:prstGeom prst="rect">
                  <a:avLst/>
                </a:prstGeom>
                <a:solidFill>
                  <a:srgbClr val="DCFFB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755" name="Line 16"/>
                <p:cNvSpPr>
                  <a:spLocks noChangeShapeType="1"/>
                </p:cNvSpPr>
                <p:nvPr/>
              </p:nvSpPr>
              <p:spPr bwMode="auto">
                <a:xfrm>
                  <a:off x="2304" y="115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3756" name="Line 17"/>
                <p:cNvSpPr>
                  <a:spLocks noChangeShapeType="1"/>
                </p:cNvSpPr>
                <p:nvPr/>
              </p:nvSpPr>
              <p:spPr bwMode="auto">
                <a:xfrm>
                  <a:off x="2496" y="115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3757" name="Line 18"/>
                <p:cNvSpPr>
                  <a:spLocks noChangeShapeType="1"/>
                </p:cNvSpPr>
                <p:nvPr/>
              </p:nvSpPr>
              <p:spPr bwMode="auto">
                <a:xfrm>
                  <a:off x="2112" y="1344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3758" name="Line 19"/>
                <p:cNvSpPr>
                  <a:spLocks noChangeShapeType="1"/>
                </p:cNvSpPr>
                <p:nvPr/>
              </p:nvSpPr>
              <p:spPr bwMode="auto">
                <a:xfrm>
                  <a:off x="2112" y="1536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73750" name="Group 20"/>
              <p:cNvGrpSpPr>
                <a:grpSpLocks/>
              </p:cNvGrpSpPr>
              <p:nvPr/>
            </p:nvGrpSpPr>
            <p:grpSpPr bwMode="auto">
              <a:xfrm>
                <a:off x="768" y="3072"/>
                <a:ext cx="192" cy="192"/>
                <a:chOff x="576" y="2112"/>
                <a:chExt cx="192" cy="192"/>
              </a:xfrm>
            </p:grpSpPr>
            <p:sp>
              <p:nvSpPr>
                <p:cNvPr id="73752" name="Line 21"/>
                <p:cNvSpPr>
                  <a:spLocks noChangeShapeType="1"/>
                </p:cNvSpPr>
                <p:nvPr/>
              </p:nvSpPr>
              <p:spPr bwMode="auto">
                <a:xfrm>
                  <a:off x="576" y="2112"/>
                  <a:ext cx="192" cy="192"/>
                </a:xfrm>
                <a:prstGeom prst="line">
                  <a:avLst/>
                </a:prstGeom>
                <a:noFill/>
                <a:ln w="28575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3753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576" y="2112"/>
                  <a:ext cx="192" cy="192"/>
                </a:xfrm>
                <a:prstGeom prst="line">
                  <a:avLst/>
                </a:prstGeom>
                <a:noFill/>
                <a:ln w="28575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73751" name="Oval 23"/>
              <p:cNvSpPr>
                <a:spLocks noChangeArrowheads="1"/>
              </p:cNvSpPr>
              <p:nvPr/>
            </p:nvSpPr>
            <p:spPr bwMode="auto">
              <a:xfrm>
                <a:off x="576" y="3072"/>
                <a:ext cx="192" cy="192"/>
              </a:xfrm>
              <a:prstGeom prst="ellips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3747" name="Line 24"/>
            <p:cNvSpPr>
              <a:spLocks noChangeShapeType="1"/>
            </p:cNvSpPr>
            <p:nvPr/>
          </p:nvSpPr>
          <p:spPr bwMode="auto">
            <a:xfrm flipH="1">
              <a:off x="864" y="2496"/>
              <a:ext cx="96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3748" name="Text Box 25"/>
            <p:cNvSpPr txBox="1">
              <a:spLocks noChangeArrowheads="1"/>
            </p:cNvSpPr>
            <p:nvPr/>
          </p:nvSpPr>
          <p:spPr bwMode="auto">
            <a:xfrm>
              <a:off x="768" y="3464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CC0066"/>
                  </a:solidFill>
                  <a:latin typeface="Comic Sans MS" charset="0"/>
                </a:rPr>
                <a:t>2</a:t>
              </a:r>
            </a:p>
          </p:txBody>
        </p:sp>
      </p:grpSp>
      <p:sp>
        <p:nvSpPr>
          <p:cNvPr id="121882" name="Text Box 26"/>
          <p:cNvSpPr txBox="1">
            <a:spLocks noChangeArrowheads="1"/>
          </p:cNvSpPr>
          <p:nvPr/>
        </p:nvSpPr>
        <p:spPr bwMode="auto">
          <a:xfrm>
            <a:off x="4953000" y="2755900"/>
            <a:ext cx="3835400" cy="1562100"/>
          </a:xfrm>
          <a:prstGeom prst="rect">
            <a:avLst/>
          </a:prstGeom>
          <a:solidFill>
            <a:srgbClr val="F6EDC6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990000"/>
                </a:solidFill>
                <a:latin typeface="Comic Sans MS" charset="0"/>
              </a:rPr>
              <a:t>The beta value of a MIN</a:t>
            </a:r>
          </a:p>
          <a:p>
            <a:pPr eaLnBrk="1" hangingPunct="1"/>
            <a:r>
              <a:rPr lang="en-US" sz="2400">
                <a:solidFill>
                  <a:srgbClr val="990000"/>
                </a:solidFill>
                <a:latin typeface="Comic Sans MS" charset="0"/>
              </a:rPr>
              <a:t>node is an upper bound on</a:t>
            </a:r>
          </a:p>
          <a:p>
            <a:pPr eaLnBrk="1" hangingPunct="1"/>
            <a:r>
              <a:rPr lang="en-US" sz="2400">
                <a:solidFill>
                  <a:srgbClr val="990000"/>
                </a:solidFill>
                <a:latin typeface="Comic Sans MS" charset="0"/>
              </a:rPr>
              <a:t>the final backed-up value.</a:t>
            </a:r>
          </a:p>
          <a:p>
            <a:pPr eaLnBrk="1" hangingPunct="1"/>
            <a:r>
              <a:rPr lang="en-US" sz="2400">
                <a:solidFill>
                  <a:srgbClr val="990000"/>
                </a:solidFill>
                <a:latin typeface="Comic Sans MS" charset="0"/>
              </a:rPr>
              <a:t>It can never increase</a:t>
            </a:r>
          </a:p>
        </p:txBody>
      </p:sp>
      <p:grpSp>
        <p:nvGrpSpPr>
          <p:cNvPr id="73734" name="Group 27"/>
          <p:cNvGrpSpPr>
            <a:grpSpLocks/>
          </p:cNvGrpSpPr>
          <p:nvPr/>
        </p:nvGrpSpPr>
        <p:grpSpPr bwMode="auto">
          <a:xfrm>
            <a:off x="2438400" y="2438400"/>
            <a:ext cx="2743200" cy="1524000"/>
            <a:chOff x="1536" y="1536"/>
            <a:chExt cx="1728" cy="960"/>
          </a:xfrm>
        </p:grpSpPr>
        <p:sp>
          <p:nvSpPr>
            <p:cNvPr id="73735" name="Line 28"/>
            <p:cNvSpPr>
              <a:spLocks noChangeShapeType="1"/>
            </p:cNvSpPr>
            <p:nvPr/>
          </p:nvSpPr>
          <p:spPr bwMode="auto">
            <a:xfrm flipH="1">
              <a:off x="1824" y="1536"/>
              <a:ext cx="144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73736" name="Group 29"/>
            <p:cNvGrpSpPr>
              <a:grpSpLocks/>
            </p:cNvGrpSpPr>
            <p:nvPr/>
          </p:nvGrpSpPr>
          <p:grpSpPr bwMode="auto">
            <a:xfrm>
              <a:off x="1536" y="1920"/>
              <a:ext cx="576" cy="576"/>
              <a:chOff x="1536" y="1920"/>
              <a:chExt cx="576" cy="576"/>
            </a:xfrm>
          </p:grpSpPr>
          <p:grpSp>
            <p:nvGrpSpPr>
              <p:cNvPr id="73737" name="Group 30"/>
              <p:cNvGrpSpPr>
                <a:grpSpLocks/>
              </p:cNvGrpSpPr>
              <p:nvPr/>
            </p:nvGrpSpPr>
            <p:grpSpPr bwMode="auto">
              <a:xfrm>
                <a:off x="1536" y="1920"/>
                <a:ext cx="576" cy="576"/>
                <a:chOff x="2112" y="1152"/>
                <a:chExt cx="576" cy="576"/>
              </a:xfrm>
            </p:grpSpPr>
            <p:sp>
              <p:nvSpPr>
                <p:cNvPr id="73741" name="Rectangle 31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576" cy="576"/>
                </a:xfrm>
                <a:prstGeom prst="rect">
                  <a:avLst/>
                </a:prstGeom>
                <a:solidFill>
                  <a:srgbClr val="F0E09A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742" name="Line 32"/>
                <p:cNvSpPr>
                  <a:spLocks noChangeShapeType="1"/>
                </p:cNvSpPr>
                <p:nvPr/>
              </p:nvSpPr>
              <p:spPr bwMode="auto">
                <a:xfrm>
                  <a:off x="2304" y="115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3743" name="Line 33"/>
                <p:cNvSpPr>
                  <a:spLocks noChangeShapeType="1"/>
                </p:cNvSpPr>
                <p:nvPr/>
              </p:nvSpPr>
              <p:spPr bwMode="auto">
                <a:xfrm>
                  <a:off x="2496" y="115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3744" name="Line 34"/>
                <p:cNvSpPr>
                  <a:spLocks noChangeShapeType="1"/>
                </p:cNvSpPr>
                <p:nvPr/>
              </p:nvSpPr>
              <p:spPr bwMode="auto">
                <a:xfrm>
                  <a:off x="2112" y="1344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3745" name="Line 35"/>
                <p:cNvSpPr>
                  <a:spLocks noChangeShapeType="1"/>
                </p:cNvSpPr>
                <p:nvPr/>
              </p:nvSpPr>
              <p:spPr bwMode="auto">
                <a:xfrm>
                  <a:off x="2112" y="1536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73738" name="Group 36"/>
              <p:cNvGrpSpPr>
                <a:grpSpLocks/>
              </p:cNvGrpSpPr>
              <p:nvPr/>
            </p:nvGrpSpPr>
            <p:grpSpPr bwMode="auto">
              <a:xfrm>
                <a:off x="1728" y="2112"/>
                <a:ext cx="192" cy="192"/>
                <a:chOff x="576" y="2112"/>
                <a:chExt cx="192" cy="192"/>
              </a:xfrm>
            </p:grpSpPr>
            <p:sp>
              <p:nvSpPr>
                <p:cNvPr id="73739" name="Line 37"/>
                <p:cNvSpPr>
                  <a:spLocks noChangeShapeType="1"/>
                </p:cNvSpPr>
                <p:nvPr/>
              </p:nvSpPr>
              <p:spPr bwMode="auto">
                <a:xfrm>
                  <a:off x="576" y="2112"/>
                  <a:ext cx="192" cy="192"/>
                </a:xfrm>
                <a:prstGeom prst="line">
                  <a:avLst/>
                </a:prstGeom>
                <a:noFill/>
                <a:ln w="28575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3740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576" y="2112"/>
                  <a:ext cx="192" cy="192"/>
                </a:xfrm>
                <a:prstGeom prst="line">
                  <a:avLst/>
                </a:prstGeom>
                <a:noFill/>
                <a:ln w="28575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7" grpId="0" autoUpdateAnimBg="0"/>
      <p:bldP spid="121882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Alpha-Beta Tic-Tac-Toe Example</a:t>
            </a:r>
          </a:p>
        </p:txBody>
      </p:sp>
      <p:sp>
        <p:nvSpPr>
          <p:cNvPr id="75778" name="Text Box 3"/>
          <p:cNvSpPr txBox="1">
            <a:spLocks noChangeArrowheads="1"/>
          </p:cNvSpPr>
          <p:nvPr/>
        </p:nvSpPr>
        <p:spPr bwMode="auto">
          <a:xfrm>
            <a:off x="4953000" y="2755900"/>
            <a:ext cx="3835400" cy="1562100"/>
          </a:xfrm>
          <a:prstGeom prst="rect">
            <a:avLst/>
          </a:prstGeom>
          <a:solidFill>
            <a:srgbClr val="F6EDC6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990000"/>
                </a:solidFill>
                <a:latin typeface="Comic Sans MS" charset="0"/>
              </a:rPr>
              <a:t>The beta value of a MIN</a:t>
            </a:r>
          </a:p>
          <a:p>
            <a:pPr eaLnBrk="1" hangingPunct="1"/>
            <a:r>
              <a:rPr lang="en-US" sz="2400">
                <a:solidFill>
                  <a:srgbClr val="990000"/>
                </a:solidFill>
                <a:latin typeface="Comic Sans MS" charset="0"/>
              </a:rPr>
              <a:t>node is an upper bound on</a:t>
            </a:r>
          </a:p>
          <a:p>
            <a:pPr eaLnBrk="1" hangingPunct="1"/>
            <a:r>
              <a:rPr lang="en-US" sz="2400">
                <a:solidFill>
                  <a:srgbClr val="990000"/>
                </a:solidFill>
                <a:latin typeface="Comic Sans MS" charset="0"/>
              </a:rPr>
              <a:t>the final backed-up value.</a:t>
            </a:r>
          </a:p>
          <a:p>
            <a:pPr eaLnBrk="1" hangingPunct="1"/>
            <a:r>
              <a:rPr lang="en-US" sz="2400">
                <a:solidFill>
                  <a:srgbClr val="990000"/>
                </a:solidFill>
                <a:latin typeface="Comic Sans MS" charset="0"/>
              </a:rPr>
              <a:t>It can never increase</a:t>
            </a:r>
          </a:p>
        </p:txBody>
      </p:sp>
      <p:grpSp>
        <p:nvGrpSpPr>
          <p:cNvPr id="75779" name="Group 4"/>
          <p:cNvGrpSpPr>
            <a:grpSpLocks/>
          </p:cNvGrpSpPr>
          <p:nvPr/>
        </p:nvGrpSpPr>
        <p:grpSpPr bwMode="auto">
          <a:xfrm>
            <a:off x="914400" y="1524000"/>
            <a:ext cx="4908550" cy="4432300"/>
            <a:chOff x="576" y="960"/>
            <a:chExt cx="3092" cy="2792"/>
          </a:xfrm>
        </p:grpSpPr>
        <p:grpSp>
          <p:nvGrpSpPr>
            <p:cNvPr id="75780" name="Group 5"/>
            <p:cNvGrpSpPr>
              <a:grpSpLocks/>
            </p:cNvGrpSpPr>
            <p:nvPr/>
          </p:nvGrpSpPr>
          <p:grpSpPr bwMode="auto">
            <a:xfrm>
              <a:off x="2976" y="960"/>
              <a:ext cx="692" cy="576"/>
              <a:chOff x="2976" y="960"/>
              <a:chExt cx="692" cy="576"/>
            </a:xfrm>
          </p:grpSpPr>
          <p:grpSp>
            <p:nvGrpSpPr>
              <p:cNvPr id="75822" name="Group 6"/>
              <p:cNvGrpSpPr>
                <a:grpSpLocks/>
              </p:cNvGrpSpPr>
              <p:nvPr/>
            </p:nvGrpSpPr>
            <p:grpSpPr bwMode="auto">
              <a:xfrm>
                <a:off x="2976" y="960"/>
                <a:ext cx="576" cy="576"/>
                <a:chOff x="2112" y="1152"/>
                <a:chExt cx="576" cy="576"/>
              </a:xfrm>
            </p:grpSpPr>
            <p:sp>
              <p:nvSpPr>
                <p:cNvPr id="75824" name="Rectangle 7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576" cy="576"/>
                </a:xfrm>
                <a:prstGeom prst="rect">
                  <a:avLst/>
                </a:prstGeom>
                <a:solidFill>
                  <a:srgbClr val="DCFFB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825" name="Line 8"/>
                <p:cNvSpPr>
                  <a:spLocks noChangeShapeType="1"/>
                </p:cNvSpPr>
                <p:nvPr/>
              </p:nvSpPr>
              <p:spPr bwMode="auto">
                <a:xfrm>
                  <a:off x="2304" y="115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5826" name="Line 9"/>
                <p:cNvSpPr>
                  <a:spLocks noChangeShapeType="1"/>
                </p:cNvSpPr>
                <p:nvPr/>
              </p:nvSpPr>
              <p:spPr bwMode="auto">
                <a:xfrm>
                  <a:off x="2496" y="115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5827" name="Line 10"/>
                <p:cNvSpPr>
                  <a:spLocks noChangeShapeType="1"/>
                </p:cNvSpPr>
                <p:nvPr/>
              </p:nvSpPr>
              <p:spPr bwMode="auto">
                <a:xfrm>
                  <a:off x="2112" y="1344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5828" name="Line 11"/>
                <p:cNvSpPr>
                  <a:spLocks noChangeShapeType="1"/>
                </p:cNvSpPr>
                <p:nvPr/>
              </p:nvSpPr>
              <p:spPr bwMode="auto">
                <a:xfrm>
                  <a:off x="2112" y="1536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75823" name="Text Box 12"/>
              <p:cNvSpPr txBox="1">
                <a:spLocks noChangeArrowheads="1"/>
              </p:cNvSpPr>
              <p:nvPr/>
            </p:nvSpPr>
            <p:spPr bwMode="auto">
              <a:xfrm>
                <a:off x="3552" y="1062"/>
                <a:ext cx="11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US" sz="3600">
                  <a:solidFill>
                    <a:srgbClr val="009900"/>
                  </a:solidFill>
                  <a:cs typeface="Times New Roman" charset="0"/>
                  <a:sym typeface="Symbol" charset="0"/>
                </a:endParaRPr>
              </a:p>
            </p:txBody>
          </p:sp>
        </p:grpSp>
        <p:grpSp>
          <p:nvGrpSpPr>
            <p:cNvPr id="75781" name="Group 13"/>
            <p:cNvGrpSpPr>
              <a:grpSpLocks/>
            </p:cNvGrpSpPr>
            <p:nvPr/>
          </p:nvGrpSpPr>
          <p:grpSpPr bwMode="auto">
            <a:xfrm>
              <a:off x="1824" y="2496"/>
              <a:ext cx="1344" cy="1256"/>
              <a:chOff x="1824" y="2496"/>
              <a:chExt cx="1344" cy="1256"/>
            </a:xfrm>
          </p:grpSpPr>
          <p:grpSp>
            <p:nvGrpSpPr>
              <p:cNvPr id="75809" name="Group 14"/>
              <p:cNvGrpSpPr>
                <a:grpSpLocks/>
              </p:cNvGrpSpPr>
              <p:nvPr/>
            </p:nvGrpSpPr>
            <p:grpSpPr bwMode="auto">
              <a:xfrm>
                <a:off x="2592" y="2880"/>
                <a:ext cx="576" cy="576"/>
                <a:chOff x="2592" y="2880"/>
                <a:chExt cx="576" cy="576"/>
              </a:xfrm>
            </p:grpSpPr>
            <p:grpSp>
              <p:nvGrpSpPr>
                <p:cNvPr id="75812" name="Group 15"/>
                <p:cNvGrpSpPr>
                  <a:grpSpLocks/>
                </p:cNvGrpSpPr>
                <p:nvPr/>
              </p:nvGrpSpPr>
              <p:grpSpPr bwMode="auto">
                <a:xfrm>
                  <a:off x="2592" y="2880"/>
                  <a:ext cx="576" cy="576"/>
                  <a:chOff x="2112" y="1152"/>
                  <a:chExt cx="576" cy="576"/>
                </a:xfrm>
              </p:grpSpPr>
              <p:sp>
                <p:nvSpPr>
                  <p:cNvPr id="75817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1152"/>
                    <a:ext cx="576" cy="576"/>
                  </a:xfrm>
                  <a:prstGeom prst="rect">
                    <a:avLst/>
                  </a:prstGeom>
                  <a:solidFill>
                    <a:srgbClr val="DCFFB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5818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5819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5820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344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5821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536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5813" name="Group 21"/>
                <p:cNvGrpSpPr>
                  <a:grpSpLocks/>
                </p:cNvGrpSpPr>
                <p:nvPr/>
              </p:nvGrpSpPr>
              <p:grpSpPr bwMode="auto">
                <a:xfrm>
                  <a:off x="2784" y="3072"/>
                  <a:ext cx="192" cy="192"/>
                  <a:chOff x="576" y="2112"/>
                  <a:chExt cx="192" cy="192"/>
                </a:xfrm>
              </p:grpSpPr>
              <p:sp>
                <p:nvSpPr>
                  <p:cNvPr id="75815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5816" name="Line 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5814" name="Oval 24"/>
                <p:cNvSpPr>
                  <a:spLocks noChangeArrowheads="1"/>
                </p:cNvSpPr>
                <p:nvPr/>
              </p:nvSpPr>
              <p:spPr bwMode="auto">
                <a:xfrm>
                  <a:off x="2592" y="2880"/>
                  <a:ext cx="192" cy="192"/>
                </a:xfrm>
                <a:prstGeom prst="ellipse">
                  <a:avLst/>
                </a:prstGeom>
                <a:noFill/>
                <a:ln w="28575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5810" name="Line 25"/>
              <p:cNvSpPr>
                <a:spLocks noChangeShapeType="1"/>
              </p:cNvSpPr>
              <p:nvPr/>
            </p:nvSpPr>
            <p:spPr bwMode="auto">
              <a:xfrm>
                <a:off x="1824" y="2496"/>
                <a:ext cx="105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5811" name="Text Box 26"/>
              <p:cNvSpPr txBox="1">
                <a:spLocks noChangeArrowheads="1"/>
              </p:cNvSpPr>
              <p:nvPr/>
            </p:nvSpPr>
            <p:spPr bwMode="auto">
              <a:xfrm>
                <a:off x="2784" y="3464"/>
                <a:ext cx="20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srgbClr val="CC0066"/>
                    </a:solidFill>
                    <a:latin typeface="Comic Sans MS" charset="0"/>
                  </a:rPr>
                  <a:t>1</a:t>
                </a:r>
              </a:p>
            </p:txBody>
          </p:sp>
        </p:grpSp>
        <p:sp>
          <p:nvSpPr>
            <p:cNvPr id="75782" name="Text Box 27"/>
            <p:cNvSpPr txBox="1">
              <a:spLocks noChangeArrowheads="1"/>
            </p:cNvSpPr>
            <p:nvPr/>
          </p:nvSpPr>
          <p:spPr bwMode="auto">
            <a:xfrm>
              <a:off x="2160" y="2119"/>
              <a:ext cx="5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3300"/>
                  </a:solidFill>
                  <a:latin typeface="Symbol" charset="0"/>
                </a:rPr>
                <a:t>b</a:t>
              </a:r>
              <a:r>
                <a:rPr lang="en-US" sz="2400">
                  <a:solidFill>
                    <a:srgbClr val="FF3300"/>
                  </a:solidFill>
                  <a:latin typeface="Comic Sans MS" charset="0"/>
                </a:rPr>
                <a:t> = 1</a:t>
              </a:r>
              <a:endParaRPr lang="en-US" sz="3600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endParaRPr>
            </a:p>
          </p:txBody>
        </p:sp>
        <p:grpSp>
          <p:nvGrpSpPr>
            <p:cNvPr id="75783" name="Group 28"/>
            <p:cNvGrpSpPr>
              <a:grpSpLocks/>
            </p:cNvGrpSpPr>
            <p:nvPr/>
          </p:nvGrpSpPr>
          <p:grpSpPr bwMode="auto">
            <a:xfrm>
              <a:off x="576" y="2496"/>
              <a:ext cx="1248" cy="1256"/>
              <a:chOff x="576" y="2496"/>
              <a:chExt cx="1248" cy="1256"/>
            </a:xfrm>
          </p:grpSpPr>
          <p:grpSp>
            <p:nvGrpSpPr>
              <p:cNvPr id="75796" name="Group 29"/>
              <p:cNvGrpSpPr>
                <a:grpSpLocks/>
              </p:cNvGrpSpPr>
              <p:nvPr/>
            </p:nvGrpSpPr>
            <p:grpSpPr bwMode="auto">
              <a:xfrm>
                <a:off x="576" y="2880"/>
                <a:ext cx="576" cy="576"/>
                <a:chOff x="576" y="2880"/>
                <a:chExt cx="576" cy="576"/>
              </a:xfrm>
            </p:grpSpPr>
            <p:grpSp>
              <p:nvGrpSpPr>
                <p:cNvPr id="75799" name="Group 30"/>
                <p:cNvGrpSpPr>
                  <a:grpSpLocks/>
                </p:cNvGrpSpPr>
                <p:nvPr/>
              </p:nvGrpSpPr>
              <p:grpSpPr bwMode="auto">
                <a:xfrm>
                  <a:off x="576" y="2880"/>
                  <a:ext cx="576" cy="576"/>
                  <a:chOff x="2112" y="1152"/>
                  <a:chExt cx="576" cy="576"/>
                </a:xfrm>
              </p:grpSpPr>
              <p:sp>
                <p:nvSpPr>
                  <p:cNvPr id="75804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1152"/>
                    <a:ext cx="576" cy="576"/>
                  </a:xfrm>
                  <a:prstGeom prst="rect">
                    <a:avLst/>
                  </a:prstGeom>
                  <a:solidFill>
                    <a:srgbClr val="DCFFB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5805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5806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5807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344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5808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536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5800" name="Group 36"/>
                <p:cNvGrpSpPr>
                  <a:grpSpLocks/>
                </p:cNvGrpSpPr>
                <p:nvPr/>
              </p:nvGrpSpPr>
              <p:grpSpPr bwMode="auto">
                <a:xfrm>
                  <a:off x="768" y="3072"/>
                  <a:ext cx="192" cy="192"/>
                  <a:chOff x="576" y="2112"/>
                  <a:chExt cx="192" cy="192"/>
                </a:xfrm>
              </p:grpSpPr>
              <p:sp>
                <p:nvSpPr>
                  <p:cNvPr id="75802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5803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5801" name="Oval 39"/>
                <p:cNvSpPr>
                  <a:spLocks noChangeArrowheads="1"/>
                </p:cNvSpPr>
                <p:nvPr/>
              </p:nvSpPr>
              <p:spPr bwMode="auto">
                <a:xfrm>
                  <a:off x="576" y="3072"/>
                  <a:ext cx="192" cy="192"/>
                </a:xfrm>
                <a:prstGeom prst="ellipse">
                  <a:avLst/>
                </a:prstGeom>
                <a:noFill/>
                <a:ln w="28575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5797" name="Line 40"/>
              <p:cNvSpPr>
                <a:spLocks noChangeShapeType="1"/>
              </p:cNvSpPr>
              <p:nvPr/>
            </p:nvSpPr>
            <p:spPr bwMode="auto">
              <a:xfrm flipH="1">
                <a:off x="864" y="2496"/>
                <a:ext cx="96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5798" name="Text Box 41"/>
              <p:cNvSpPr txBox="1">
                <a:spLocks noChangeArrowheads="1"/>
              </p:cNvSpPr>
              <p:nvPr/>
            </p:nvSpPr>
            <p:spPr bwMode="auto">
              <a:xfrm>
                <a:off x="768" y="3464"/>
                <a:ext cx="23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srgbClr val="CC0066"/>
                    </a:solidFill>
                    <a:latin typeface="Comic Sans MS" charset="0"/>
                  </a:rPr>
                  <a:t>2</a:t>
                </a:r>
              </a:p>
            </p:txBody>
          </p:sp>
        </p:grpSp>
        <p:grpSp>
          <p:nvGrpSpPr>
            <p:cNvPr id="75784" name="Group 42"/>
            <p:cNvGrpSpPr>
              <a:grpSpLocks/>
            </p:cNvGrpSpPr>
            <p:nvPr/>
          </p:nvGrpSpPr>
          <p:grpSpPr bwMode="auto">
            <a:xfrm>
              <a:off x="1536" y="1536"/>
              <a:ext cx="1728" cy="960"/>
              <a:chOff x="1536" y="1536"/>
              <a:chExt cx="1728" cy="960"/>
            </a:xfrm>
          </p:grpSpPr>
          <p:sp>
            <p:nvSpPr>
              <p:cNvPr id="75785" name="Line 43"/>
              <p:cNvSpPr>
                <a:spLocks noChangeShapeType="1"/>
              </p:cNvSpPr>
              <p:nvPr/>
            </p:nvSpPr>
            <p:spPr bwMode="auto">
              <a:xfrm flipH="1">
                <a:off x="1824" y="1536"/>
                <a:ext cx="14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75786" name="Group 44"/>
              <p:cNvGrpSpPr>
                <a:grpSpLocks/>
              </p:cNvGrpSpPr>
              <p:nvPr/>
            </p:nvGrpSpPr>
            <p:grpSpPr bwMode="auto">
              <a:xfrm>
                <a:off x="1536" y="1920"/>
                <a:ext cx="576" cy="576"/>
                <a:chOff x="1536" y="1920"/>
                <a:chExt cx="576" cy="576"/>
              </a:xfrm>
            </p:grpSpPr>
            <p:grpSp>
              <p:nvGrpSpPr>
                <p:cNvPr id="75787" name="Group 45"/>
                <p:cNvGrpSpPr>
                  <a:grpSpLocks/>
                </p:cNvGrpSpPr>
                <p:nvPr/>
              </p:nvGrpSpPr>
              <p:grpSpPr bwMode="auto">
                <a:xfrm>
                  <a:off x="1536" y="1920"/>
                  <a:ext cx="576" cy="576"/>
                  <a:chOff x="2112" y="1152"/>
                  <a:chExt cx="576" cy="576"/>
                </a:xfrm>
              </p:grpSpPr>
              <p:sp>
                <p:nvSpPr>
                  <p:cNvPr id="75791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1152"/>
                    <a:ext cx="576" cy="576"/>
                  </a:xfrm>
                  <a:prstGeom prst="rect">
                    <a:avLst/>
                  </a:prstGeom>
                  <a:solidFill>
                    <a:srgbClr val="F0E09A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5792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5793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5794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344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5795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536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5788" name="Group 51"/>
                <p:cNvGrpSpPr>
                  <a:grpSpLocks/>
                </p:cNvGrpSpPr>
                <p:nvPr/>
              </p:nvGrpSpPr>
              <p:grpSpPr bwMode="auto">
                <a:xfrm>
                  <a:off x="1728" y="2112"/>
                  <a:ext cx="192" cy="192"/>
                  <a:chOff x="576" y="2112"/>
                  <a:chExt cx="192" cy="192"/>
                </a:xfrm>
              </p:grpSpPr>
              <p:sp>
                <p:nvSpPr>
                  <p:cNvPr id="75789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5790" name="Line 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Alpha-Beta Tic-Tac-Toe Example</a:t>
            </a:r>
          </a:p>
        </p:txBody>
      </p:sp>
      <p:sp>
        <p:nvSpPr>
          <p:cNvPr id="77826" name="Text Box 3"/>
          <p:cNvSpPr txBox="1">
            <a:spLocks noChangeArrowheads="1"/>
          </p:cNvSpPr>
          <p:nvPr/>
        </p:nvSpPr>
        <p:spPr bwMode="auto">
          <a:xfrm>
            <a:off x="5638800" y="1839913"/>
            <a:ext cx="849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9900"/>
                </a:solidFill>
                <a:latin typeface="Symbol" charset="0"/>
              </a:rPr>
              <a:t>a</a:t>
            </a:r>
            <a:r>
              <a:rPr lang="en-US" sz="2400">
                <a:solidFill>
                  <a:srgbClr val="009900"/>
                </a:solidFill>
                <a:latin typeface="Comic Sans MS" charset="0"/>
              </a:rPr>
              <a:t> = 1</a:t>
            </a:r>
            <a:endParaRPr lang="en-US" sz="2400">
              <a:solidFill>
                <a:srgbClr val="009900"/>
              </a:solidFill>
              <a:latin typeface="Comic Sans MS" charset="0"/>
              <a:cs typeface="Times New Roman" charset="0"/>
              <a:sym typeface="Symbol" charset="0"/>
            </a:endParaRPr>
          </a:p>
        </p:txBody>
      </p:sp>
      <p:sp>
        <p:nvSpPr>
          <p:cNvPr id="77827" name="Text Box 4"/>
          <p:cNvSpPr txBox="1">
            <a:spLocks noChangeArrowheads="1"/>
          </p:cNvSpPr>
          <p:nvPr/>
        </p:nvSpPr>
        <p:spPr bwMode="auto">
          <a:xfrm>
            <a:off x="4953000" y="2755900"/>
            <a:ext cx="3835400" cy="1562100"/>
          </a:xfrm>
          <a:prstGeom prst="rect">
            <a:avLst/>
          </a:prstGeom>
          <a:solidFill>
            <a:srgbClr val="ECFFD9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9900"/>
                </a:solidFill>
                <a:latin typeface="Comic Sans MS" charset="0"/>
              </a:rPr>
              <a:t>The alpha value of a MAX</a:t>
            </a:r>
          </a:p>
          <a:p>
            <a:pPr eaLnBrk="1" hangingPunct="1"/>
            <a:r>
              <a:rPr lang="en-US" sz="2400">
                <a:solidFill>
                  <a:srgbClr val="009900"/>
                </a:solidFill>
                <a:latin typeface="Comic Sans MS" charset="0"/>
              </a:rPr>
              <a:t>node is a lower bound on</a:t>
            </a:r>
          </a:p>
          <a:p>
            <a:pPr eaLnBrk="1" hangingPunct="1"/>
            <a:r>
              <a:rPr lang="en-US" sz="2400">
                <a:solidFill>
                  <a:srgbClr val="009900"/>
                </a:solidFill>
                <a:latin typeface="Comic Sans MS" charset="0"/>
              </a:rPr>
              <a:t>the final backed-up value.</a:t>
            </a:r>
          </a:p>
          <a:p>
            <a:pPr eaLnBrk="1" hangingPunct="1"/>
            <a:r>
              <a:rPr lang="en-US" sz="2400">
                <a:solidFill>
                  <a:srgbClr val="009900"/>
                </a:solidFill>
                <a:latin typeface="Comic Sans MS" charset="0"/>
              </a:rPr>
              <a:t>It can never decrease</a:t>
            </a:r>
          </a:p>
        </p:txBody>
      </p:sp>
      <p:grpSp>
        <p:nvGrpSpPr>
          <p:cNvPr id="77828" name="Group 5"/>
          <p:cNvGrpSpPr>
            <a:grpSpLocks/>
          </p:cNvGrpSpPr>
          <p:nvPr/>
        </p:nvGrpSpPr>
        <p:grpSpPr bwMode="auto">
          <a:xfrm>
            <a:off x="914400" y="1524000"/>
            <a:ext cx="4908550" cy="4432300"/>
            <a:chOff x="576" y="960"/>
            <a:chExt cx="3092" cy="2792"/>
          </a:xfrm>
        </p:grpSpPr>
        <p:grpSp>
          <p:nvGrpSpPr>
            <p:cNvPr id="77829" name="Group 6"/>
            <p:cNvGrpSpPr>
              <a:grpSpLocks/>
            </p:cNvGrpSpPr>
            <p:nvPr/>
          </p:nvGrpSpPr>
          <p:grpSpPr bwMode="auto">
            <a:xfrm>
              <a:off x="2976" y="960"/>
              <a:ext cx="692" cy="576"/>
              <a:chOff x="2976" y="960"/>
              <a:chExt cx="692" cy="576"/>
            </a:xfrm>
          </p:grpSpPr>
          <p:grpSp>
            <p:nvGrpSpPr>
              <p:cNvPr id="77871" name="Group 7"/>
              <p:cNvGrpSpPr>
                <a:grpSpLocks/>
              </p:cNvGrpSpPr>
              <p:nvPr/>
            </p:nvGrpSpPr>
            <p:grpSpPr bwMode="auto">
              <a:xfrm>
                <a:off x="2976" y="960"/>
                <a:ext cx="576" cy="576"/>
                <a:chOff x="2112" y="1152"/>
                <a:chExt cx="576" cy="576"/>
              </a:xfrm>
            </p:grpSpPr>
            <p:sp>
              <p:nvSpPr>
                <p:cNvPr id="77873" name="Rectangle 8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576" cy="576"/>
                </a:xfrm>
                <a:prstGeom prst="rect">
                  <a:avLst/>
                </a:prstGeom>
                <a:solidFill>
                  <a:srgbClr val="DCFFB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874" name="Line 9"/>
                <p:cNvSpPr>
                  <a:spLocks noChangeShapeType="1"/>
                </p:cNvSpPr>
                <p:nvPr/>
              </p:nvSpPr>
              <p:spPr bwMode="auto">
                <a:xfrm>
                  <a:off x="2304" y="115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7875" name="Line 10"/>
                <p:cNvSpPr>
                  <a:spLocks noChangeShapeType="1"/>
                </p:cNvSpPr>
                <p:nvPr/>
              </p:nvSpPr>
              <p:spPr bwMode="auto">
                <a:xfrm>
                  <a:off x="2496" y="115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7876" name="Line 11"/>
                <p:cNvSpPr>
                  <a:spLocks noChangeShapeType="1"/>
                </p:cNvSpPr>
                <p:nvPr/>
              </p:nvSpPr>
              <p:spPr bwMode="auto">
                <a:xfrm>
                  <a:off x="2112" y="1344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7877" name="Line 12"/>
                <p:cNvSpPr>
                  <a:spLocks noChangeShapeType="1"/>
                </p:cNvSpPr>
                <p:nvPr/>
              </p:nvSpPr>
              <p:spPr bwMode="auto">
                <a:xfrm>
                  <a:off x="2112" y="1536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77872" name="Text Box 13"/>
              <p:cNvSpPr txBox="1">
                <a:spLocks noChangeArrowheads="1"/>
              </p:cNvSpPr>
              <p:nvPr/>
            </p:nvSpPr>
            <p:spPr bwMode="auto">
              <a:xfrm>
                <a:off x="3552" y="1062"/>
                <a:ext cx="11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US" sz="3600">
                  <a:solidFill>
                    <a:srgbClr val="009900"/>
                  </a:solidFill>
                  <a:cs typeface="Times New Roman" charset="0"/>
                  <a:sym typeface="Symbol" charset="0"/>
                </a:endParaRPr>
              </a:p>
            </p:txBody>
          </p:sp>
        </p:grpSp>
        <p:grpSp>
          <p:nvGrpSpPr>
            <p:cNvPr id="77830" name="Group 14"/>
            <p:cNvGrpSpPr>
              <a:grpSpLocks/>
            </p:cNvGrpSpPr>
            <p:nvPr/>
          </p:nvGrpSpPr>
          <p:grpSpPr bwMode="auto">
            <a:xfrm>
              <a:off x="1824" y="2496"/>
              <a:ext cx="1344" cy="1256"/>
              <a:chOff x="1824" y="2496"/>
              <a:chExt cx="1344" cy="1256"/>
            </a:xfrm>
          </p:grpSpPr>
          <p:grpSp>
            <p:nvGrpSpPr>
              <p:cNvPr id="77858" name="Group 15"/>
              <p:cNvGrpSpPr>
                <a:grpSpLocks/>
              </p:cNvGrpSpPr>
              <p:nvPr/>
            </p:nvGrpSpPr>
            <p:grpSpPr bwMode="auto">
              <a:xfrm>
                <a:off x="2592" y="2880"/>
                <a:ext cx="576" cy="576"/>
                <a:chOff x="2592" y="2880"/>
                <a:chExt cx="576" cy="576"/>
              </a:xfrm>
            </p:grpSpPr>
            <p:grpSp>
              <p:nvGrpSpPr>
                <p:cNvPr id="77861" name="Group 16"/>
                <p:cNvGrpSpPr>
                  <a:grpSpLocks/>
                </p:cNvGrpSpPr>
                <p:nvPr/>
              </p:nvGrpSpPr>
              <p:grpSpPr bwMode="auto">
                <a:xfrm>
                  <a:off x="2592" y="2880"/>
                  <a:ext cx="576" cy="576"/>
                  <a:chOff x="2112" y="1152"/>
                  <a:chExt cx="576" cy="576"/>
                </a:xfrm>
              </p:grpSpPr>
              <p:sp>
                <p:nvSpPr>
                  <p:cNvPr id="77866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1152"/>
                    <a:ext cx="576" cy="576"/>
                  </a:xfrm>
                  <a:prstGeom prst="rect">
                    <a:avLst/>
                  </a:prstGeom>
                  <a:solidFill>
                    <a:srgbClr val="DCFFB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7867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7868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7869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344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7870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536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7862" name="Group 22"/>
                <p:cNvGrpSpPr>
                  <a:grpSpLocks/>
                </p:cNvGrpSpPr>
                <p:nvPr/>
              </p:nvGrpSpPr>
              <p:grpSpPr bwMode="auto">
                <a:xfrm>
                  <a:off x="2784" y="3072"/>
                  <a:ext cx="192" cy="192"/>
                  <a:chOff x="576" y="2112"/>
                  <a:chExt cx="192" cy="192"/>
                </a:xfrm>
              </p:grpSpPr>
              <p:sp>
                <p:nvSpPr>
                  <p:cNvPr id="77864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7865" name="Line 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7863" name="Oval 25"/>
                <p:cNvSpPr>
                  <a:spLocks noChangeArrowheads="1"/>
                </p:cNvSpPr>
                <p:nvPr/>
              </p:nvSpPr>
              <p:spPr bwMode="auto">
                <a:xfrm>
                  <a:off x="2592" y="2880"/>
                  <a:ext cx="192" cy="192"/>
                </a:xfrm>
                <a:prstGeom prst="ellipse">
                  <a:avLst/>
                </a:prstGeom>
                <a:noFill/>
                <a:ln w="28575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7859" name="Line 26"/>
              <p:cNvSpPr>
                <a:spLocks noChangeShapeType="1"/>
              </p:cNvSpPr>
              <p:nvPr/>
            </p:nvSpPr>
            <p:spPr bwMode="auto">
              <a:xfrm>
                <a:off x="1824" y="2496"/>
                <a:ext cx="105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7860" name="Text Box 27"/>
              <p:cNvSpPr txBox="1">
                <a:spLocks noChangeArrowheads="1"/>
              </p:cNvSpPr>
              <p:nvPr/>
            </p:nvSpPr>
            <p:spPr bwMode="auto">
              <a:xfrm>
                <a:off x="2784" y="3464"/>
                <a:ext cx="20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srgbClr val="CC0066"/>
                    </a:solidFill>
                    <a:latin typeface="Comic Sans MS" charset="0"/>
                  </a:rPr>
                  <a:t>1</a:t>
                </a:r>
              </a:p>
            </p:txBody>
          </p:sp>
        </p:grpSp>
        <p:sp>
          <p:nvSpPr>
            <p:cNvPr id="77831" name="Text Box 28"/>
            <p:cNvSpPr txBox="1">
              <a:spLocks noChangeArrowheads="1"/>
            </p:cNvSpPr>
            <p:nvPr/>
          </p:nvSpPr>
          <p:spPr bwMode="auto">
            <a:xfrm>
              <a:off x="2160" y="2119"/>
              <a:ext cx="5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3300"/>
                  </a:solidFill>
                  <a:latin typeface="Symbol" charset="0"/>
                </a:rPr>
                <a:t>b</a:t>
              </a:r>
              <a:r>
                <a:rPr lang="en-US" sz="2400">
                  <a:solidFill>
                    <a:srgbClr val="FF3300"/>
                  </a:solidFill>
                  <a:latin typeface="Comic Sans MS" charset="0"/>
                </a:rPr>
                <a:t> = 1</a:t>
              </a:r>
              <a:endParaRPr lang="en-US" sz="3600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endParaRPr>
            </a:p>
          </p:txBody>
        </p:sp>
        <p:grpSp>
          <p:nvGrpSpPr>
            <p:cNvPr id="77832" name="Group 29"/>
            <p:cNvGrpSpPr>
              <a:grpSpLocks/>
            </p:cNvGrpSpPr>
            <p:nvPr/>
          </p:nvGrpSpPr>
          <p:grpSpPr bwMode="auto">
            <a:xfrm>
              <a:off x="576" y="2496"/>
              <a:ext cx="1248" cy="1256"/>
              <a:chOff x="576" y="2496"/>
              <a:chExt cx="1248" cy="1256"/>
            </a:xfrm>
          </p:grpSpPr>
          <p:grpSp>
            <p:nvGrpSpPr>
              <p:cNvPr id="77845" name="Group 30"/>
              <p:cNvGrpSpPr>
                <a:grpSpLocks/>
              </p:cNvGrpSpPr>
              <p:nvPr/>
            </p:nvGrpSpPr>
            <p:grpSpPr bwMode="auto">
              <a:xfrm>
                <a:off x="576" y="2880"/>
                <a:ext cx="576" cy="576"/>
                <a:chOff x="576" y="2880"/>
                <a:chExt cx="576" cy="576"/>
              </a:xfrm>
            </p:grpSpPr>
            <p:grpSp>
              <p:nvGrpSpPr>
                <p:cNvPr id="77848" name="Group 31"/>
                <p:cNvGrpSpPr>
                  <a:grpSpLocks/>
                </p:cNvGrpSpPr>
                <p:nvPr/>
              </p:nvGrpSpPr>
              <p:grpSpPr bwMode="auto">
                <a:xfrm>
                  <a:off x="576" y="2880"/>
                  <a:ext cx="576" cy="576"/>
                  <a:chOff x="2112" y="1152"/>
                  <a:chExt cx="576" cy="576"/>
                </a:xfrm>
              </p:grpSpPr>
              <p:sp>
                <p:nvSpPr>
                  <p:cNvPr id="77853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1152"/>
                    <a:ext cx="576" cy="576"/>
                  </a:xfrm>
                  <a:prstGeom prst="rect">
                    <a:avLst/>
                  </a:prstGeom>
                  <a:solidFill>
                    <a:srgbClr val="DCFFB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7854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7855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7856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344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7857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536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7849" name="Group 37"/>
                <p:cNvGrpSpPr>
                  <a:grpSpLocks/>
                </p:cNvGrpSpPr>
                <p:nvPr/>
              </p:nvGrpSpPr>
              <p:grpSpPr bwMode="auto">
                <a:xfrm>
                  <a:off x="768" y="3072"/>
                  <a:ext cx="192" cy="192"/>
                  <a:chOff x="576" y="2112"/>
                  <a:chExt cx="192" cy="192"/>
                </a:xfrm>
              </p:grpSpPr>
              <p:sp>
                <p:nvSpPr>
                  <p:cNvPr id="77851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7852" name="Line 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7850" name="Oval 40"/>
                <p:cNvSpPr>
                  <a:spLocks noChangeArrowheads="1"/>
                </p:cNvSpPr>
                <p:nvPr/>
              </p:nvSpPr>
              <p:spPr bwMode="auto">
                <a:xfrm>
                  <a:off x="576" y="3072"/>
                  <a:ext cx="192" cy="192"/>
                </a:xfrm>
                <a:prstGeom prst="ellipse">
                  <a:avLst/>
                </a:prstGeom>
                <a:noFill/>
                <a:ln w="28575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7846" name="Line 41"/>
              <p:cNvSpPr>
                <a:spLocks noChangeShapeType="1"/>
              </p:cNvSpPr>
              <p:nvPr/>
            </p:nvSpPr>
            <p:spPr bwMode="auto">
              <a:xfrm flipH="1">
                <a:off x="864" y="2496"/>
                <a:ext cx="96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7847" name="Text Box 42"/>
              <p:cNvSpPr txBox="1">
                <a:spLocks noChangeArrowheads="1"/>
              </p:cNvSpPr>
              <p:nvPr/>
            </p:nvSpPr>
            <p:spPr bwMode="auto">
              <a:xfrm>
                <a:off x="768" y="3464"/>
                <a:ext cx="23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srgbClr val="CC0066"/>
                    </a:solidFill>
                    <a:latin typeface="Comic Sans MS" charset="0"/>
                  </a:rPr>
                  <a:t>2</a:t>
                </a:r>
              </a:p>
            </p:txBody>
          </p:sp>
        </p:grpSp>
        <p:grpSp>
          <p:nvGrpSpPr>
            <p:cNvPr id="77833" name="Group 43"/>
            <p:cNvGrpSpPr>
              <a:grpSpLocks/>
            </p:cNvGrpSpPr>
            <p:nvPr/>
          </p:nvGrpSpPr>
          <p:grpSpPr bwMode="auto">
            <a:xfrm>
              <a:off x="1536" y="1536"/>
              <a:ext cx="1728" cy="960"/>
              <a:chOff x="1536" y="1536"/>
              <a:chExt cx="1728" cy="960"/>
            </a:xfrm>
          </p:grpSpPr>
          <p:sp>
            <p:nvSpPr>
              <p:cNvPr id="77834" name="Line 44"/>
              <p:cNvSpPr>
                <a:spLocks noChangeShapeType="1"/>
              </p:cNvSpPr>
              <p:nvPr/>
            </p:nvSpPr>
            <p:spPr bwMode="auto">
              <a:xfrm flipH="1">
                <a:off x="1824" y="1536"/>
                <a:ext cx="14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77835" name="Group 45"/>
              <p:cNvGrpSpPr>
                <a:grpSpLocks/>
              </p:cNvGrpSpPr>
              <p:nvPr/>
            </p:nvGrpSpPr>
            <p:grpSpPr bwMode="auto">
              <a:xfrm>
                <a:off x="1536" y="1920"/>
                <a:ext cx="576" cy="576"/>
                <a:chOff x="1536" y="1920"/>
                <a:chExt cx="576" cy="576"/>
              </a:xfrm>
            </p:grpSpPr>
            <p:grpSp>
              <p:nvGrpSpPr>
                <p:cNvPr id="77836" name="Group 46"/>
                <p:cNvGrpSpPr>
                  <a:grpSpLocks/>
                </p:cNvGrpSpPr>
                <p:nvPr/>
              </p:nvGrpSpPr>
              <p:grpSpPr bwMode="auto">
                <a:xfrm>
                  <a:off x="1536" y="1920"/>
                  <a:ext cx="576" cy="576"/>
                  <a:chOff x="2112" y="1152"/>
                  <a:chExt cx="576" cy="576"/>
                </a:xfrm>
              </p:grpSpPr>
              <p:sp>
                <p:nvSpPr>
                  <p:cNvPr id="77840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1152"/>
                    <a:ext cx="576" cy="576"/>
                  </a:xfrm>
                  <a:prstGeom prst="rect">
                    <a:avLst/>
                  </a:prstGeom>
                  <a:solidFill>
                    <a:srgbClr val="F0E09A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7841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7842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7843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344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7844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536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7837" name="Group 52"/>
                <p:cNvGrpSpPr>
                  <a:grpSpLocks/>
                </p:cNvGrpSpPr>
                <p:nvPr/>
              </p:nvGrpSpPr>
              <p:grpSpPr bwMode="auto">
                <a:xfrm>
                  <a:off x="1728" y="2112"/>
                  <a:ext cx="192" cy="192"/>
                  <a:chOff x="576" y="2112"/>
                  <a:chExt cx="192" cy="192"/>
                </a:xfrm>
              </p:grpSpPr>
              <p:sp>
                <p:nvSpPr>
                  <p:cNvPr id="77838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7839" name="Line 5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Alpha-Beta Tic-Tac-Toe Example</a:t>
            </a:r>
          </a:p>
        </p:txBody>
      </p:sp>
      <p:sp>
        <p:nvSpPr>
          <p:cNvPr id="79874" name="Text Box 3"/>
          <p:cNvSpPr txBox="1">
            <a:spLocks noChangeArrowheads="1"/>
          </p:cNvSpPr>
          <p:nvPr/>
        </p:nvSpPr>
        <p:spPr bwMode="auto">
          <a:xfrm>
            <a:off x="5638800" y="1839913"/>
            <a:ext cx="849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9900"/>
                </a:solidFill>
                <a:latin typeface="Symbol" charset="0"/>
              </a:rPr>
              <a:t>a</a:t>
            </a:r>
            <a:r>
              <a:rPr lang="en-US" sz="2400">
                <a:solidFill>
                  <a:srgbClr val="009900"/>
                </a:solidFill>
                <a:latin typeface="Comic Sans MS" charset="0"/>
              </a:rPr>
              <a:t> = </a:t>
            </a:r>
            <a:r>
              <a:rPr lang="en-US" sz="2400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1</a:t>
            </a:r>
          </a:p>
        </p:txBody>
      </p:sp>
      <p:grpSp>
        <p:nvGrpSpPr>
          <p:cNvPr id="79875" name="Group 4"/>
          <p:cNvGrpSpPr>
            <a:grpSpLocks/>
          </p:cNvGrpSpPr>
          <p:nvPr/>
        </p:nvGrpSpPr>
        <p:grpSpPr bwMode="auto">
          <a:xfrm>
            <a:off x="914400" y="1524000"/>
            <a:ext cx="4908550" cy="4432300"/>
            <a:chOff x="576" y="960"/>
            <a:chExt cx="3092" cy="2792"/>
          </a:xfrm>
        </p:grpSpPr>
        <p:grpSp>
          <p:nvGrpSpPr>
            <p:cNvPr id="79908" name="Group 5"/>
            <p:cNvGrpSpPr>
              <a:grpSpLocks/>
            </p:cNvGrpSpPr>
            <p:nvPr/>
          </p:nvGrpSpPr>
          <p:grpSpPr bwMode="auto">
            <a:xfrm>
              <a:off x="2976" y="960"/>
              <a:ext cx="692" cy="576"/>
              <a:chOff x="2976" y="960"/>
              <a:chExt cx="692" cy="576"/>
            </a:xfrm>
          </p:grpSpPr>
          <p:grpSp>
            <p:nvGrpSpPr>
              <p:cNvPr id="79950" name="Group 6"/>
              <p:cNvGrpSpPr>
                <a:grpSpLocks/>
              </p:cNvGrpSpPr>
              <p:nvPr/>
            </p:nvGrpSpPr>
            <p:grpSpPr bwMode="auto">
              <a:xfrm>
                <a:off x="2976" y="960"/>
                <a:ext cx="576" cy="576"/>
                <a:chOff x="2112" y="1152"/>
                <a:chExt cx="576" cy="576"/>
              </a:xfrm>
            </p:grpSpPr>
            <p:sp>
              <p:nvSpPr>
                <p:cNvPr id="79952" name="Rectangle 7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576" cy="576"/>
                </a:xfrm>
                <a:prstGeom prst="rect">
                  <a:avLst/>
                </a:prstGeom>
                <a:solidFill>
                  <a:srgbClr val="DCFFB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953" name="Line 8"/>
                <p:cNvSpPr>
                  <a:spLocks noChangeShapeType="1"/>
                </p:cNvSpPr>
                <p:nvPr/>
              </p:nvSpPr>
              <p:spPr bwMode="auto">
                <a:xfrm>
                  <a:off x="2304" y="115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9954" name="Line 9"/>
                <p:cNvSpPr>
                  <a:spLocks noChangeShapeType="1"/>
                </p:cNvSpPr>
                <p:nvPr/>
              </p:nvSpPr>
              <p:spPr bwMode="auto">
                <a:xfrm>
                  <a:off x="2496" y="115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9955" name="Line 10"/>
                <p:cNvSpPr>
                  <a:spLocks noChangeShapeType="1"/>
                </p:cNvSpPr>
                <p:nvPr/>
              </p:nvSpPr>
              <p:spPr bwMode="auto">
                <a:xfrm>
                  <a:off x="2112" y="1344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9956" name="Line 11"/>
                <p:cNvSpPr>
                  <a:spLocks noChangeShapeType="1"/>
                </p:cNvSpPr>
                <p:nvPr/>
              </p:nvSpPr>
              <p:spPr bwMode="auto">
                <a:xfrm>
                  <a:off x="2112" y="1536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79951" name="Text Box 12"/>
              <p:cNvSpPr txBox="1">
                <a:spLocks noChangeArrowheads="1"/>
              </p:cNvSpPr>
              <p:nvPr/>
            </p:nvSpPr>
            <p:spPr bwMode="auto">
              <a:xfrm>
                <a:off x="3552" y="1062"/>
                <a:ext cx="11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US" sz="3600">
                  <a:solidFill>
                    <a:srgbClr val="009900"/>
                  </a:solidFill>
                  <a:cs typeface="Times New Roman" charset="0"/>
                  <a:sym typeface="Symbol" charset="0"/>
                </a:endParaRPr>
              </a:p>
            </p:txBody>
          </p:sp>
        </p:grpSp>
        <p:grpSp>
          <p:nvGrpSpPr>
            <p:cNvPr id="79909" name="Group 13"/>
            <p:cNvGrpSpPr>
              <a:grpSpLocks/>
            </p:cNvGrpSpPr>
            <p:nvPr/>
          </p:nvGrpSpPr>
          <p:grpSpPr bwMode="auto">
            <a:xfrm>
              <a:off x="1824" y="2496"/>
              <a:ext cx="1344" cy="1256"/>
              <a:chOff x="1824" y="2496"/>
              <a:chExt cx="1344" cy="1256"/>
            </a:xfrm>
          </p:grpSpPr>
          <p:grpSp>
            <p:nvGrpSpPr>
              <p:cNvPr id="79937" name="Group 14"/>
              <p:cNvGrpSpPr>
                <a:grpSpLocks/>
              </p:cNvGrpSpPr>
              <p:nvPr/>
            </p:nvGrpSpPr>
            <p:grpSpPr bwMode="auto">
              <a:xfrm>
                <a:off x="2592" y="2880"/>
                <a:ext cx="576" cy="576"/>
                <a:chOff x="2592" y="2880"/>
                <a:chExt cx="576" cy="576"/>
              </a:xfrm>
            </p:grpSpPr>
            <p:grpSp>
              <p:nvGrpSpPr>
                <p:cNvPr id="79940" name="Group 15"/>
                <p:cNvGrpSpPr>
                  <a:grpSpLocks/>
                </p:cNvGrpSpPr>
                <p:nvPr/>
              </p:nvGrpSpPr>
              <p:grpSpPr bwMode="auto">
                <a:xfrm>
                  <a:off x="2592" y="2880"/>
                  <a:ext cx="576" cy="576"/>
                  <a:chOff x="2112" y="1152"/>
                  <a:chExt cx="576" cy="576"/>
                </a:xfrm>
              </p:grpSpPr>
              <p:sp>
                <p:nvSpPr>
                  <p:cNvPr id="79945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1152"/>
                    <a:ext cx="576" cy="576"/>
                  </a:xfrm>
                  <a:prstGeom prst="rect">
                    <a:avLst/>
                  </a:prstGeom>
                  <a:solidFill>
                    <a:srgbClr val="DCFFB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9946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9947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9948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344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9949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536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9941" name="Group 21"/>
                <p:cNvGrpSpPr>
                  <a:grpSpLocks/>
                </p:cNvGrpSpPr>
                <p:nvPr/>
              </p:nvGrpSpPr>
              <p:grpSpPr bwMode="auto">
                <a:xfrm>
                  <a:off x="2784" y="3072"/>
                  <a:ext cx="192" cy="192"/>
                  <a:chOff x="576" y="2112"/>
                  <a:chExt cx="192" cy="192"/>
                </a:xfrm>
              </p:grpSpPr>
              <p:sp>
                <p:nvSpPr>
                  <p:cNvPr id="79943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9944" name="Line 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9942" name="Oval 24"/>
                <p:cNvSpPr>
                  <a:spLocks noChangeArrowheads="1"/>
                </p:cNvSpPr>
                <p:nvPr/>
              </p:nvSpPr>
              <p:spPr bwMode="auto">
                <a:xfrm>
                  <a:off x="2592" y="2880"/>
                  <a:ext cx="192" cy="192"/>
                </a:xfrm>
                <a:prstGeom prst="ellipse">
                  <a:avLst/>
                </a:prstGeom>
                <a:noFill/>
                <a:ln w="28575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9938" name="Line 25"/>
              <p:cNvSpPr>
                <a:spLocks noChangeShapeType="1"/>
              </p:cNvSpPr>
              <p:nvPr/>
            </p:nvSpPr>
            <p:spPr bwMode="auto">
              <a:xfrm>
                <a:off x="1824" y="2496"/>
                <a:ext cx="105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9939" name="Text Box 26"/>
              <p:cNvSpPr txBox="1">
                <a:spLocks noChangeArrowheads="1"/>
              </p:cNvSpPr>
              <p:nvPr/>
            </p:nvSpPr>
            <p:spPr bwMode="auto">
              <a:xfrm>
                <a:off x="2784" y="3464"/>
                <a:ext cx="20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srgbClr val="CC0066"/>
                    </a:solidFill>
                    <a:latin typeface="Comic Sans MS" charset="0"/>
                  </a:rPr>
                  <a:t>1</a:t>
                </a:r>
              </a:p>
            </p:txBody>
          </p:sp>
        </p:grpSp>
        <p:sp>
          <p:nvSpPr>
            <p:cNvPr id="79910" name="Text Box 27"/>
            <p:cNvSpPr txBox="1">
              <a:spLocks noChangeArrowheads="1"/>
            </p:cNvSpPr>
            <p:nvPr/>
          </p:nvSpPr>
          <p:spPr bwMode="auto">
            <a:xfrm>
              <a:off x="2160" y="2119"/>
              <a:ext cx="5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3300"/>
                  </a:solidFill>
                  <a:latin typeface="Symbol" charset="0"/>
                </a:rPr>
                <a:t>b</a:t>
              </a:r>
              <a:r>
                <a:rPr lang="en-US" sz="2400">
                  <a:solidFill>
                    <a:srgbClr val="FF3300"/>
                  </a:solidFill>
                  <a:latin typeface="Comic Sans MS" charset="0"/>
                </a:rPr>
                <a:t> = 1</a:t>
              </a:r>
              <a:endParaRPr lang="en-US" sz="3600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endParaRPr>
            </a:p>
          </p:txBody>
        </p:sp>
        <p:grpSp>
          <p:nvGrpSpPr>
            <p:cNvPr id="79911" name="Group 28"/>
            <p:cNvGrpSpPr>
              <a:grpSpLocks/>
            </p:cNvGrpSpPr>
            <p:nvPr/>
          </p:nvGrpSpPr>
          <p:grpSpPr bwMode="auto">
            <a:xfrm>
              <a:off x="576" y="2496"/>
              <a:ext cx="1248" cy="1256"/>
              <a:chOff x="576" y="2496"/>
              <a:chExt cx="1248" cy="1256"/>
            </a:xfrm>
          </p:grpSpPr>
          <p:grpSp>
            <p:nvGrpSpPr>
              <p:cNvPr id="79924" name="Group 29"/>
              <p:cNvGrpSpPr>
                <a:grpSpLocks/>
              </p:cNvGrpSpPr>
              <p:nvPr/>
            </p:nvGrpSpPr>
            <p:grpSpPr bwMode="auto">
              <a:xfrm>
                <a:off x="576" y="2880"/>
                <a:ext cx="576" cy="576"/>
                <a:chOff x="576" y="2880"/>
                <a:chExt cx="576" cy="576"/>
              </a:xfrm>
            </p:grpSpPr>
            <p:grpSp>
              <p:nvGrpSpPr>
                <p:cNvPr id="79927" name="Group 30"/>
                <p:cNvGrpSpPr>
                  <a:grpSpLocks/>
                </p:cNvGrpSpPr>
                <p:nvPr/>
              </p:nvGrpSpPr>
              <p:grpSpPr bwMode="auto">
                <a:xfrm>
                  <a:off x="576" y="2880"/>
                  <a:ext cx="576" cy="576"/>
                  <a:chOff x="2112" y="1152"/>
                  <a:chExt cx="576" cy="576"/>
                </a:xfrm>
              </p:grpSpPr>
              <p:sp>
                <p:nvSpPr>
                  <p:cNvPr id="79932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1152"/>
                    <a:ext cx="576" cy="576"/>
                  </a:xfrm>
                  <a:prstGeom prst="rect">
                    <a:avLst/>
                  </a:prstGeom>
                  <a:solidFill>
                    <a:srgbClr val="DCFFB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9933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9934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9935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344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9936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536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9928" name="Group 36"/>
                <p:cNvGrpSpPr>
                  <a:grpSpLocks/>
                </p:cNvGrpSpPr>
                <p:nvPr/>
              </p:nvGrpSpPr>
              <p:grpSpPr bwMode="auto">
                <a:xfrm>
                  <a:off x="768" y="3072"/>
                  <a:ext cx="192" cy="192"/>
                  <a:chOff x="576" y="2112"/>
                  <a:chExt cx="192" cy="192"/>
                </a:xfrm>
              </p:grpSpPr>
              <p:sp>
                <p:nvSpPr>
                  <p:cNvPr id="79930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9931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9929" name="Oval 39"/>
                <p:cNvSpPr>
                  <a:spLocks noChangeArrowheads="1"/>
                </p:cNvSpPr>
                <p:nvPr/>
              </p:nvSpPr>
              <p:spPr bwMode="auto">
                <a:xfrm>
                  <a:off x="576" y="3072"/>
                  <a:ext cx="192" cy="192"/>
                </a:xfrm>
                <a:prstGeom prst="ellipse">
                  <a:avLst/>
                </a:prstGeom>
                <a:noFill/>
                <a:ln w="28575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9925" name="Line 40"/>
              <p:cNvSpPr>
                <a:spLocks noChangeShapeType="1"/>
              </p:cNvSpPr>
              <p:nvPr/>
            </p:nvSpPr>
            <p:spPr bwMode="auto">
              <a:xfrm flipH="1">
                <a:off x="864" y="2496"/>
                <a:ext cx="96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9926" name="Text Box 41"/>
              <p:cNvSpPr txBox="1">
                <a:spLocks noChangeArrowheads="1"/>
              </p:cNvSpPr>
              <p:nvPr/>
            </p:nvSpPr>
            <p:spPr bwMode="auto">
              <a:xfrm>
                <a:off x="768" y="3464"/>
                <a:ext cx="23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srgbClr val="CC0066"/>
                    </a:solidFill>
                    <a:latin typeface="Comic Sans MS" charset="0"/>
                  </a:rPr>
                  <a:t>2</a:t>
                </a:r>
              </a:p>
            </p:txBody>
          </p:sp>
        </p:grpSp>
        <p:grpSp>
          <p:nvGrpSpPr>
            <p:cNvPr id="79912" name="Group 42"/>
            <p:cNvGrpSpPr>
              <a:grpSpLocks/>
            </p:cNvGrpSpPr>
            <p:nvPr/>
          </p:nvGrpSpPr>
          <p:grpSpPr bwMode="auto">
            <a:xfrm>
              <a:off x="1536" y="1536"/>
              <a:ext cx="1728" cy="960"/>
              <a:chOff x="1536" y="1536"/>
              <a:chExt cx="1728" cy="960"/>
            </a:xfrm>
          </p:grpSpPr>
          <p:sp>
            <p:nvSpPr>
              <p:cNvPr id="79913" name="Line 43"/>
              <p:cNvSpPr>
                <a:spLocks noChangeShapeType="1"/>
              </p:cNvSpPr>
              <p:nvPr/>
            </p:nvSpPr>
            <p:spPr bwMode="auto">
              <a:xfrm flipH="1">
                <a:off x="1824" y="1536"/>
                <a:ext cx="14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79914" name="Group 44"/>
              <p:cNvGrpSpPr>
                <a:grpSpLocks/>
              </p:cNvGrpSpPr>
              <p:nvPr/>
            </p:nvGrpSpPr>
            <p:grpSpPr bwMode="auto">
              <a:xfrm>
                <a:off x="1536" y="1920"/>
                <a:ext cx="576" cy="576"/>
                <a:chOff x="1536" y="1920"/>
                <a:chExt cx="576" cy="576"/>
              </a:xfrm>
            </p:grpSpPr>
            <p:grpSp>
              <p:nvGrpSpPr>
                <p:cNvPr id="79915" name="Group 45"/>
                <p:cNvGrpSpPr>
                  <a:grpSpLocks/>
                </p:cNvGrpSpPr>
                <p:nvPr/>
              </p:nvGrpSpPr>
              <p:grpSpPr bwMode="auto">
                <a:xfrm>
                  <a:off x="1536" y="1920"/>
                  <a:ext cx="576" cy="576"/>
                  <a:chOff x="2112" y="1152"/>
                  <a:chExt cx="576" cy="576"/>
                </a:xfrm>
              </p:grpSpPr>
              <p:sp>
                <p:nvSpPr>
                  <p:cNvPr id="79919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1152"/>
                    <a:ext cx="576" cy="576"/>
                  </a:xfrm>
                  <a:prstGeom prst="rect">
                    <a:avLst/>
                  </a:prstGeom>
                  <a:solidFill>
                    <a:srgbClr val="F0E09A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9920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9921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9922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344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9923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536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9916" name="Group 51"/>
                <p:cNvGrpSpPr>
                  <a:grpSpLocks/>
                </p:cNvGrpSpPr>
                <p:nvPr/>
              </p:nvGrpSpPr>
              <p:grpSpPr bwMode="auto">
                <a:xfrm>
                  <a:off x="1728" y="2112"/>
                  <a:ext cx="192" cy="192"/>
                  <a:chOff x="576" y="2112"/>
                  <a:chExt cx="192" cy="192"/>
                </a:xfrm>
              </p:grpSpPr>
              <p:sp>
                <p:nvSpPr>
                  <p:cNvPr id="79917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9918" name="Line 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79876" name="Group 54"/>
          <p:cNvGrpSpPr>
            <a:grpSpLocks/>
          </p:cNvGrpSpPr>
          <p:nvPr/>
        </p:nvGrpSpPr>
        <p:grpSpPr bwMode="auto">
          <a:xfrm>
            <a:off x="5181600" y="2438400"/>
            <a:ext cx="3479800" cy="3517900"/>
            <a:chOff x="3264" y="1536"/>
            <a:chExt cx="2192" cy="2216"/>
          </a:xfrm>
        </p:grpSpPr>
        <p:grpSp>
          <p:nvGrpSpPr>
            <p:cNvPr id="79877" name="Group 55"/>
            <p:cNvGrpSpPr>
              <a:grpSpLocks/>
            </p:cNvGrpSpPr>
            <p:nvPr/>
          </p:nvGrpSpPr>
          <p:grpSpPr bwMode="auto">
            <a:xfrm>
              <a:off x="3264" y="1536"/>
              <a:ext cx="1652" cy="2216"/>
              <a:chOff x="3264" y="1536"/>
              <a:chExt cx="1652" cy="2216"/>
            </a:xfrm>
          </p:grpSpPr>
          <p:grpSp>
            <p:nvGrpSpPr>
              <p:cNvPr id="79879" name="Group 56"/>
              <p:cNvGrpSpPr>
                <a:grpSpLocks/>
              </p:cNvGrpSpPr>
              <p:nvPr/>
            </p:nvGrpSpPr>
            <p:grpSpPr bwMode="auto">
              <a:xfrm>
                <a:off x="3264" y="1536"/>
                <a:ext cx="1652" cy="960"/>
                <a:chOff x="3264" y="1536"/>
                <a:chExt cx="1652" cy="960"/>
              </a:xfrm>
            </p:grpSpPr>
            <p:grpSp>
              <p:nvGrpSpPr>
                <p:cNvPr id="79895" name="Group 57"/>
                <p:cNvGrpSpPr>
                  <a:grpSpLocks/>
                </p:cNvGrpSpPr>
                <p:nvPr/>
              </p:nvGrpSpPr>
              <p:grpSpPr bwMode="auto">
                <a:xfrm>
                  <a:off x="3264" y="1536"/>
                  <a:ext cx="1536" cy="960"/>
                  <a:chOff x="3264" y="1536"/>
                  <a:chExt cx="1536" cy="960"/>
                </a:xfrm>
              </p:grpSpPr>
              <p:grpSp>
                <p:nvGrpSpPr>
                  <p:cNvPr id="79897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4224" y="1920"/>
                    <a:ext cx="576" cy="576"/>
                    <a:chOff x="4224" y="1920"/>
                    <a:chExt cx="576" cy="576"/>
                  </a:xfrm>
                </p:grpSpPr>
                <p:grpSp>
                  <p:nvGrpSpPr>
                    <p:cNvPr id="79899" name="Group 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24" y="1920"/>
                      <a:ext cx="576" cy="576"/>
                      <a:chOff x="2112" y="1152"/>
                      <a:chExt cx="576" cy="576"/>
                    </a:xfrm>
                  </p:grpSpPr>
                  <p:sp>
                    <p:nvSpPr>
                      <p:cNvPr id="79903" name="Rectangle 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112" y="1152"/>
                        <a:ext cx="576" cy="576"/>
                      </a:xfrm>
                      <a:prstGeom prst="rect">
                        <a:avLst/>
                      </a:prstGeom>
                      <a:solidFill>
                        <a:srgbClr val="F0E09A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9904" name="Line 6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152"/>
                        <a:ext cx="0" cy="57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9905" name="Line 6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1152"/>
                        <a:ext cx="0" cy="57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9906" name="Line 6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12" y="1344"/>
                        <a:ext cx="57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9907" name="Line 6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12" y="1536"/>
                        <a:ext cx="57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79900" name="Group 6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24" y="2112"/>
                      <a:ext cx="192" cy="192"/>
                      <a:chOff x="576" y="2112"/>
                      <a:chExt cx="192" cy="192"/>
                    </a:xfrm>
                  </p:grpSpPr>
                  <p:sp>
                    <p:nvSpPr>
                      <p:cNvPr id="79901" name="Line 6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76" y="2112"/>
                        <a:ext cx="192" cy="19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99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9902" name="Line 6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" y="2112"/>
                        <a:ext cx="192" cy="19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99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79898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3264" y="1536"/>
                    <a:ext cx="1248" cy="38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9896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4800" y="2071"/>
                  <a:ext cx="1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endParaRPr lang="en-US" sz="2400">
                    <a:latin typeface="Comic Sans MS" charset="0"/>
                  </a:endParaRPr>
                </a:p>
              </p:txBody>
            </p:sp>
          </p:grpSp>
          <p:grpSp>
            <p:nvGrpSpPr>
              <p:cNvPr id="79880" name="Group 70"/>
              <p:cNvGrpSpPr>
                <a:grpSpLocks/>
              </p:cNvGrpSpPr>
              <p:nvPr/>
            </p:nvGrpSpPr>
            <p:grpSpPr bwMode="auto">
              <a:xfrm>
                <a:off x="4224" y="2496"/>
                <a:ext cx="576" cy="1256"/>
                <a:chOff x="4224" y="2496"/>
                <a:chExt cx="576" cy="1256"/>
              </a:xfrm>
            </p:grpSpPr>
            <p:grpSp>
              <p:nvGrpSpPr>
                <p:cNvPr id="79881" name="Group 71"/>
                <p:cNvGrpSpPr>
                  <a:grpSpLocks/>
                </p:cNvGrpSpPr>
                <p:nvPr/>
              </p:nvGrpSpPr>
              <p:grpSpPr bwMode="auto">
                <a:xfrm>
                  <a:off x="4224" y="2496"/>
                  <a:ext cx="576" cy="960"/>
                  <a:chOff x="4224" y="2496"/>
                  <a:chExt cx="576" cy="960"/>
                </a:xfrm>
              </p:grpSpPr>
              <p:grpSp>
                <p:nvGrpSpPr>
                  <p:cNvPr id="79883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4224" y="2880"/>
                    <a:ext cx="576" cy="576"/>
                    <a:chOff x="4224" y="2880"/>
                    <a:chExt cx="576" cy="576"/>
                  </a:xfrm>
                </p:grpSpPr>
                <p:grpSp>
                  <p:nvGrpSpPr>
                    <p:cNvPr id="79885" name="Group 7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24" y="2880"/>
                      <a:ext cx="576" cy="576"/>
                      <a:chOff x="2112" y="1152"/>
                      <a:chExt cx="576" cy="576"/>
                    </a:xfrm>
                  </p:grpSpPr>
                  <p:sp>
                    <p:nvSpPr>
                      <p:cNvPr id="79890" name="Rectangle 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112" y="1152"/>
                        <a:ext cx="576" cy="576"/>
                      </a:xfrm>
                      <a:prstGeom prst="rect">
                        <a:avLst/>
                      </a:prstGeom>
                      <a:solidFill>
                        <a:srgbClr val="DCFFB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9891" name="Line 7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152"/>
                        <a:ext cx="0" cy="57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9892" name="Line 7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1152"/>
                        <a:ext cx="0" cy="57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9893" name="Line 7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12" y="1344"/>
                        <a:ext cx="57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9894" name="Line 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12" y="1536"/>
                        <a:ext cx="57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79886" name="Group 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24" y="3072"/>
                      <a:ext cx="192" cy="192"/>
                      <a:chOff x="576" y="2112"/>
                      <a:chExt cx="192" cy="192"/>
                    </a:xfrm>
                  </p:grpSpPr>
                  <p:sp>
                    <p:nvSpPr>
                      <p:cNvPr id="79888" name="Line 8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76" y="2112"/>
                        <a:ext cx="192" cy="19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99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9889" name="Line 8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" y="2112"/>
                        <a:ext cx="192" cy="19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99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79887" name="Oval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24" y="2880"/>
                      <a:ext cx="192" cy="192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rgbClr val="99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79884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4512" y="2496"/>
                    <a:ext cx="0" cy="38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9882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4416" y="3464"/>
                  <a:ext cx="28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2400">
                      <a:solidFill>
                        <a:srgbClr val="CC0066"/>
                      </a:solidFill>
                      <a:latin typeface="Comic Sans MS" charset="0"/>
                    </a:rPr>
                    <a:t>-1</a:t>
                  </a:r>
                </a:p>
              </p:txBody>
            </p:sp>
          </p:grpSp>
        </p:grpSp>
        <p:sp>
          <p:nvSpPr>
            <p:cNvPr id="79878" name="Text Box 85"/>
            <p:cNvSpPr txBox="1">
              <a:spLocks noChangeArrowheads="1"/>
            </p:cNvSpPr>
            <p:nvPr/>
          </p:nvSpPr>
          <p:spPr bwMode="auto">
            <a:xfrm>
              <a:off x="4800" y="2071"/>
              <a:ext cx="6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3300"/>
                  </a:solidFill>
                  <a:latin typeface="Symbol" charset="0"/>
                </a:rPr>
                <a:t>b</a:t>
              </a:r>
              <a:r>
                <a:rPr lang="en-US" sz="2400">
                  <a:solidFill>
                    <a:srgbClr val="FF3300"/>
                  </a:solidFill>
                  <a:latin typeface="Comic Sans MS" charset="0"/>
                </a:rPr>
                <a:t> = -1</a:t>
              </a:r>
              <a:r>
                <a:rPr lang="en-US" sz="2400">
                  <a:latin typeface="Comic Sans MS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Alpha-Beta Tic-Tac-Toe Example</a:t>
            </a:r>
          </a:p>
        </p:txBody>
      </p:sp>
      <p:sp>
        <p:nvSpPr>
          <p:cNvPr id="81922" name="Text Box 3"/>
          <p:cNvSpPr txBox="1">
            <a:spLocks noChangeArrowheads="1"/>
          </p:cNvSpPr>
          <p:nvPr/>
        </p:nvSpPr>
        <p:spPr bwMode="auto">
          <a:xfrm>
            <a:off x="5638800" y="1839913"/>
            <a:ext cx="849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9900"/>
                </a:solidFill>
                <a:latin typeface="Symbol" charset="0"/>
              </a:rPr>
              <a:t>a</a:t>
            </a:r>
            <a:r>
              <a:rPr lang="en-US" sz="2400">
                <a:solidFill>
                  <a:srgbClr val="009900"/>
                </a:solidFill>
                <a:latin typeface="Comic Sans MS" charset="0"/>
              </a:rPr>
              <a:t> = </a:t>
            </a:r>
            <a:r>
              <a:rPr lang="en-US" sz="2400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1</a:t>
            </a:r>
          </a:p>
        </p:txBody>
      </p:sp>
      <p:grpSp>
        <p:nvGrpSpPr>
          <p:cNvPr id="81923" name="Group 4"/>
          <p:cNvGrpSpPr>
            <a:grpSpLocks/>
          </p:cNvGrpSpPr>
          <p:nvPr/>
        </p:nvGrpSpPr>
        <p:grpSpPr bwMode="auto">
          <a:xfrm>
            <a:off x="914400" y="1524000"/>
            <a:ext cx="4908550" cy="4432300"/>
            <a:chOff x="576" y="960"/>
            <a:chExt cx="3092" cy="2792"/>
          </a:xfrm>
        </p:grpSpPr>
        <p:grpSp>
          <p:nvGrpSpPr>
            <p:cNvPr id="81959" name="Group 5"/>
            <p:cNvGrpSpPr>
              <a:grpSpLocks/>
            </p:cNvGrpSpPr>
            <p:nvPr/>
          </p:nvGrpSpPr>
          <p:grpSpPr bwMode="auto">
            <a:xfrm>
              <a:off x="2976" y="960"/>
              <a:ext cx="692" cy="576"/>
              <a:chOff x="2976" y="960"/>
              <a:chExt cx="692" cy="576"/>
            </a:xfrm>
          </p:grpSpPr>
          <p:grpSp>
            <p:nvGrpSpPr>
              <p:cNvPr id="82001" name="Group 6"/>
              <p:cNvGrpSpPr>
                <a:grpSpLocks/>
              </p:cNvGrpSpPr>
              <p:nvPr/>
            </p:nvGrpSpPr>
            <p:grpSpPr bwMode="auto">
              <a:xfrm>
                <a:off x="2976" y="960"/>
                <a:ext cx="576" cy="576"/>
                <a:chOff x="2112" y="1152"/>
                <a:chExt cx="576" cy="576"/>
              </a:xfrm>
            </p:grpSpPr>
            <p:sp>
              <p:nvSpPr>
                <p:cNvPr id="82003" name="Rectangle 7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576" cy="576"/>
                </a:xfrm>
                <a:prstGeom prst="rect">
                  <a:avLst/>
                </a:prstGeom>
                <a:solidFill>
                  <a:srgbClr val="DCFFB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004" name="Line 8"/>
                <p:cNvSpPr>
                  <a:spLocks noChangeShapeType="1"/>
                </p:cNvSpPr>
                <p:nvPr/>
              </p:nvSpPr>
              <p:spPr bwMode="auto">
                <a:xfrm>
                  <a:off x="2304" y="115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82005" name="Line 9"/>
                <p:cNvSpPr>
                  <a:spLocks noChangeShapeType="1"/>
                </p:cNvSpPr>
                <p:nvPr/>
              </p:nvSpPr>
              <p:spPr bwMode="auto">
                <a:xfrm>
                  <a:off x="2496" y="115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82006" name="Line 10"/>
                <p:cNvSpPr>
                  <a:spLocks noChangeShapeType="1"/>
                </p:cNvSpPr>
                <p:nvPr/>
              </p:nvSpPr>
              <p:spPr bwMode="auto">
                <a:xfrm>
                  <a:off x="2112" y="1344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82007" name="Line 11"/>
                <p:cNvSpPr>
                  <a:spLocks noChangeShapeType="1"/>
                </p:cNvSpPr>
                <p:nvPr/>
              </p:nvSpPr>
              <p:spPr bwMode="auto">
                <a:xfrm>
                  <a:off x="2112" y="1536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82002" name="Text Box 12"/>
              <p:cNvSpPr txBox="1">
                <a:spLocks noChangeArrowheads="1"/>
              </p:cNvSpPr>
              <p:nvPr/>
            </p:nvSpPr>
            <p:spPr bwMode="auto">
              <a:xfrm>
                <a:off x="3552" y="1062"/>
                <a:ext cx="11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US" sz="3600">
                  <a:solidFill>
                    <a:srgbClr val="009900"/>
                  </a:solidFill>
                  <a:cs typeface="Times New Roman" charset="0"/>
                  <a:sym typeface="Symbol" charset="0"/>
                </a:endParaRPr>
              </a:p>
            </p:txBody>
          </p:sp>
        </p:grpSp>
        <p:grpSp>
          <p:nvGrpSpPr>
            <p:cNvPr id="81960" name="Group 13"/>
            <p:cNvGrpSpPr>
              <a:grpSpLocks/>
            </p:cNvGrpSpPr>
            <p:nvPr/>
          </p:nvGrpSpPr>
          <p:grpSpPr bwMode="auto">
            <a:xfrm>
              <a:off x="1824" y="2496"/>
              <a:ext cx="1344" cy="1256"/>
              <a:chOff x="1824" y="2496"/>
              <a:chExt cx="1344" cy="1256"/>
            </a:xfrm>
          </p:grpSpPr>
          <p:grpSp>
            <p:nvGrpSpPr>
              <p:cNvPr id="81988" name="Group 14"/>
              <p:cNvGrpSpPr>
                <a:grpSpLocks/>
              </p:cNvGrpSpPr>
              <p:nvPr/>
            </p:nvGrpSpPr>
            <p:grpSpPr bwMode="auto">
              <a:xfrm>
                <a:off x="2592" y="2880"/>
                <a:ext cx="576" cy="576"/>
                <a:chOff x="2592" y="2880"/>
                <a:chExt cx="576" cy="576"/>
              </a:xfrm>
            </p:grpSpPr>
            <p:grpSp>
              <p:nvGrpSpPr>
                <p:cNvPr id="81991" name="Group 15"/>
                <p:cNvGrpSpPr>
                  <a:grpSpLocks/>
                </p:cNvGrpSpPr>
                <p:nvPr/>
              </p:nvGrpSpPr>
              <p:grpSpPr bwMode="auto">
                <a:xfrm>
                  <a:off x="2592" y="2880"/>
                  <a:ext cx="576" cy="576"/>
                  <a:chOff x="2112" y="1152"/>
                  <a:chExt cx="576" cy="576"/>
                </a:xfrm>
              </p:grpSpPr>
              <p:sp>
                <p:nvSpPr>
                  <p:cNvPr id="81996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1152"/>
                    <a:ext cx="576" cy="576"/>
                  </a:xfrm>
                  <a:prstGeom prst="rect">
                    <a:avLst/>
                  </a:prstGeom>
                  <a:solidFill>
                    <a:srgbClr val="DCFFB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997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81998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81999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344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82000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536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1992" name="Group 21"/>
                <p:cNvGrpSpPr>
                  <a:grpSpLocks/>
                </p:cNvGrpSpPr>
                <p:nvPr/>
              </p:nvGrpSpPr>
              <p:grpSpPr bwMode="auto">
                <a:xfrm>
                  <a:off x="2784" y="3072"/>
                  <a:ext cx="192" cy="192"/>
                  <a:chOff x="576" y="2112"/>
                  <a:chExt cx="192" cy="192"/>
                </a:xfrm>
              </p:grpSpPr>
              <p:sp>
                <p:nvSpPr>
                  <p:cNvPr id="81994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81995" name="Line 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1993" name="Oval 24"/>
                <p:cNvSpPr>
                  <a:spLocks noChangeArrowheads="1"/>
                </p:cNvSpPr>
                <p:nvPr/>
              </p:nvSpPr>
              <p:spPr bwMode="auto">
                <a:xfrm>
                  <a:off x="2592" y="2880"/>
                  <a:ext cx="192" cy="192"/>
                </a:xfrm>
                <a:prstGeom prst="ellipse">
                  <a:avLst/>
                </a:prstGeom>
                <a:noFill/>
                <a:ln w="28575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1989" name="Line 25"/>
              <p:cNvSpPr>
                <a:spLocks noChangeShapeType="1"/>
              </p:cNvSpPr>
              <p:nvPr/>
            </p:nvSpPr>
            <p:spPr bwMode="auto">
              <a:xfrm>
                <a:off x="1824" y="2496"/>
                <a:ext cx="105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1990" name="Text Box 26"/>
              <p:cNvSpPr txBox="1">
                <a:spLocks noChangeArrowheads="1"/>
              </p:cNvSpPr>
              <p:nvPr/>
            </p:nvSpPr>
            <p:spPr bwMode="auto">
              <a:xfrm>
                <a:off x="2784" y="3464"/>
                <a:ext cx="20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srgbClr val="CC0066"/>
                    </a:solidFill>
                    <a:latin typeface="Comic Sans MS" charset="0"/>
                  </a:rPr>
                  <a:t>1</a:t>
                </a:r>
              </a:p>
            </p:txBody>
          </p:sp>
        </p:grpSp>
        <p:sp>
          <p:nvSpPr>
            <p:cNvPr id="81961" name="Text Box 27"/>
            <p:cNvSpPr txBox="1">
              <a:spLocks noChangeArrowheads="1"/>
            </p:cNvSpPr>
            <p:nvPr/>
          </p:nvSpPr>
          <p:spPr bwMode="auto">
            <a:xfrm>
              <a:off x="2160" y="2119"/>
              <a:ext cx="5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3300"/>
                  </a:solidFill>
                  <a:latin typeface="Symbol" charset="0"/>
                </a:rPr>
                <a:t>b</a:t>
              </a:r>
              <a:r>
                <a:rPr lang="en-US" sz="2400">
                  <a:solidFill>
                    <a:srgbClr val="FF3300"/>
                  </a:solidFill>
                  <a:latin typeface="Comic Sans MS" charset="0"/>
                </a:rPr>
                <a:t> = 1</a:t>
              </a:r>
              <a:endParaRPr lang="en-US" sz="3600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endParaRPr>
            </a:p>
          </p:txBody>
        </p:sp>
        <p:grpSp>
          <p:nvGrpSpPr>
            <p:cNvPr id="81962" name="Group 28"/>
            <p:cNvGrpSpPr>
              <a:grpSpLocks/>
            </p:cNvGrpSpPr>
            <p:nvPr/>
          </p:nvGrpSpPr>
          <p:grpSpPr bwMode="auto">
            <a:xfrm>
              <a:off x="576" y="2496"/>
              <a:ext cx="1248" cy="1256"/>
              <a:chOff x="576" y="2496"/>
              <a:chExt cx="1248" cy="1256"/>
            </a:xfrm>
          </p:grpSpPr>
          <p:grpSp>
            <p:nvGrpSpPr>
              <p:cNvPr id="81975" name="Group 29"/>
              <p:cNvGrpSpPr>
                <a:grpSpLocks/>
              </p:cNvGrpSpPr>
              <p:nvPr/>
            </p:nvGrpSpPr>
            <p:grpSpPr bwMode="auto">
              <a:xfrm>
                <a:off x="576" y="2880"/>
                <a:ext cx="576" cy="576"/>
                <a:chOff x="576" y="2880"/>
                <a:chExt cx="576" cy="576"/>
              </a:xfrm>
            </p:grpSpPr>
            <p:grpSp>
              <p:nvGrpSpPr>
                <p:cNvPr id="81978" name="Group 30"/>
                <p:cNvGrpSpPr>
                  <a:grpSpLocks/>
                </p:cNvGrpSpPr>
                <p:nvPr/>
              </p:nvGrpSpPr>
              <p:grpSpPr bwMode="auto">
                <a:xfrm>
                  <a:off x="576" y="2880"/>
                  <a:ext cx="576" cy="576"/>
                  <a:chOff x="2112" y="1152"/>
                  <a:chExt cx="576" cy="576"/>
                </a:xfrm>
              </p:grpSpPr>
              <p:sp>
                <p:nvSpPr>
                  <p:cNvPr id="81983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1152"/>
                    <a:ext cx="576" cy="576"/>
                  </a:xfrm>
                  <a:prstGeom prst="rect">
                    <a:avLst/>
                  </a:prstGeom>
                  <a:solidFill>
                    <a:srgbClr val="DCFFB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984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81985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81986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344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81987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536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1979" name="Group 36"/>
                <p:cNvGrpSpPr>
                  <a:grpSpLocks/>
                </p:cNvGrpSpPr>
                <p:nvPr/>
              </p:nvGrpSpPr>
              <p:grpSpPr bwMode="auto">
                <a:xfrm>
                  <a:off x="768" y="3072"/>
                  <a:ext cx="192" cy="192"/>
                  <a:chOff x="576" y="2112"/>
                  <a:chExt cx="192" cy="192"/>
                </a:xfrm>
              </p:grpSpPr>
              <p:sp>
                <p:nvSpPr>
                  <p:cNvPr id="81981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81982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1980" name="Oval 39"/>
                <p:cNvSpPr>
                  <a:spLocks noChangeArrowheads="1"/>
                </p:cNvSpPr>
                <p:nvPr/>
              </p:nvSpPr>
              <p:spPr bwMode="auto">
                <a:xfrm>
                  <a:off x="576" y="3072"/>
                  <a:ext cx="192" cy="192"/>
                </a:xfrm>
                <a:prstGeom prst="ellipse">
                  <a:avLst/>
                </a:prstGeom>
                <a:noFill/>
                <a:ln w="28575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1976" name="Line 40"/>
              <p:cNvSpPr>
                <a:spLocks noChangeShapeType="1"/>
              </p:cNvSpPr>
              <p:nvPr/>
            </p:nvSpPr>
            <p:spPr bwMode="auto">
              <a:xfrm flipH="1">
                <a:off x="864" y="2496"/>
                <a:ext cx="96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1977" name="Text Box 41"/>
              <p:cNvSpPr txBox="1">
                <a:spLocks noChangeArrowheads="1"/>
              </p:cNvSpPr>
              <p:nvPr/>
            </p:nvSpPr>
            <p:spPr bwMode="auto">
              <a:xfrm>
                <a:off x="768" y="3464"/>
                <a:ext cx="23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srgbClr val="CC0066"/>
                    </a:solidFill>
                    <a:latin typeface="Comic Sans MS" charset="0"/>
                  </a:rPr>
                  <a:t>2</a:t>
                </a:r>
              </a:p>
            </p:txBody>
          </p:sp>
        </p:grpSp>
        <p:grpSp>
          <p:nvGrpSpPr>
            <p:cNvPr id="81963" name="Group 42"/>
            <p:cNvGrpSpPr>
              <a:grpSpLocks/>
            </p:cNvGrpSpPr>
            <p:nvPr/>
          </p:nvGrpSpPr>
          <p:grpSpPr bwMode="auto">
            <a:xfrm>
              <a:off x="1536" y="1536"/>
              <a:ext cx="1728" cy="960"/>
              <a:chOff x="1536" y="1536"/>
              <a:chExt cx="1728" cy="960"/>
            </a:xfrm>
          </p:grpSpPr>
          <p:sp>
            <p:nvSpPr>
              <p:cNvPr id="81964" name="Line 43"/>
              <p:cNvSpPr>
                <a:spLocks noChangeShapeType="1"/>
              </p:cNvSpPr>
              <p:nvPr/>
            </p:nvSpPr>
            <p:spPr bwMode="auto">
              <a:xfrm flipH="1">
                <a:off x="1824" y="1536"/>
                <a:ext cx="14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81965" name="Group 44"/>
              <p:cNvGrpSpPr>
                <a:grpSpLocks/>
              </p:cNvGrpSpPr>
              <p:nvPr/>
            </p:nvGrpSpPr>
            <p:grpSpPr bwMode="auto">
              <a:xfrm>
                <a:off x="1536" y="1920"/>
                <a:ext cx="576" cy="576"/>
                <a:chOff x="1536" y="1920"/>
                <a:chExt cx="576" cy="576"/>
              </a:xfrm>
            </p:grpSpPr>
            <p:grpSp>
              <p:nvGrpSpPr>
                <p:cNvPr id="81966" name="Group 45"/>
                <p:cNvGrpSpPr>
                  <a:grpSpLocks/>
                </p:cNvGrpSpPr>
                <p:nvPr/>
              </p:nvGrpSpPr>
              <p:grpSpPr bwMode="auto">
                <a:xfrm>
                  <a:off x="1536" y="1920"/>
                  <a:ext cx="576" cy="576"/>
                  <a:chOff x="2112" y="1152"/>
                  <a:chExt cx="576" cy="576"/>
                </a:xfrm>
              </p:grpSpPr>
              <p:sp>
                <p:nvSpPr>
                  <p:cNvPr id="81970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1152"/>
                    <a:ext cx="576" cy="576"/>
                  </a:xfrm>
                  <a:prstGeom prst="rect">
                    <a:avLst/>
                  </a:prstGeom>
                  <a:solidFill>
                    <a:srgbClr val="F0E09A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971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81972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81973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344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81974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536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1967" name="Group 51"/>
                <p:cNvGrpSpPr>
                  <a:grpSpLocks/>
                </p:cNvGrpSpPr>
                <p:nvPr/>
              </p:nvGrpSpPr>
              <p:grpSpPr bwMode="auto">
                <a:xfrm>
                  <a:off x="1728" y="2112"/>
                  <a:ext cx="192" cy="192"/>
                  <a:chOff x="576" y="2112"/>
                  <a:chExt cx="192" cy="192"/>
                </a:xfrm>
              </p:grpSpPr>
              <p:sp>
                <p:nvSpPr>
                  <p:cNvPr id="81968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81969" name="Line 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81924" name="Group 54"/>
          <p:cNvGrpSpPr>
            <a:grpSpLocks/>
          </p:cNvGrpSpPr>
          <p:nvPr/>
        </p:nvGrpSpPr>
        <p:grpSpPr bwMode="auto">
          <a:xfrm>
            <a:off x="5181600" y="2438400"/>
            <a:ext cx="3479800" cy="3517900"/>
            <a:chOff x="3264" y="1536"/>
            <a:chExt cx="2192" cy="2216"/>
          </a:xfrm>
        </p:grpSpPr>
        <p:grpSp>
          <p:nvGrpSpPr>
            <p:cNvPr id="81928" name="Group 55"/>
            <p:cNvGrpSpPr>
              <a:grpSpLocks/>
            </p:cNvGrpSpPr>
            <p:nvPr/>
          </p:nvGrpSpPr>
          <p:grpSpPr bwMode="auto">
            <a:xfrm>
              <a:off x="3264" y="1536"/>
              <a:ext cx="1652" cy="2216"/>
              <a:chOff x="3264" y="1536"/>
              <a:chExt cx="1652" cy="2216"/>
            </a:xfrm>
          </p:grpSpPr>
          <p:grpSp>
            <p:nvGrpSpPr>
              <p:cNvPr id="81930" name="Group 56"/>
              <p:cNvGrpSpPr>
                <a:grpSpLocks/>
              </p:cNvGrpSpPr>
              <p:nvPr/>
            </p:nvGrpSpPr>
            <p:grpSpPr bwMode="auto">
              <a:xfrm>
                <a:off x="3264" y="1536"/>
                <a:ext cx="1652" cy="960"/>
                <a:chOff x="3264" y="1536"/>
                <a:chExt cx="1652" cy="960"/>
              </a:xfrm>
            </p:grpSpPr>
            <p:grpSp>
              <p:nvGrpSpPr>
                <p:cNvPr id="81946" name="Group 57"/>
                <p:cNvGrpSpPr>
                  <a:grpSpLocks/>
                </p:cNvGrpSpPr>
                <p:nvPr/>
              </p:nvGrpSpPr>
              <p:grpSpPr bwMode="auto">
                <a:xfrm>
                  <a:off x="3264" y="1536"/>
                  <a:ext cx="1536" cy="960"/>
                  <a:chOff x="3264" y="1536"/>
                  <a:chExt cx="1536" cy="960"/>
                </a:xfrm>
              </p:grpSpPr>
              <p:grpSp>
                <p:nvGrpSpPr>
                  <p:cNvPr id="81948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4224" y="1920"/>
                    <a:ext cx="576" cy="576"/>
                    <a:chOff x="4224" y="1920"/>
                    <a:chExt cx="576" cy="576"/>
                  </a:xfrm>
                </p:grpSpPr>
                <p:grpSp>
                  <p:nvGrpSpPr>
                    <p:cNvPr id="81950" name="Group 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24" y="1920"/>
                      <a:ext cx="576" cy="576"/>
                      <a:chOff x="2112" y="1152"/>
                      <a:chExt cx="576" cy="576"/>
                    </a:xfrm>
                  </p:grpSpPr>
                  <p:sp>
                    <p:nvSpPr>
                      <p:cNvPr id="81954" name="Rectangle 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112" y="1152"/>
                        <a:ext cx="576" cy="576"/>
                      </a:xfrm>
                      <a:prstGeom prst="rect">
                        <a:avLst/>
                      </a:prstGeom>
                      <a:solidFill>
                        <a:srgbClr val="F0E09A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1955" name="Line 6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152"/>
                        <a:ext cx="0" cy="57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1956" name="Line 6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1152"/>
                        <a:ext cx="0" cy="57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1957" name="Line 6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12" y="1344"/>
                        <a:ext cx="57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1958" name="Line 6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12" y="1536"/>
                        <a:ext cx="57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81951" name="Group 6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24" y="2112"/>
                      <a:ext cx="192" cy="192"/>
                      <a:chOff x="576" y="2112"/>
                      <a:chExt cx="192" cy="192"/>
                    </a:xfrm>
                  </p:grpSpPr>
                  <p:sp>
                    <p:nvSpPr>
                      <p:cNvPr id="81952" name="Line 6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76" y="2112"/>
                        <a:ext cx="192" cy="19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99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1953" name="Line 6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" y="2112"/>
                        <a:ext cx="192" cy="19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99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81949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3264" y="1536"/>
                    <a:ext cx="1248" cy="38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1947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4800" y="2071"/>
                  <a:ext cx="1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endParaRPr lang="en-US" sz="2400">
                    <a:latin typeface="Comic Sans MS" charset="0"/>
                  </a:endParaRPr>
                </a:p>
              </p:txBody>
            </p:sp>
          </p:grpSp>
          <p:grpSp>
            <p:nvGrpSpPr>
              <p:cNvPr id="81931" name="Group 70"/>
              <p:cNvGrpSpPr>
                <a:grpSpLocks/>
              </p:cNvGrpSpPr>
              <p:nvPr/>
            </p:nvGrpSpPr>
            <p:grpSpPr bwMode="auto">
              <a:xfrm>
                <a:off x="4224" y="2496"/>
                <a:ext cx="576" cy="1256"/>
                <a:chOff x="4224" y="2496"/>
                <a:chExt cx="576" cy="1256"/>
              </a:xfrm>
            </p:grpSpPr>
            <p:grpSp>
              <p:nvGrpSpPr>
                <p:cNvPr id="81932" name="Group 71"/>
                <p:cNvGrpSpPr>
                  <a:grpSpLocks/>
                </p:cNvGrpSpPr>
                <p:nvPr/>
              </p:nvGrpSpPr>
              <p:grpSpPr bwMode="auto">
                <a:xfrm>
                  <a:off x="4224" y="2496"/>
                  <a:ext cx="576" cy="960"/>
                  <a:chOff x="4224" y="2496"/>
                  <a:chExt cx="576" cy="960"/>
                </a:xfrm>
              </p:grpSpPr>
              <p:grpSp>
                <p:nvGrpSpPr>
                  <p:cNvPr id="81934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4224" y="2880"/>
                    <a:ext cx="576" cy="576"/>
                    <a:chOff x="4224" y="2880"/>
                    <a:chExt cx="576" cy="576"/>
                  </a:xfrm>
                </p:grpSpPr>
                <p:grpSp>
                  <p:nvGrpSpPr>
                    <p:cNvPr id="81936" name="Group 7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24" y="2880"/>
                      <a:ext cx="576" cy="576"/>
                      <a:chOff x="2112" y="1152"/>
                      <a:chExt cx="576" cy="576"/>
                    </a:xfrm>
                  </p:grpSpPr>
                  <p:sp>
                    <p:nvSpPr>
                      <p:cNvPr id="81941" name="Rectangle 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112" y="1152"/>
                        <a:ext cx="576" cy="576"/>
                      </a:xfrm>
                      <a:prstGeom prst="rect">
                        <a:avLst/>
                      </a:prstGeom>
                      <a:solidFill>
                        <a:srgbClr val="DCFFB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1942" name="Line 7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152"/>
                        <a:ext cx="0" cy="57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1943" name="Line 7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1152"/>
                        <a:ext cx="0" cy="57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1944" name="Line 7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12" y="1344"/>
                        <a:ext cx="57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1945" name="Line 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12" y="1536"/>
                        <a:ext cx="57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81937" name="Group 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24" y="3072"/>
                      <a:ext cx="192" cy="192"/>
                      <a:chOff x="576" y="2112"/>
                      <a:chExt cx="192" cy="192"/>
                    </a:xfrm>
                  </p:grpSpPr>
                  <p:sp>
                    <p:nvSpPr>
                      <p:cNvPr id="81939" name="Line 8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76" y="2112"/>
                        <a:ext cx="192" cy="19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99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1940" name="Line 8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" y="2112"/>
                        <a:ext cx="192" cy="19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99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81938" name="Oval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24" y="2880"/>
                      <a:ext cx="192" cy="192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rgbClr val="99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81935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4512" y="2496"/>
                    <a:ext cx="0" cy="38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1933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4416" y="3464"/>
                  <a:ext cx="28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2400">
                      <a:solidFill>
                        <a:srgbClr val="CC0066"/>
                      </a:solidFill>
                      <a:latin typeface="Comic Sans MS" charset="0"/>
                    </a:rPr>
                    <a:t>-1</a:t>
                  </a:r>
                </a:p>
              </p:txBody>
            </p:sp>
          </p:grpSp>
        </p:grpSp>
        <p:sp>
          <p:nvSpPr>
            <p:cNvPr id="81929" name="Text Box 85"/>
            <p:cNvSpPr txBox="1">
              <a:spLocks noChangeArrowheads="1"/>
            </p:cNvSpPr>
            <p:nvPr/>
          </p:nvSpPr>
          <p:spPr bwMode="auto">
            <a:xfrm>
              <a:off x="4800" y="2071"/>
              <a:ext cx="6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3300"/>
                  </a:solidFill>
                  <a:latin typeface="Symbol" charset="0"/>
                </a:rPr>
                <a:t>b</a:t>
              </a:r>
              <a:r>
                <a:rPr lang="en-US" sz="2400">
                  <a:solidFill>
                    <a:srgbClr val="FF3300"/>
                  </a:solidFill>
                  <a:latin typeface="Comic Sans MS" charset="0"/>
                </a:rPr>
                <a:t> = -1</a:t>
              </a:r>
              <a:r>
                <a:rPr lang="en-US" sz="2400">
                  <a:latin typeface="Comic Sans MS" charset="0"/>
                </a:rPr>
                <a:t> </a:t>
              </a:r>
            </a:p>
          </p:txBody>
        </p:sp>
      </p:grpSp>
      <p:grpSp>
        <p:nvGrpSpPr>
          <p:cNvPr id="81925" name="Group 86"/>
          <p:cNvGrpSpPr>
            <a:grpSpLocks/>
          </p:cNvGrpSpPr>
          <p:nvPr/>
        </p:nvGrpSpPr>
        <p:grpSpPr bwMode="auto">
          <a:xfrm>
            <a:off x="381000" y="3962400"/>
            <a:ext cx="6705600" cy="1590675"/>
            <a:chOff x="240" y="2496"/>
            <a:chExt cx="4224" cy="1002"/>
          </a:xfrm>
        </p:grpSpPr>
        <p:sp>
          <p:nvSpPr>
            <p:cNvPr id="126039" name="Text Box 87"/>
            <p:cNvSpPr txBox="1">
              <a:spLocks noChangeArrowheads="1"/>
            </p:cNvSpPr>
            <p:nvPr/>
          </p:nvSpPr>
          <p:spPr bwMode="auto">
            <a:xfrm>
              <a:off x="240" y="2496"/>
              <a:ext cx="3341" cy="1002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rgbClr val="6633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2400" smtClean="0">
                  <a:latin typeface="Comic Sans MS" charset="0"/>
                </a:rPr>
                <a:t>Search can be discontinued below</a:t>
              </a:r>
            </a:p>
            <a:p>
              <a:pPr eaLnBrk="1" hangingPunct="1">
                <a:defRPr/>
              </a:pPr>
              <a:r>
                <a:rPr lang="en-US" sz="2400" smtClean="0">
                  <a:latin typeface="Comic Sans MS" charset="0"/>
                </a:rPr>
                <a:t>any MIN node whose beta value is </a:t>
              </a:r>
            </a:p>
            <a:p>
              <a:pPr eaLnBrk="1" hangingPunct="1">
                <a:defRPr/>
              </a:pPr>
              <a:r>
                <a:rPr lang="en-US" sz="2400" smtClean="0">
                  <a:latin typeface="Comic Sans MS" charset="0"/>
                </a:rPr>
                <a:t>less than or equal to the alpha value</a:t>
              </a:r>
            </a:p>
            <a:p>
              <a:pPr eaLnBrk="1" hangingPunct="1">
                <a:defRPr/>
              </a:pPr>
              <a:r>
                <a:rPr lang="en-US" sz="2400" smtClean="0">
                  <a:latin typeface="Comic Sans MS" charset="0"/>
                </a:rPr>
                <a:t>of one of its MAX ancestors</a:t>
              </a:r>
            </a:p>
          </p:txBody>
        </p:sp>
        <p:sp>
          <p:nvSpPr>
            <p:cNvPr id="81927" name="Freeform 88"/>
            <p:cNvSpPr>
              <a:spLocks/>
            </p:cNvSpPr>
            <p:nvPr/>
          </p:nvSpPr>
          <p:spPr bwMode="auto">
            <a:xfrm>
              <a:off x="3600" y="2544"/>
              <a:ext cx="864" cy="432"/>
            </a:xfrm>
            <a:custGeom>
              <a:avLst/>
              <a:gdLst>
                <a:gd name="T0" fmla="*/ 0 w 864"/>
                <a:gd name="T1" fmla="*/ 432 h 432"/>
                <a:gd name="T2" fmla="*/ 432 w 864"/>
                <a:gd name="T3" fmla="*/ 336 h 432"/>
                <a:gd name="T4" fmla="*/ 864 w 864"/>
                <a:gd name="T5" fmla="*/ 0 h 432"/>
                <a:gd name="T6" fmla="*/ 0 60000 65536"/>
                <a:gd name="T7" fmla="*/ 0 60000 65536"/>
                <a:gd name="T8" fmla="*/ 0 60000 65536"/>
                <a:gd name="T9" fmla="*/ 0 w 864"/>
                <a:gd name="T10" fmla="*/ 0 h 432"/>
                <a:gd name="T11" fmla="*/ 864 w 864"/>
                <a:gd name="T12" fmla="*/ 432 h 4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4" h="432">
                  <a:moveTo>
                    <a:pt x="0" y="432"/>
                  </a:moveTo>
                  <a:cubicBezTo>
                    <a:pt x="144" y="420"/>
                    <a:pt x="288" y="408"/>
                    <a:pt x="432" y="336"/>
                  </a:cubicBezTo>
                  <a:cubicBezTo>
                    <a:pt x="576" y="264"/>
                    <a:pt x="720" y="132"/>
                    <a:pt x="864" y="0"/>
                  </a:cubicBezTo>
                </a:path>
              </a:pathLst>
            </a:custGeom>
            <a:noFill/>
            <a:ln w="38100">
              <a:solidFill>
                <a:srgbClr val="66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Alpha-beta general example</a:t>
            </a:r>
          </a:p>
        </p:txBody>
      </p:sp>
      <p:sp>
        <p:nvSpPr>
          <p:cNvPr id="83970" name="AutoShape 4"/>
          <p:cNvSpPr>
            <a:spLocks noChangeArrowheads="1"/>
          </p:cNvSpPr>
          <p:nvPr/>
        </p:nvSpPr>
        <p:spPr bwMode="auto">
          <a:xfrm>
            <a:off x="4191000" y="1828800"/>
            <a:ext cx="457200" cy="381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7" name="AutoShape 5"/>
          <p:cNvSpPr>
            <a:spLocks noChangeArrowheads="1"/>
          </p:cNvSpPr>
          <p:nvPr/>
        </p:nvSpPr>
        <p:spPr bwMode="auto">
          <a:xfrm flipV="1">
            <a:off x="4191000" y="3200400"/>
            <a:ext cx="457200" cy="381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8" name="AutoShape 6"/>
          <p:cNvSpPr>
            <a:spLocks noChangeArrowheads="1"/>
          </p:cNvSpPr>
          <p:nvPr/>
        </p:nvSpPr>
        <p:spPr bwMode="auto">
          <a:xfrm flipV="1">
            <a:off x="6553200" y="3200400"/>
            <a:ext cx="457200" cy="381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9" name="AutoShape 7"/>
          <p:cNvSpPr>
            <a:spLocks noChangeArrowheads="1"/>
          </p:cNvSpPr>
          <p:nvPr/>
        </p:nvSpPr>
        <p:spPr bwMode="auto">
          <a:xfrm flipV="1">
            <a:off x="1905000" y="3200400"/>
            <a:ext cx="457200" cy="381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1" name="AutoShape 9"/>
          <p:cNvSpPr>
            <a:spLocks noChangeArrowheads="1"/>
          </p:cNvSpPr>
          <p:nvPr/>
        </p:nvSpPr>
        <p:spPr bwMode="auto">
          <a:xfrm>
            <a:off x="6972300" y="4876800"/>
            <a:ext cx="457200" cy="381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2" name="AutoShape 10"/>
          <p:cNvSpPr>
            <a:spLocks noChangeArrowheads="1"/>
          </p:cNvSpPr>
          <p:nvPr/>
        </p:nvSpPr>
        <p:spPr bwMode="auto">
          <a:xfrm>
            <a:off x="1562100" y="4876800"/>
            <a:ext cx="457200" cy="381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3" name="AutoShape 11"/>
          <p:cNvSpPr>
            <a:spLocks noChangeArrowheads="1"/>
          </p:cNvSpPr>
          <p:nvPr/>
        </p:nvSpPr>
        <p:spPr bwMode="auto">
          <a:xfrm>
            <a:off x="3505200" y="4876800"/>
            <a:ext cx="457200" cy="381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4" name="AutoShape 12"/>
          <p:cNvSpPr>
            <a:spLocks noChangeArrowheads="1"/>
          </p:cNvSpPr>
          <p:nvPr/>
        </p:nvSpPr>
        <p:spPr bwMode="auto">
          <a:xfrm>
            <a:off x="6172200" y="4876800"/>
            <a:ext cx="457200" cy="381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5" name="AutoShape 13"/>
          <p:cNvSpPr>
            <a:spLocks noChangeArrowheads="1"/>
          </p:cNvSpPr>
          <p:nvPr/>
        </p:nvSpPr>
        <p:spPr bwMode="auto">
          <a:xfrm>
            <a:off x="762000" y="4876800"/>
            <a:ext cx="457200" cy="381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8" name="AutoShape 16"/>
          <p:cNvSpPr>
            <a:spLocks noChangeArrowheads="1"/>
          </p:cNvSpPr>
          <p:nvPr/>
        </p:nvSpPr>
        <p:spPr bwMode="auto">
          <a:xfrm>
            <a:off x="2362200" y="4876800"/>
            <a:ext cx="457200" cy="381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9" name="Line 17"/>
          <p:cNvSpPr>
            <a:spLocks noChangeShapeType="1"/>
          </p:cNvSpPr>
          <p:nvPr/>
        </p:nvSpPr>
        <p:spPr bwMode="auto">
          <a:xfrm flipH="1">
            <a:off x="2133600" y="2286000"/>
            <a:ext cx="2057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0" name="Line 18"/>
          <p:cNvSpPr>
            <a:spLocks noChangeShapeType="1"/>
          </p:cNvSpPr>
          <p:nvPr/>
        </p:nvSpPr>
        <p:spPr bwMode="auto">
          <a:xfrm>
            <a:off x="4419600" y="2286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1" name="Line 19"/>
          <p:cNvSpPr>
            <a:spLocks noChangeShapeType="1"/>
          </p:cNvSpPr>
          <p:nvPr/>
        </p:nvSpPr>
        <p:spPr bwMode="auto">
          <a:xfrm>
            <a:off x="4572000" y="2286000"/>
            <a:ext cx="2133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2" name="Line 20"/>
          <p:cNvSpPr>
            <a:spLocks noChangeShapeType="1"/>
          </p:cNvSpPr>
          <p:nvPr/>
        </p:nvSpPr>
        <p:spPr bwMode="auto">
          <a:xfrm flipH="1">
            <a:off x="990600" y="3581400"/>
            <a:ext cx="1066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3" name="Line 21"/>
          <p:cNvSpPr>
            <a:spLocks noChangeShapeType="1"/>
          </p:cNvSpPr>
          <p:nvPr/>
        </p:nvSpPr>
        <p:spPr bwMode="auto">
          <a:xfrm flipH="1">
            <a:off x="1828800" y="3581400"/>
            <a:ext cx="304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4" name="Line 22"/>
          <p:cNvSpPr>
            <a:spLocks noChangeShapeType="1"/>
          </p:cNvSpPr>
          <p:nvPr/>
        </p:nvSpPr>
        <p:spPr bwMode="auto">
          <a:xfrm>
            <a:off x="2286000" y="3581400"/>
            <a:ext cx="304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8" name="Line 26"/>
          <p:cNvSpPr>
            <a:spLocks noChangeShapeType="1"/>
          </p:cNvSpPr>
          <p:nvPr/>
        </p:nvSpPr>
        <p:spPr bwMode="auto">
          <a:xfrm flipH="1">
            <a:off x="3733800" y="3657600"/>
            <a:ext cx="533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9" name="Line 27"/>
          <p:cNvSpPr>
            <a:spLocks noChangeShapeType="1"/>
          </p:cNvSpPr>
          <p:nvPr/>
        </p:nvSpPr>
        <p:spPr bwMode="auto">
          <a:xfrm>
            <a:off x="4419600" y="3657600"/>
            <a:ext cx="76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0" name="Line 28"/>
          <p:cNvSpPr>
            <a:spLocks noChangeShapeType="1"/>
          </p:cNvSpPr>
          <p:nvPr/>
        </p:nvSpPr>
        <p:spPr bwMode="auto">
          <a:xfrm>
            <a:off x="4572000" y="3657600"/>
            <a:ext cx="762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1" name="Line 29"/>
          <p:cNvSpPr>
            <a:spLocks noChangeShapeType="1"/>
          </p:cNvSpPr>
          <p:nvPr/>
        </p:nvSpPr>
        <p:spPr bwMode="auto">
          <a:xfrm flipH="1">
            <a:off x="6400800" y="3581400"/>
            <a:ext cx="228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2" name="Line 30"/>
          <p:cNvSpPr>
            <a:spLocks noChangeShapeType="1"/>
          </p:cNvSpPr>
          <p:nvPr/>
        </p:nvSpPr>
        <p:spPr bwMode="auto">
          <a:xfrm>
            <a:off x="6781800" y="3581400"/>
            <a:ext cx="3810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3" name="Line 31"/>
          <p:cNvSpPr>
            <a:spLocks noChangeShapeType="1"/>
          </p:cNvSpPr>
          <p:nvPr/>
        </p:nvSpPr>
        <p:spPr bwMode="auto">
          <a:xfrm>
            <a:off x="6934200" y="3581400"/>
            <a:ext cx="1066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4" name="Text Box 32"/>
          <p:cNvSpPr txBox="1">
            <a:spLocks noChangeArrowheads="1"/>
          </p:cNvSpPr>
          <p:nvPr/>
        </p:nvSpPr>
        <p:spPr bwMode="auto">
          <a:xfrm>
            <a:off x="822325" y="5348288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3</a:t>
            </a:r>
          </a:p>
        </p:txBody>
      </p:sp>
      <p:sp>
        <p:nvSpPr>
          <p:cNvPr id="59425" name="Text Box 33"/>
          <p:cNvSpPr txBox="1">
            <a:spLocks noChangeArrowheads="1"/>
          </p:cNvSpPr>
          <p:nvPr/>
        </p:nvSpPr>
        <p:spPr bwMode="auto">
          <a:xfrm>
            <a:off x="1670050" y="5334000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12</a:t>
            </a:r>
          </a:p>
        </p:txBody>
      </p:sp>
      <p:sp>
        <p:nvSpPr>
          <p:cNvPr id="59426" name="Text Box 34"/>
          <p:cNvSpPr txBox="1">
            <a:spLocks noChangeArrowheads="1"/>
          </p:cNvSpPr>
          <p:nvPr/>
        </p:nvSpPr>
        <p:spPr bwMode="auto">
          <a:xfrm>
            <a:off x="2508250" y="533400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8</a:t>
            </a:r>
          </a:p>
        </p:txBody>
      </p:sp>
      <p:sp>
        <p:nvSpPr>
          <p:cNvPr id="59427" name="Text Box 35"/>
          <p:cNvSpPr txBox="1">
            <a:spLocks noChangeArrowheads="1"/>
          </p:cNvSpPr>
          <p:nvPr/>
        </p:nvSpPr>
        <p:spPr bwMode="auto">
          <a:xfrm>
            <a:off x="3575050" y="533400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2</a:t>
            </a:r>
          </a:p>
        </p:txBody>
      </p:sp>
      <p:sp>
        <p:nvSpPr>
          <p:cNvPr id="59428" name="Text Box 36"/>
          <p:cNvSpPr txBox="1">
            <a:spLocks noChangeArrowheads="1"/>
          </p:cNvSpPr>
          <p:nvPr/>
        </p:nvSpPr>
        <p:spPr bwMode="auto">
          <a:xfrm>
            <a:off x="6248400" y="5334000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14</a:t>
            </a:r>
          </a:p>
        </p:txBody>
      </p:sp>
      <p:sp>
        <p:nvSpPr>
          <p:cNvPr id="59429" name="Text Box 37"/>
          <p:cNvSpPr txBox="1">
            <a:spLocks noChangeArrowheads="1"/>
          </p:cNvSpPr>
          <p:nvPr/>
        </p:nvSpPr>
        <p:spPr bwMode="auto">
          <a:xfrm>
            <a:off x="7080250" y="533400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1</a:t>
            </a:r>
          </a:p>
        </p:txBody>
      </p:sp>
      <p:sp>
        <p:nvSpPr>
          <p:cNvPr id="59431" name="Text Box 39"/>
          <p:cNvSpPr txBox="1">
            <a:spLocks noChangeArrowheads="1"/>
          </p:cNvSpPr>
          <p:nvPr/>
        </p:nvSpPr>
        <p:spPr bwMode="auto">
          <a:xfrm>
            <a:off x="2438400" y="320040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3</a:t>
            </a:r>
          </a:p>
        </p:txBody>
      </p:sp>
      <p:sp>
        <p:nvSpPr>
          <p:cNvPr id="83999" name="Text Box 41"/>
          <p:cNvSpPr txBox="1">
            <a:spLocks noChangeArrowheads="1"/>
          </p:cNvSpPr>
          <p:nvPr/>
        </p:nvSpPr>
        <p:spPr bwMode="auto">
          <a:xfrm>
            <a:off x="365125" y="3290888"/>
            <a:ext cx="677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MIN</a:t>
            </a:r>
          </a:p>
        </p:txBody>
      </p:sp>
      <p:sp>
        <p:nvSpPr>
          <p:cNvPr id="84000" name="Text Box 42"/>
          <p:cNvSpPr txBox="1">
            <a:spLocks noChangeArrowheads="1"/>
          </p:cNvSpPr>
          <p:nvPr/>
        </p:nvSpPr>
        <p:spPr bwMode="auto">
          <a:xfrm>
            <a:off x="304800" y="1919288"/>
            <a:ext cx="777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MAX</a:t>
            </a:r>
          </a:p>
        </p:txBody>
      </p:sp>
      <p:sp>
        <p:nvSpPr>
          <p:cNvPr id="59435" name="Text Box 43"/>
          <p:cNvSpPr txBox="1">
            <a:spLocks noChangeArrowheads="1"/>
          </p:cNvSpPr>
          <p:nvPr/>
        </p:nvSpPr>
        <p:spPr bwMode="auto">
          <a:xfrm>
            <a:off x="4708525" y="1812925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3</a:t>
            </a:r>
          </a:p>
        </p:txBody>
      </p:sp>
      <p:sp>
        <p:nvSpPr>
          <p:cNvPr id="59436" name="Text Box 44"/>
          <p:cNvSpPr txBox="1">
            <a:spLocks noChangeArrowheads="1"/>
          </p:cNvSpPr>
          <p:nvPr/>
        </p:nvSpPr>
        <p:spPr bwMode="auto">
          <a:xfrm>
            <a:off x="4708525" y="3214688"/>
            <a:ext cx="1114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2 - </a:t>
            </a:r>
            <a:r>
              <a:rPr lang="en-US" i="1"/>
              <a:t>prune</a:t>
            </a:r>
          </a:p>
        </p:txBody>
      </p:sp>
      <p:sp>
        <p:nvSpPr>
          <p:cNvPr id="59437" name="Text Box 45"/>
          <p:cNvSpPr txBox="1">
            <a:spLocks noChangeArrowheads="1"/>
          </p:cNvSpPr>
          <p:nvPr/>
        </p:nvSpPr>
        <p:spPr bwMode="auto">
          <a:xfrm>
            <a:off x="7070725" y="3200400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14</a:t>
            </a:r>
          </a:p>
        </p:txBody>
      </p:sp>
      <p:sp>
        <p:nvSpPr>
          <p:cNvPr id="59438" name="Text Box 46"/>
          <p:cNvSpPr txBox="1">
            <a:spLocks noChangeArrowheads="1"/>
          </p:cNvSpPr>
          <p:nvPr/>
        </p:nvSpPr>
        <p:spPr bwMode="auto">
          <a:xfrm>
            <a:off x="7543800" y="3200400"/>
            <a:ext cx="1114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1 - </a:t>
            </a:r>
            <a:r>
              <a:rPr lang="en-US" i="1"/>
              <a:t>prune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9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9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9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59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59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59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59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59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59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59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5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59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59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59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59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59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59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59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59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3" dur="500"/>
                                        <p:tgtEl>
                                          <p:spTgt spid="59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animBg="1"/>
      <p:bldP spid="59398" grpId="0" animBg="1"/>
      <p:bldP spid="59399" grpId="0" animBg="1"/>
      <p:bldP spid="59401" grpId="0" animBg="1"/>
      <p:bldP spid="59402" grpId="0" animBg="1"/>
      <p:bldP spid="59403" grpId="0" animBg="1"/>
      <p:bldP spid="59404" grpId="0" animBg="1"/>
      <p:bldP spid="59405" grpId="0" animBg="1"/>
      <p:bldP spid="59408" grpId="0" animBg="1"/>
      <p:bldP spid="59409" grpId="0" animBg="1"/>
      <p:bldP spid="59410" grpId="0" animBg="1"/>
      <p:bldP spid="59411" grpId="0" animBg="1"/>
      <p:bldP spid="59412" grpId="0" animBg="1"/>
      <p:bldP spid="59413" grpId="0" animBg="1"/>
      <p:bldP spid="59414" grpId="0" animBg="1"/>
      <p:bldP spid="59418" grpId="0" animBg="1"/>
      <p:bldP spid="59419" grpId="0" animBg="1"/>
      <p:bldP spid="59420" grpId="0" animBg="1"/>
      <p:bldP spid="59421" grpId="0" animBg="1"/>
      <p:bldP spid="59422" grpId="0" animBg="1"/>
      <p:bldP spid="59423" grpId="0" animBg="1"/>
      <p:bldP spid="59424" grpId="0"/>
      <p:bldP spid="59425" grpId="0"/>
      <p:bldP spid="59426" grpId="0"/>
      <p:bldP spid="59427" grpId="0"/>
      <p:bldP spid="59428" grpId="0"/>
      <p:bldP spid="59429" grpId="0"/>
      <p:bldP spid="59431" grpId="0"/>
      <p:bldP spid="59435" grpId="0"/>
      <p:bldP spid="59436" grpId="0"/>
      <p:bldP spid="59437" grpId="0"/>
      <p:bldP spid="59437" grpId="1"/>
      <p:bldP spid="59438" grpId="0"/>
      <p:bldP spid="5943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State of the art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382000" cy="4800600"/>
          </a:xfrm>
        </p:spPr>
        <p:txBody>
          <a:bodyPr/>
          <a:lstStyle/>
          <a:p>
            <a:r>
              <a:rPr lang="en-US" sz="3100" b="1" dirty="0">
                <a:latin typeface="Times New Roman" charset="0"/>
                <a:ea typeface="ＭＳ Ｐゴシック" charset="0"/>
                <a:cs typeface="ＭＳ Ｐゴシック" charset="0"/>
              </a:rPr>
              <a:t>Chess</a:t>
            </a:r>
            <a:r>
              <a:rPr lang="en-US" sz="3100" dirty="0">
                <a:latin typeface="Times New Roman" charset="0"/>
                <a:ea typeface="ＭＳ Ｐゴシック" charset="0"/>
                <a:cs typeface="ＭＳ Ｐゴシック" charset="0"/>
              </a:rPr>
              <a:t>: </a:t>
            </a:r>
          </a:p>
          <a:p>
            <a:pPr lvl="1"/>
            <a:r>
              <a:rPr lang="en-US" sz="2400" dirty="0">
                <a:latin typeface="Times New Roman" charset="0"/>
                <a:ea typeface="ＭＳ Ｐゴシック" charset="0"/>
              </a:rPr>
              <a:t>Deep Blue beat Gary Kasparov in 1997</a:t>
            </a:r>
          </a:p>
          <a:p>
            <a:pPr lvl="1"/>
            <a:r>
              <a:rPr lang="en-US" sz="2400" dirty="0">
                <a:latin typeface="Times New Roman" charset="0"/>
                <a:ea typeface="ＭＳ Ｐゴシック" charset="0"/>
              </a:rPr>
              <a:t>Garry </a:t>
            </a:r>
            <a:r>
              <a:rPr lang="en-US" sz="2400" dirty="0" err="1">
                <a:latin typeface="Times New Roman" charset="0"/>
                <a:ea typeface="ＭＳ Ｐゴシック" charset="0"/>
              </a:rPr>
              <a:t>Kasparav</a:t>
            </a:r>
            <a:r>
              <a:rPr lang="en-US" sz="2400" dirty="0">
                <a:latin typeface="Times New Roman" charset="0"/>
                <a:ea typeface="ＭＳ Ｐゴシック" charset="0"/>
              </a:rPr>
              <a:t> vs. Deep Junior (Feb 2003): tie!  </a:t>
            </a:r>
          </a:p>
          <a:p>
            <a:pPr lvl="1"/>
            <a:r>
              <a:rPr lang="en-US" sz="2400" dirty="0">
                <a:latin typeface="Times New Roman" charset="0"/>
                <a:ea typeface="ＭＳ Ｐゴシック" charset="0"/>
              </a:rPr>
              <a:t>Kasparov vs. X3D Fritz (November 2003): tie! </a:t>
            </a:r>
            <a:endParaRPr lang="en-US" sz="2800" dirty="0">
              <a:solidFill>
                <a:schemeClr val="accent2"/>
              </a:solidFill>
              <a:latin typeface="Times New Roman" charset="0"/>
              <a:ea typeface="ＭＳ Ｐゴシック" charset="0"/>
            </a:endParaRPr>
          </a:p>
          <a:p>
            <a:r>
              <a:rPr lang="en-US" sz="3100" b="1" dirty="0">
                <a:latin typeface="Times New Roman" charset="0"/>
                <a:ea typeface="ＭＳ Ｐゴシック" charset="0"/>
                <a:cs typeface="ＭＳ Ｐゴシック" charset="0"/>
              </a:rPr>
              <a:t>Checkers</a:t>
            </a:r>
            <a:r>
              <a:rPr lang="en-US" sz="3100" dirty="0">
                <a:latin typeface="Times New Roman" charset="0"/>
                <a:ea typeface="ＭＳ Ｐゴシック" charset="0"/>
                <a:cs typeface="ＭＳ Ｐゴシック" charset="0"/>
              </a:rPr>
              <a:t>: Chinook is the world champion</a:t>
            </a:r>
          </a:p>
          <a:p>
            <a:r>
              <a:rPr lang="en-US" sz="3100" b="1" dirty="0">
                <a:latin typeface="Times New Roman" charset="0"/>
                <a:ea typeface="ＭＳ Ｐゴシック" charset="0"/>
                <a:cs typeface="ＭＳ Ｐゴシック" charset="0"/>
              </a:rPr>
              <a:t>Checkers:</a:t>
            </a:r>
            <a:r>
              <a:rPr lang="en-US" sz="3100" dirty="0">
                <a:latin typeface="Times New Roman" charset="0"/>
                <a:ea typeface="ＭＳ Ｐゴシック" charset="0"/>
                <a:cs typeface="ＭＳ Ｐゴシック" charset="0"/>
              </a:rPr>
              <a:t> has been solved exactly – it’s a draw!</a:t>
            </a:r>
          </a:p>
          <a:p>
            <a:r>
              <a:rPr lang="en-US" sz="3100" b="1" dirty="0">
                <a:latin typeface="Times New Roman" charset="0"/>
                <a:ea typeface="ＭＳ Ｐゴシック" charset="0"/>
                <a:cs typeface="ＭＳ Ｐゴシック" charset="0"/>
              </a:rPr>
              <a:t>Go</a:t>
            </a:r>
            <a:r>
              <a:rPr lang="en-US" sz="3100" dirty="0">
                <a:latin typeface="Times New Roman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3100" dirty="0" smtClean="0">
                <a:latin typeface="Times New Roman" charset="0"/>
                <a:ea typeface="ＭＳ Ｐゴシック" charset="0"/>
                <a:cs typeface="ＭＳ Ｐゴシック" charset="0"/>
              </a:rPr>
              <a:t>Computers starting to achieve expert level</a:t>
            </a:r>
            <a:endParaRPr lang="en-US" sz="31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3100" b="1" dirty="0">
                <a:latin typeface="Times New Roman" charset="0"/>
                <a:ea typeface="ＭＳ Ｐゴシック" charset="0"/>
                <a:cs typeface="ＭＳ Ｐゴシック" charset="0"/>
              </a:rPr>
              <a:t>Bridge</a:t>
            </a:r>
            <a:r>
              <a:rPr lang="en-US" sz="3100" dirty="0">
                <a:latin typeface="Times New Roman" charset="0"/>
                <a:ea typeface="ＭＳ Ｐゴシック" charset="0"/>
                <a:cs typeface="ＭＳ Ｐゴシック" charset="0"/>
              </a:rPr>
              <a:t>: </a:t>
            </a:r>
            <a:r>
              <a:rPr lang="en-US" altLang="ja-JP" sz="3100" dirty="0" smtClean="0">
                <a:latin typeface="Times New Roman" charset="0"/>
                <a:ea typeface="ＭＳ Ｐゴシック" charset="0"/>
                <a:cs typeface="ＭＳ Ｐゴシック" charset="0"/>
              </a:rPr>
              <a:t>Expert </a:t>
            </a:r>
            <a:r>
              <a:rPr lang="en-US" altLang="ja-JP" sz="3100" dirty="0">
                <a:latin typeface="Times New Roman" charset="0"/>
                <a:ea typeface="ＭＳ Ｐゴシック" charset="0"/>
                <a:cs typeface="ＭＳ Ｐゴシック" charset="0"/>
              </a:rPr>
              <a:t>computer players exist, but no world champions yet</a:t>
            </a:r>
          </a:p>
          <a:p>
            <a:r>
              <a:rPr lang="en-US" sz="3100" b="1" dirty="0">
                <a:latin typeface="Times New Roman" charset="0"/>
                <a:ea typeface="ＭＳ Ｐゴシック" charset="0"/>
                <a:cs typeface="ＭＳ Ｐゴシック" charset="0"/>
              </a:rPr>
              <a:t>Poker: </a:t>
            </a:r>
            <a:r>
              <a:rPr lang="en-US" sz="3100" dirty="0" err="1">
                <a:latin typeface="Times New Roman" charset="0"/>
                <a:ea typeface="ＭＳ Ｐゴシック" charset="0"/>
                <a:cs typeface="ＭＳ Ｐゴシック" charset="0"/>
              </a:rPr>
              <a:t>Poki</a:t>
            </a:r>
            <a:r>
              <a:rPr lang="en-US" sz="3100" dirty="0">
                <a:latin typeface="Times New Roman" charset="0"/>
                <a:ea typeface="ＭＳ Ｐゴシック" charset="0"/>
                <a:cs typeface="ＭＳ Ｐゴシック" charset="0"/>
              </a:rPr>
              <a:t> regularly beats human experts</a:t>
            </a:r>
            <a:endParaRPr lang="en-US" sz="3100" b="1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3100" dirty="0">
                <a:latin typeface="Times New Roman" charset="0"/>
                <a:ea typeface="ＭＳ Ｐゴシック" charset="0"/>
                <a:cs typeface="ＭＳ Ｐゴシック" charset="0"/>
              </a:rPr>
              <a:t>Check out the </a:t>
            </a:r>
            <a:r>
              <a:rPr lang="en-US" sz="3100" dirty="0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U. Alberta Games Group</a:t>
            </a:r>
            <a:endParaRPr lang="en-US" sz="31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Alpha-Beta Tic-Tac-Toe Example 2</a:t>
            </a:r>
          </a:p>
        </p:txBody>
      </p:sp>
      <p:sp>
        <p:nvSpPr>
          <p:cNvPr id="86018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19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0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1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2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3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4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5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6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7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8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9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0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1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2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3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4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5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6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7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8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9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0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1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2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3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4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5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6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7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8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9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50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51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52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53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54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55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56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57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58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59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60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61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62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63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64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65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66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67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68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69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70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71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72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73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74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75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76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77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78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79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80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81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82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83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84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85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86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87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88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89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90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91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92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93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94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95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96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97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98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99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00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01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02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03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04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05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06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07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08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09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10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11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12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13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14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15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16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17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18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19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120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121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122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123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24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25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26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27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28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29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30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31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32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33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34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35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86136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86137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86138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86139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86140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86141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86142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86143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86144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86145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86146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86147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86148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86149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86150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86151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86152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86153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86154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86155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86156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86157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86158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86159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66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67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68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69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0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1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2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3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4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5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6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7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8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9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80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81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82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83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84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85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86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87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88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89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90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91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92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93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94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95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96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97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98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99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00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01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02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03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04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05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06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07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08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09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10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11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12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13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14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15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16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17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18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19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20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21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22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23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24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25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26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27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28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29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30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31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32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33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34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35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36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37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38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39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40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41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42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43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44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45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46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47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48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49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50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51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52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53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54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55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56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57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58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59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60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61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62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63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64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65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66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67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68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69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70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71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72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73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74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75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76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77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78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79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80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81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82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88183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88184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88185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88186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88187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88188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88189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88190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88191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88192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88193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88194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88195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88196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88197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88198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88199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88200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88201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88202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88203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88204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88205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88206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88207" name="Text Box 145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4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5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6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7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8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9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0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1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2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3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4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5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6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7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8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9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0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1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2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3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4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5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6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7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8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9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0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1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2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3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4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5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6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7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8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9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50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51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52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53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54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55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56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57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58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59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60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61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62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63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64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65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66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67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68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69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70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71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72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73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74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75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76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77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78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79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80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81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82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83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84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85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86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87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88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89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90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91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92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93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94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95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96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97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98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99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00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01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02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03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04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05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06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07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08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09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10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11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12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13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14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215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216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217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218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19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20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21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22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23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24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25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26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27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28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29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30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0231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0232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0233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90234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0235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90236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0237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90238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0239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0240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0241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0242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90243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0244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90245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0246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0247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0248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90249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90250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0251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0252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90253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0254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0255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90256" name="Text Box 146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2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3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4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5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6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7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8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9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0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1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2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3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4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5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6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7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8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9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80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81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82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83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84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85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86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87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88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89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0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1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2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3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4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5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6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7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8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9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0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1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2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3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4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5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6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7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8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9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0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1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2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3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4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5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6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17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18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19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20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21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22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23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24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25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26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27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28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29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30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31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32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33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34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35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36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37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38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39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40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41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42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43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44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45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46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47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48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49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50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51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52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53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54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55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56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57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58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59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60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61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62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63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64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65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66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67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68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69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70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71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72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73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74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75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76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77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78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2279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2280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2281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92282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2283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92284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2285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92286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2287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2288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2289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2290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92291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2292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92293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2294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2295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2296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92297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92298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2299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2300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92301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2302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2303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92304" name="Text Box 146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92305" name="Text Box 147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0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1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2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3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4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5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6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7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8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9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20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21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22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23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24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25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26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27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28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29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0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1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2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3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4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5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6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7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8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9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40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41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42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43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44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45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46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47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48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49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50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51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52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53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54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55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56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57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58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59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60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61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62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63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64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65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66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67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68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69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70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71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72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73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74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75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76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77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78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79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80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81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82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83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84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85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86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87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88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89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90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91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92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93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94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95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96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97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98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99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00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01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02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03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04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05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06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07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08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09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10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311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312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313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314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15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16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17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18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19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20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21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22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23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24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25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26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4327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4328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4329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94330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4331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94332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4333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94334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4335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4336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4337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4338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94339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4340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94341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4342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4343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4344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94345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94346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4347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4348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94349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4350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4351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94352" name="Text Box 146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94353" name="Text Box 147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58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59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0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1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2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3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4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5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6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7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8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9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70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71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72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73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74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75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76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77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78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79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80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81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82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83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84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85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86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87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88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89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90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91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92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93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94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95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96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97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98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99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00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01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02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03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04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05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06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07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08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09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10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11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12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13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14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15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16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17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18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19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20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21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22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23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24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25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26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27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28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29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30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31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32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33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34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35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36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37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38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39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40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41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42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43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44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45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46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47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48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49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50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51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52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53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54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55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56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57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58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59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60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61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62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63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64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65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66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67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68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69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70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71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72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73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74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6375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6376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6377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96378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6379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96380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6381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96382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6383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6384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6385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6386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96387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6388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96389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6390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6391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6392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96393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96394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6395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6396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96397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6398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6399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96400" name="Text Box 146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96401" name="Text Box 147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96402" name="Text Box 148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06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07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08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09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10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11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12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13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14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15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16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17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18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19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20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21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22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23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24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25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26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27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28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29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30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31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32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33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34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35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36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37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38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39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40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41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42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43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44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45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46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47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48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49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50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51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52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53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54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55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56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57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58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59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60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61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62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63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64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65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66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67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68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69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70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71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72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73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74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75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76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77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78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79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80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81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82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83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84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85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86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87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88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89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90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91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92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93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94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95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96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97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98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99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00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01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02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03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04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05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06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407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408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409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410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11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12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13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14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15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16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17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18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19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20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21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22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8423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8424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8425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98426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8427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98428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8429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98430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8431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8432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8433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8434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98435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8436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98437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8438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8439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8440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98441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98442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8443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8444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98445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8446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8447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98448" name="Text Box 146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98449" name="Text Box 147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98450" name="Text Box 148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98451" name="Text Box 149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98452" name="Text Box 150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54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55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56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57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58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59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0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1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2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3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4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5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6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7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8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9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0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1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2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3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4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5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6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7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8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9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0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1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2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3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4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5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6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7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8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9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0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1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2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3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4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5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6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7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8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9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400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401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402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403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404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405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406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407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408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09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10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11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12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13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14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15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16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17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18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19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20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21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22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23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24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25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26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27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28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29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30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31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32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33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34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35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36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37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38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39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40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41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42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43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44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45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46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47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48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49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50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51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52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53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54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455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456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457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458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59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60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61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62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63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64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65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66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67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68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69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70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0471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0472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0473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00474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0475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00476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0477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00478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0479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0480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0481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0482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00483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0484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00485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0486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0487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0488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00489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00490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0491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0492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00493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0494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0495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0496" name="Text Box 146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0497" name="Text Box 147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00498" name="Text Box 148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00499" name="Text Box 149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00500" name="Text Box 150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2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3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4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5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6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7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8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9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0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1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2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3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4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5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6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7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8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9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0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1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2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3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4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5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6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7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8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9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0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1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2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3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4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5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6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7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8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9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0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1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2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3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4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5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6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7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8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9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0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1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2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3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4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5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6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57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58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59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60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61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62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63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64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65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66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67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68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69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70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71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72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73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74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75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76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77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78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79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80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81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82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83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84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85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86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87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88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89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90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91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92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93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94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95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96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97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98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99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00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01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02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3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4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5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6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07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08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09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10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11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12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13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14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15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16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17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18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2519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2520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2521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02522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2523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02524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2525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02526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2527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2528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2529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2530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02531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2532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02533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2534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2535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2536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02537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02538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2539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2540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02541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2542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2543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2544" name="Text Box 146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2545" name="Text Box 147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2546" name="Text Box 148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02547" name="Text Box 149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02548" name="Text Box 150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02549" name="Text Box 151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02550" name="Text Box 152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0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1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2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3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4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5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6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7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8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9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0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1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2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3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4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5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6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7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8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9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0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1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2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3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4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5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6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7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8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9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0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1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2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3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4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5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6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7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8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9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0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1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2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3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4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5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6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7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8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9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00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01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02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03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04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05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06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07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08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09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10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11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12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13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14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15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16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17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18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19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20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21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22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23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24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25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26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27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28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29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30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31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32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33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34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35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36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37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38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39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40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41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42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43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44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45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46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47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48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49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50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51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52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53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54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55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56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57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58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59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60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61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62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63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64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65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66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4567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4568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4569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04570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4571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04572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4573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04574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4575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4576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4577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4578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04579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4580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04581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4582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4583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4584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04585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04586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4587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4588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04589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4590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4591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4592" name="Text Box 146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4593" name="Text Box 147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4594" name="Text Box 148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04595" name="Text Box 149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04596" name="Text Box 150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04597" name="Text Box 151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04598" name="Text Box 152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4599" name="Text Box 153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Chinook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6172200" cy="5410200"/>
          </a:xfrm>
        </p:spPr>
        <p:txBody>
          <a:bodyPr/>
          <a:lstStyle/>
          <a:p>
            <a:pPr marL="171450" indent="-171450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Chinook is the World Man-Machine Checkers Champion, developed by researchers at the University of Alberta</a:t>
            </a:r>
          </a:p>
          <a:p>
            <a:pPr marL="171450" indent="-171450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It earned this title by competing in human tournaments, winning the right to play for the (human) world championship, and eventually defeating the best players in the world</a:t>
            </a:r>
          </a:p>
          <a:p>
            <a:pPr marL="171450" indent="-171450"/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Play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Chinook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 online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171450" indent="-171450"/>
            <a:r>
              <a:rPr lang="en-US" altLang="ja-JP" dirty="0" smtClean="0">
                <a:latin typeface="Times New Roman" charset="0"/>
                <a:ea typeface="ＭＳ Ｐゴシック" charset="0"/>
                <a:cs typeface="ＭＳ Ｐゴシック" charset="0"/>
                <a:hlinkClick r:id="rId4"/>
              </a:rPr>
              <a:t>One </a:t>
            </a:r>
            <a:r>
              <a:rPr lang="en-US" altLang="ja-JP" dirty="0">
                <a:latin typeface="Times New Roman" charset="0"/>
                <a:ea typeface="ＭＳ Ｐゴシック" charset="0"/>
                <a:cs typeface="ＭＳ Ｐゴシック" charset="0"/>
                <a:hlinkClick r:id="rId4"/>
              </a:rPr>
              <a:t>Jump Ahead</a:t>
            </a:r>
            <a:r>
              <a:rPr lang="en-US" altLang="ja-JP" dirty="0">
                <a:latin typeface="Times New Roman" charset="0"/>
                <a:ea typeface="ＭＳ Ｐゴシック" charset="0"/>
                <a:cs typeface="ＭＳ Ｐゴシック" charset="0"/>
              </a:rPr>
              <a:t>: Challenging Human Supremacy in </a:t>
            </a:r>
            <a:r>
              <a:rPr lang="en-US" altLang="ja-JP" dirty="0" smtClean="0">
                <a:latin typeface="Times New Roman" charset="0"/>
                <a:ea typeface="ＭＳ Ｐゴシック" charset="0"/>
                <a:cs typeface="ＭＳ Ｐゴシック" charset="0"/>
              </a:rPr>
              <a:t>Checkers, </a:t>
            </a:r>
            <a:r>
              <a:rPr lang="en-US" altLang="ja-JP" dirty="0">
                <a:latin typeface="Times New Roman" charset="0"/>
                <a:ea typeface="ＭＳ Ｐゴシック" charset="0"/>
                <a:cs typeface="ＭＳ Ｐゴシック" charset="0"/>
              </a:rPr>
              <a:t>Jonathan Schaeffer, 1998</a:t>
            </a:r>
          </a:p>
          <a:p>
            <a:pPr marL="171450" indent="-171450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See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  <a:hlinkClick r:id="rId5"/>
              </a:rPr>
              <a:t>Checkers Is Solved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, J. Schaeffer, et al., Science, v317, n5844, pp1518-22, AAAS, 2007.</a:t>
            </a:r>
          </a:p>
        </p:txBody>
      </p:sp>
      <p:pic>
        <p:nvPicPr>
          <p:cNvPr id="23555" name="Picture 4" descr="OJ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075" y="2819400"/>
            <a:ext cx="262572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 descr="setforp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3" y="228600"/>
            <a:ext cx="18621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498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499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0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1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2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3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4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5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6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7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8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9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10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11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12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13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14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15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16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17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18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19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20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21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22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23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24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25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26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27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28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29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30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31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32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33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34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35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36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37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38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39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40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41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42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43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44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45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46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47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48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49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50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51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52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53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54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55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56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57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58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59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60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61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62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63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64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65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66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67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68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69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70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71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72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73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74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75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76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77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78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79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80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81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82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83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84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85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86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87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88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89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90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91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92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93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94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95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96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97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98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99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600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601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602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603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604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605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606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607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608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609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610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611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612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613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614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6615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6616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6617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06618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6619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06620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6621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06622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6623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6624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6625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6626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06627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6628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06629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6630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6631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6632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06633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06634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6635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6636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06637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6638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6639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6640" name="Text Box 146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6641" name="Text Box 147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6642" name="Text Box 148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06643" name="Text Box 149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06644" name="Text Box 150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06645" name="Text Box 151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06646" name="Text Box 152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6647" name="Text Box 153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06648" name="Text Box 154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46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47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48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49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0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1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2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3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4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5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6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7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8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9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0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1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2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3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4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5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6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7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8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9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0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1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2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3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4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5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6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7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8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9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0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1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2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3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4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5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6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7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8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9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90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91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92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93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94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95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96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97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98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99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600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01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02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03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04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05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06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07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08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09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10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11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12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13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14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15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16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17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18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19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20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21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22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23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24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25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26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27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28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29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30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31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32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33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34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35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36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37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38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39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40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41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42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43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44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45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46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647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648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649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650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51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52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53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54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55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56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57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58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59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60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61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62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8663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8664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8665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08666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8667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08668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8669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08670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8671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8672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8673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8674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08675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8676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08677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8678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8679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8680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08681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08682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8683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8684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08685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8686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8687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8688" name="Text Box 146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8689" name="Text Box 147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8690" name="Text Box 148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08691" name="Text Box 149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08692" name="Text Box 150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08693" name="Text Box 151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08694" name="Text Box 152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8695" name="Text Box 153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08696" name="Text Box 154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594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595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596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597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598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599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0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1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2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3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4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5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6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7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8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9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0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1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2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3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4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5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6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7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8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9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0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1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2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3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4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5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6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7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8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9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0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1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2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3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4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5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6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7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8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9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40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41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42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43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44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45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46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47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48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49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50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51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52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53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54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55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56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57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58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59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60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61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62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63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64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65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66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67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68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69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70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71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72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73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74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75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76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77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78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79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80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81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82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83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84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85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86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87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88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89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90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91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92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93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94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95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96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97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98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99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700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701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702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703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704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705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706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707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708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709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710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0711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0712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0713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10714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0715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10716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0717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10718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0719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0720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0721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0722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10723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0724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10725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0726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0727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0728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10729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10730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0731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0732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10733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0734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0735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0736" name="Text Box 146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0737" name="Text Box 147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0738" name="Text Box 148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10739" name="Text Box 149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10740" name="Text Box 150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10741" name="Text Box 151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10742" name="Text Box 152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0743" name="Text Box 153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10744" name="Text Box 154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10745" name="Text Box 155"/>
          <p:cNvSpPr txBox="1">
            <a:spLocks noChangeArrowheads="1"/>
          </p:cNvSpPr>
          <p:nvPr/>
        </p:nvSpPr>
        <p:spPr bwMode="auto">
          <a:xfrm>
            <a:off x="36576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10746" name="Text Box 156"/>
          <p:cNvSpPr txBox="1">
            <a:spLocks noChangeArrowheads="1"/>
          </p:cNvSpPr>
          <p:nvPr/>
        </p:nvSpPr>
        <p:spPr bwMode="auto">
          <a:xfrm>
            <a:off x="42672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42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43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44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45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46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47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48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49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50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51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52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53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54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55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56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57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58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59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60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61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62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63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64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65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66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67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68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69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0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1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2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3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4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5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6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7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8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9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0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1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2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3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4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5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6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7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8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9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0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1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2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3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4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5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6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697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698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699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00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01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02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03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04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05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06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07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08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09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10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11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12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13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14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15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16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17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18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19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20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21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22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23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24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25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26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27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28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29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30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31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32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33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34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35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36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37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38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39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40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41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42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3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4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5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6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47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48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49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50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51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52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53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54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55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56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57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58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2759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2760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2761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12762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2763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12764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2765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12766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2767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2768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2769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2770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12771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2772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12773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2774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2775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2776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12777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12778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2779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2780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12781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2782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2783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2784" name="Text Box 146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2785" name="Text Box 147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2786" name="Text Box 148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12787" name="Text Box 149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12788" name="Text Box 150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12789" name="Text Box 151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12790" name="Text Box 152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2791" name="Text Box 153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12792" name="Text Box 154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12793" name="Text Box 155"/>
          <p:cNvSpPr txBox="1">
            <a:spLocks noChangeArrowheads="1"/>
          </p:cNvSpPr>
          <p:nvPr/>
        </p:nvSpPr>
        <p:spPr bwMode="auto">
          <a:xfrm>
            <a:off x="36576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12794" name="Text Box 156"/>
          <p:cNvSpPr txBox="1">
            <a:spLocks noChangeArrowheads="1"/>
          </p:cNvSpPr>
          <p:nvPr/>
        </p:nvSpPr>
        <p:spPr bwMode="auto">
          <a:xfrm>
            <a:off x="42672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0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1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2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3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4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5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6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7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8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9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00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01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02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03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04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05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06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07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08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09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10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11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12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13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14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15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16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17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18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19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20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21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22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23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24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25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26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27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28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29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30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31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32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33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34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35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36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37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38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39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40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41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42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43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44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45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46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47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48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49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50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51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52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53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54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55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56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57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58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59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60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61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62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63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64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65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66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67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68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69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70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71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72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73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74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75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76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77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78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79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80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81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82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83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84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85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86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87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88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89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90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91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92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93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94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95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96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97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98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99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800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801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802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803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804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805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806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4807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4808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4809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14810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4811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14812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4813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14814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4815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4816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4817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4818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14819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4820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14821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4822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4823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4824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14825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14826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4827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4828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14829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4830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4831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4832" name="Text Box 146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4833" name="Text Box 147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4834" name="Text Box 148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14835" name="Text Box 149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14836" name="Text Box 150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14837" name="Text Box 151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14838" name="Text Box 152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4839" name="Text Box 153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14840" name="Text Box 154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14841" name="Text Box 155"/>
          <p:cNvSpPr txBox="1">
            <a:spLocks noChangeArrowheads="1"/>
          </p:cNvSpPr>
          <p:nvPr/>
        </p:nvSpPr>
        <p:spPr bwMode="auto">
          <a:xfrm>
            <a:off x="36576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14842" name="Text Box 156"/>
          <p:cNvSpPr txBox="1">
            <a:spLocks noChangeArrowheads="1"/>
          </p:cNvSpPr>
          <p:nvPr/>
        </p:nvSpPr>
        <p:spPr bwMode="auto">
          <a:xfrm>
            <a:off x="42672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14843" name="Text Box 157"/>
          <p:cNvSpPr txBox="1">
            <a:spLocks noChangeArrowheads="1"/>
          </p:cNvSpPr>
          <p:nvPr/>
        </p:nvSpPr>
        <p:spPr bwMode="auto">
          <a:xfrm>
            <a:off x="4800600" y="1608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38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39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0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1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2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3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4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5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6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7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8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9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50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51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52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53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54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55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56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57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58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59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60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61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62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63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64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65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66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67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68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69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70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71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72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73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74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75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76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77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78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79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80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81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82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83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84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85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86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87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88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89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90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91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92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793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794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795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796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797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798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799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00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01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02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03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04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05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06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07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08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09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10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11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12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13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14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15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16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17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18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19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20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21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22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23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24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25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26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27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28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29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30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31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32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33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34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35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36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37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38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839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840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841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842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43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44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45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46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47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48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49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50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51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52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53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54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6855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6856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6857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16858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6859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16860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6861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16862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6863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6864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6865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6866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16867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6868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16869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6870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6871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6872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16873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16874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6875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6876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16877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6878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6879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6880" name="Text Box 146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6881" name="Text Box 147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6882" name="Text Box 148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16883" name="Text Box 149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16884" name="Text Box 150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16885" name="Text Box 151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16886" name="Text Box 152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6887" name="Text Box 153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16888" name="Text Box 154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16889" name="Text Box 155"/>
          <p:cNvSpPr txBox="1">
            <a:spLocks noChangeArrowheads="1"/>
          </p:cNvSpPr>
          <p:nvPr/>
        </p:nvSpPr>
        <p:spPr bwMode="auto">
          <a:xfrm>
            <a:off x="36576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16890" name="Text Box 156"/>
          <p:cNvSpPr txBox="1">
            <a:spLocks noChangeArrowheads="1"/>
          </p:cNvSpPr>
          <p:nvPr/>
        </p:nvSpPr>
        <p:spPr bwMode="auto">
          <a:xfrm>
            <a:off x="42672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16891" name="Text Box 157"/>
          <p:cNvSpPr txBox="1">
            <a:spLocks noChangeArrowheads="1"/>
          </p:cNvSpPr>
          <p:nvPr/>
        </p:nvSpPr>
        <p:spPr bwMode="auto">
          <a:xfrm>
            <a:off x="53340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5</a:t>
            </a:r>
          </a:p>
        </p:txBody>
      </p:sp>
      <p:sp>
        <p:nvSpPr>
          <p:cNvPr id="116892" name="Text Box 158"/>
          <p:cNvSpPr txBox="1">
            <a:spLocks noChangeArrowheads="1"/>
          </p:cNvSpPr>
          <p:nvPr/>
        </p:nvSpPr>
        <p:spPr bwMode="auto">
          <a:xfrm>
            <a:off x="4800600" y="1608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86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87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88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89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90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91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92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93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94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95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96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97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98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99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0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1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2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3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4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5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6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7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8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9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0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1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2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3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4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5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6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7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8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9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0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1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2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3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4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5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6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7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8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9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30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31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32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33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34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35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36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37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38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39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40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41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42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43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44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45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46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47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48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49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50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51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52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53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54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55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56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57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58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59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60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61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62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63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64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65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66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67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68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69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70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71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72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73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74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75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76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77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78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79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80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81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82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83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84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85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86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87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88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89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90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91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92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93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94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95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96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97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98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99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900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901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902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8903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8904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8905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18906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8907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18908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8909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18910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8911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8912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8913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8914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18915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8916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18917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8918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8919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8920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18921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18922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8923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8924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18925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8926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8927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8928" name="Text Box 146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8929" name="Text Box 147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8930" name="Text Box 148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18931" name="Text Box 149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18932" name="Text Box 150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18933" name="Text Box 151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18934" name="Text Box 152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8935" name="Text Box 153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18936" name="Text Box 154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18937" name="Text Box 155"/>
          <p:cNvSpPr txBox="1">
            <a:spLocks noChangeArrowheads="1"/>
          </p:cNvSpPr>
          <p:nvPr/>
        </p:nvSpPr>
        <p:spPr bwMode="auto">
          <a:xfrm>
            <a:off x="36576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18938" name="Text Box 156"/>
          <p:cNvSpPr txBox="1">
            <a:spLocks noChangeArrowheads="1"/>
          </p:cNvSpPr>
          <p:nvPr/>
        </p:nvSpPr>
        <p:spPr bwMode="auto">
          <a:xfrm>
            <a:off x="42672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18939" name="Text Box 157"/>
          <p:cNvSpPr txBox="1">
            <a:spLocks noChangeArrowheads="1"/>
          </p:cNvSpPr>
          <p:nvPr/>
        </p:nvSpPr>
        <p:spPr bwMode="auto">
          <a:xfrm>
            <a:off x="53340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18940" name="Text Box 158"/>
          <p:cNvSpPr txBox="1">
            <a:spLocks noChangeArrowheads="1"/>
          </p:cNvSpPr>
          <p:nvPr/>
        </p:nvSpPr>
        <p:spPr bwMode="auto">
          <a:xfrm>
            <a:off x="57912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18941" name="Text Box 159"/>
          <p:cNvSpPr txBox="1">
            <a:spLocks noChangeArrowheads="1"/>
          </p:cNvSpPr>
          <p:nvPr/>
        </p:nvSpPr>
        <p:spPr bwMode="auto">
          <a:xfrm>
            <a:off x="4800600" y="1608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34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35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36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37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38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39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0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1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2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3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4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5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6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7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8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9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0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1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2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3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4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5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6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7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8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9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0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1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2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3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4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5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6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7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8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9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70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71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72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73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74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75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76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77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78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79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80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81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82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83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84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85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86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87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88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889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890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891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892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893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894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895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896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897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898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899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00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01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02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03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04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05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06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07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08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09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10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11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12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13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14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15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16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17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18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19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20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21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22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23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24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25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26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27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28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29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30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31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32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33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34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935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936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937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938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39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40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41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42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43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44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45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46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47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48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49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50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0951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0952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0953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20954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0955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20956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0957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20958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0959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0960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0961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0962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20963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0964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20965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0966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0967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0968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20969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20970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0971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0972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20973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0974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0975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0976" name="Text Box 146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0977" name="Text Box 147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0978" name="Text Box 148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20979" name="Text Box 149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20980" name="Text Box 150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20981" name="Text Box 151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20982" name="Text Box 152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0983" name="Text Box 153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20984" name="Text Box 154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20985" name="Text Box 155"/>
          <p:cNvSpPr txBox="1">
            <a:spLocks noChangeArrowheads="1"/>
          </p:cNvSpPr>
          <p:nvPr/>
        </p:nvSpPr>
        <p:spPr bwMode="auto">
          <a:xfrm>
            <a:off x="36576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20986" name="Text Box 156"/>
          <p:cNvSpPr txBox="1">
            <a:spLocks noChangeArrowheads="1"/>
          </p:cNvSpPr>
          <p:nvPr/>
        </p:nvSpPr>
        <p:spPr bwMode="auto">
          <a:xfrm>
            <a:off x="42672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20987" name="Text Box 157"/>
          <p:cNvSpPr txBox="1">
            <a:spLocks noChangeArrowheads="1"/>
          </p:cNvSpPr>
          <p:nvPr/>
        </p:nvSpPr>
        <p:spPr bwMode="auto">
          <a:xfrm>
            <a:off x="53340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20988" name="Text Box 158"/>
          <p:cNvSpPr txBox="1">
            <a:spLocks noChangeArrowheads="1"/>
          </p:cNvSpPr>
          <p:nvPr/>
        </p:nvSpPr>
        <p:spPr bwMode="auto">
          <a:xfrm>
            <a:off x="57912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20989" name="Text Box 159"/>
          <p:cNvSpPr txBox="1">
            <a:spLocks noChangeArrowheads="1"/>
          </p:cNvSpPr>
          <p:nvPr/>
        </p:nvSpPr>
        <p:spPr bwMode="auto">
          <a:xfrm>
            <a:off x="57150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20990" name="Line 160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91" name="Text Box 161"/>
          <p:cNvSpPr txBox="1">
            <a:spLocks noChangeArrowheads="1"/>
          </p:cNvSpPr>
          <p:nvPr/>
        </p:nvSpPr>
        <p:spPr bwMode="auto">
          <a:xfrm>
            <a:off x="4800600" y="1608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82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83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84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85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86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87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88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89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90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91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92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93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94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95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96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97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98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99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00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01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02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03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04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05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06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07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08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09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0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1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2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3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4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5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6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7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8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9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0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1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2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3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4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5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6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7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8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9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0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1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2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3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4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5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6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37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38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39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40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41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42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43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44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45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46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47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48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49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50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51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52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53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54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55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56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57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58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59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60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61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62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63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64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65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66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67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68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69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70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71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72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73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74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75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76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77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78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79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80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81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82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83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84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85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86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87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88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89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90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91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92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93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94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95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96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97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98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2999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3000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3001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23002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3003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23004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3005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23006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3007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3008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3009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3010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23011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3012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23013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3014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3015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3016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23017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23018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3019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3020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23021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3022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3023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3024" name="Text Box 146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3025" name="Text Box 147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3026" name="Text Box 148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23027" name="Text Box 149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23028" name="Text Box 150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23029" name="Text Box 151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23030" name="Text Box 152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3031" name="Text Box 153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23032" name="Text Box 154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23033" name="Text Box 155"/>
          <p:cNvSpPr txBox="1">
            <a:spLocks noChangeArrowheads="1"/>
          </p:cNvSpPr>
          <p:nvPr/>
        </p:nvSpPr>
        <p:spPr bwMode="auto">
          <a:xfrm>
            <a:off x="36576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23034" name="Text Box 156"/>
          <p:cNvSpPr txBox="1">
            <a:spLocks noChangeArrowheads="1"/>
          </p:cNvSpPr>
          <p:nvPr/>
        </p:nvSpPr>
        <p:spPr bwMode="auto">
          <a:xfrm>
            <a:off x="42672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23035" name="Text Box 157"/>
          <p:cNvSpPr txBox="1">
            <a:spLocks noChangeArrowheads="1"/>
          </p:cNvSpPr>
          <p:nvPr/>
        </p:nvSpPr>
        <p:spPr bwMode="auto">
          <a:xfrm>
            <a:off x="53340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23036" name="Text Box 158"/>
          <p:cNvSpPr txBox="1">
            <a:spLocks noChangeArrowheads="1"/>
          </p:cNvSpPr>
          <p:nvPr/>
        </p:nvSpPr>
        <p:spPr bwMode="auto">
          <a:xfrm>
            <a:off x="57912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23037" name="Text Box 159"/>
          <p:cNvSpPr txBox="1">
            <a:spLocks noChangeArrowheads="1"/>
          </p:cNvSpPr>
          <p:nvPr/>
        </p:nvSpPr>
        <p:spPr bwMode="auto">
          <a:xfrm>
            <a:off x="57150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23038" name="Line 160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3039" name="Text Box 161"/>
          <p:cNvSpPr txBox="1">
            <a:spLocks noChangeArrowheads="1"/>
          </p:cNvSpPr>
          <p:nvPr/>
        </p:nvSpPr>
        <p:spPr bwMode="auto">
          <a:xfrm>
            <a:off x="4800600" y="1608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30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31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32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33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34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35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36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37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38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39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40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41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42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43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44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45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46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47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48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49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50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51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52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53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54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55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56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57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58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59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60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61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62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63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64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65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66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67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68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69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70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71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72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73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74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75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76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77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78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79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80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81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82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83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84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85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86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87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88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89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90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91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92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93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94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95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96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97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98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99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00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01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02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03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04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05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06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07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08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09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10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11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12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13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14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15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16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17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18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19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20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21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22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23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24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25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26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27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28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29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30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031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032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033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034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35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36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37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38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39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40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41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42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43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44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45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46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5047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5048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5049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25050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5051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25052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5053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25054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5055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5056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5057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5058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25059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5060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25061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5062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5063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5064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25065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25066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5067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5068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25069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5070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5071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5072" name="Text Box 146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5073" name="Text Box 147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5074" name="Text Box 148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25075" name="Text Box 149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25076" name="Text Box 150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25077" name="Text Box 151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25078" name="Text Box 152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5079" name="Text Box 153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25080" name="Text Box 154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25081" name="Text Box 155"/>
          <p:cNvSpPr txBox="1">
            <a:spLocks noChangeArrowheads="1"/>
          </p:cNvSpPr>
          <p:nvPr/>
        </p:nvSpPr>
        <p:spPr bwMode="auto">
          <a:xfrm>
            <a:off x="36576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25082" name="Text Box 156"/>
          <p:cNvSpPr txBox="1">
            <a:spLocks noChangeArrowheads="1"/>
          </p:cNvSpPr>
          <p:nvPr/>
        </p:nvSpPr>
        <p:spPr bwMode="auto">
          <a:xfrm>
            <a:off x="42672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25083" name="Text Box 157"/>
          <p:cNvSpPr txBox="1">
            <a:spLocks noChangeArrowheads="1"/>
          </p:cNvSpPr>
          <p:nvPr/>
        </p:nvSpPr>
        <p:spPr bwMode="auto">
          <a:xfrm>
            <a:off x="53340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25084" name="Text Box 158"/>
          <p:cNvSpPr txBox="1">
            <a:spLocks noChangeArrowheads="1"/>
          </p:cNvSpPr>
          <p:nvPr/>
        </p:nvSpPr>
        <p:spPr bwMode="auto">
          <a:xfrm>
            <a:off x="57912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25085" name="Text Box 159"/>
          <p:cNvSpPr txBox="1">
            <a:spLocks noChangeArrowheads="1"/>
          </p:cNvSpPr>
          <p:nvPr/>
        </p:nvSpPr>
        <p:spPr bwMode="auto">
          <a:xfrm>
            <a:off x="57150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25086" name="Line 160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87" name="Text Box 161"/>
          <p:cNvSpPr txBox="1">
            <a:spLocks noChangeArrowheads="1"/>
          </p:cNvSpPr>
          <p:nvPr/>
        </p:nvSpPr>
        <p:spPr bwMode="auto">
          <a:xfrm>
            <a:off x="5334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25088" name="Text Box 162"/>
          <p:cNvSpPr txBox="1">
            <a:spLocks noChangeArrowheads="1"/>
          </p:cNvSpPr>
          <p:nvPr/>
        </p:nvSpPr>
        <p:spPr bwMode="auto">
          <a:xfrm>
            <a:off x="53340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25089" name="Text Box 163"/>
          <p:cNvSpPr txBox="1">
            <a:spLocks noChangeArrowheads="1"/>
          </p:cNvSpPr>
          <p:nvPr/>
        </p:nvSpPr>
        <p:spPr bwMode="auto">
          <a:xfrm>
            <a:off x="4800600" y="1608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400" dirty="0">
                <a:latin typeface="Times New Roman" charset="0"/>
                <a:ea typeface="ＭＳ Ｐゴシック" charset="0"/>
                <a:cs typeface="ＭＳ Ｐゴシック" charset="0"/>
              </a:rPr>
              <a:t>Chess early days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8077200" cy="5486400"/>
          </a:xfrm>
        </p:spPr>
        <p:txBody>
          <a:bodyPr/>
          <a:lstStyle/>
          <a:p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1948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: Norbert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Wiener’s </a:t>
            </a:r>
            <a:r>
              <a:rPr lang="en-US" sz="2800" i="1" dirty="0">
                <a:latin typeface="Times New Roman" charset="0"/>
                <a:ea typeface="ＭＳ Ｐゴシック" charset="0"/>
                <a:cs typeface="ＭＳ Ｐゴシック" charset="0"/>
              </a:rPr>
              <a:t>Cybernetics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describes how a chess program could be developed using a depth-limited minimax search with an evaluation function</a:t>
            </a:r>
          </a:p>
          <a:p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1950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: Claude Shannon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publishes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  <a:hlinkClick r:id="rId2"/>
              </a:rPr>
              <a:t>Programming a</a:t>
            </a:r>
            <a:b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  <a:hlinkClick r:id="rId2"/>
              </a:rPr>
            </a:b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  <a:hlinkClick r:id="rId2"/>
              </a:rPr>
              <a:t>Computer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  <a:hlinkClick r:id="rId2"/>
              </a:rPr>
              <a:t>for Playing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  <a:hlinkClick r:id="rId2"/>
              </a:rPr>
              <a:t>Chess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1951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: Alan Turing develops on paper the first program capable of playing a full game of chess</a:t>
            </a:r>
          </a:p>
          <a:p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1962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2800" dirty="0" err="1">
                <a:latin typeface="Times New Roman" charset="0"/>
                <a:ea typeface="ＭＳ Ｐゴシック" charset="0"/>
                <a:cs typeface="ＭＳ Ｐゴシック" charset="0"/>
              </a:rPr>
              <a:t>Kotok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and McCarthy (MIT) develop first program to play credibly</a:t>
            </a:r>
          </a:p>
          <a:p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1967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Mac Hack Six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, by Richard Greenblatt et al. (MIT)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defeats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a person in regular tournament play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152400"/>
            <a:ext cx="889000" cy="1295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78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79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0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1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2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3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4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5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6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7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8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9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0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1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2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3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4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5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6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7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8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9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0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1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2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3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4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5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6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7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8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9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0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1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2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3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4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5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6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7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8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9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20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21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22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23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24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25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26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27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28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29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30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31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32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33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34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35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36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37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38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39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40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41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42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43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44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45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46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47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48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49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50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51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52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53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54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55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56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57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58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59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60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61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62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63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64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65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66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67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68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69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70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71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72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73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74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75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76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77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78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79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80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81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82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83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84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85" name="Line 111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86" name="Line 112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87" name="Line 113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88" name="Line 114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89" name="Line 115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90" name="Line 116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91" name="Line 117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92" name="Line 118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93" name="Text Box 119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7094" name="Text Box 120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7095" name="Text Box 121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7096" name="Text Box 122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27097" name="Text Box 123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7098" name="Text Box 124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27099" name="Text Box 125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7100" name="Text Box 126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27101" name="Text Box 127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7102" name="Text Box 128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7103" name="Text Box 129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7104" name="Text Box 130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7105" name="Text Box 131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27106" name="Text Box 132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7107" name="Text Box 133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27108" name="Text Box 134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7109" name="Text Box 135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7110" name="Text Box 136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7111" name="Text Box 137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27112" name="Text Box 138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27113" name="Text Box 139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7114" name="Text Box 140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7115" name="Text Box 141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27116" name="Text Box 142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7117" name="Text Box 143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7118" name="Text Box 144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7119" name="Text Box 145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7120" name="Text Box 146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7121" name="Text Box 147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27122" name="Text Box 148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27123" name="Text Box 149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27124" name="Text Box 150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27125" name="Text Box 151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7126" name="Text Box 152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27127" name="Text Box 153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27128" name="Text Box 154"/>
          <p:cNvSpPr txBox="1">
            <a:spLocks noChangeArrowheads="1"/>
          </p:cNvSpPr>
          <p:nvPr/>
        </p:nvSpPr>
        <p:spPr bwMode="auto">
          <a:xfrm>
            <a:off x="36576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27129" name="Text Box 155"/>
          <p:cNvSpPr txBox="1">
            <a:spLocks noChangeArrowheads="1"/>
          </p:cNvSpPr>
          <p:nvPr/>
        </p:nvSpPr>
        <p:spPr bwMode="auto">
          <a:xfrm>
            <a:off x="42672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27130" name="Text Box 156"/>
          <p:cNvSpPr txBox="1">
            <a:spLocks noChangeArrowheads="1"/>
          </p:cNvSpPr>
          <p:nvPr/>
        </p:nvSpPr>
        <p:spPr bwMode="auto">
          <a:xfrm>
            <a:off x="53340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27131" name="Text Box 157"/>
          <p:cNvSpPr txBox="1">
            <a:spLocks noChangeArrowheads="1"/>
          </p:cNvSpPr>
          <p:nvPr/>
        </p:nvSpPr>
        <p:spPr bwMode="auto">
          <a:xfrm>
            <a:off x="57912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27132" name="Text Box 158"/>
          <p:cNvSpPr txBox="1">
            <a:spLocks noChangeArrowheads="1"/>
          </p:cNvSpPr>
          <p:nvPr/>
        </p:nvSpPr>
        <p:spPr bwMode="auto">
          <a:xfrm>
            <a:off x="57150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27133" name="Line 159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134" name="Text Box 160"/>
          <p:cNvSpPr txBox="1">
            <a:spLocks noChangeArrowheads="1"/>
          </p:cNvSpPr>
          <p:nvPr/>
        </p:nvSpPr>
        <p:spPr bwMode="auto">
          <a:xfrm>
            <a:off x="5334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27135" name="Text Box 161"/>
          <p:cNvSpPr txBox="1">
            <a:spLocks noChangeArrowheads="1"/>
          </p:cNvSpPr>
          <p:nvPr/>
        </p:nvSpPr>
        <p:spPr bwMode="auto">
          <a:xfrm>
            <a:off x="53340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27136" name="Text Box 162"/>
          <p:cNvSpPr txBox="1">
            <a:spLocks noChangeArrowheads="1"/>
          </p:cNvSpPr>
          <p:nvPr/>
        </p:nvSpPr>
        <p:spPr bwMode="auto">
          <a:xfrm>
            <a:off x="61722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-5</a:t>
            </a:r>
          </a:p>
        </p:txBody>
      </p:sp>
      <p:sp>
        <p:nvSpPr>
          <p:cNvPr id="127137" name="Text Box 163"/>
          <p:cNvSpPr txBox="1">
            <a:spLocks noChangeArrowheads="1"/>
          </p:cNvSpPr>
          <p:nvPr/>
        </p:nvSpPr>
        <p:spPr bwMode="auto">
          <a:xfrm>
            <a:off x="4800600" y="1608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26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27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28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29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0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1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2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3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4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5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6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7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8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9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40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41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42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43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44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45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46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47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48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49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50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51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52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53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54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55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56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57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58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59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60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61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62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63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64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65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66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67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68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69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70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71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72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73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74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75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76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77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78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79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80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81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82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83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84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85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86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87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88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89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90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91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92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93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94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95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96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97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98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99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00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01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02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03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04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05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06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07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08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09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10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11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12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13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14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15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16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17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18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19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20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21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22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23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24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25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26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127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128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129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130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31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32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33" name="Line 111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34" name="Line 112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35" name="Line 113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36" name="Line 114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37" name="Line 115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38" name="Line 116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39" name="Line 117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40" name="Line 118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41" name="Text Box 119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9142" name="Text Box 120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9143" name="Text Box 121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9144" name="Text Box 122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29145" name="Text Box 123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9146" name="Text Box 124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29147" name="Text Box 125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9148" name="Text Box 126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29149" name="Text Box 127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9150" name="Text Box 128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9151" name="Text Box 129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9152" name="Text Box 130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9153" name="Text Box 131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29154" name="Text Box 132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9155" name="Text Box 133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29156" name="Text Box 134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9157" name="Text Box 135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9158" name="Text Box 136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9159" name="Text Box 137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29160" name="Text Box 138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29161" name="Text Box 139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9162" name="Text Box 140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9163" name="Text Box 141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29164" name="Text Box 142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9165" name="Text Box 143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9166" name="Text Box 144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9167" name="Text Box 145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9168" name="Text Box 146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9169" name="Text Box 147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29170" name="Text Box 148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29171" name="Text Box 149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29172" name="Text Box 150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29173" name="Text Box 151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9174" name="Text Box 152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29175" name="Text Box 153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29176" name="Text Box 154"/>
          <p:cNvSpPr txBox="1">
            <a:spLocks noChangeArrowheads="1"/>
          </p:cNvSpPr>
          <p:nvPr/>
        </p:nvSpPr>
        <p:spPr bwMode="auto">
          <a:xfrm>
            <a:off x="36576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29177" name="Text Box 155"/>
          <p:cNvSpPr txBox="1">
            <a:spLocks noChangeArrowheads="1"/>
          </p:cNvSpPr>
          <p:nvPr/>
        </p:nvSpPr>
        <p:spPr bwMode="auto">
          <a:xfrm>
            <a:off x="42672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29178" name="Text Box 156"/>
          <p:cNvSpPr txBox="1">
            <a:spLocks noChangeArrowheads="1"/>
          </p:cNvSpPr>
          <p:nvPr/>
        </p:nvSpPr>
        <p:spPr bwMode="auto">
          <a:xfrm>
            <a:off x="53340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29179" name="Text Box 157"/>
          <p:cNvSpPr txBox="1">
            <a:spLocks noChangeArrowheads="1"/>
          </p:cNvSpPr>
          <p:nvPr/>
        </p:nvSpPr>
        <p:spPr bwMode="auto">
          <a:xfrm>
            <a:off x="57912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29180" name="Text Box 158"/>
          <p:cNvSpPr txBox="1">
            <a:spLocks noChangeArrowheads="1"/>
          </p:cNvSpPr>
          <p:nvPr/>
        </p:nvSpPr>
        <p:spPr bwMode="auto">
          <a:xfrm>
            <a:off x="57150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29181" name="Line 159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82" name="Text Box 160"/>
          <p:cNvSpPr txBox="1">
            <a:spLocks noChangeArrowheads="1"/>
          </p:cNvSpPr>
          <p:nvPr/>
        </p:nvSpPr>
        <p:spPr bwMode="auto">
          <a:xfrm>
            <a:off x="5334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29183" name="Text Box 161"/>
          <p:cNvSpPr txBox="1">
            <a:spLocks noChangeArrowheads="1"/>
          </p:cNvSpPr>
          <p:nvPr/>
        </p:nvSpPr>
        <p:spPr bwMode="auto">
          <a:xfrm>
            <a:off x="53340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29184" name="Text Box 162"/>
          <p:cNvSpPr txBox="1">
            <a:spLocks noChangeArrowheads="1"/>
          </p:cNvSpPr>
          <p:nvPr/>
        </p:nvSpPr>
        <p:spPr bwMode="auto">
          <a:xfrm>
            <a:off x="61722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-5</a:t>
            </a:r>
          </a:p>
        </p:txBody>
      </p:sp>
      <p:sp>
        <p:nvSpPr>
          <p:cNvPr id="129185" name="Text Box 163"/>
          <p:cNvSpPr txBox="1">
            <a:spLocks noChangeArrowheads="1"/>
          </p:cNvSpPr>
          <p:nvPr/>
        </p:nvSpPr>
        <p:spPr bwMode="auto">
          <a:xfrm>
            <a:off x="4800600" y="1608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74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75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76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77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78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79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80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81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82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83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84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85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86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87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88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89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90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91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92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93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94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95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96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97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98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99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00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01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02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03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04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05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06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07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08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09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10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11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12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13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14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15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16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17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18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19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20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21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22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23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24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25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26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27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28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29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30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31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32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33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34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35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36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37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38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39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40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41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42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43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44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45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46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47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48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49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50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51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52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53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54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55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56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57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58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59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60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61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62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63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64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65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66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67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68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69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70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71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72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73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74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75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76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77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78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79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80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81" name="Line 111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82" name="Line 112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83" name="Line 113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84" name="Line 114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85" name="Line 115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86" name="Line 116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87" name="Line 117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88" name="Line 118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89" name="Text Box 119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1190" name="Text Box 120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1191" name="Text Box 121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1192" name="Text Box 122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31193" name="Text Box 123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1194" name="Text Box 124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31195" name="Text Box 125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1196" name="Text Box 126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31197" name="Text Box 127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1198" name="Text Box 128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1199" name="Text Box 129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1200" name="Text Box 130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1201" name="Text Box 131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31202" name="Text Box 132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1203" name="Text Box 133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31204" name="Text Box 134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1205" name="Text Box 135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1206" name="Text Box 136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1207" name="Text Box 137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31208" name="Text Box 138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31209" name="Text Box 139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1210" name="Text Box 140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1211" name="Text Box 141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31212" name="Text Box 142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1213" name="Text Box 143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1214" name="Text Box 144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1215" name="Text Box 145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1216" name="Text Box 146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1217" name="Text Box 147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31218" name="Text Box 148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31219" name="Text Box 149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31220" name="Text Box 150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31221" name="Text Box 151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1222" name="Text Box 152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31223" name="Text Box 153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31224" name="Text Box 154"/>
          <p:cNvSpPr txBox="1">
            <a:spLocks noChangeArrowheads="1"/>
          </p:cNvSpPr>
          <p:nvPr/>
        </p:nvSpPr>
        <p:spPr bwMode="auto">
          <a:xfrm>
            <a:off x="36576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31225" name="Text Box 155"/>
          <p:cNvSpPr txBox="1">
            <a:spLocks noChangeArrowheads="1"/>
          </p:cNvSpPr>
          <p:nvPr/>
        </p:nvSpPr>
        <p:spPr bwMode="auto">
          <a:xfrm>
            <a:off x="42672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31226" name="Text Box 156"/>
          <p:cNvSpPr txBox="1">
            <a:spLocks noChangeArrowheads="1"/>
          </p:cNvSpPr>
          <p:nvPr/>
        </p:nvSpPr>
        <p:spPr bwMode="auto">
          <a:xfrm>
            <a:off x="53340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31227" name="Text Box 157"/>
          <p:cNvSpPr txBox="1">
            <a:spLocks noChangeArrowheads="1"/>
          </p:cNvSpPr>
          <p:nvPr/>
        </p:nvSpPr>
        <p:spPr bwMode="auto">
          <a:xfrm>
            <a:off x="57912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31228" name="Text Box 158"/>
          <p:cNvSpPr txBox="1">
            <a:spLocks noChangeArrowheads="1"/>
          </p:cNvSpPr>
          <p:nvPr/>
        </p:nvSpPr>
        <p:spPr bwMode="auto">
          <a:xfrm>
            <a:off x="57150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31229" name="Line 159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230" name="Text Box 160"/>
          <p:cNvSpPr txBox="1">
            <a:spLocks noChangeArrowheads="1"/>
          </p:cNvSpPr>
          <p:nvPr/>
        </p:nvSpPr>
        <p:spPr bwMode="auto">
          <a:xfrm>
            <a:off x="5334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31231" name="Text Box 161"/>
          <p:cNvSpPr txBox="1">
            <a:spLocks noChangeArrowheads="1"/>
          </p:cNvSpPr>
          <p:nvPr/>
        </p:nvSpPr>
        <p:spPr bwMode="auto">
          <a:xfrm>
            <a:off x="53340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31232" name="Text Box 162"/>
          <p:cNvSpPr txBox="1">
            <a:spLocks noChangeArrowheads="1"/>
          </p:cNvSpPr>
          <p:nvPr/>
        </p:nvSpPr>
        <p:spPr bwMode="auto">
          <a:xfrm>
            <a:off x="61722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-5</a:t>
            </a:r>
          </a:p>
        </p:txBody>
      </p:sp>
      <p:sp>
        <p:nvSpPr>
          <p:cNvPr id="131233" name="Text Box 163"/>
          <p:cNvSpPr txBox="1">
            <a:spLocks noChangeArrowheads="1"/>
          </p:cNvSpPr>
          <p:nvPr/>
        </p:nvSpPr>
        <p:spPr bwMode="auto">
          <a:xfrm>
            <a:off x="6172200" y="43513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-5</a:t>
            </a:r>
          </a:p>
        </p:txBody>
      </p:sp>
      <p:sp>
        <p:nvSpPr>
          <p:cNvPr id="131234" name="Text Box 164"/>
          <p:cNvSpPr txBox="1">
            <a:spLocks noChangeArrowheads="1"/>
          </p:cNvSpPr>
          <p:nvPr/>
        </p:nvSpPr>
        <p:spPr bwMode="auto">
          <a:xfrm>
            <a:off x="6172200" y="35131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-5</a:t>
            </a:r>
          </a:p>
        </p:txBody>
      </p:sp>
      <p:sp>
        <p:nvSpPr>
          <p:cNvPr id="131235" name="Text Box 165"/>
          <p:cNvSpPr txBox="1">
            <a:spLocks noChangeArrowheads="1"/>
          </p:cNvSpPr>
          <p:nvPr/>
        </p:nvSpPr>
        <p:spPr bwMode="auto">
          <a:xfrm>
            <a:off x="4800600" y="1608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22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23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24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25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26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27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28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29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30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31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32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33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34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35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36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37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38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39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40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41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42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43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44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45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46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47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48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49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0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1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2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3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4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5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6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7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8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9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0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1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2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3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4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5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6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7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8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9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0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1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2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3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4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5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6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77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78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79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80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81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82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83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84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85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86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87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88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89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90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91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92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93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94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95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96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97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98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99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00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01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02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03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04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05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06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07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08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09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10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11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12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13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14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15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16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17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18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19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20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21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22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3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4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5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6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27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28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29" name="Line 111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30" name="Line 112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31" name="Line 113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32" name="Line 114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33" name="Line 115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34" name="Line 116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35" name="Line 117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36" name="Line 118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37" name="Text Box 119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3238" name="Text Box 120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3239" name="Text Box 121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3240" name="Text Box 122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33241" name="Text Box 123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3242" name="Text Box 124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33243" name="Text Box 125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3244" name="Text Box 126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33245" name="Text Box 127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3246" name="Text Box 128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3247" name="Text Box 129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3248" name="Text Box 130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3249" name="Text Box 131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33250" name="Text Box 132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3251" name="Text Box 133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33252" name="Text Box 134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3253" name="Text Box 135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3254" name="Text Box 136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3255" name="Text Box 137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33256" name="Text Box 138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33257" name="Text Box 139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3258" name="Text Box 140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3259" name="Text Box 141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33260" name="Text Box 142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3261" name="Text Box 143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3262" name="Text Box 144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3263" name="Text Box 145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3264" name="Text Box 146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3265" name="Text Box 147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33266" name="Text Box 148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33267" name="Text Box 149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33268" name="Text Box 150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33269" name="Text Box 151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3270" name="Text Box 152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33271" name="Text Box 153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33272" name="Text Box 154"/>
          <p:cNvSpPr txBox="1">
            <a:spLocks noChangeArrowheads="1"/>
          </p:cNvSpPr>
          <p:nvPr/>
        </p:nvSpPr>
        <p:spPr bwMode="auto">
          <a:xfrm>
            <a:off x="36576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33273" name="Text Box 155"/>
          <p:cNvSpPr txBox="1">
            <a:spLocks noChangeArrowheads="1"/>
          </p:cNvSpPr>
          <p:nvPr/>
        </p:nvSpPr>
        <p:spPr bwMode="auto">
          <a:xfrm>
            <a:off x="42672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33274" name="Text Box 156"/>
          <p:cNvSpPr txBox="1">
            <a:spLocks noChangeArrowheads="1"/>
          </p:cNvSpPr>
          <p:nvPr/>
        </p:nvSpPr>
        <p:spPr bwMode="auto">
          <a:xfrm>
            <a:off x="53340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33275" name="Text Box 157"/>
          <p:cNvSpPr txBox="1">
            <a:spLocks noChangeArrowheads="1"/>
          </p:cNvSpPr>
          <p:nvPr/>
        </p:nvSpPr>
        <p:spPr bwMode="auto">
          <a:xfrm>
            <a:off x="57912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33276" name="Text Box 158"/>
          <p:cNvSpPr txBox="1">
            <a:spLocks noChangeArrowheads="1"/>
          </p:cNvSpPr>
          <p:nvPr/>
        </p:nvSpPr>
        <p:spPr bwMode="auto">
          <a:xfrm>
            <a:off x="57150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33277" name="Line 159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78" name="Text Box 160"/>
          <p:cNvSpPr txBox="1">
            <a:spLocks noChangeArrowheads="1"/>
          </p:cNvSpPr>
          <p:nvPr/>
        </p:nvSpPr>
        <p:spPr bwMode="auto">
          <a:xfrm>
            <a:off x="5334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33279" name="Text Box 161"/>
          <p:cNvSpPr txBox="1">
            <a:spLocks noChangeArrowheads="1"/>
          </p:cNvSpPr>
          <p:nvPr/>
        </p:nvSpPr>
        <p:spPr bwMode="auto">
          <a:xfrm>
            <a:off x="53340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33280" name="Text Box 162"/>
          <p:cNvSpPr txBox="1">
            <a:spLocks noChangeArrowheads="1"/>
          </p:cNvSpPr>
          <p:nvPr/>
        </p:nvSpPr>
        <p:spPr bwMode="auto">
          <a:xfrm>
            <a:off x="61722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-5</a:t>
            </a:r>
          </a:p>
        </p:txBody>
      </p:sp>
      <p:sp>
        <p:nvSpPr>
          <p:cNvPr id="133281" name="Text Box 163"/>
          <p:cNvSpPr txBox="1">
            <a:spLocks noChangeArrowheads="1"/>
          </p:cNvSpPr>
          <p:nvPr/>
        </p:nvSpPr>
        <p:spPr bwMode="auto">
          <a:xfrm>
            <a:off x="6172200" y="43513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-5</a:t>
            </a:r>
          </a:p>
        </p:txBody>
      </p:sp>
      <p:sp>
        <p:nvSpPr>
          <p:cNvPr id="133282" name="Text Box 164"/>
          <p:cNvSpPr txBox="1">
            <a:spLocks noChangeArrowheads="1"/>
          </p:cNvSpPr>
          <p:nvPr/>
        </p:nvSpPr>
        <p:spPr bwMode="auto">
          <a:xfrm>
            <a:off x="6172200" y="35131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-5</a:t>
            </a:r>
          </a:p>
        </p:txBody>
      </p:sp>
      <p:sp>
        <p:nvSpPr>
          <p:cNvPr id="133283" name="Text Box 165"/>
          <p:cNvSpPr txBox="1">
            <a:spLocks noChangeArrowheads="1"/>
          </p:cNvSpPr>
          <p:nvPr/>
        </p:nvSpPr>
        <p:spPr bwMode="auto">
          <a:xfrm>
            <a:off x="4800600" y="1608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0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1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2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3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4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5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6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7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8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9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0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1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2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3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4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5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6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7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8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9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90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91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92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93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94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95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96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97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98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99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00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01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02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03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04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05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06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07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08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09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10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11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12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13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14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15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16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17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18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19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20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21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22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23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24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25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26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27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28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29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30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31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32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33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34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35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36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37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38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39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40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41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42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43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44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45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46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47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48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49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50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51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52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53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54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55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56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57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58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59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60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61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62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63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64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65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66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67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68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69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70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71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72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73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74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75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76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77" name="Line 111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78" name="Line 112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79" name="Line 113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80" name="Line 114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81" name="Line 115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82" name="Line 116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83" name="Line 117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84" name="Line 118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85" name="Text Box 119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5286" name="Text Box 120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5287" name="Text Box 121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5288" name="Text Box 122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35289" name="Text Box 123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5290" name="Text Box 124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35291" name="Text Box 125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5292" name="Text Box 126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35293" name="Text Box 127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5294" name="Text Box 128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5295" name="Text Box 129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5296" name="Text Box 130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5297" name="Text Box 131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35298" name="Text Box 132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5299" name="Text Box 133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35300" name="Text Box 134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5301" name="Text Box 135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5302" name="Text Box 136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5303" name="Text Box 137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35304" name="Text Box 138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35305" name="Text Box 139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5306" name="Text Box 140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5307" name="Text Box 141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35308" name="Text Box 142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5309" name="Text Box 143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5310" name="Text Box 144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5311" name="Text Box 145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5312" name="Text Box 146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5313" name="Text Box 147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35314" name="Text Box 148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35315" name="Text Box 149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35316" name="Text Box 150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35317" name="Text Box 151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5318" name="Text Box 152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35319" name="Text Box 153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35320" name="Text Box 154"/>
          <p:cNvSpPr txBox="1">
            <a:spLocks noChangeArrowheads="1"/>
          </p:cNvSpPr>
          <p:nvPr/>
        </p:nvSpPr>
        <p:spPr bwMode="auto">
          <a:xfrm>
            <a:off x="36576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35321" name="Text Box 155"/>
          <p:cNvSpPr txBox="1">
            <a:spLocks noChangeArrowheads="1"/>
          </p:cNvSpPr>
          <p:nvPr/>
        </p:nvSpPr>
        <p:spPr bwMode="auto">
          <a:xfrm>
            <a:off x="42672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35322" name="Text Box 156"/>
          <p:cNvSpPr txBox="1">
            <a:spLocks noChangeArrowheads="1"/>
          </p:cNvSpPr>
          <p:nvPr/>
        </p:nvSpPr>
        <p:spPr bwMode="auto">
          <a:xfrm>
            <a:off x="53340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35323" name="Text Box 157"/>
          <p:cNvSpPr txBox="1">
            <a:spLocks noChangeArrowheads="1"/>
          </p:cNvSpPr>
          <p:nvPr/>
        </p:nvSpPr>
        <p:spPr bwMode="auto">
          <a:xfrm>
            <a:off x="57912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35324" name="Text Box 158"/>
          <p:cNvSpPr txBox="1">
            <a:spLocks noChangeArrowheads="1"/>
          </p:cNvSpPr>
          <p:nvPr/>
        </p:nvSpPr>
        <p:spPr bwMode="auto">
          <a:xfrm>
            <a:off x="57150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35325" name="Line 159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326" name="Text Box 160"/>
          <p:cNvSpPr txBox="1">
            <a:spLocks noChangeArrowheads="1"/>
          </p:cNvSpPr>
          <p:nvPr/>
        </p:nvSpPr>
        <p:spPr bwMode="auto">
          <a:xfrm>
            <a:off x="5334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35327" name="Text Box 161"/>
          <p:cNvSpPr txBox="1">
            <a:spLocks noChangeArrowheads="1"/>
          </p:cNvSpPr>
          <p:nvPr/>
        </p:nvSpPr>
        <p:spPr bwMode="auto">
          <a:xfrm>
            <a:off x="53340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35328" name="Text Box 162"/>
          <p:cNvSpPr txBox="1">
            <a:spLocks noChangeArrowheads="1"/>
          </p:cNvSpPr>
          <p:nvPr/>
        </p:nvSpPr>
        <p:spPr bwMode="auto">
          <a:xfrm>
            <a:off x="61722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-5</a:t>
            </a:r>
          </a:p>
        </p:txBody>
      </p:sp>
      <p:sp>
        <p:nvSpPr>
          <p:cNvPr id="135329" name="Text Box 163"/>
          <p:cNvSpPr txBox="1">
            <a:spLocks noChangeArrowheads="1"/>
          </p:cNvSpPr>
          <p:nvPr/>
        </p:nvSpPr>
        <p:spPr bwMode="auto">
          <a:xfrm>
            <a:off x="6172200" y="43513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-5</a:t>
            </a:r>
          </a:p>
        </p:txBody>
      </p:sp>
      <p:sp>
        <p:nvSpPr>
          <p:cNvPr id="135330" name="Text Box 164"/>
          <p:cNvSpPr txBox="1">
            <a:spLocks noChangeArrowheads="1"/>
          </p:cNvSpPr>
          <p:nvPr/>
        </p:nvSpPr>
        <p:spPr bwMode="auto">
          <a:xfrm>
            <a:off x="6172200" y="35131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-5</a:t>
            </a:r>
          </a:p>
        </p:txBody>
      </p:sp>
      <p:sp>
        <p:nvSpPr>
          <p:cNvPr id="135331" name="Text Box 165"/>
          <p:cNvSpPr txBox="1">
            <a:spLocks noChangeArrowheads="1"/>
          </p:cNvSpPr>
          <p:nvPr/>
        </p:nvSpPr>
        <p:spPr bwMode="auto">
          <a:xfrm>
            <a:off x="4800600" y="1608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1</a:t>
            </a:r>
          </a:p>
        </p:txBody>
      </p:sp>
      <p:sp>
        <p:nvSpPr>
          <p:cNvPr id="135332" name="Text Box 166"/>
          <p:cNvSpPr txBox="1">
            <a:spLocks noChangeArrowheads="1"/>
          </p:cNvSpPr>
          <p:nvPr/>
        </p:nvSpPr>
        <p:spPr bwMode="auto">
          <a:xfrm>
            <a:off x="58674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18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19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20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21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22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23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24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25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26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27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28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29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30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31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32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33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34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35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36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37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38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39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40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41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42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43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44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45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46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47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48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49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50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51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52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53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54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55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56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57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58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59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60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61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62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63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64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65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66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67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68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69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70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71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72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3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4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5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6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7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8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9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80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81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82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83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84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85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86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87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88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89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90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91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92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93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94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95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96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97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98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99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00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01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02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03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04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05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06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07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08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09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10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11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12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13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14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15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16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17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18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319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320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321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322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23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24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25" name="Line 111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26" name="Line 112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27" name="Line 113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28" name="Line 114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29" name="Line 115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30" name="Line 116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31" name="Line 117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32" name="Line 118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33" name="Text Box 119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7334" name="Text Box 120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7335" name="Text Box 121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7336" name="Text Box 122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37337" name="Text Box 123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7338" name="Text Box 124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37339" name="Text Box 125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7340" name="Text Box 126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37341" name="Text Box 127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7342" name="Text Box 128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7343" name="Text Box 129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7344" name="Text Box 130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7345" name="Text Box 131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37346" name="Text Box 132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7347" name="Text Box 133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37348" name="Text Box 134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7349" name="Text Box 135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7350" name="Text Box 136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7351" name="Text Box 137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37352" name="Text Box 138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37353" name="Text Box 139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7354" name="Text Box 140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7355" name="Text Box 141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37356" name="Text Box 142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7357" name="Text Box 143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7358" name="Text Box 144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7359" name="Text Box 145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7360" name="Text Box 146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7361" name="Text Box 147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37362" name="Text Box 148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37363" name="Text Box 149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37364" name="Text Box 150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37365" name="Text Box 151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7366" name="Text Box 152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37367" name="Text Box 153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37368" name="Text Box 154"/>
          <p:cNvSpPr txBox="1">
            <a:spLocks noChangeArrowheads="1"/>
          </p:cNvSpPr>
          <p:nvPr/>
        </p:nvSpPr>
        <p:spPr bwMode="auto">
          <a:xfrm>
            <a:off x="36576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37369" name="Text Box 155"/>
          <p:cNvSpPr txBox="1">
            <a:spLocks noChangeArrowheads="1"/>
          </p:cNvSpPr>
          <p:nvPr/>
        </p:nvSpPr>
        <p:spPr bwMode="auto">
          <a:xfrm>
            <a:off x="42672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37370" name="Text Box 156"/>
          <p:cNvSpPr txBox="1">
            <a:spLocks noChangeArrowheads="1"/>
          </p:cNvSpPr>
          <p:nvPr/>
        </p:nvSpPr>
        <p:spPr bwMode="auto">
          <a:xfrm>
            <a:off x="53340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37371" name="Text Box 157"/>
          <p:cNvSpPr txBox="1">
            <a:spLocks noChangeArrowheads="1"/>
          </p:cNvSpPr>
          <p:nvPr/>
        </p:nvSpPr>
        <p:spPr bwMode="auto">
          <a:xfrm>
            <a:off x="57912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37372" name="Text Box 158"/>
          <p:cNvSpPr txBox="1">
            <a:spLocks noChangeArrowheads="1"/>
          </p:cNvSpPr>
          <p:nvPr/>
        </p:nvSpPr>
        <p:spPr bwMode="auto">
          <a:xfrm>
            <a:off x="57150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37373" name="Line 159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74" name="Text Box 160"/>
          <p:cNvSpPr txBox="1">
            <a:spLocks noChangeArrowheads="1"/>
          </p:cNvSpPr>
          <p:nvPr/>
        </p:nvSpPr>
        <p:spPr bwMode="auto">
          <a:xfrm>
            <a:off x="5334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37375" name="Text Box 161"/>
          <p:cNvSpPr txBox="1">
            <a:spLocks noChangeArrowheads="1"/>
          </p:cNvSpPr>
          <p:nvPr/>
        </p:nvSpPr>
        <p:spPr bwMode="auto">
          <a:xfrm>
            <a:off x="53340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37376" name="Text Box 162"/>
          <p:cNvSpPr txBox="1">
            <a:spLocks noChangeArrowheads="1"/>
          </p:cNvSpPr>
          <p:nvPr/>
        </p:nvSpPr>
        <p:spPr bwMode="auto">
          <a:xfrm>
            <a:off x="61722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-5</a:t>
            </a:r>
          </a:p>
        </p:txBody>
      </p:sp>
      <p:sp>
        <p:nvSpPr>
          <p:cNvPr id="137377" name="Text Box 163"/>
          <p:cNvSpPr txBox="1">
            <a:spLocks noChangeArrowheads="1"/>
          </p:cNvSpPr>
          <p:nvPr/>
        </p:nvSpPr>
        <p:spPr bwMode="auto">
          <a:xfrm>
            <a:off x="6172200" y="43513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-5</a:t>
            </a:r>
          </a:p>
        </p:txBody>
      </p:sp>
      <p:sp>
        <p:nvSpPr>
          <p:cNvPr id="137378" name="Text Box 164"/>
          <p:cNvSpPr txBox="1">
            <a:spLocks noChangeArrowheads="1"/>
          </p:cNvSpPr>
          <p:nvPr/>
        </p:nvSpPr>
        <p:spPr bwMode="auto">
          <a:xfrm>
            <a:off x="6172200" y="35131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-5</a:t>
            </a:r>
          </a:p>
        </p:txBody>
      </p:sp>
      <p:sp>
        <p:nvSpPr>
          <p:cNvPr id="137379" name="Text Box 165"/>
          <p:cNvSpPr txBox="1">
            <a:spLocks noChangeArrowheads="1"/>
          </p:cNvSpPr>
          <p:nvPr/>
        </p:nvSpPr>
        <p:spPr bwMode="auto">
          <a:xfrm>
            <a:off x="7162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37380" name="Text Box 166"/>
          <p:cNvSpPr txBox="1">
            <a:spLocks noChangeArrowheads="1"/>
          </p:cNvSpPr>
          <p:nvPr/>
        </p:nvSpPr>
        <p:spPr bwMode="auto">
          <a:xfrm>
            <a:off x="69342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37381" name="Text Box 167"/>
          <p:cNvSpPr txBox="1">
            <a:spLocks noChangeArrowheads="1"/>
          </p:cNvSpPr>
          <p:nvPr/>
        </p:nvSpPr>
        <p:spPr bwMode="auto">
          <a:xfrm>
            <a:off x="64008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37382" name="Text Box 168"/>
          <p:cNvSpPr txBox="1">
            <a:spLocks noChangeArrowheads="1"/>
          </p:cNvSpPr>
          <p:nvPr/>
        </p:nvSpPr>
        <p:spPr bwMode="auto">
          <a:xfrm>
            <a:off x="71628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37383" name="Text Box 169"/>
          <p:cNvSpPr txBox="1">
            <a:spLocks noChangeArrowheads="1"/>
          </p:cNvSpPr>
          <p:nvPr/>
        </p:nvSpPr>
        <p:spPr bwMode="auto">
          <a:xfrm>
            <a:off x="4800600" y="1608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1</a:t>
            </a:r>
          </a:p>
        </p:txBody>
      </p:sp>
      <p:sp>
        <p:nvSpPr>
          <p:cNvPr id="137384" name="Text Box 170"/>
          <p:cNvSpPr txBox="1">
            <a:spLocks noChangeArrowheads="1"/>
          </p:cNvSpPr>
          <p:nvPr/>
        </p:nvSpPr>
        <p:spPr bwMode="auto">
          <a:xfrm>
            <a:off x="58674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66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67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68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69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70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71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72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73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74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75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76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77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78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79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80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81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82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83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84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85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86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87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88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89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90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91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92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93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94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95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96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97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98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99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00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01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02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03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04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05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06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07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08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09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10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11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12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13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14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15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16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17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18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19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20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21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22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23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24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25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26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27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28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29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30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31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32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33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34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35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36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37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38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39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40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41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42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43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44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45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46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47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48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49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50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51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52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53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54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55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56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57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58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59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60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61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62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63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64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65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66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67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68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69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70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71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72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73" name="Line 111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74" name="Line 112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75" name="Line 113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76" name="Line 114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77" name="Line 115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78" name="Line 116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79" name="Line 117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80" name="Line 118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81" name="Text Box 119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9382" name="Text Box 120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9383" name="Text Box 121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9384" name="Text Box 122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39385" name="Text Box 123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9386" name="Text Box 124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39387" name="Text Box 125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9388" name="Text Box 126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39389" name="Text Box 127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9390" name="Text Box 128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9391" name="Text Box 129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9392" name="Text Box 130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9393" name="Text Box 131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39394" name="Text Box 132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9395" name="Text Box 133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39396" name="Text Box 134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9397" name="Text Box 135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9398" name="Text Box 136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9399" name="Text Box 137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39400" name="Text Box 138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39401" name="Text Box 139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9402" name="Text Box 140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9403" name="Text Box 141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39404" name="Text Box 142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9405" name="Text Box 143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9406" name="Text Box 144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9407" name="Text Box 145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9408" name="Text Box 146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9409" name="Text Box 147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39410" name="Text Box 148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39411" name="Text Box 149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39412" name="Text Box 150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39413" name="Text Box 151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9414" name="Text Box 152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39415" name="Text Box 153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39416" name="Text Box 154"/>
          <p:cNvSpPr txBox="1">
            <a:spLocks noChangeArrowheads="1"/>
          </p:cNvSpPr>
          <p:nvPr/>
        </p:nvSpPr>
        <p:spPr bwMode="auto">
          <a:xfrm>
            <a:off x="36576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39417" name="Text Box 155"/>
          <p:cNvSpPr txBox="1">
            <a:spLocks noChangeArrowheads="1"/>
          </p:cNvSpPr>
          <p:nvPr/>
        </p:nvSpPr>
        <p:spPr bwMode="auto">
          <a:xfrm>
            <a:off x="42672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39418" name="Text Box 156"/>
          <p:cNvSpPr txBox="1">
            <a:spLocks noChangeArrowheads="1"/>
          </p:cNvSpPr>
          <p:nvPr/>
        </p:nvSpPr>
        <p:spPr bwMode="auto">
          <a:xfrm>
            <a:off x="53340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39419" name="Text Box 157"/>
          <p:cNvSpPr txBox="1">
            <a:spLocks noChangeArrowheads="1"/>
          </p:cNvSpPr>
          <p:nvPr/>
        </p:nvSpPr>
        <p:spPr bwMode="auto">
          <a:xfrm>
            <a:off x="57912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39420" name="Text Box 158"/>
          <p:cNvSpPr txBox="1">
            <a:spLocks noChangeArrowheads="1"/>
          </p:cNvSpPr>
          <p:nvPr/>
        </p:nvSpPr>
        <p:spPr bwMode="auto">
          <a:xfrm>
            <a:off x="57150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39421" name="Line 159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422" name="Text Box 160"/>
          <p:cNvSpPr txBox="1">
            <a:spLocks noChangeArrowheads="1"/>
          </p:cNvSpPr>
          <p:nvPr/>
        </p:nvSpPr>
        <p:spPr bwMode="auto">
          <a:xfrm>
            <a:off x="5334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39423" name="Text Box 161"/>
          <p:cNvSpPr txBox="1">
            <a:spLocks noChangeArrowheads="1"/>
          </p:cNvSpPr>
          <p:nvPr/>
        </p:nvSpPr>
        <p:spPr bwMode="auto">
          <a:xfrm>
            <a:off x="53340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39424" name="Text Box 162"/>
          <p:cNvSpPr txBox="1">
            <a:spLocks noChangeArrowheads="1"/>
          </p:cNvSpPr>
          <p:nvPr/>
        </p:nvSpPr>
        <p:spPr bwMode="auto">
          <a:xfrm>
            <a:off x="61722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-5</a:t>
            </a:r>
          </a:p>
        </p:txBody>
      </p:sp>
      <p:sp>
        <p:nvSpPr>
          <p:cNvPr id="139425" name="Text Box 163"/>
          <p:cNvSpPr txBox="1">
            <a:spLocks noChangeArrowheads="1"/>
          </p:cNvSpPr>
          <p:nvPr/>
        </p:nvSpPr>
        <p:spPr bwMode="auto">
          <a:xfrm>
            <a:off x="6172200" y="43513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-5</a:t>
            </a:r>
          </a:p>
        </p:txBody>
      </p:sp>
      <p:sp>
        <p:nvSpPr>
          <p:cNvPr id="139426" name="Text Box 164"/>
          <p:cNvSpPr txBox="1">
            <a:spLocks noChangeArrowheads="1"/>
          </p:cNvSpPr>
          <p:nvPr/>
        </p:nvSpPr>
        <p:spPr bwMode="auto">
          <a:xfrm>
            <a:off x="6172200" y="35131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-5</a:t>
            </a:r>
          </a:p>
        </p:txBody>
      </p:sp>
      <p:sp>
        <p:nvSpPr>
          <p:cNvPr id="139427" name="Text Box 165"/>
          <p:cNvSpPr txBox="1">
            <a:spLocks noChangeArrowheads="1"/>
          </p:cNvSpPr>
          <p:nvPr/>
        </p:nvSpPr>
        <p:spPr bwMode="auto">
          <a:xfrm>
            <a:off x="58674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39428" name="Text Box 166"/>
          <p:cNvSpPr txBox="1">
            <a:spLocks noChangeArrowheads="1"/>
          </p:cNvSpPr>
          <p:nvPr/>
        </p:nvSpPr>
        <p:spPr bwMode="auto">
          <a:xfrm>
            <a:off x="7162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39429" name="Text Box 167"/>
          <p:cNvSpPr txBox="1">
            <a:spLocks noChangeArrowheads="1"/>
          </p:cNvSpPr>
          <p:nvPr/>
        </p:nvSpPr>
        <p:spPr bwMode="auto">
          <a:xfrm>
            <a:off x="69342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39430" name="Text Box 168"/>
          <p:cNvSpPr txBox="1">
            <a:spLocks noChangeArrowheads="1"/>
          </p:cNvSpPr>
          <p:nvPr/>
        </p:nvSpPr>
        <p:spPr bwMode="auto">
          <a:xfrm>
            <a:off x="64008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39431" name="Text Box 169"/>
          <p:cNvSpPr txBox="1">
            <a:spLocks noChangeArrowheads="1"/>
          </p:cNvSpPr>
          <p:nvPr/>
        </p:nvSpPr>
        <p:spPr bwMode="auto">
          <a:xfrm>
            <a:off x="71628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39432" name="Text Box 170"/>
          <p:cNvSpPr txBox="1">
            <a:spLocks noChangeArrowheads="1"/>
          </p:cNvSpPr>
          <p:nvPr/>
        </p:nvSpPr>
        <p:spPr bwMode="auto">
          <a:xfrm>
            <a:off x="4800600" y="1608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ChangeArrowheads="1"/>
          </p:cNvSpPr>
          <p:nvPr>
            <p:ph type="title"/>
          </p:nvPr>
        </p:nvSpPr>
        <p:spPr>
          <a:xfrm>
            <a:off x="6019800" y="2400300"/>
            <a:ext cx="29718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Alpha-beta algorithm</a:t>
            </a:r>
          </a:p>
        </p:txBody>
      </p:sp>
      <p:sp>
        <p:nvSpPr>
          <p:cNvPr id="141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"/>
            <a:ext cx="7772400" cy="6400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function MAX-VALUE (state, 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α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, 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β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;; 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α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= best MAX so far; 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β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= best MIN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if TERMINAL-TEST (state) then return UTILITY(state)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v := -</a:t>
            </a: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∞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for each s in SUCCESSORS (state) do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v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:= MAX (</a:t>
            </a: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v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, MIN-VALUE (s, 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α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, 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β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))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 if </a:t>
            </a: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v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&gt;= 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β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then return </a:t>
            </a: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v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    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α</a:t>
            </a: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 := MAX (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α</a:t>
            </a: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, v)</a:t>
            </a:r>
            <a:endParaRPr lang="el-GR" sz="2000">
              <a:latin typeface="Courier New" charset="0"/>
              <a:ea typeface="ＭＳ Ｐゴシック" charset="0"/>
              <a:cs typeface="Courier New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end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return v</a:t>
            </a:r>
            <a:endParaRPr lang="el-GR" sz="2000">
              <a:latin typeface="Courier New" charset="0"/>
              <a:ea typeface="ＭＳ Ｐゴシック" charset="0"/>
              <a:cs typeface="Courier New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000"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function MIN-VALUE (state, 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α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, 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β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if TERMINAL-TEST (state) then return UTILITY(state)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v := </a:t>
            </a: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∞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for each s in SUCCESSORS (state) do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v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:= MIN (</a:t>
            </a: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v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, MAX-VALUE (s, 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α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, 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β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))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 if </a:t>
            </a: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v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&lt;= 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α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then return v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    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β</a:t>
            </a: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 := MIN (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β</a:t>
            </a: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, v)</a:t>
            </a:r>
            <a:endParaRPr lang="el-GR" sz="2000">
              <a:latin typeface="Courier New" charset="0"/>
              <a:ea typeface="ＭＳ Ｐゴシック" charset="0"/>
              <a:cs typeface="Courier New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end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return </a:t>
            </a: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v</a:t>
            </a:r>
            <a:endParaRPr lang="el-GR" sz="2000">
              <a:latin typeface="Courier New" charset="0"/>
              <a:ea typeface="ＭＳ Ｐゴシック" charset="0"/>
              <a:cs typeface="Courier Ne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Effectiveness of alpha-beta</a:t>
            </a:r>
          </a:p>
        </p:txBody>
      </p:sp>
      <p:sp>
        <p:nvSpPr>
          <p:cNvPr id="143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839200" cy="5257800"/>
          </a:xfrm>
        </p:spPr>
        <p:txBody>
          <a:bodyPr/>
          <a:lstStyle/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Alpha-beta guaranteed to compute same value for root node as minimax, but with ≤  computation</a:t>
            </a:r>
          </a:p>
          <a:p>
            <a:r>
              <a:rPr lang="en-US" sz="3200" b="1" dirty="0">
                <a:latin typeface="Times New Roman" charset="0"/>
                <a:ea typeface="ＭＳ Ｐゴシック" charset="0"/>
                <a:cs typeface="ＭＳ Ｐゴシック" charset="0"/>
              </a:rPr>
              <a:t>Worst case: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 no pruning, examine </a:t>
            </a:r>
            <a:r>
              <a:rPr lang="en-US" sz="3200" dirty="0" err="1">
                <a:latin typeface="Times New Roman" charset="0"/>
                <a:ea typeface="ＭＳ Ｐゴシック" charset="0"/>
                <a:cs typeface="ＭＳ Ｐゴシック" charset="0"/>
              </a:rPr>
              <a:t>b</a:t>
            </a:r>
            <a:r>
              <a:rPr lang="en-US" sz="3200" baseline="30000" dirty="0" err="1">
                <a:latin typeface="Times New Roman" charset="0"/>
                <a:ea typeface="ＭＳ Ｐゴシック" charset="0"/>
                <a:cs typeface="ＭＳ Ｐゴシック" charset="0"/>
              </a:rPr>
              <a:t>d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 leaf nodes, where nodes have b children &amp; d-ply search is done </a:t>
            </a:r>
          </a:p>
          <a:p>
            <a:r>
              <a:rPr lang="en-US" sz="3200" b="1" dirty="0">
                <a:latin typeface="Times New Roman" charset="0"/>
                <a:ea typeface="ＭＳ Ｐゴシック" charset="0"/>
                <a:cs typeface="ＭＳ Ｐゴシック" charset="0"/>
              </a:rPr>
              <a:t>Best case: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 examine only (2b)</a:t>
            </a:r>
            <a:r>
              <a:rPr lang="en-US" sz="3200" baseline="30000" dirty="0">
                <a:latin typeface="Times New Roman" charset="0"/>
                <a:ea typeface="ＭＳ Ｐゴシック" charset="0"/>
                <a:cs typeface="ＭＳ Ｐゴシック" charset="0"/>
              </a:rPr>
              <a:t>d/2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 leaf nodes</a:t>
            </a:r>
          </a:p>
          <a:p>
            <a:pPr marL="455613" lvl="1"/>
            <a:r>
              <a:rPr lang="en-US" sz="3200" dirty="0">
                <a:latin typeface="Times New Roman" charset="0"/>
                <a:ea typeface="ＭＳ Ｐゴシック" charset="0"/>
              </a:rPr>
              <a:t> </a:t>
            </a:r>
            <a:r>
              <a:rPr lang="en-US" sz="2800" dirty="0">
                <a:latin typeface="Times New Roman" charset="0"/>
                <a:ea typeface="ＭＳ Ｐゴシック" charset="0"/>
              </a:rPr>
              <a:t>You can search twice as deep as minimax! </a:t>
            </a:r>
          </a:p>
          <a:p>
            <a:pPr marL="455613" lvl="1"/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Occurs</a:t>
            </a:r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if each player’</a:t>
            </a:r>
            <a:r>
              <a:rPr lang="en-US" altLang="ja-JP" sz="2800" dirty="0">
                <a:latin typeface="Times New Roman" charset="0"/>
                <a:ea typeface="ＭＳ Ｐゴシック" charset="0"/>
                <a:cs typeface="ＭＳ Ｐゴシック" charset="0"/>
              </a:rPr>
              <a:t>s best move is 1st </a:t>
            </a:r>
            <a:r>
              <a:rPr lang="en-US" altLang="ja-JP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alternative  </a:t>
            </a:r>
            <a:endParaRPr lang="en-US" altLang="ja-JP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In Deep Blue’s alpha-beta pruning, 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average branching factor </a:t>
            </a:r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at 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node was ~</a:t>
            </a:r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6 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instead </a:t>
            </a:r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of ~35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Other Improvements</a:t>
            </a:r>
          </a:p>
        </p:txBody>
      </p:sp>
      <p:sp>
        <p:nvSpPr>
          <p:cNvPr id="145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001000" cy="5181600"/>
          </a:xfrm>
        </p:spPr>
        <p:txBody>
          <a:bodyPr/>
          <a:lstStyle/>
          <a:p>
            <a:pPr marL="342900" indent="-342900">
              <a:buClr>
                <a:srgbClr val="0033CC"/>
              </a:buClr>
              <a:buFont typeface="Wingdings" charset="0"/>
              <a:buChar char="§"/>
            </a:pPr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Adaptive horizon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+ </a:t>
            </a:r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iterative deepening</a:t>
            </a:r>
          </a:p>
          <a:p>
            <a:pPr marL="342900" indent="-342900">
              <a:buClr>
                <a:srgbClr val="0033CC"/>
              </a:buClr>
              <a:buFont typeface="Wingdings" charset="0"/>
              <a:buChar char="§"/>
            </a:pPr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Extended search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: retain k&gt;1 best paths (not just one) extend tree at greater depth below their leaf nodes to help dealing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with </a:t>
            </a:r>
            <a:r>
              <a:rPr lang="ja-JP" alt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 dirty="0">
                <a:latin typeface="Times New Roman" charset="0"/>
                <a:ea typeface="ＭＳ Ｐゴシック" charset="0"/>
                <a:cs typeface="ＭＳ Ｐゴシック" charset="0"/>
              </a:rPr>
              <a:t>horizon effect</a:t>
            </a:r>
            <a:r>
              <a:rPr lang="ja-JP" alt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buClr>
                <a:srgbClr val="0033CC"/>
              </a:buClr>
              <a:buFont typeface="Wingdings" charset="0"/>
              <a:buChar char="§"/>
            </a:pPr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Singular extension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If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move is obviously better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than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others in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node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at horizon h, expand it</a:t>
            </a:r>
          </a:p>
          <a:p>
            <a:pPr marL="342900" indent="-342900">
              <a:buClr>
                <a:srgbClr val="0033CC"/>
              </a:buClr>
              <a:buFont typeface="Wingdings" charset="0"/>
              <a:buChar char="§"/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Use </a:t>
            </a:r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transposition tables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to deal with repeated states</a:t>
            </a:r>
          </a:p>
          <a:p>
            <a:pPr marL="342900" indent="-342900">
              <a:buClr>
                <a:srgbClr val="0033CC"/>
              </a:buClr>
              <a:buFont typeface="Wingdings" charset="0"/>
              <a:buChar char="§"/>
            </a:pPr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Null-move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search: assume player forfeits move; do a shallow analysis of tree; result must surely be worse than if player had moved.  Can be used to recognize moves that should be explored fully.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763000" cy="1143000"/>
          </a:xfrm>
        </p:spPr>
        <p:txBody>
          <a:bodyPr/>
          <a:lstStyle/>
          <a:p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Ratings of human &amp; computer chess champions</a:t>
            </a:r>
          </a:p>
        </p:txBody>
      </p:sp>
      <p:pic>
        <p:nvPicPr>
          <p:cNvPr id="26626" name="Picture 3" descr="fig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8305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627" name="Straight Connector 10"/>
          <p:cNvCxnSpPr>
            <a:cxnSpLocks noChangeShapeType="1"/>
          </p:cNvCxnSpPr>
          <p:nvPr/>
        </p:nvCxnSpPr>
        <p:spPr bwMode="auto">
          <a:xfrm flipV="1">
            <a:off x="1295400" y="2514600"/>
            <a:ext cx="7543800" cy="167640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6159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7620000" y="152400"/>
            <a:ext cx="13128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4400" b="1"/>
              <a:t>1997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Screen Shot 2012-10-01 at 3.50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40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6086475" y="31750"/>
            <a:ext cx="30480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US" sz="8000">
                <a:solidFill>
                  <a:schemeClr val="bg1"/>
                </a:solidFill>
              </a:rPr>
              <a:t>1997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.pot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33CC"/>
      </a:hlink>
      <a:folHlink>
        <a:srgbClr val="000099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33CC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6437</TotalTime>
  <Words>3801</Words>
  <Application>Microsoft Macintosh PowerPoint</Application>
  <PresentationFormat>On-screen Show (4:3)</PresentationFormat>
  <Paragraphs>1397</Paragraphs>
  <Slides>69</Slides>
  <Notes>62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Blank Presentation</vt:lpstr>
      <vt:lpstr>Adversarial Search Aka Games</vt:lpstr>
      <vt:lpstr>Overview</vt:lpstr>
      <vt:lpstr>Why study games?</vt:lpstr>
      <vt:lpstr>State of the art</vt:lpstr>
      <vt:lpstr>Chinook</vt:lpstr>
      <vt:lpstr>Chess early days</vt:lpstr>
      <vt:lpstr>Ratings of human &amp; computer chess champions</vt:lpstr>
      <vt:lpstr>PowerPoint Presentation</vt:lpstr>
      <vt:lpstr>PowerPoint Presentation</vt:lpstr>
      <vt:lpstr>Othello: Murakami vs. Logistello</vt:lpstr>
      <vt:lpstr>Go: Goemate vs. a young player</vt:lpstr>
      <vt:lpstr>Go: Goemate vs. ??</vt:lpstr>
      <vt:lpstr>How can we do it?</vt:lpstr>
      <vt:lpstr>Typical simple case for a game</vt:lpstr>
      <vt:lpstr>Can we use …</vt:lpstr>
      <vt:lpstr>How to play a game</vt:lpstr>
      <vt:lpstr>Evaluation function</vt:lpstr>
      <vt:lpstr>Evaluation function examples</vt:lpstr>
      <vt:lpstr>Evaluation function examples</vt:lpstr>
      <vt:lpstr>That’s not how people play</vt:lpstr>
      <vt:lpstr>PowerPoint Presentation</vt:lpstr>
      <vt:lpstr>Game trees</vt:lpstr>
      <vt:lpstr>Game Tree for Tic-Tac-Toe</vt:lpstr>
      <vt:lpstr>Minimax procedure</vt:lpstr>
      <vt:lpstr>Minimax theorem</vt:lpstr>
      <vt:lpstr>Minimax Algorithm</vt:lpstr>
      <vt:lpstr>Partial Game Tree for Tic-Tac-Toe</vt:lpstr>
      <vt:lpstr>Why use backed-up values?</vt:lpstr>
      <vt:lpstr>Minimax Tree</vt:lpstr>
      <vt:lpstr>Is that all there is to simple games?</vt:lpstr>
      <vt:lpstr>Alpha-beta pruning</vt:lpstr>
      <vt:lpstr>Alpha-beta pruning</vt:lpstr>
      <vt:lpstr>Alpha-Beta Tic-Tac-Toe Example</vt:lpstr>
      <vt:lpstr>Alpha-Beta Tic-Tac-Toe Example</vt:lpstr>
      <vt:lpstr>Alpha-Beta Tic-Tac-Toe Example</vt:lpstr>
      <vt:lpstr>Alpha-Beta Tic-Tac-Toe Example</vt:lpstr>
      <vt:lpstr>Alpha-Beta Tic-Tac-Toe Example</vt:lpstr>
      <vt:lpstr>Alpha-Beta Tic-Tac-Toe Example</vt:lpstr>
      <vt:lpstr>Alpha-beta general example</vt:lpstr>
      <vt:lpstr>Alpha-Beta Tic-Tac-Toe Example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Alpha-beta algorithm</vt:lpstr>
      <vt:lpstr>Effectiveness of alpha-beta</vt:lpstr>
      <vt:lpstr>Other Improvements</vt:lpstr>
    </vt:vector>
  </TitlesOfParts>
  <Company>UMBC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671 - Game Playing</dc:title>
  <dc:creator>COGITO</dc:creator>
  <cp:lastModifiedBy>tim finin</cp:lastModifiedBy>
  <cp:revision>220</cp:revision>
  <cp:lastPrinted>2012-10-01T19:43:19Z</cp:lastPrinted>
  <dcterms:created xsi:type="dcterms:W3CDTF">2009-10-11T23:34:44Z</dcterms:created>
  <dcterms:modified xsi:type="dcterms:W3CDTF">2016-02-29T20:30:08Z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</vt:lpwstr>
  </property>
</Properties>
</file>