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57" r:id="rId2"/>
    <p:sldId id="309" r:id="rId3"/>
    <p:sldId id="311" r:id="rId4"/>
    <p:sldId id="312" r:id="rId5"/>
    <p:sldId id="328" r:id="rId6"/>
    <p:sldId id="313" r:id="rId7"/>
    <p:sldId id="314" r:id="rId8"/>
    <p:sldId id="316" r:id="rId9"/>
    <p:sldId id="315" r:id="rId10"/>
    <p:sldId id="317" r:id="rId11"/>
    <p:sldId id="321" r:id="rId12"/>
    <p:sldId id="318" r:id="rId13"/>
    <p:sldId id="319" r:id="rId14"/>
    <p:sldId id="327" r:id="rId15"/>
    <p:sldId id="320" r:id="rId16"/>
    <p:sldId id="326" r:id="rId17"/>
    <p:sldId id="323" r:id="rId18"/>
    <p:sldId id="324" r:id="rId19"/>
    <p:sldId id="322" r:id="rId20"/>
    <p:sldId id="325" r:id="rId21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0000"/>
    <a:srgbClr val="FF4D23"/>
    <a:srgbClr val="921C00"/>
    <a:srgbClr val="C425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890" autoAdjust="0"/>
    <p:restoredTop sz="95745" autoAdjust="0"/>
  </p:normalViewPr>
  <p:slideViewPr>
    <p:cSldViewPr showGuides="1">
      <p:cViewPr varScale="1">
        <p:scale>
          <a:sx n="64" d="100"/>
          <a:sy n="64" d="100"/>
        </p:scale>
        <p:origin x="-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6595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pPr>
              <a:defRPr/>
            </a:pPr>
            <a:fld id="{798A9AE7-807B-154F-9E1A-F10F8B1D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8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6B1B3F2-F8E9-F048-AD83-C52045BF0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5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B97DA65-1382-B440-AD6A-01C5E739C01D}" type="slidenum">
              <a:rPr lang="en-US" sz="1300"/>
              <a:pPr/>
              <a:t>1</a:t>
            </a:fld>
            <a:endParaRPr lang="en-US" sz="13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A9AA1ED-B34C-7B47-8E73-400F1BF8E1B7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A78FAC9-A120-794D-AA87-C8BC436ED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3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C1D6F1A-73D4-F54C-AFA9-2A5E78C22E45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D63879A-9857-B24B-92BE-E4CCA35C0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8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45D24C6-176A-3748-8E9B-9EBEB6918969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B54D4DF-8D5F-1E43-A17B-3092D588F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2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989EA49-DCCD-7E48-BA1F-20D99AE07F44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8B5F103-C241-E44E-81E6-0AE5C303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7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2F53640-0DB3-6B4F-B7C2-87790A0B92FC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1DF08F7-1447-5D42-86E1-93D238A1A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5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CD494B5-F59B-5547-A1A3-83002B1E26A2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E037439-D101-934A-8CF3-F1583B6D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4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4AFBD96-64B0-4042-8AEB-E093CE57CBD7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5A24CBD-BA22-6B46-B47E-6551187F9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35C01F0-20BA-CE45-8512-79F33BC748E7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7EC609B-8A18-3D4A-B502-4F0D60371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5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39D5803-AEB2-3840-817C-CC2E38655527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26118E1-2E80-874E-9E09-F95F7519F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2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EAAFBEA-FD8B-664C-834A-1997D95478DA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8F74E84-3DBF-7749-B991-3E926F2B7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8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8CDCE72-2775-6344-9F11-32D576E9BE46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09EC75B-B053-324D-A4C3-55B1BC8BE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1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ikipedia.org/wiki/Battleship_(puzzle" TargetMode="External"/><Relationship Id="rId4" Type="http://schemas.openxmlformats.org/officeDocument/2006/relationships/hyperlink" Target="http://bit.ly/cspBs" TargetMode="External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nceptispuzzle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eak.telecommunity.com/DevCenter/EasyInstal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30480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91440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sz="115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CSP in</a:t>
            </a:r>
            <a:br>
              <a:rPr lang="en-US" sz="115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115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Python</a:t>
            </a:r>
            <a:endParaRPr lang="en-US" sz="11500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257800"/>
          </a:xfrm>
        </p:spPr>
        <p:txBody>
          <a:bodyPr/>
          <a:lstStyle/>
          <a:p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FunctionConstraint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(f, v)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Arguments: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F: a function of N (N&gt;0) arguments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V: a list of N variables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Function can be defined &amp; referenced by name or defined locally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via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lambda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expressions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1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635000" lvl="1" indent="-341313"/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400" dirty="0" smtClean="0">
                <a:latin typeface="Lucida Console" charset="0"/>
                <a:ea typeface="ＭＳ Ｐゴシック" charset="0"/>
                <a:cs typeface="Lucida Console" charset="0"/>
              </a:rPr>
              <a:t>lambda </a:t>
            </a:r>
            <a:r>
              <a:rPr lang="en-US" sz="2400" dirty="0" err="1" smtClean="0">
                <a:latin typeface="Lucida Console" charset="0"/>
                <a:ea typeface="ＭＳ Ｐゴシック" charset="0"/>
                <a:cs typeface="Lucida Console" charset="0"/>
              </a:rPr>
              <a:t>x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,</a:t>
            </a:r>
            <a:r>
              <a:rPr lang="en-US" sz="2400" dirty="0" err="1" smtClean="0">
                <a:latin typeface="Lucida Console" charset="0"/>
                <a:ea typeface="ＭＳ Ｐゴシック" charset="0"/>
                <a:cs typeface="Lucida Console" charset="0"/>
              </a:rPr>
              <a:t>y:x</a:t>
            </a:r>
            <a:r>
              <a:rPr lang="en-US" sz="2400" dirty="0" smtClean="0">
                <a:latin typeface="Lucida Console" charset="0"/>
                <a:ea typeface="ＭＳ Ｐゴシック" charset="0"/>
                <a:cs typeface="Lucida Console" charset="0"/>
              </a:rPr>
              <a:t>==2*y,[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11,22])</a:t>
            </a:r>
          </a:p>
          <a:p>
            <a:pPr marL="635000" lvl="1" indent="-341313"/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def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 </a:t>
            </a:r>
            <a:r>
              <a:rPr lang="en-US" sz="2400" dirty="0" err="1" smtClean="0">
                <a:latin typeface="Lucida Console" charset="0"/>
                <a:ea typeface="ＭＳ Ｐゴシック" charset="0"/>
                <a:cs typeface="Lucida Console" charset="0"/>
              </a:rPr>
              <a:t>dblfn</a:t>
            </a:r>
            <a:r>
              <a:rPr lang="en-US" sz="2400" dirty="0" smtClean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x</a:t>
            </a:r>
            <a:r>
              <a:rPr lang="en-US" sz="2400" dirty="0" err="1" smtClean="0">
                <a:latin typeface="Lucida Console" charset="0"/>
                <a:ea typeface="ＭＳ Ｐゴシック" charset="0"/>
                <a:cs typeface="Lucida Console" charset="0"/>
              </a:rPr>
              <a:t>,y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): return x == </a:t>
            </a:r>
            <a:r>
              <a:rPr lang="en-US" sz="2400" dirty="0" smtClean="0">
                <a:latin typeface="Lucida Console" charset="0"/>
                <a:ea typeface="ＭＳ Ｐゴシック" charset="0"/>
                <a:cs typeface="Lucida Console" charset="0"/>
              </a:rPr>
              <a:t>2*y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/>
            </a:r>
            <a:b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</a:b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dblfn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, [11,22])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Constraints on a set of variables: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AllDifferentConstraint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AllEqualConstraint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MaxSumConstraint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ExactSumConstraint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MinSumConstraint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Example:</a:t>
            </a:r>
          </a:p>
          <a:p>
            <a:pPr lvl="1"/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(100),[11,…19])</a:t>
            </a:r>
          </a:p>
          <a:p>
            <a:pPr lvl="1"/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(),[11,…19])</a:t>
            </a:r>
          </a:p>
          <a:p>
            <a:pPr lvl="1">
              <a:buFont typeface="Arial" charset="0"/>
              <a:buNone/>
            </a:pPr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 lvl="1"/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 on a set of possible values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InSetConstraint()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NotInSetConstraint()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SomeInSetConstraint()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SomeNotInSetConstraint()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Map Coloring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106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def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</a:t>
            </a:r>
            <a:r>
              <a:rPr lang="en-US" sz="2000" dirty="0" smtClean="0">
                <a:latin typeface="Lucida Console" charset="0"/>
                <a:ea typeface="ＭＳ Ｐゴシック" charset="0"/>
                <a:cs typeface="Lucida Console" charset="0"/>
              </a:rPr>
              <a:t>color(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map, colors=['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red','green','blue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']):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vars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, adjoins) =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parse_map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(map)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p = Problem()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p.addVariables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vars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, colors)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for (v1, v2) in adjoins: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(lambda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: x!=y, [v1, v2])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solution =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p.getSolution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if solution: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for v in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vars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    print "%s:%s " % (v, solution[v]),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print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else: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print 'No solution found :-(</a:t>
            </a:r>
            <a:r>
              <a:rPr lang="ja-JP" altLang="en-US" sz="2000" dirty="0">
                <a:latin typeface="Lucida Console" charset="0"/>
                <a:ea typeface="ＭＳ Ｐゴシック" charset="0"/>
                <a:cs typeface="Lucida Console" charset="0"/>
              </a:rPr>
              <a:t>’</a:t>
            </a:r>
            <a:endParaRPr lang="en-US" altLang="ja-JP" sz="20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endParaRPr lang="en-US" sz="12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austrailia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= "SA:WA NT Q NSW V; NT:WA Q; NSW: Q V; T:"</a:t>
            </a:r>
          </a:p>
          <a:p>
            <a:pPr>
              <a:buFont typeface="Arial" charset="0"/>
              <a:buNone/>
            </a:pPr>
            <a:endParaRPr lang="en-US" sz="20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  <p:pic>
        <p:nvPicPr>
          <p:cNvPr id="2765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988" y="152400"/>
            <a:ext cx="16256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988" y="152400"/>
            <a:ext cx="16256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Map Coloring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australia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= 'SA:WA NT Q NSW V; NT:WA Q; NSW: Q V; T:’</a:t>
            </a:r>
          </a:p>
          <a:p>
            <a:pPr>
              <a:buFont typeface="Arial" charset="0"/>
              <a:buNone/>
            </a:pPr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def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parse_map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(neighbors):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adjoins = []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regions = set()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specs = [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spec.split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(':') for spec in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neighbors.split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(';')]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for (A,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Aneighbors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) in specs: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A =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A.strip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();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regions.add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(A)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for B in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Aneighbors.split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():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   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regions.add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(B)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   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adjoins.append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([A,B])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return (list(regions), adjoins)</a:t>
            </a:r>
          </a:p>
          <a:p>
            <a:pPr>
              <a:buFont typeface="Arial" charset="0"/>
              <a:buNone/>
            </a:pPr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Sudoku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def sudoku(initValue):</a:t>
            </a:r>
            <a:endParaRPr lang="en-US" sz="8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 = Problem()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# Define a variable for each cell: 11,12,13...21,22,23...98,99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for i in range(1, 10) :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    p.addVariables(range(i*10+1, i*10+10), range(1, 10))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# Each row has different values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for i in range(1, 10) :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    p.addConstraint(AllDifferentConstraint(), range(i*10+1, i*10+10))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# Each colum has different values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for i in range(1, 10) :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    p.addConstraint(AllDifferentConstraint(), range(10+i, 100+i, 10))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# Each 3x3 box has different values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[11,12,13,21,22,23,31,32,33])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[41,42,43,51,52,53,61,62,63])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[71,72,73,81,82,83,91,92,93])</a:t>
            </a:r>
          </a:p>
          <a:p>
            <a:pPr>
              <a:buFont typeface="Arial" charset="0"/>
              <a:buNone/>
            </a:pPr>
            <a:endParaRPr lang="en-US" sz="4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[14,15,16,24,25,26,34,35,36])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[44,45,46,54,55,56,64,65,66])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[74,75,76,84,85,86,94,95,96])</a:t>
            </a:r>
          </a:p>
          <a:p>
            <a:pPr>
              <a:buFont typeface="Arial" charset="0"/>
              <a:buNone/>
            </a:pPr>
            <a:endParaRPr lang="en-US" sz="4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[17,18,19,27,28,29,37,38,39])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[47,48,49,57,58,59,67,68,69])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[77,78,79,87,88,89,97,98,99])</a:t>
            </a:r>
          </a:p>
          <a:p>
            <a:pPr>
              <a:buFont typeface="Arial" charset="0"/>
              <a:buNone/>
            </a:pPr>
            <a:endParaRPr lang="en-US" sz="4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# add unary constraints for cells with initial non-zero values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for i in range(1, 10) :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    for j in range(1, 10):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        value = initValue[i-1][j-1]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        if value: p.addConstraint(lambda var, val=value: var == val, (i*10+j,))</a:t>
            </a:r>
          </a:p>
          <a:p>
            <a:pPr>
              <a:buFont typeface="Arial" charset="0"/>
              <a:buNone/>
            </a:pPr>
            <a:endParaRPr lang="en-US" sz="4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return p.getSolution()</a:t>
            </a:r>
          </a:p>
          <a:p>
            <a:pPr>
              <a:buFont typeface="Arial" charset="0"/>
              <a:buNone/>
            </a:pPr>
            <a:endParaRPr lang="en-US" sz="120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Sudoku Input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easy = [[0,9,0,7,0,0,8,6,0],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[0,3,1,0,0,5,0,2,0],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[8,0,6,0,0,0,0,0,0],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[0,0,7,0,5,0,0,0,6],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[0,0,0,3,0,7,0,0,0],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[5,0,0,0,1,0,7,0,0],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[0,0,0,0,0,0,1,0,9],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[0,2,0,6,0,0,0,5,0],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[0,5,4,0,0,8,0,7,0]]</a:t>
            </a:r>
          </a:p>
          <a:p>
            <a:pPr>
              <a:buFont typeface="Arial" charset="0"/>
              <a:buNone/>
            </a:pPr>
            <a:endParaRPr lang="en-US" sz="180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Battleship Puzzle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495800" cy="5257800"/>
          </a:xfrm>
        </p:spPr>
        <p:txBody>
          <a:bodyPr/>
          <a:lstStyle/>
          <a:p>
            <a:pPr marL="234950" indent="-234950"/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grid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E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ach 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cell occupied by water or part of a ship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Given 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Ships of varying lengths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Row and column sums of number of ship 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cells</a:t>
            </a:r>
          </a:p>
          <a:p>
            <a:pPr marL="454025" lvl="1" indent="-280988"/>
            <a:r>
              <a:rPr lang="en-US" sz="2400" dirty="0" smtClean="0">
                <a:latin typeface="Calibri" charset="0"/>
                <a:ea typeface="ＭＳ Ｐゴシック" charset="0"/>
              </a:rPr>
              <a:t>Hints for some cells</a:t>
            </a:r>
            <a:endParaRPr lang="en-US" sz="2400" dirty="0">
              <a:latin typeface="Calibri" charset="0"/>
              <a:ea typeface="ＭＳ Ｐゴシック" charset="0"/>
            </a:endParaRP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What are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variables and domains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constraints</a:t>
            </a:r>
          </a:p>
          <a:p>
            <a:pPr marL="234950" indent="-234950"/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1747" name="Picture 4" descr="Picture 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63" y="1143000"/>
            <a:ext cx="4764087" cy="59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5" descr="Picture 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3" y="1130300"/>
            <a:ext cx="4764087" cy="59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Battleship Puzzle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95400"/>
            <a:ext cx="4495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234950"/>
            <a:r>
              <a:rPr lang="en-US" sz="2800" smtClean="0">
                <a:latin typeface="Calibri" charset="0"/>
                <a:ea typeface="ＭＳ Ｐゴシック" charset="0"/>
                <a:cs typeface="ＭＳ Ｐゴシック" charset="0"/>
              </a:rPr>
              <a:t>NxN grid</a:t>
            </a:r>
          </a:p>
          <a:p>
            <a:pPr marL="234950" indent="-234950"/>
            <a:r>
              <a:rPr lang="en-US" sz="2800" smtClean="0">
                <a:latin typeface="Calibri" charset="0"/>
                <a:ea typeface="ＭＳ Ｐゴシック" charset="0"/>
                <a:cs typeface="ＭＳ Ｐゴシック" charset="0"/>
              </a:rPr>
              <a:t>Each cell occupied by water or part of a ship</a:t>
            </a:r>
          </a:p>
          <a:p>
            <a:pPr marL="234950" indent="-234950"/>
            <a:r>
              <a:rPr lang="en-US" sz="2800" smtClean="0">
                <a:latin typeface="Calibri" charset="0"/>
                <a:ea typeface="ＭＳ Ｐゴシック" charset="0"/>
                <a:cs typeface="ＭＳ Ｐゴシック" charset="0"/>
              </a:rPr>
              <a:t>Given </a:t>
            </a:r>
          </a:p>
          <a:p>
            <a:pPr marL="454025" lvl="1" indent="-280988"/>
            <a:r>
              <a:rPr lang="en-US" sz="2400" smtClean="0">
                <a:latin typeface="Calibri" charset="0"/>
                <a:ea typeface="ＭＳ Ｐゴシック" charset="0"/>
              </a:rPr>
              <a:t>Ships of varying lengths</a:t>
            </a:r>
          </a:p>
          <a:p>
            <a:pPr marL="454025" lvl="1" indent="-280988"/>
            <a:r>
              <a:rPr lang="en-US" sz="2400" smtClean="0">
                <a:latin typeface="Calibri" charset="0"/>
                <a:ea typeface="ＭＳ Ｐゴシック" charset="0"/>
              </a:rPr>
              <a:t>Row and column sums of number of ship cells</a:t>
            </a:r>
          </a:p>
          <a:p>
            <a:pPr marL="454025" lvl="1" indent="-280988"/>
            <a:r>
              <a:rPr lang="en-US" sz="2400" smtClean="0">
                <a:latin typeface="Calibri" charset="0"/>
                <a:ea typeface="ＭＳ Ｐゴシック" charset="0"/>
              </a:rPr>
              <a:t>Hints for some cells</a:t>
            </a:r>
          </a:p>
          <a:p>
            <a:pPr marL="234950" indent="-234950"/>
            <a:r>
              <a:rPr lang="en-US" sz="2800" smtClean="0">
                <a:latin typeface="Calibri" charset="0"/>
                <a:ea typeface="ＭＳ Ｐゴシック" charset="0"/>
                <a:cs typeface="ＭＳ Ｐゴシック" charset="0"/>
              </a:rPr>
              <a:t>What are</a:t>
            </a:r>
          </a:p>
          <a:p>
            <a:pPr marL="454025" lvl="1" indent="-280988"/>
            <a:r>
              <a:rPr lang="en-US" sz="2400" smtClean="0">
                <a:latin typeface="Calibri" charset="0"/>
                <a:ea typeface="ＭＳ Ｐゴシック" charset="0"/>
              </a:rPr>
              <a:t>variables and domains</a:t>
            </a:r>
          </a:p>
          <a:p>
            <a:pPr marL="454025" lvl="1" indent="-280988"/>
            <a:r>
              <a:rPr lang="en-US" sz="2400" smtClean="0">
                <a:latin typeface="Calibri" charset="0"/>
                <a:ea typeface="ＭＳ Ｐゴシック" charset="0"/>
              </a:rPr>
              <a:t>constraints</a:t>
            </a:r>
          </a:p>
          <a:p>
            <a:pPr marL="234950" indent="-234950"/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Battleship puzzle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257800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Resources</a:t>
            </a:r>
          </a:p>
          <a:p>
            <a:pPr marL="635000" lvl="1" indent="-234950"/>
            <a:r>
              <a:rPr lang="en-US" dirty="0">
                <a:latin typeface="Calibri" charset="0"/>
                <a:ea typeface="ＭＳ Ｐゴシック" charset="0"/>
                <a:hlinkClick r:id="rId2"/>
              </a:rPr>
              <a:t>http://</a:t>
            </a:r>
            <a:r>
              <a:rPr lang="en-US" dirty="0" err="1">
                <a:latin typeface="Calibri" charset="0"/>
                <a:ea typeface="ＭＳ Ｐゴシック" charset="0"/>
                <a:hlinkClick r:id="rId2"/>
              </a:rPr>
              <a:t>www.conceptispuzzles.com</a:t>
            </a:r>
            <a:r>
              <a:rPr lang="en-US" dirty="0">
                <a:latin typeface="Calibri" charset="0"/>
                <a:ea typeface="ＭＳ Ｐゴシック" charset="0"/>
                <a:hlinkClick r:id="rId2"/>
              </a:rPr>
              <a:t>/</a:t>
            </a:r>
            <a:endParaRPr lang="en-US" dirty="0">
              <a:latin typeface="Calibri" charset="0"/>
              <a:ea typeface="ＭＳ Ｐゴシック" charset="0"/>
              <a:hlinkClick r:id="rId3"/>
            </a:endParaRPr>
          </a:p>
          <a:p>
            <a:pPr marL="635000" lvl="1" indent="-234950"/>
            <a:r>
              <a:rPr lang="en-US" dirty="0">
                <a:latin typeface="Calibri" charset="0"/>
                <a:ea typeface="ＭＳ Ｐゴシック" charset="0"/>
                <a:hlinkClick r:id="rId3"/>
              </a:rPr>
              <a:t>http://wikipedia.org/wiki/Battleship_(puzzle</a:t>
            </a:r>
            <a:r>
              <a:rPr lang="en-US" dirty="0">
                <a:latin typeface="Calibri" charset="0"/>
                <a:ea typeface="ＭＳ Ｐゴシック" charset="0"/>
              </a:rPr>
              <a:t>)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Barbara M. Smith, Constraint Programming Models for Solitaire Battleships,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2006</a:t>
            </a:r>
          </a:p>
          <a:p>
            <a:pPr marL="635000" lvl="1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http://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bit.ly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cspBs</a:t>
            </a:r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635000" lvl="1" indent="-234950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234950" indent="-234950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3795" name="Picture 3" descr="Picture 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4478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620000" cy="5257800"/>
          </a:xfrm>
        </p:spPr>
        <p:txBody>
          <a:bodyPr/>
          <a:lstStyle/>
          <a:p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Python_constraint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is a simple package for solving CSP problems in Python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Installing it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Using it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Examples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Magic Squares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Map coloring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Sudoku puzzles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HW4: Battleships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 HW3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Problem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Write a CSP program to solve 6x6 battleships with 3 subs, 2 destroyers and 1 carrier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row and column sums and several hints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Hints: for a location, specify one of {water, top, bottom, left, right, middle, circle}</a:t>
            </a:r>
          </a:p>
          <a:p>
            <a:pPr>
              <a:buFont typeface="Arial" charset="0"/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Installation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On your own computer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pip install python-constraint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s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udo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pip install python-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constaint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easy_install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python-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constraint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Use on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gl</a:t>
            </a:r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It’s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insTalled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in ~finin/471python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On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github</a:t>
            </a:r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https://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github.com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/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mbutterick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/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csp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/tree/master/python-constraint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Or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download/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access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from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http://</a:t>
            </a:r>
            <a:r>
              <a:rPr lang="en-US" dirty="0" err="1">
                <a:latin typeface="Calibri" charset="0"/>
                <a:ea typeface="ＭＳ Ｐゴシック" charset="0"/>
              </a:rPr>
              <a:t>labix.org</a:t>
            </a:r>
            <a:r>
              <a:rPr lang="en-US" dirty="0">
                <a:latin typeface="Calibri" charset="0"/>
                <a:ea typeface="ＭＳ Ｐゴシック" charset="0"/>
              </a:rPr>
              <a:t>/python-constraint/</a:t>
            </a:r>
          </a:p>
          <a:p>
            <a:pPr lvl="1"/>
            <a:endParaRPr lang="en-US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Simple Example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from constraint import *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p = Problem()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 smtClean="0">
                <a:latin typeface="Lucida Console" charset="0"/>
                <a:ea typeface="ＭＳ Ｐゴシック" charset="0"/>
                <a:cs typeface="Lucida Console" charset="0"/>
              </a:rPr>
              <a:t>("a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", [1,2,3])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("b", [4,5,6])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3, 'b': 5}, {'a': 3,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2, 'b': 6}, {'a': 2, 'b': 5}, {'a': 2,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1, 'b': 6}, {'a': 1, 'b': 5}, {'a': 1,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(lambda </a:t>
            </a:r>
            <a:r>
              <a:rPr lang="en-US" sz="1900" dirty="0" err="1" smtClean="0"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1900" dirty="0" smtClean="0">
                <a:latin typeface="Lucida Console" charset="0"/>
                <a:ea typeface="ＭＳ Ｐゴシック" charset="0"/>
                <a:cs typeface="Lucida Console" charset="0"/>
              </a:rPr>
              <a:t>: 2*x 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== </a:t>
            </a:r>
            <a:r>
              <a:rPr lang="en-US" sz="1900" dirty="0" smtClean="0">
                <a:latin typeface="Lucida Console" charset="0"/>
                <a:ea typeface="ＭＳ Ｐゴシック" charset="0"/>
                <a:cs typeface="Lucida Console" charset="0"/>
              </a:rPr>
              <a:t>y, 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(’a', ’b'))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2,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19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Simple Example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from constraint import *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p = Problem()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 smtClean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900" b="1" dirty="0" smtClean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"a</a:t>
            </a:r>
            <a:r>
              <a:rPr lang="en-US" sz="1900" b="1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"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, </a:t>
            </a:r>
            <a:r>
              <a:rPr lang="en-US" sz="1900" b="1" dirty="0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[1,2,3]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("b", [4,5,6])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3, 'b': 5}, {'a': 3,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2, 'b': 6}, {'a': 2, 'b': 5}, {'a': 2,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1, 'b': 6}, {'a': 1, 'b': 5}, {'a': 1,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900" b="1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lambda </a:t>
            </a:r>
            <a:r>
              <a:rPr lang="en-US" sz="1900" b="1" dirty="0" err="1" smtClean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1900" b="1" dirty="0" smtClean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: 2*x==y</a:t>
            </a:r>
            <a:r>
              <a:rPr lang="en-US" sz="1900" dirty="0" smtClean="0">
                <a:latin typeface="Lucida Console" charset="0"/>
                <a:ea typeface="ＭＳ Ｐゴシック" charset="0"/>
                <a:cs typeface="Lucida Console" charset="0"/>
              </a:rPr>
              <a:t>, </a:t>
            </a:r>
            <a:r>
              <a:rPr lang="en-US" sz="1900" dirty="0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(’</a:t>
            </a:r>
            <a:r>
              <a:rPr lang="en-US" sz="1900" dirty="0" err="1" smtClean="0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a’,’</a:t>
            </a:r>
            <a:r>
              <a:rPr lang="en-US" sz="1900" dirty="0" err="1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b</a:t>
            </a:r>
            <a:r>
              <a:rPr lang="en-US" sz="1900" dirty="0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')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2,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19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1600" y="1143000"/>
            <a:ext cx="1919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ariable name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6764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domain</a:t>
            </a:r>
            <a:endParaRPr lang="en-US" dirty="0">
              <a:solidFill>
                <a:srgbClr val="3366FF"/>
              </a:solidFill>
            </a:endParaRPr>
          </a:p>
        </p:txBody>
      </p:sp>
      <p:cxnSp>
        <p:nvCxnSpPr>
          <p:cNvPr id="6" name="Straight Arrow Connector 5"/>
          <p:cNvCxnSpPr>
            <a:stCxn id="7" idx="1"/>
          </p:cNvCxnSpPr>
          <p:nvPr/>
        </p:nvCxnSpPr>
        <p:spPr>
          <a:xfrm flipH="1">
            <a:off x="4876800" y="1907233"/>
            <a:ext cx="533400" cy="302567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1"/>
          </p:cNvCxnSpPr>
          <p:nvPr/>
        </p:nvCxnSpPr>
        <p:spPr>
          <a:xfrm flipH="1">
            <a:off x="3581400" y="1373833"/>
            <a:ext cx="1600200" cy="9121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00800" y="5943600"/>
            <a:ext cx="2505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onstraint function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28842" y="5334000"/>
            <a:ext cx="183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t</a:t>
            </a:r>
            <a:r>
              <a:rPr lang="en-US" dirty="0" smtClean="0">
                <a:solidFill>
                  <a:srgbClr val="3366FF"/>
                </a:solidFill>
              </a:rPr>
              <a:t>wo variables</a:t>
            </a:r>
            <a:endParaRPr lang="en-US" dirty="0">
              <a:solidFill>
                <a:srgbClr val="3366FF"/>
              </a:solidFill>
            </a:endParaRPr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>
          <a:xfrm flipH="1" flipV="1">
            <a:off x="5334000" y="5181600"/>
            <a:ext cx="1066800" cy="9928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1"/>
          </p:cNvCxnSpPr>
          <p:nvPr/>
        </p:nvCxnSpPr>
        <p:spPr>
          <a:xfrm flipH="1" flipV="1">
            <a:off x="6858000" y="5181600"/>
            <a:ext cx="370842" cy="38323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458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Magic Square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953000" cy="5257800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array on integers where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all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rows, columns and diagonals sum to the same number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N (e.g., 3) and the magic sum (e.g., 15) find the cell values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What are the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Variables &amp; their domains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Constraints</a:t>
            </a: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</p:txBody>
      </p:sp>
      <p:pic>
        <p:nvPicPr>
          <p:cNvPr id="2048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425" y="1955800"/>
            <a:ext cx="3787775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3x3 Magic Square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from constraint import *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p = Problem()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p.addVariables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(range(9), range(</a:t>
            </a:r>
            <a:r>
              <a:rPr lang="en-US" sz="2000" dirty="0" smtClean="0">
                <a:latin typeface="Lucida Console" charset="0"/>
                <a:ea typeface="ＭＳ Ｐゴシック" charset="0"/>
                <a:cs typeface="Lucida Console" charset="0"/>
              </a:rPr>
              <a:t>1,10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))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(), range(9))</a:t>
            </a: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 [0,4,8])</a:t>
            </a: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 [2,4,6])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for row in range(3):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            [row*3+i for i in range(3)])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for col in range(3):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            [col+3*i for i in range(3)])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1066800"/>
            <a:ext cx="3406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umbers can be variables!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924300" y="1371600"/>
            <a:ext cx="1181100" cy="8359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27917" y="1676400"/>
            <a:ext cx="3603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b</a:t>
            </a:r>
            <a:r>
              <a:rPr lang="en-US" dirty="0" smtClean="0">
                <a:solidFill>
                  <a:srgbClr val="0000FF"/>
                </a:solidFill>
              </a:rPr>
              <a:t>uilt-in constraint functions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181600" y="1905000"/>
            <a:ext cx="457200" cy="762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3x3 Magic Square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42900" y="1409700"/>
            <a:ext cx="8458200" cy="4038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sols = p.getSolutions()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print sols</a:t>
            </a:r>
          </a:p>
          <a:p>
            <a:pPr>
              <a:buFont typeface="Arial" charset="0"/>
              <a:buNone/>
            </a:pPr>
            <a:endParaRPr lang="en-US" sz="24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for s in sols: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print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for row in range(3):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    for col in range(3):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        print s[row*3+col],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    print</a:t>
            </a:r>
          </a:p>
          <a:p>
            <a:pPr>
              <a:buFont typeface="Arial" charset="0"/>
              <a:buNone/>
            </a:pPr>
            <a:endParaRPr lang="en-US" sz="240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3x3 Magic Square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&gt; python ms3.py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[{0:6,1:7,2:2,…8:4}, {0:6,1:…}, …]</a:t>
            </a:r>
          </a:p>
          <a:p>
            <a:pPr>
              <a:buFont typeface="Arial" charset="0"/>
              <a:buNone/>
            </a:pPr>
            <a:endParaRPr lang="en-US" sz="28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6 7 2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1 5 9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8 3 4</a:t>
            </a:r>
          </a:p>
          <a:p>
            <a:pPr>
              <a:buFont typeface="Arial" charset="0"/>
              <a:buNone/>
            </a:pPr>
            <a:endParaRPr lang="en-US" sz="10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6 1 8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7 5 3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2 9 4</a:t>
            </a:r>
          </a:p>
          <a:p>
            <a:pPr>
              <a:buFont typeface="Arial" charset="0"/>
              <a:buNone/>
            </a:pPr>
            <a:r>
              <a:rPr lang="en-US" sz="2000">
                <a:latin typeface="Lucida Console" charset="0"/>
                <a:ea typeface="ＭＳ Ｐゴシック" charset="0"/>
                <a:cs typeface="Lucida Console" charset="0"/>
              </a:rPr>
              <a:t>… six more solutions …</a:t>
            </a:r>
          </a:p>
        </p:txBody>
      </p:sp>
      <p:pic>
        <p:nvPicPr>
          <p:cNvPr id="2355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30600"/>
            <a:ext cx="3787775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10285</TotalTime>
  <Words>1821</Words>
  <Application>Microsoft Macintosh PowerPoint</Application>
  <PresentationFormat>On-screen Show (4:3)</PresentationFormat>
  <Paragraphs>225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CSP in Python</vt:lpstr>
      <vt:lpstr>Overview</vt:lpstr>
      <vt:lpstr>Installation</vt:lpstr>
      <vt:lpstr>Simple Example</vt:lpstr>
      <vt:lpstr>Simple Example</vt:lpstr>
      <vt:lpstr>Magic Square</vt:lpstr>
      <vt:lpstr>3x3 Magic Square</vt:lpstr>
      <vt:lpstr>3x3 Magic Square</vt:lpstr>
      <vt:lpstr>3x3 Magic Square</vt:lpstr>
      <vt:lpstr>Constraints</vt:lpstr>
      <vt:lpstr>Constraints</vt:lpstr>
      <vt:lpstr>Constraints</vt:lpstr>
      <vt:lpstr>Map Coloring</vt:lpstr>
      <vt:lpstr>Map Coloring</vt:lpstr>
      <vt:lpstr>Sudoku</vt:lpstr>
      <vt:lpstr>Sudoku Input</vt:lpstr>
      <vt:lpstr>Battleship Puzzle</vt:lpstr>
      <vt:lpstr>Battleship Puzzle</vt:lpstr>
      <vt:lpstr>Battleship puzzle</vt:lpstr>
      <vt:lpstr>A HW3 Problem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Lisp / Intelligent Agents</dc:title>
  <dc:subject>471 Class #2, Fall 2004</dc:subject>
  <dc:creator>COGITO</dc:creator>
  <cp:lastModifiedBy>tim finin</cp:lastModifiedBy>
  <cp:revision>218</cp:revision>
  <cp:lastPrinted>2012-09-24T18:33:01Z</cp:lastPrinted>
  <dcterms:created xsi:type="dcterms:W3CDTF">2009-10-05T03:58:00Z</dcterms:created>
  <dcterms:modified xsi:type="dcterms:W3CDTF">2016-02-29T20:45:21Z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</vt:lpwstr>
  </property>
</Properties>
</file>