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03" r:id="rId3"/>
    <p:sldId id="368" r:id="rId4"/>
    <p:sldId id="353" r:id="rId5"/>
    <p:sldId id="367" r:id="rId6"/>
    <p:sldId id="269" r:id="rId7"/>
    <p:sldId id="285" r:id="rId8"/>
    <p:sldId id="286" r:id="rId9"/>
    <p:sldId id="287" r:id="rId10"/>
    <p:sldId id="370" r:id="rId11"/>
    <p:sldId id="375" r:id="rId12"/>
    <p:sldId id="302" r:id="rId13"/>
    <p:sldId id="271" r:id="rId14"/>
    <p:sldId id="362" r:id="rId15"/>
    <p:sldId id="363" r:id="rId16"/>
    <p:sldId id="364" r:id="rId17"/>
    <p:sldId id="276" r:id="rId18"/>
    <p:sldId id="284" r:id="rId19"/>
    <p:sldId id="301" r:id="rId20"/>
    <p:sldId id="365" r:id="rId21"/>
    <p:sldId id="366" r:id="rId22"/>
    <p:sldId id="373" r:id="rId23"/>
    <p:sldId id="275" r:id="rId24"/>
    <p:sldId id="374" r:id="rId25"/>
    <p:sldId id="283" r:id="rId26"/>
    <p:sldId id="376" r:id="rId27"/>
    <p:sldId id="377" r:id="rId28"/>
    <p:sldId id="298" r:id="rId29"/>
    <p:sldId id="369" r:id="rId30"/>
    <p:sldId id="290" r:id="rId31"/>
    <p:sldId id="282" r:id="rId32"/>
    <p:sldId id="354" r:id="rId33"/>
    <p:sldId id="361" r:id="rId34"/>
    <p:sldId id="279" r:id="rId35"/>
    <p:sldId id="280" r:id="rId36"/>
    <p:sldId id="281" r:id="rId37"/>
    <p:sldId id="291" r:id="rId38"/>
    <p:sldId id="372" r:id="rId39"/>
    <p:sldId id="292" r:id="rId40"/>
    <p:sldId id="297" r:id="rId41"/>
    <p:sldId id="293" r:id="rId42"/>
    <p:sldId id="278" r:id="rId43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FF00"/>
    <a:srgbClr val="EAEAEA"/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12" y="-688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F8805D-6D16-A146-A5D0-83AAE484C67F}" type="slidenum">
              <a:rPr lang="en-US" sz="1200">
                <a:latin typeface="Calibri"/>
              </a:rPr>
              <a:pPr/>
              <a:t>17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37365C-46A5-F246-8307-9D26816D36D8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2BDF1C-010F-1049-97CE-674BBC7BF36D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A37BD9F-522D-4342-B71E-E47DAE9DE4C8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DEA179-9994-A944-9A31-CC0714FF9396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26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E466C5-9EB3-7648-AD0F-E340D4F2B632}" type="slidenum">
              <a:rPr lang="en-US" sz="1200">
                <a:latin typeface="Calibri"/>
              </a:rPr>
              <a:pPr/>
              <a:t>28</a:t>
            </a:fld>
            <a:endParaRPr lang="en-US" sz="1200" dirty="0">
              <a:latin typeface="Calibri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941D20-3B3C-4245-91ED-4C60BC4EF857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FBA60EB-40C7-AD42-9B4A-BB3D6AC8A010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F7CA66-0C5F-1648-AE21-BBE88C335A1C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3FF83C-A3D5-D946-AE55-94CFB9EEC6F2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562C8E-45D4-B948-8693-01722921C0A3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B89F51D-7774-4E41-B009-D54EF46D09FD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BE2EB3D-9D9F-984C-A8C2-4531D5C1B048}" type="slidenum">
              <a:rPr lang="en-US" sz="1200">
                <a:latin typeface="Calibri"/>
              </a:rPr>
              <a:pPr/>
              <a:t>37</a:t>
            </a:fld>
            <a:endParaRPr lang="en-US" sz="1200" dirty="0">
              <a:latin typeface="Calibri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434C76-9AF0-8C4C-AE38-7D83B32BA7ED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6AF293-A729-4344-81FB-66731456E221}" type="slidenum">
              <a:rPr lang="en-US" sz="1200">
                <a:latin typeface="Calibri"/>
              </a:rPr>
              <a:pPr/>
              <a:t>39</a:t>
            </a:fld>
            <a:endParaRPr lang="en-US" sz="1200" dirty="0">
              <a:latin typeface="Calibri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15E16F-00AD-4146-9091-800F06D34D47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0C50ED-88BA-8A4F-B81A-F2B38481C1DA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D62B2B-E047-8741-A3F6-7FA9F3321533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28D213-88AD-AE4D-8A9B-DA44912C4CF8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EEAC7A-884F-4143-8911-FE27D5F824C5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325ED5-A4A3-A44A-A4B0-6E3CCA05808F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57B53A-1D96-7445-AE48-D91A4605956C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A6DF02-193A-D343-9B80-78F11AD6FB67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3DDA2A-00C5-A64D-995C-FC4794FA6F33}" type="slidenum">
              <a:rPr lang="en-US" sz="1200">
                <a:latin typeface="Calibri"/>
              </a:rPr>
              <a:pPr/>
              <a:t>12</a:t>
            </a:fld>
            <a:endParaRPr lang="en-US" sz="1200" dirty="0">
              <a:latin typeface="Calibri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13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odus_ponen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John_Alan_Robinson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orn_clause" TargetMode="External"/><Relationship Id="rId4" Type="http://schemas.openxmlformats.org/officeDocument/2006/relationships/hyperlink" Target="http://en.wikipedia.org/wiki/Alfred_Hor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rolog" TargetMode="External"/><Relationship Id="rId3" Type="http://schemas.openxmlformats.org/officeDocument/2006/relationships/hyperlink" Target="http://en.wikipedia.org/wiki/Datalo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Edward_Plunkett,_18th_Baron_of_Dunsany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Propositional and First-Order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7.8, 8.1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8.5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Model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47700" y="1066800"/>
            <a:ext cx="7962900" cy="5562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Let the KB be [P</a:t>
            </a:r>
            <a:r>
              <a:rPr lang="en-US" sz="2600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6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R, Q </a:t>
            </a:r>
            <a:r>
              <a:rPr lang="en-US" sz="26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P]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What are the possible models?  Consider all possible assignments of T|F to P, Q and R and check truth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tables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200" i="1" dirty="0" smtClean="0">
                <a:ea typeface="ＭＳ Ｐゴシック" charset="0"/>
                <a:cs typeface="ＭＳ Ｐゴシック" charset="0"/>
              </a:rPr>
              <a:t>    PQR</a:t>
            </a:r>
            <a:endParaRPr lang="en-US" sz="2200" i="1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FFF: OK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FFT: OK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rgbClr val="7F7F7F"/>
                </a:solidFill>
                <a:ea typeface="ＭＳ Ｐゴシック" charset="0"/>
              </a:rPr>
              <a:t>FTF: NO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rgbClr val="7F7F7F"/>
                </a:solidFill>
                <a:ea typeface="ＭＳ Ｐゴシック" charset="0"/>
              </a:rPr>
              <a:t>FTT: NO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TFF: OK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TFT: OK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rgbClr val="7F7F7F"/>
                </a:solidFill>
                <a:ea typeface="ＭＳ Ｐゴシック" charset="0"/>
              </a:rPr>
              <a:t>TTF: NO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TTT: OK</a:t>
            </a:r>
          </a:p>
          <a:p>
            <a:pPr marL="681037" lvl="2" indent="0">
              <a:lnSpc>
                <a:spcPct val="90000"/>
              </a:lnSpc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670175"/>
            <a:ext cx="2678113" cy="15970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0000"/>
                </a:solidFill>
                <a:latin typeface="Calibri"/>
              </a:rPr>
              <a:t>P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sym typeface="Symbol" charset="0"/>
              </a:rPr>
              <a:t>: it's hot</a:t>
            </a:r>
            <a:endParaRPr lang="en-US" sz="3600" dirty="0" smtClean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0000"/>
                </a:solidFill>
                <a:latin typeface="Calibri"/>
              </a:rPr>
              <a:t>Q: it's humid 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0000"/>
                </a:solidFill>
                <a:latin typeface="Calibri"/>
              </a:rPr>
              <a:t>R: it's raining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Model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47700" y="1066800"/>
            <a:ext cx="7962900" cy="5562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Let the KB be [P</a:t>
            </a:r>
            <a:r>
              <a:rPr lang="en-US" sz="2600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6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R, Q </a:t>
            </a:r>
            <a:r>
              <a:rPr lang="en-US" sz="26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P, Q]</a:t>
            </a:r>
            <a:endParaRPr lang="en-US" sz="26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What are the possible models?  Consider all possible assignments of T|F to P, Q and R and check truth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tables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200" i="1" dirty="0" smtClean="0">
                <a:ea typeface="ＭＳ Ｐゴシック" charset="0"/>
                <a:cs typeface="ＭＳ Ｐゴシック" charset="0"/>
              </a:rPr>
              <a:t>    PQR</a:t>
            </a:r>
            <a:endParaRPr lang="en-US" sz="2200" i="1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FFF: </a:t>
            </a:r>
            <a:r>
              <a:rPr lang="en-US" sz="2600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NO</a:t>
            </a:r>
            <a:endParaRPr lang="en-US" sz="2600" dirty="0">
              <a:solidFill>
                <a:schemeClr val="bg2">
                  <a:lumMod val="60000"/>
                  <a:lumOff val="40000"/>
                </a:schemeClr>
              </a:solidFill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FFT: </a:t>
            </a:r>
            <a:r>
              <a:rPr lang="en-US" sz="2600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NO</a:t>
            </a:r>
            <a:endParaRPr lang="en-US" sz="2600" dirty="0">
              <a:solidFill>
                <a:schemeClr val="bg2">
                  <a:lumMod val="60000"/>
                  <a:lumOff val="40000"/>
                </a:schemeClr>
              </a:solidFill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FTF: NO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FTT: NO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TFF: </a:t>
            </a:r>
            <a:r>
              <a:rPr lang="en-US" sz="2600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NO</a:t>
            </a:r>
            <a:endParaRPr lang="en-US" sz="2600" dirty="0">
              <a:solidFill>
                <a:schemeClr val="bg2">
                  <a:lumMod val="60000"/>
                  <a:lumOff val="40000"/>
                </a:schemeClr>
              </a:solidFill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TFT: </a:t>
            </a:r>
            <a:r>
              <a:rPr lang="en-US" sz="2600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NO</a:t>
            </a:r>
            <a:endParaRPr lang="en-US" sz="2600" dirty="0">
              <a:solidFill>
                <a:schemeClr val="bg2">
                  <a:lumMod val="60000"/>
                  <a:lumOff val="40000"/>
                </a:schemeClr>
              </a:solidFill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0"/>
              </a:rPr>
              <a:t>TTF: NO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TTT: </a:t>
            </a:r>
            <a:r>
              <a:rPr lang="en-US" sz="2600" b="1" dirty="0" smtClean="0">
                <a:ea typeface="ＭＳ Ｐゴシック" charset="0"/>
              </a:rPr>
              <a:t>OK</a:t>
            </a:r>
            <a:endParaRPr lang="en-US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670175"/>
            <a:ext cx="2678113" cy="15970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0000"/>
                </a:solidFill>
                <a:latin typeface="Calibri"/>
              </a:rPr>
              <a:t>P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sym typeface="Symbol" charset="0"/>
              </a:rPr>
              <a:t>: it's hot</a:t>
            </a:r>
            <a:endParaRPr lang="en-US" sz="3600" dirty="0" smtClean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0000"/>
                </a:solidFill>
                <a:latin typeface="Calibri"/>
              </a:rPr>
              <a:t>Q: it's humid 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0000"/>
                </a:solidFill>
                <a:latin typeface="Calibri"/>
              </a:rPr>
              <a:t>R: it's raining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0" y="4724400"/>
            <a:ext cx="2743200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Since R is true in every model of the KB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The KB entails that R is True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905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terms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334000"/>
          </a:xfrm>
        </p:spPr>
        <p:txBody>
          <a:bodyPr/>
          <a:lstStyle/>
          <a:p>
            <a:r>
              <a:rPr lang="en-US" sz="29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valid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tautology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is a sentence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True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interpretations, no matter what the world is actually like or what the semantics is. Example: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or it's not raining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900" dirty="0">
              <a:ea typeface="ＭＳ Ｐゴシック" charset="0"/>
              <a:cs typeface="ＭＳ Ｐゴシック" charset="0"/>
            </a:endParaRPr>
          </a:p>
          <a:p>
            <a:r>
              <a:rPr lang="en-US" sz="2900" dirty="0">
                <a:ea typeface="ＭＳ Ｐゴシック" charset="0"/>
                <a:cs typeface="ＭＳ Ｐゴシック" charset="0"/>
              </a:rPr>
              <a:t>An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inconsistent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contradictio</a:t>
            </a:r>
            <a:r>
              <a:rPr lang="en-US" sz="29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is a sentence </a:t>
            </a:r>
            <a:r>
              <a:rPr lang="en-US" sz="2900" dirty="0" smtClean="0">
                <a:ea typeface="ＭＳ Ｐゴシック" charset="0"/>
                <a:cs typeface="ＭＳ Ｐゴシック" charset="0"/>
              </a:rPr>
              <a:t>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False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interpretations. The world is never like what it describes, as in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and it's not raining.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900" dirty="0">
              <a:ea typeface="ＭＳ Ｐゴシック" charset="0"/>
              <a:cs typeface="ＭＳ Ｐゴシック" charset="0"/>
            </a:endParaRPr>
          </a:p>
          <a:p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P entails Q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, written P |= Q, means that whenever P is True, so is Q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In all models in which P is true, Q is also true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0480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5" descr="img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181600"/>
            <a:ext cx="8815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90800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latin typeface="Calibri"/>
              </a:rPr>
              <a:t>Truth tables for the five logical connectives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228600" y="4719638"/>
            <a:ext cx="6824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latin typeface="Calibri"/>
              </a:rPr>
              <a:t>Example of a truth table used for a complex sentence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629400" y="5181600"/>
            <a:ext cx="2362200" cy="1600200"/>
          </a:xfrm>
          <a:prstGeom prst="rect">
            <a:avLst/>
          </a:prstGeom>
          <a:solidFill>
            <a:srgbClr val="CCECFF">
              <a:alpha val="1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228600" y="1066800"/>
            <a:ext cx="83280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800" dirty="0">
                <a:latin typeface="Calibri"/>
              </a:rPr>
              <a:t>Truth tables are used to define logical connectives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Calibri"/>
              </a:rPr>
              <a:t>And to determine when a complex sentence is true given the values of the symbols in it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On the implies connective: 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 smtClean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a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logical </a:t>
            </a:r>
            <a:r>
              <a:rPr lang="en-US" sz="3200" i="1" dirty="0" smtClean="0">
                <a:ea typeface="ＭＳ Ｐゴシック" charset="0"/>
                <a:cs typeface="ＭＳ Ｐゴシック" charset="0"/>
              </a:rPr>
              <a:t>connective</a:t>
            </a:r>
            <a:endParaRPr lang="en-US" sz="3200" i="1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So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 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is a logical sentence and has a truth value, i.e., is either true or false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If we add this sentence to a</a:t>
            </a:r>
            <a:r>
              <a:rPr lang="en-US" sz="3200" dirty="0" smtClean="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KB, it can be used by an inference rule, 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  <a:hlinkClick r:id="rId2"/>
              </a:rPr>
              <a:t>Modes Ponens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, to derive/infer/prove Q if P is also in the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Given a KB where P=True and Q=True, we can also derive/infer/prove that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Q is True</a:t>
            </a: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We can get this from the truth table for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in FOL it's much harder to prove that a conditional true</a:t>
            </a:r>
          </a:p>
          <a:p>
            <a:pPr lvl="1"/>
            <a:r>
              <a:rPr lang="en-US" sz="3200" dirty="0">
                <a:ea typeface="ＭＳ Ｐゴシック" charset="0"/>
                <a:sym typeface="Symbol" charset="0"/>
              </a:rPr>
              <a:t>Consider proving prime(x)  odd(x)</a:t>
            </a:r>
            <a:endParaRPr lang="en-US" sz="3200" dirty="0">
              <a:ea typeface="ＭＳ Ｐゴシック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143000" y="37338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155700" y="25146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1155700" y="19812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Inference rules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Logical inference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creates new sentences that logically follow from a set of sentences (KB)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every sentence X it produces when operating on a KB logically follows from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i.e., inference rule creates no contradictions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it can produce every expression that logically follows from (is entailed by) the KB.</a:t>
            </a:r>
          </a:p>
          <a:p>
            <a:pPr lvl="1"/>
            <a:r>
              <a:rPr lang="en-US" sz="3000" dirty="0">
                <a:ea typeface="ＭＳ Ｐゴシック" charset="0"/>
              </a:rPr>
              <a:t>Note analogy to complete search algorithms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 rules of inference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334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Here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are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examples of sound rules of inference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Each can be shown to be sound using a truth table</a:t>
            </a:r>
          </a:p>
          <a:p>
            <a:pPr lvl="1">
              <a:buFontTx/>
              <a:buNone/>
            </a:pPr>
            <a:r>
              <a:rPr lang="en-US" b="1" u="sng" dirty="0">
                <a:ea typeface="ＭＳ Ｐゴシック" charset="0"/>
              </a:rPr>
              <a:t>RULE</a:t>
            </a:r>
            <a:r>
              <a:rPr lang="en-US" u="sng" dirty="0">
                <a:ea typeface="ＭＳ Ｐゴシック" charset="0"/>
              </a:rPr>
              <a:t>			</a:t>
            </a:r>
            <a:r>
              <a:rPr lang="en-US" b="1" u="sng" dirty="0">
                <a:ea typeface="ＭＳ Ｐゴシック" charset="0"/>
              </a:rPr>
              <a:t>PREMISE		CONCLUSION</a:t>
            </a:r>
            <a:endParaRPr lang="en-US" sz="2800" dirty="0"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Modus Ponens		A, A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B		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Introduction	A, B	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Elimination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Double Negation	</a:t>
            </a:r>
            <a:r>
              <a:rPr lang="en-US" sz="2800" dirty="0">
                <a:ea typeface="ＭＳ Ｐゴシック" charset="0"/>
                <a:sym typeface="Symbol" charset="0"/>
              </a:rPr>
              <a:t></a:t>
            </a:r>
            <a:r>
              <a:rPr lang="en-US" sz="2800" dirty="0">
                <a:ea typeface="ＭＳ Ｐゴシック" charset="0"/>
              </a:rPr>
              <a:t>A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Unit Resolution		A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B,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B		A</a:t>
            </a:r>
          </a:p>
          <a:p>
            <a:pPr lvl="1">
              <a:buFontTx/>
              <a:buNone/>
            </a:pP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Resolution	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B,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B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Soundness of modus ponens</a:t>
            </a:r>
          </a:p>
        </p:txBody>
      </p:sp>
      <p:graphicFrame>
        <p:nvGraphicFramePr>
          <p:cNvPr id="127054" name="Group 78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→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OK?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Propositional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logic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First-order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logic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Extensions to first-order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5181600"/>
          </a:xfrm>
        </p:spPr>
        <p:txBody>
          <a:bodyPr/>
          <a:lstStyle/>
          <a:p>
            <a:r>
              <a:rPr lang="en-US" sz="3000" b="1" dirty="0">
                <a:ea typeface="ＭＳ Ｐゴシック" charset="0"/>
                <a:cs typeface="ＭＳ Ｐゴシック" charset="0"/>
              </a:rPr>
              <a:t>Resolution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is a valid inference rule producing a new clause implied by two clauses containing 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complementary literals</a:t>
            </a:r>
          </a:p>
          <a:p>
            <a:pPr marL="688975" lvl="1" indent="-396875"/>
            <a:r>
              <a:rPr lang="en-US" sz="2600" dirty="0" smtClean="0">
                <a:ea typeface="ＭＳ Ｐゴシック" charset="0"/>
              </a:rPr>
              <a:t>Literal: </a:t>
            </a:r>
            <a:r>
              <a:rPr lang="en-US" sz="2600" dirty="0">
                <a:ea typeface="ＭＳ Ｐゴシック" charset="0"/>
              </a:rPr>
              <a:t>atomic symbol or its negation, i.e., P, ~P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Amazingly, this is the only interference rule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needed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to build a sound &amp;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complete theorem prover</a:t>
            </a:r>
          </a:p>
          <a:p>
            <a:pPr lvl="1"/>
            <a:r>
              <a:rPr lang="en-US" sz="2800" dirty="0">
                <a:ea typeface="ＭＳ Ｐゴシック" charset="0"/>
              </a:rPr>
              <a:t>Based on proof by contradiction and usually called resolution refutation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The resolution rule was discovered by </a:t>
            </a:r>
            <a:r>
              <a:rPr lang="en-US" sz="3000" dirty="0">
                <a:ea typeface="ＭＳ Ｐゴシック" charset="0"/>
                <a:cs typeface="ＭＳ Ｐゴシック" charset="0"/>
                <a:hlinkClick r:id="rId2"/>
              </a:rPr>
              <a:t>Alan</a:t>
            </a:r>
            <a:br>
              <a:rPr lang="en-US" sz="3000" dirty="0">
                <a:ea typeface="ＭＳ Ｐゴシック" charset="0"/>
                <a:cs typeface="ＭＳ Ｐゴシック" charset="0"/>
                <a:hlinkClick r:id="rId2"/>
              </a:rPr>
            </a:br>
            <a:r>
              <a:rPr lang="en-US" sz="3000" dirty="0">
                <a:ea typeface="ＭＳ Ｐゴシック" charset="0"/>
                <a:cs typeface="ＭＳ Ｐゴシック" charset="0"/>
                <a:hlinkClick r:id="rId2"/>
              </a:rPr>
              <a:t>Robinson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(CS, U. of Syracuse) in the mid 1960s</a:t>
            </a:r>
          </a:p>
          <a:p>
            <a:pPr lvl="1"/>
            <a:endParaRPr lang="en-US" sz="2400" dirty="0">
              <a:ea typeface="ＭＳ Ｐゴシック" charset="0"/>
            </a:endParaRPr>
          </a:p>
          <a:p>
            <a:pPr lvl="1"/>
            <a:endParaRPr lang="en-US" sz="2400" dirty="0">
              <a:ea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410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KB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set of sentences all of which are true, i.e., a conjunction of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sentences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To use resolution, put KB into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conjunctive </a:t>
            </a:r>
            <a:r>
              <a:rPr lang="en-US" sz="3200" i="1" dirty="0" smtClean="0">
                <a:ea typeface="ＭＳ Ｐゴシック" charset="0"/>
                <a:cs typeface="ＭＳ Ｐゴシック" charset="0"/>
              </a:rPr>
              <a:t>normal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form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(CNF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) where each is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disjunction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of (one or more)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literals (positive or negative atoms)</a:t>
            </a: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Every KB can be put into CNF, it's just a matter of rewriting its sentences using standard tautologies, e.g.: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sym typeface="Symbol" charset="0"/>
              </a:rPr>
              <a:t>Q </a:t>
            </a:r>
            <a:r>
              <a:rPr lang="en-US" sz="3200" dirty="0" smtClean="0">
                <a:ea typeface="ＭＳ Ｐゴシック" charset="0"/>
                <a:sym typeface="Symbol" charset="0"/>
              </a:rPr>
              <a:t>≡ 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  <a:endParaRPr lang="en-US" sz="3200" dirty="0" smtClean="0">
              <a:ea typeface="Calibri"/>
              <a:cs typeface="Calibri"/>
            </a:endParaRPr>
          </a:p>
          <a:p>
            <a:pPr>
              <a:defRPr/>
            </a:pPr>
            <a:endParaRPr lang="en-US" sz="3200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44958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181600"/>
          </a:xfrm>
        </p:spPr>
        <p:txBody>
          <a:bodyPr/>
          <a:lstStyle/>
          <a:p>
            <a:pPr marL="3175" indent="-233363">
              <a:buFont typeface="Arial" charset="0"/>
              <a:buChar char="•"/>
              <a:defRPr/>
            </a:pPr>
            <a:r>
              <a:rPr lang="en-US" sz="3200" dirty="0" smtClean="0">
                <a:ea typeface="ＭＳ Ｐゴシック" charset="0"/>
              </a:rPr>
              <a:t>KB</a:t>
            </a:r>
            <a:r>
              <a:rPr lang="en-US" sz="3200" dirty="0">
                <a:ea typeface="ＭＳ Ｐゴシック" charset="0"/>
              </a:rPr>
              <a:t>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QRS</a:t>
            </a:r>
            <a:r>
              <a:rPr lang="en-US" sz="3200" dirty="0" smtClean="0">
                <a:ea typeface="ＭＳ Ｐゴシック" charset="0"/>
                <a:sym typeface="Symbol" charset="0"/>
              </a:rPr>
              <a:t>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</a:t>
            </a:r>
            <a:r>
              <a:rPr lang="en-US" sz="3200" dirty="0" smtClean="0">
                <a:ea typeface="ＭＳ Ｐゴシック" charset="0"/>
                <a:sym typeface="Symbol" charset="0"/>
              </a:rPr>
              <a:t>R, </a:t>
            </a:r>
            <a:r>
              <a:rPr lang="en-US" sz="3200" dirty="0">
                <a:ea typeface="ＭＳ Ｐゴシック" charset="0"/>
                <a:sym typeface="Symbol" charset="0"/>
              </a:rPr>
              <a:t>Q</a:t>
            </a:r>
            <a:r>
              <a:rPr lang="en-US" sz="3200" dirty="0" smtClean="0">
                <a:ea typeface="ＭＳ Ｐゴシック" charset="0"/>
                <a:sym typeface="Symbol" charset="0"/>
              </a:rPr>
              <a:t>S ]</a:t>
            </a:r>
            <a:endParaRPr lang="en-US" sz="3200" dirty="0">
              <a:ea typeface="ＭＳ Ｐゴシック" charset="0"/>
              <a:sym typeface="Symbol" charset="0"/>
            </a:endParaRP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KB in CNF: [~PQ , ~QR , ~QS]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</a:t>
            </a:r>
            <a:r>
              <a:rPr lang="en-US" sz="3200" dirty="0" smtClean="0">
                <a:ea typeface="ＭＳ Ｐゴシック" charset="0"/>
                <a:sym typeface="Symbol" charset="0"/>
              </a:rPr>
              <a:t>KB</a:t>
            </a:r>
            <a:r>
              <a:rPr lang="en-US" sz="3200" dirty="0" smtClean="0">
                <a:ea typeface="ＭＳ Ｐゴシック" charset="0"/>
                <a:sym typeface="Symbol" charset="0"/>
              </a:rPr>
              <a:t>[0]</a:t>
            </a:r>
            <a:r>
              <a:rPr lang="en-US" sz="3200" dirty="0" smtClean="0">
                <a:ea typeface="ＭＳ Ｐゴシック" charset="0"/>
                <a:sym typeface="Symbol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and </a:t>
            </a:r>
            <a:r>
              <a:rPr lang="en-US" sz="3200" dirty="0" smtClean="0">
                <a:ea typeface="ＭＳ Ｐゴシック" charset="0"/>
                <a:sym typeface="Symbol" charset="0"/>
              </a:rPr>
              <a:t>KB</a:t>
            </a:r>
            <a:r>
              <a:rPr lang="en-US" sz="3200" dirty="0" smtClean="0">
                <a:ea typeface="ＭＳ Ｐゴシック" charset="0"/>
                <a:sym typeface="Symbol" charset="0"/>
              </a:rPr>
              <a:t>[</a:t>
            </a:r>
            <a:r>
              <a:rPr lang="en-US" sz="3200" dirty="0">
                <a:ea typeface="ＭＳ Ｐゴシック" charset="0"/>
                <a:sym typeface="Symbol" charset="0"/>
              </a:rPr>
              <a:t>1</a:t>
            </a:r>
            <a:r>
              <a:rPr lang="en-US" sz="3200" dirty="0" smtClean="0">
                <a:ea typeface="ＭＳ Ｐゴシック" charset="0"/>
                <a:sym typeface="Symbol" charset="0"/>
              </a:rPr>
              <a:t>]  </a:t>
            </a:r>
            <a:r>
              <a:rPr lang="en-US" sz="3200" dirty="0">
                <a:ea typeface="ＭＳ Ｐゴシック" charset="0"/>
                <a:sym typeface="Symbol" charset="0"/>
              </a:rPr>
              <a:t>producing: </a:t>
            </a:r>
            <a:endParaRPr lang="en-US" sz="3200" dirty="0" smtClean="0">
              <a:ea typeface="ＭＳ Ｐゴシック" charset="0"/>
              <a:sym typeface="Symbol" charset="0"/>
            </a:endParaRPr>
          </a:p>
          <a:p>
            <a:pPr marL="514350" lvl="1" indent="0">
              <a:buFontTx/>
              <a:buNone/>
              <a:defRPr/>
            </a:pPr>
            <a:r>
              <a:rPr lang="en-US" sz="3200" dirty="0" smtClean="0">
                <a:ea typeface="ＭＳ Ｐゴシック" charset="0"/>
                <a:sym typeface="Symbol" charset="0"/>
              </a:rPr>
              <a:t>~</a:t>
            </a:r>
            <a:r>
              <a:rPr lang="en-US" sz="3200" dirty="0">
                <a:ea typeface="ＭＳ Ｐゴシック" charset="0"/>
                <a:sym typeface="Symbol" charset="0"/>
              </a:rPr>
              <a:t>PR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R)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</a:t>
            </a:r>
            <a:r>
              <a:rPr lang="en-US" sz="3200" dirty="0" smtClean="0">
                <a:ea typeface="ＭＳ Ｐゴシック" charset="0"/>
                <a:sym typeface="Symbol" charset="0"/>
              </a:rPr>
              <a:t>KB</a:t>
            </a:r>
            <a:r>
              <a:rPr lang="en-US" sz="3200" dirty="0" smtClean="0">
                <a:ea typeface="ＭＳ Ｐゴシック" charset="0"/>
                <a:sym typeface="Symbol" charset="0"/>
              </a:rPr>
              <a:t>[0]</a:t>
            </a:r>
            <a:r>
              <a:rPr lang="en-US" sz="3200" dirty="0" smtClean="0">
                <a:ea typeface="ＭＳ Ｐゴシック" charset="0"/>
                <a:sym typeface="Symbol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and </a:t>
            </a:r>
            <a:r>
              <a:rPr lang="en-US" sz="3200" dirty="0" smtClean="0">
                <a:ea typeface="ＭＳ Ｐゴシック" charset="0"/>
                <a:sym typeface="Symbol" charset="0"/>
              </a:rPr>
              <a:t>KB</a:t>
            </a:r>
            <a:r>
              <a:rPr lang="en-US" sz="3200" dirty="0" smtClean="0">
                <a:ea typeface="ＭＳ Ｐゴシック" charset="0"/>
                <a:sym typeface="Symbol" charset="0"/>
              </a:rPr>
              <a:t>[2]</a:t>
            </a:r>
            <a:r>
              <a:rPr lang="en-US" sz="3200" dirty="0" smtClean="0">
                <a:ea typeface="ＭＳ Ｐゴシック" charset="0"/>
                <a:sym typeface="Symbol" charset="0"/>
              </a:rPr>
              <a:t>  </a:t>
            </a:r>
            <a:r>
              <a:rPr lang="en-US" sz="3200" dirty="0">
                <a:ea typeface="ＭＳ Ｐゴシック" charset="0"/>
                <a:sym typeface="Symbol" charset="0"/>
              </a:rPr>
              <a:t>producing: </a:t>
            </a:r>
            <a:endParaRPr lang="en-US" sz="3200" dirty="0" smtClean="0">
              <a:ea typeface="ＭＳ Ｐゴシック" charset="0"/>
              <a:sym typeface="Symbol" charset="0"/>
            </a:endParaRPr>
          </a:p>
          <a:p>
            <a:pPr marL="463550" indent="0">
              <a:buFontTx/>
              <a:buNone/>
              <a:defRPr/>
            </a:pPr>
            <a:r>
              <a:rPr lang="en-US" sz="3200" dirty="0" smtClean="0">
                <a:ea typeface="ＭＳ Ｐゴシック" charset="0"/>
                <a:sym typeface="Symbol" charset="0"/>
              </a:rPr>
              <a:t>~</a:t>
            </a:r>
            <a:r>
              <a:rPr lang="en-US" sz="3200" dirty="0">
                <a:ea typeface="ＭＳ Ｐゴシック" charset="0"/>
                <a:sym typeface="Symbol" charset="0"/>
              </a:rPr>
              <a:t>PS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S)</a:t>
            </a:r>
            <a:endParaRPr lang="en-US" sz="3200" dirty="0">
              <a:ea typeface="ＭＳ Ｐゴシック" charset="0"/>
              <a:sym typeface="Symbol" charset="0"/>
            </a:endParaRP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New KB: [~PQ , </a:t>
            </a:r>
            <a:r>
              <a:rPr lang="en-US" sz="3200" dirty="0" smtClean="0">
                <a:ea typeface="ＭＳ Ｐゴシック" charset="0"/>
                <a:sym typeface="Symbol" charset="0"/>
              </a:rPr>
              <a:t>~QR, ~QS, </a:t>
            </a:r>
            <a:r>
              <a:rPr lang="en-US" sz="3200" dirty="0">
                <a:ea typeface="ＭＳ Ｐゴシック" charset="0"/>
                <a:sym typeface="Symbol" charset="0"/>
              </a:rPr>
              <a:t>~P</a:t>
            </a:r>
            <a:r>
              <a:rPr lang="en-US" sz="3200" dirty="0" smtClean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  <a:sym typeface="Symbol" charset="0"/>
              </a:rPr>
              <a:t>R</a:t>
            </a:r>
            <a:r>
              <a:rPr lang="en-US" sz="3200" dirty="0" smtClean="0">
                <a:ea typeface="ＭＳ Ｐゴシック" charset="0"/>
                <a:sym typeface="Symbol" charset="0"/>
              </a:rPr>
              <a:t>, ~</a:t>
            </a:r>
            <a:r>
              <a:rPr lang="en-US" sz="3200" dirty="0">
                <a:ea typeface="ＭＳ Ｐゴシック" charset="0"/>
                <a:sym typeface="Symbol" charset="0"/>
              </a:rPr>
              <a:t>PS]</a:t>
            </a: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28600"/>
            <a:ext cx="3335582" cy="129266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b="1" dirty="0" smtClean="0">
                <a:latin typeface="Calibri"/>
              </a:rPr>
              <a:t>Tautologies</a:t>
            </a:r>
            <a:br>
              <a:rPr lang="en-US" sz="2800" b="1" dirty="0" smtClean="0">
                <a:latin typeface="Calibri"/>
              </a:rPr>
            </a:br>
            <a:r>
              <a:rPr lang="en-US" sz="2800" b="1" dirty="0" smtClean="0">
                <a:latin typeface="Calibri"/>
              </a:rPr>
              <a:t> </a:t>
            </a:r>
            <a:r>
              <a:rPr lang="en-US" sz="2200" dirty="0" smtClean="0">
                <a:latin typeface="Calibri"/>
                <a:sym typeface="Symbol" charset="0"/>
              </a:rPr>
              <a:t>(</a:t>
            </a:r>
            <a:r>
              <a:rPr lang="en-US" sz="2200" dirty="0" smtClean="0">
                <a:latin typeface="Calibri"/>
                <a:sym typeface="Symbol" charset="0"/>
              </a:rPr>
              <a:t>AB</a:t>
            </a:r>
            <a:r>
              <a:rPr lang="en-US" sz="2200" dirty="0" smtClean="0">
                <a:latin typeface="Calibri"/>
                <a:sym typeface="Symbol" charset="0"/>
              </a:rPr>
              <a:t>) </a:t>
            </a:r>
            <a:r>
              <a:rPr lang="en-US" sz="2200" dirty="0" smtClean="0">
                <a:latin typeface="Calibri"/>
                <a:cs typeface="Calibri"/>
              </a:rPr>
              <a:t>↔ (</a:t>
            </a:r>
            <a:r>
              <a:rPr lang="en-US" sz="2200" dirty="0" smtClean="0">
                <a:latin typeface="Calibri"/>
                <a:cs typeface="Calibri"/>
              </a:rPr>
              <a:t>~A</a:t>
            </a:r>
            <a:r>
              <a:rPr lang="en-US" sz="2200" dirty="0" smtClean="0">
                <a:latin typeface="Calibri"/>
                <a:ea typeface="Calibri"/>
                <a:cs typeface="Calibri"/>
                <a:sym typeface="Symbol" charset="0"/>
              </a:rPr>
              <a:t>B)</a:t>
            </a:r>
          </a:p>
          <a:p>
            <a:pPr algn="ctr">
              <a:defRPr/>
            </a:pPr>
            <a:r>
              <a:rPr lang="en-US" sz="2200" dirty="0" smtClean="0">
                <a:latin typeface="Calibri"/>
                <a:ea typeface="Calibri"/>
                <a:cs typeface="Calibri"/>
                <a:sym typeface="Symbol" charset="0"/>
              </a:rPr>
              <a:t>(A(BC))</a:t>
            </a:r>
            <a:r>
              <a:rPr lang="en-US" sz="2200" dirty="0" smtClean="0">
                <a:latin typeface="Calibri"/>
                <a:cs typeface="Calibri"/>
              </a:rPr>
              <a:t> </a:t>
            </a:r>
            <a:r>
              <a:rPr lang="en-US" sz="2200" dirty="0" smtClean="0">
                <a:latin typeface="Calibri"/>
                <a:cs typeface="Calibri"/>
              </a:rPr>
              <a:t> ↔ (</a:t>
            </a:r>
            <a:r>
              <a:rPr lang="en-US" sz="2200" dirty="0" smtClean="0">
                <a:latin typeface="Calibri"/>
                <a:cs typeface="Calibri"/>
              </a:rPr>
              <a:t>A</a:t>
            </a:r>
            <a:r>
              <a:rPr lang="en-US" sz="2200" dirty="0" smtClean="0">
                <a:latin typeface="Calibri"/>
                <a:ea typeface="Calibri"/>
                <a:cs typeface="Calibri"/>
                <a:sym typeface="Symbol" charset="0"/>
              </a:rPr>
              <a:t>B)</a:t>
            </a:r>
            <a:r>
              <a:rPr lang="en-US" sz="2200" dirty="0" smtClean="0">
                <a:latin typeface="Calibri"/>
                <a:cs typeface="Calibri"/>
              </a:rPr>
              <a:t>(A</a:t>
            </a:r>
            <a:r>
              <a:rPr lang="en-US" sz="2200" dirty="0" smtClean="0">
                <a:latin typeface="Calibri"/>
                <a:ea typeface="Calibri"/>
                <a:cs typeface="Calibri"/>
                <a:sym typeface="Symbol" charset="0"/>
              </a:rPr>
              <a:t>C) </a:t>
            </a:r>
            <a:endParaRPr lang="en-US" sz="2200" dirty="0" smtClean="0"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Soundness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of 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resolution </a:t>
            </a:r>
            <a:r>
              <a:rPr lang="en-US" dirty="0">
                <a:ea typeface="ＭＳ Ｐゴシック" charset="0"/>
                <a:cs typeface="ＭＳ Ｐゴシック" charset="0"/>
              </a:rPr>
              <a:t>inference rule </a:t>
            </a:r>
          </a:p>
        </p:txBody>
      </p:sp>
      <p:pic>
        <p:nvPicPr>
          <p:cNvPr id="44034" name="Picture 4" descr="img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7800"/>
            <a:ext cx="86106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Box 4"/>
          <p:cNvSpPr txBox="1">
            <a:spLocks noChangeArrowheads="1"/>
          </p:cNvSpPr>
          <p:nvPr/>
        </p:nvSpPr>
        <p:spPr bwMode="auto">
          <a:xfrm>
            <a:off x="304800" y="4419600"/>
            <a:ext cx="85344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92150" indent="-2349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From the rightmost three columns of this truth table, we can see that</a:t>
            </a:r>
          </a:p>
          <a:p>
            <a:pPr lvl="2"/>
            <a:r>
              <a:rPr lang="en-US" sz="2800" dirty="0">
                <a:latin typeface="Calibri"/>
              </a:rPr>
              <a:t>(α </a:t>
            </a:r>
            <a:r>
              <a:rPr lang="en-US" sz="2800" dirty="0">
                <a:latin typeface="Calibri"/>
                <a:sym typeface="Symbol" charset="0"/>
              </a:rPr>
              <a:t> </a:t>
            </a:r>
            <a:r>
              <a:rPr lang="en-US" sz="2800" dirty="0">
                <a:latin typeface="Calibri"/>
              </a:rPr>
              <a:t>β) </a:t>
            </a:r>
            <a:r>
              <a:rPr lang="en-US" sz="2800" dirty="0">
                <a:latin typeface="Calibri"/>
                <a:sym typeface="Symbol" charset="0"/>
              </a:rPr>
              <a:t> (~β  </a:t>
            </a:r>
            <a:r>
              <a:rPr lang="en-US" sz="2800" dirty="0" err="1">
                <a:latin typeface="Calibri"/>
                <a:sym typeface="Symbol" charset="0"/>
              </a:rPr>
              <a:t>γ</a:t>
            </a:r>
            <a:r>
              <a:rPr lang="en-US" sz="2800" dirty="0">
                <a:latin typeface="Calibri"/>
                <a:sym typeface="Symbol" charset="0"/>
              </a:rPr>
              <a:t>) </a:t>
            </a:r>
            <a:r>
              <a:rPr lang="en-US" sz="2800" dirty="0">
                <a:latin typeface="Calibri"/>
                <a:cs typeface="Calibri"/>
              </a:rPr>
              <a:t>↔ (α 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 </a:t>
            </a:r>
            <a:r>
              <a:rPr lang="en-US" sz="2800" dirty="0" err="1">
                <a:latin typeface="Calibri"/>
                <a:cs typeface="Calibri"/>
                <a:sym typeface="Symbol" charset="0"/>
              </a:rPr>
              <a:t>γ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)</a:t>
            </a:r>
          </a:p>
          <a:p>
            <a:r>
              <a:rPr lang="en-US" sz="2800" dirty="0">
                <a:latin typeface="Calibri"/>
                <a:cs typeface="Calibri"/>
                <a:sym typeface="Symbol" charset="0"/>
              </a:rPr>
              <a:t>is valid (i.e., always true regardless of the truth values assigned to </a:t>
            </a:r>
            <a:r>
              <a:rPr lang="en-US" sz="2800" dirty="0">
                <a:latin typeface="Calibri"/>
                <a:cs typeface="Calibri"/>
              </a:rPr>
              <a:t>α,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 </a:t>
            </a:r>
            <a:r>
              <a:rPr lang="en-US" sz="2800" dirty="0">
                <a:latin typeface="Calibri"/>
                <a:cs typeface="Calibri"/>
              </a:rPr>
              <a:t>β and </a:t>
            </a:r>
            <a:r>
              <a:rPr lang="en-US" sz="2800" dirty="0" err="1">
                <a:latin typeface="Calibri"/>
                <a:cs typeface="Calibri"/>
                <a:sym typeface="Symbol" charset="0"/>
              </a:rPr>
              <a:t>γ</a:t>
            </a:r>
            <a:endParaRPr lang="en-US" sz="28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Soundness of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resolution </a:t>
            </a:r>
            <a:r>
              <a:rPr lang="en-US" dirty="0">
                <a:ea typeface="ＭＳ Ｐゴシック" charset="0"/>
                <a:cs typeface="ＭＳ Ｐゴシック" charset="0"/>
              </a:rPr>
              <a:t>inference rule </a:t>
            </a:r>
          </a:p>
        </p:txBody>
      </p:sp>
      <p:pic>
        <p:nvPicPr>
          <p:cNvPr id="46082" name="Picture 4" descr="img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7800"/>
            <a:ext cx="86106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Box 4"/>
          <p:cNvSpPr txBox="1">
            <a:spLocks noChangeArrowheads="1"/>
          </p:cNvSpPr>
          <p:nvPr/>
        </p:nvSpPr>
        <p:spPr bwMode="auto">
          <a:xfrm>
            <a:off x="304800" y="4419600"/>
            <a:ext cx="8610600" cy="214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92150" indent="-2349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800" dirty="0" smtClean="0">
                <a:latin typeface="Calibri"/>
              </a:rPr>
              <a:t>From </a:t>
            </a:r>
            <a:r>
              <a:rPr lang="en-US" sz="2800" dirty="0">
                <a:latin typeface="Calibri"/>
              </a:rPr>
              <a:t>rightmost three columns </a:t>
            </a:r>
            <a:r>
              <a:rPr lang="en-US" sz="2800" dirty="0" smtClean="0">
                <a:latin typeface="Calibri"/>
              </a:rPr>
              <a:t>of </a:t>
            </a:r>
            <a:r>
              <a:rPr lang="en-US" sz="2800" dirty="0">
                <a:latin typeface="Calibri"/>
              </a:rPr>
              <a:t>truth table, </a:t>
            </a:r>
            <a:r>
              <a:rPr lang="en-US" sz="2800" dirty="0" smtClean="0">
                <a:latin typeface="Calibri"/>
              </a:rPr>
              <a:t>we </a:t>
            </a:r>
            <a:r>
              <a:rPr lang="en-US" sz="2800" dirty="0">
                <a:latin typeface="Calibri"/>
              </a:rPr>
              <a:t>see that</a:t>
            </a:r>
          </a:p>
          <a:p>
            <a:pPr lvl="2">
              <a:lnSpc>
                <a:spcPct val="120000"/>
              </a:lnSpc>
            </a:pPr>
            <a:r>
              <a:rPr lang="en-US" sz="2800" dirty="0">
                <a:latin typeface="Calibri"/>
              </a:rPr>
              <a:t>(</a:t>
            </a:r>
            <a:r>
              <a:rPr lang="en-US" sz="2800" b="1" dirty="0">
                <a:latin typeface="Calibri"/>
              </a:rPr>
              <a:t>α</a:t>
            </a:r>
            <a:r>
              <a:rPr lang="en-US" sz="2800" dirty="0">
                <a:latin typeface="Calibri"/>
              </a:rPr>
              <a:t> </a:t>
            </a:r>
            <a:r>
              <a:rPr lang="en-US" sz="2800" dirty="0">
                <a:latin typeface="Calibri"/>
                <a:sym typeface="Symbol" charset="0"/>
              </a:rPr>
              <a:t> </a:t>
            </a:r>
            <a:r>
              <a:rPr lang="en-US" sz="2800" b="1" dirty="0">
                <a:latin typeface="Calibri"/>
              </a:rPr>
              <a:t>β</a:t>
            </a:r>
            <a:r>
              <a:rPr lang="en-US" sz="2800" dirty="0">
                <a:latin typeface="Calibri"/>
              </a:rPr>
              <a:t>) </a:t>
            </a:r>
            <a:r>
              <a:rPr lang="en-US" sz="2800" dirty="0">
                <a:latin typeface="Calibri"/>
                <a:sym typeface="Symbol" charset="0"/>
              </a:rPr>
              <a:t> (</a:t>
            </a:r>
            <a:r>
              <a:rPr lang="en-US" sz="2800" b="1" dirty="0">
                <a:latin typeface="Calibri"/>
                <a:sym typeface="Symbol" charset="0"/>
              </a:rPr>
              <a:t>~β</a:t>
            </a:r>
            <a:r>
              <a:rPr lang="en-US" sz="2800" dirty="0">
                <a:latin typeface="Calibri"/>
                <a:sym typeface="Symbol" charset="0"/>
              </a:rPr>
              <a:t>  </a:t>
            </a:r>
            <a:r>
              <a:rPr lang="en-US" sz="2800" b="1" dirty="0" err="1">
                <a:latin typeface="Calibri"/>
                <a:sym typeface="Symbol" charset="0"/>
              </a:rPr>
              <a:t>γ</a:t>
            </a:r>
            <a:r>
              <a:rPr lang="en-US" sz="2800" dirty="0">
                <a:latin typeface="Calibri"/>
                <a:sym typeface="Symbol" charset="0"/>
              </a:rPr>
              <a:t>) </a:t>
            </a:r>
            <a:r>
              <a:rPr lang="en-US" sz="2800" dirty="0">
                <a:solidFill>
                  <a:srgbClr val="FF0000"/>
                </a:solidFill>
                <a:latin typeface="Calibri"/>
                <a:sym typeface="Symbol" charset="0"/>
              </a:rPr>
              <a:t></a:t>
            </a:r>
            <a:r>
              <a:rPr lang="en-US" sz="2800" dirty="0">
                <a:latin typeface="Calibri"/>
                <a:sym typeface="Symbol" charset="0"/>
              </a:rPr>
              <a:t> </a:t>
            </a:r>
            <a:r>
              <a:rPr lang="en-US" sz="2800" dirty="0">
                <a:latin typeface="Calibri"/>
                <a:cs typeface="Calibri"/>
              </a:rPr>
              <a:t>(</a:t>
            </a:r>
            <a:r>
              <a:rPr lang="en-US" sz="2800" b="1" dirty="0">
                <a:latin typeface="Calibri"/>
                <a:cs typeface="Calibri"/>
              </a:rPr>
              <a:t>α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2800" b="1" dirty="0">
                <a:latin typeface="Calibri"/>
                <a:cs typeface="Calibri"/>
                <a:sym typeface="Symbol" charset="0"/>
              </a:rPr>
              <a:t> </a:t>
            </a:r>
            <a:r>
              <a:rPr lang="en-US" sz="2800" b="1" dirty="0" err="1">
                <a:latin typeface="Calibri"/>
                <a:cs typeface="Calibri"/>
                <a:sym typeface="Symbol" charset="0"/>
              </a:rPr>
              <a:t>γ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Calibri"/>
                <a:cs typeface="Calibri"/>
                <a:sym typeface="Symbol" charset="0"/>
              </a:rPr>
              <a:t>is valid (i.e., always true regardless </a:t>
            </a:r>
            <a:r>
              <a:rPr lang="en-US" sz="2800" dirty="0" smtClean="0">
                <a:latin typeface="Calibri"/>
                <a:cs typeface="Calibri"/>
                <a:sym typeface="Symbol" charset="0"/>
              </a:rPr>
              <a:t>of 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truth </a:t>
            </a:r>
            <a:r>
              <a:rPr lang="en-US" sz="2800" dirty="0" smtClean="0">
                <a:latin typeface="Calibri"/>
                <a:cs typeface="Calibri"/>
                <a:sym typeface="Symbol" charset="0"/>
              </a:rPr>
              <a:t>values for </a:t>
            </a:r>
            <a:r>
              <a:rPr lang="en-US" sz="2800" dirty="0" smtClean="0">
                <a:latin typeface="Calibri"/>
                <a:cs typeface="Calibri"/>
              </a:rPr>
              <a:t>α</a:t>
            </a:r>
            <a:r>
              <a:rPr lang="en-US" sz="2800" dirty="0">
                <a:latin typeface="Calibri"/>
                <a:cs typeface="Calibri"/>
              </a:rPr>
              <a:t>,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 </a:t>
            </a:r>
            <a:r>
              <a:rPr lang="en-US" sz="2800" dirty="0">
                <a:latin typeface="Calibri"/>
                <a:cs typeface="Calibri"/>
              </a:rPr>
              <a:t>β and </a:t>
            </a:r>
            <a:r>
              <a:rPr lang="en-US" sz="2800" dirty="0" err="1">
                <a:latin typeface="Calibri"/>
                <a:cs typeface="Calibri"/>
                <a:sym typeface="Symbol" charset="0"/>
              </a:rPr>
              <a:t>γ</a:t>
            </a:r>
            <a:endParaRPr lang="en-US"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it’s raining (1)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proof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sequence of sentences, where each is a premise (i.e., a given) or is derived from earlier sentences in the proof by an inference rule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L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ast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sentence is the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theorem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(also called goal or query) that we want to prove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T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he </a:t>
            </a:r>
            <a:r>
              <a:rPr lang="en-US" altLang="ja-JP" sz="2800" i="1" dirty="0" smtClean="0">
                <a:ea typeface="ＭＳ Ｐゴシック" charset="0"/>
                <a:cs typeface="ＭＳ Ｐゴシック" charset="0"/>
              </a:rPr>
              <a:t>weather problem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 using traditional reasoning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1 Hu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2 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 err="1">
                <a:ea typeface="ＭＳ Ｐゴシック" charset="0"/>
                <a:sym typeface="Symbol" charset="0"/>
              </a:rPr>
              <a:t>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>
                <a:ea typeface="ＭＳ Ｐゴシック" charset="0"/>
              </a:rPr>
              <a:t> 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humid, </a:t>
            </a:r>
            <a:r>
              <a:rPr lang="en-US" altLang="ja-JP" sz="2200" dirty="0" smtClean="0">
                <a:ea typeface="ＭＳ Ｐゴシック" charset="0"/>
              </a:rPr>
              <a:t>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3 Ho 	modus ponens(1,2)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4 (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)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R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hot &amp; humid, 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5 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 	and introduction(1,3)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 and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6 R 	modus ponens(4,5)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sz="22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it’s raining (2)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2290465"/>
            <a:ext cx="538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Hu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1444" y="2286000"/>
            <a:ext cx="127631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~</a:t>
            </a:r>
            <a:r>
              <a:rPr lang="en-US" dirty="0" err="1" smtClean="0">
                <a:latin typeface="Calibri"/>
                <a:cs typeface="Calibri"/>
              </a:rPr>
              <a:t>Hu</a:t>
            </a:r>
            <a:r>
              <a:rPr lang="en-US" sz="1800" dirty="0" err="1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 smtClean="0">
                <a:latin typeface="Calibri"/>
                <a:ea typeface="ＭＳ ゴシック"/>
                <a:cs typeface="Calibri"/>
              </a:rPr>
              <a:t>Ho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86000"/>
            <a:ext cx="182754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~Hu</a:t>
            </a:r>
            <a:r>
              <a:rPr lang="en-US" sz="1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>
                <a:latin typeface="Calibri"/>
                <a:ea typeface="ＭＳ ゴシック"/>
                <a:cs typeface="Calibri"/>
              </a:rPr>
              <a:t>~</a:t>
            </a:r>
            <a:r>
              <a:rPr lang="en-US" dirty="0" err="1" smtClean="0">
                <a:latin typeface="Calibri"/>
                <a:ea typeface="ＭＳ ゴシック"/>
                <a:cs typeface="Calibri"/>
              </a:rPr>
              <a:t>Ho</a:t>
            </a:r>
            <a:r>
              <a:rPr lang="en-US" sz="1800" dirty="0" err="1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8407" y="1447800"/>
            <a:ext cx="1182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Hu =&gt;  Ho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427166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71600"/>
            <a:ext cx="2144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Hu </a:t>
            </a: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 smtClean="0"/>
              <a:t> Ho =&gt; R</a:t>
            </a:r>
          </a:p>
          <a:p>
            <a:r>
              <a:rPr lang="en-US" sz="1800" dirty="0" smtClean="0"/>
              <a:t>~(Hu </a:t>
            </a: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 smtClean="0"/>
              <a:t> Ho)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 smtClean="0"/>
              <a:t> R</a:t>
            </a:r>
            <a:br>
              <a:rPr lang="en-US" sz="1800" dirty="0" smtClean="0"/>
            </a:br>
            <a:r>
              <a:rPr lang="en-US" sz="1800" dirty="0" smtClean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 smtClean="0"/>
              <a:t> ~Ho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</a:t>
            </a:r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144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Hu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3433465"/>
            <a:ext cx="53872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Ho</a:t>
            </a:r>
            <a:endParaRPr lang="en-US" dirty="0">
              <a:latin typeface="Calibri"/>
              <a:cs typeface="Calibri"/>
            </a:endParaRPr>
          </a:p>
        </p:txBody>
      </p:sp>
      <p:cxnSp>
        <p:nvCxnSpPr>
          <p:cNvPr id="8" name="Straight Connector 7"/>
          <p:cNvCxnSpPr>
            <a:stCxn id="2" idx="2"/>
            <a:endCxn id="11" idx="0"/>
          </p:cNvCxnSpPr>
          <p:nvPr/>
        </p:nvCxnSpPr>
        <p:spPr bwMode="auto">
          <a:xfrm>
            <a:off x="1107264" y="2752130"/>
            <a:ext cx="1600501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2"/>
            <a:endCxn id="11" idx="0"/>
          </p:cNvCxnSpPr>
          <p:nvPr/>
        </p:nvCxnSpPr>
        <p:spPr bwMode="auto">
          <a:xfrm flipH="1">
            <a:off x="2707765" y="2747665"/>
            <a:ext cx="1711835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724400" y="4576465"/>
            <a:ext cx="108936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~</a:t>
            </a:r>
            <a:r>
              <a:rPr lang="en-US" dirty="0" err="1" smtClean="0">
                <a:latin typeface="Calibri"/>
                <a:cs typeface="Calibri"/>
              </a:rPr>
              <a:t>Hu</a:t>
            </a:r>
            <a:r>
              <a:rPr lang="en-US" sz="1800" dirty="0" err="1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15" name="Straight Connector 14"/>
          <p:cNvCxnSpPr>
            <a:stCxn id="6" idx="2"/>
            <a:endCxn id="16" idx="0"/>
          </p:cNvCxnSpPr>
          <p:nvPr/>
        </p:nvCxnSpPr>
        <p:spPr bwMode="auto">
          <a:xfrm flipH="1">
            <a:off x="5269081" y="2747665"/>
            <a:ext cx="2350291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1" idx="2"/>
            <a:endCxn id="16" idx="0"/>
          </p:cNvCxnSpPr>
          <p:nvPr/>
        </p:nvCxnSpPr>
        <p:spPr bwMode="auto">
          <a:xfrm>
            <a:off x="2707765" y="3895130"/>
            <a:ext cx="2561316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6254" y="5795665"/>
            <a:ext cx="35177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stCxn id="16" idx="2"/>
            <a:endCxn id="23" idx="0"/>
          </p:cNvCxnSpPr>
          <p:nvPr/>
        </p:nvCxnSpPr>
        <p:spPr bwMode="auto">
          <a:xfrm flipH="1">
            <a:off x="3032144" y="5038130"/>
            <a:ext cx="2236937" cy="757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2" idx="2"/>
            <a:endCxn id="23" idx="0"/>
          </p:cNvCxnSpPr>
          <p:nvPr/>
        </p:nvCxnSpPr>
        <p:spPr bwMode="auto">
          <a:xfrm>
            <a:off x="1107264" y="2752130"/>
            <a:ext cx="1924880" cy="3043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638800" y="4191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Hu =&gt;  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840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proof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procedure will generate new sentences from a KB</a:t>
            </a:r>
          </a:p>
          <a:p>
            <a:pPr marL="798513" lvl="1" indent="-457200">
              <a:buFont typeface="+mj-lt"/>
              <a:buAutoNum type="arabicPeriod"/>
            </a:pPr>
            <a:r>
              <a:rPr lang="en-US" sz="2400" dirty="0" smtClean="0"/>
              <a:t>Convert all sentences in the KB to CNF</a:t>
            </a:r>
          </a:p>
          <a:p>
            <a:pPr marL="798513" lvl="1" indent="-457200">
              <a:buFont typeface="+mj-lt"/>
              <a:buAutoNum type="arabicPeriod"/>
            </a:pPr>
            <a:r>
              <a:rPr lang="en-US" sz="2400" dirty="0" smtClean="0"/>
              <a:t>Find all pairs of sentences in KB with complementary literals that have not yet been resolved</a:t>
            </a:r>
          </a:p>
          <a:p>
            <a:pPr marL="798513" lvl="1" indent="-457200">
              <a:buFont typeface="+mj-lt"/>
              <a:buAutoNum type="arabicPeriod"/>
            </a:pPr>
            <a:r>
              <a:rPr lang="en-US" sz="2400" dirty="0" smtClean="0"/>
              <a:t>If there are no pairs stop else resolve each pair, adding the result to the KB and go to 2</a:t>
            </a:r>
          </a:p>
          <a:p>
            <a:r>
              <a:rPr lang="en-US" sz="2800" dirty="0" smtClean="0"/>
              <a:t>Is it sound?</a:t>
            </a:r>
          </a:p>
          <a:p>
            <a:r>
              <a:rPr lang="en-US" sz="2800" dirty="0" smtClean="0"/>
              <a:t>Is it complete?</a:t>
            </a:r>
          </a:p>
          <a:p>
            <a:r>
              <a:rPr lang="en-US" sz="2800" dirty="0" smtClean="0"/>
              <a:t>Will it always terminate?</a:t>
            </a: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84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Horn* sentences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77200" cy="46482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Horn sentence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  <a:hlinkClick r:id="rId3"/>
              </a:rPr>
              <a:t>Horn clause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has the form: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P1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P3 ...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Pn</a:t>
            </a:r>
            <a:r>
              <a:rPr lang="en-US" sz="2800" dirty="0">
                <a:ea typeface="ＭＳ Ｐゴシック" charset="0"/>
              </a:rPr>
              <a:t> 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 </a:t>
            </a:r>
            <a:r>
              <a:rPr lang="en-US" sz="2800" dirty="0" err="1">
                <a:ea typeface="ＭＳ Ｐゴシック" charset="0"/>
              </a:rPr>
              <a:t>Qm</a:t>
            </a:r>
            <a:r>
              <a:rPr lang="en-US" sz="2800" dirty="0">
                <a:ea typeface="ＭＳ Ｐゴシック" charset="0"/>
              </a:rPr>
              <a:t>  </a:t>
            </a:r>
            <a:r>
              <a:rPr lang="en-US" sz="2400" i="1" dirty="0">
                <a:ea typeface="ＭＳ Ｐゴシック" charset="0"/>
              </a:rPr>
              <a:t>where n&gt;=0, m in{0,1}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Note: a conjunction of 0 or more symbols to left of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and 0-1 symbols to right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Special cases:</a:t>
            </a:r>
          </a:p>
          <a:p>
            <a:pPr lvl="1"/>
            <a:r>
              <a:rPr lang="en-US" sz="2400" dirty="0">
                <a:ea typeface="ＭＳ Ｐゴシック" charset="0"/>
              </a:rPr>
              <a:t>n=0, m=1: </a:t>
            </a:r>
            <a:r>
              <a:rPr lang="en-US" sz="2400" b="1" dirty="0">
                <a:ea typeface="ＭＳ Ｐゴシック" charset="0"/>
              </a:rPr>
              <a:t>P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i="1" dirty="0">
                <a:ea typeface="ＭＳ Ｐゴシック" charset="0"/>
              </a:rPr>
              <a:t>(assert P is true)</a:t>
            </a:r>
          </a:p>
          <a:p>
            <a:pPr lvl="1"/>
            <a:r>
              <a:rPr lang="en-US" sz="2400" dirty="0">
                <a:ea typeface="ＭＳ Ｐゴシック" charset="0"/>
              </a:rPr>
              <a:t>n&gt;0, m=0: </a:t>
            </a:r>
            <a:r>
              <a:rPr lang="en-US" sz="2400" b="1" dirty="0">
                <a:ea typeface="ＭＳ Ｐゴシック" charset="0"/>
              </a:rPr>
              <a:t>P</a:t>
            </a:r>
            <a:r>
              <a:rPr lang="en-US" sz="2400" b="1" dirty="0">
                <a:ea typeface="ＭＳ Ｐゴシック" charset="0"/>
                <a:sym typeface="Symbol" charset="0"/>
              </a:rPr>
              <a:t>Q</a:t>
            </a:r>
            <a:r>
              <a:rPr lang="en-US" sz="2400" dirty="0">
                <a:ea typeface="ＭＳ Ｐゴシック" charset="0"/>
                <a:sym typeface="Symbol" charset="0"/>
              </a:rPr>
              <a:t>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  </a:t>
            </a:r>
            <a:r>
              <a:rPr lang="en-US" sz="2400" i="1" dirty="0">
                <a:ea typeface="ＭＳ Ｐゴシック" charset="0"/>
                <a:sym typeface="Symbol" charset="0"/>
              </a:rPr>
              <a:t>(constraint: both P and Q can’t be true)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n=0, m=0: </a:t>
            </a:r>
            <a:r>
              <a:rPr lang="en-US" sz="2400" i="1" dirty="0">
                <a:ea typeface="ＭＳ Ｐゴシック" charset="0"/>
                <a:sym typeface="Symbol" charset="0"/>
              </a:rPr>
              <a:t>(well, there is nothing there!)</a:t>
            </a:r>
            <a:endParaRPr lang="en-US" sz="2400" i="1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Put in CNF: each sentence is a disjunction of literals with at most one non-negative literal</a:t>
            </a:r>
          </a:p>
          <a:p>
            <a:pPr marL="571500" lvl="2" indent="-225425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P1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400" dirty="0" smtClean="0">
                <a:ea typeface="ＭＳ Ｐゴシック" charset="0"/>
              </a:rPr>
              <a:t>P2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400" dirty="0" smtClean="0">
                <a:ea typeface="ＭＳ Ｐゴシック" charset="0"/>
              </a:rPr>
              <a:t>P3 </a:t>
            </a:r>
            <a:r>
              <a:rPr lang="en-US" sz="2400" dirty="0">
                <a:ea typeface="ＭＳ Ｐゴシック" charset="0"/>
              </a:rPr>
              <a:t>...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400" dirty="0" err="1" smtClean="0">
                <a:ea typeface="ＭＳ Ｐゴシック" charset="0"/>
              </a:rPr>
              <a:t>Pn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5791200" y="6143625"/>
            <a:ext cx="29718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  <a:latin typeface="Calibri"/>
              </a:rPr>
              <a:t>(P </a:t>
            </a:r>
            <a:r>
              <a:rPr lang="en-US" b="1" i="1" dirty="0">
                <a:solidFill>
                  <a:srgbClr val="FF0000"/>
                </a:solidFill>
                <a:latin typeface="Calibri"/>
                <a:sym typeface="Symbol" charset="0"/>
              </a:rPr>
              <a:t></a:t>
            </a:r>
            <a:r>
              <a:rPr lang="en-US" b="1" i="1" dirty="0">
                <a:solidFill>
                  <a:srgbClr val="FF0000"/>
                </a:solidFill>
                <a:latin typeface="Calibri"/>
              </a:rPr>
              <a:t> Q)  = (</a:t>
            </a:r>
            <a:r>
              <a:rPr lang="en-US" b="1" i="1" dirty="0">
                <a:solidFill>
                  <a:srgbClr val="FF0000"/>
                </a:solidFill>
                <a:latin typeface="Calibri"/>
                <a:sym typeface="Symbol" charset="0"/>
              </a:rPr>
              <a:t></a:t>
            </a:r>
            <a:r>
              <a:rPr lang="en-US" b="1" i="1" dirty="0">
                <a:solidFill>
                  <a:srgbClr val="FF0000"/>
                </a:solidFill>
                <a:latin typeface="Calibri"/>
              </a:rPr>
              <a:t>P </a:t>
            </a:r>
            <a:r>
              <a:rPr lang="en-US" b="1" i="1" dirty="0">
                <a:solidFill>
                  <a:srgbClr val="FF0000"/>
                </a:solidFill>
                <a:latin typeface="Calibri"/>
                <a:sym typeface="Symbol" charset="0"/>
              </a:rPr>
              <a:t></a:t>
            </a:r>
            <a:r>
              <a:rPr lang="en-US" b="1" i="1" dirty="0">
                <a:solidFill>
                  <a:srgbClr val="FF0000"/>
                </a:solidFill>
                <a:latin typeface="Calibri"/>
              </a:rPr>
              <a:t> Q)</a:t>
            </a:r>
          </a:p>
        </p:txBody>
      </p:sp>
      <p:sp>
        <p:nvSpPr>
          <p:cNvPr id="50180" name="TextBox 1"/>
          <p:cNvSpPr txBox="1">
            <a:spLocks noChangeArrowheads="1"/>
          </p:cNvSpPr>
          <p:nvPr/>
        </p:nvSpPr>
        <p:spPr bwMode="auto">
          <a:xfrm>
            <a:off x="0" y="6396038"/>
            <a:ext cx="2620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* After </a:t>
            </a:r>
            <a:r>
              <a:rPr lang="en-US" dirty="0">
                <a:latin typeface="Calibri"/>
                <a:hlinkClick r:id="rId4"/>
              </a:rPr>
              <a:t>Alfred Horn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Significance of Horn logic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We can also have horn sentences in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Reasoning with horn clauses is much simpler</a:t>
            </a:r>
          </a:p>
          <a:p>
            <a:pPr marL="454025" lvl="1" indent="-219075"/>
            <a:r>
              <a:rPr lang="en-US" sz="2600" dirty="0">
                <a:ea typeface="ＭＳ Ｐゴシック" charset="0"/>
              </a:rPr>
              <a:t>Satisfiability </a:t>
            </a:r>
            <a:r>
              <a:rPr lang="en-US" sz="2600" dirty="0" smtClean="0">
                <a:ea typeface="ＭＳ Ｐゴシック" charset="0"/>
              </a:rPr>
              <a:t>of </a:t>
            </a:r>
            <a:r>
              <a:rPr lang="en-US" sz="2600" dirty="0">
                <a:ea typeface="ＭＳ Ｐゴシック" charset="0"/>
              </a:rPr>
              <a:t>propositional KB (i.e., finding values for a symbols that will make it true) is NP complete</a:t>
            </a:r>
          </a:p>
          <a:p>
            <a:pPr marL="454025" lvl="1" indent="-219075"/>
            <a:r>
              <a:rPr lang="en-US" sz="2600" dirty="0">
                <a:ea typeface="ＭＳ Ｐゴシック" charset="0"/>
              </a:rPr>
              <a:t>Restricting KB to horn sentences, satisfiability is in P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For this reason, FOL Horn sentences are the basis for many rule-based languages, including 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Prolog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Datalog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Horn logic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can’t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handle,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in a general way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,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negation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and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disjunctions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r>
              <a:rPr lang="en-US" sz="1100" dirty="0">
                <a:ea typeface="ＭＳ Ｐゴシック" charset="0"/>
                <a:cs typeface="ＭＳ Ｐゴシック" charset="0"/>
              </a:rPr>
              <a:t/>
            </a: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Entailment and derivation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49530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Entailment: KB |= Q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455613" lvl="1"/>
            <a:r>
              <a:rPr lang="en-US" sz="2800" dirty="0">
                <a:ea typeface="ＭＳ Ｐゴシック" charset="0"/>
              </a:rPr>
              <a:t>Q is entailed by KB (set sentences)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there is no logically possible world where Q is false while all the sentences in KB are true</a:t>
            </a:r>
          </a:p>
          <a:p>
            <a:pPr marL="455613" lvl="1"/>
            <a:r>
              <a:rPr lang="en-US" sz="2800" dirty="0">
                <a:ea typeface="ＭＳ Ｐゴシック" charset="0"/>
              </a:rPr>
              <a:t>Or, stated positively, Q is entailed by KB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the conclusion is true in every logically possible world in which all the premises in KB  are true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Derivation: KB |- Q</a:t>
            </a:r>
          </a:p>
          <a:p>
            <a:pPr marL="455613" lvl="1"/>
            <a:r>
              <a:rPr lang="en-US" sz="2800" dirty="0">
                <a:ea typeface="ＭＳ Ｐゴシック" charset="0"/>
              </a:rPr>
              <a:t>We can derive Q from KB if there</a:t>
            </a:r>
            <a:r>
              <a:rPr lang="en-US" altLang="ja-JP" sz="2800" dirty="0">
                <a:ea typeface="ＭＳ Ｐゴシック" charset="0"/>
              </a:rPr>
              <a:t>'s </a:t>
            </a:r>
            <a:r>
              <a:rPr lang="en-US" sz="2800" dirty="0">
                <a:ea typeface="ＭＳ Ｐゴシック" charset="0"/>
              </a:rPr>
              <a:t>a proof consisting of a sequence of valid inference steps starting from the premises in KB and resulting in Q</a:t>
            </a:r>
            <a:endParaRPr lang="en-US" sz="2800" b="1" dirty="0"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058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Two important properties for inference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Soundness: If KB |- Q then KB |= Q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If Q is derived from KB using a given set of rules of inference, then Q is entailed by KB</a:t>
            </a:r>
          </a:p>
          <a:p>
            <a:pPr lvl="1"/>
            <a:r>
              <a:rPr lang="en-US" sz="2800" dirty="0">
                <a:ea typeface="ＭＳ Ｐゴシック" charset="0"/>
              </a:rPr>
              <a:t>Hence, inference produces only real entailments, or any sentence that follows deductively from the premises is valid</a:t>
            </a:r>
          </a:p>
          <a:p>
            <a:pPr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Completeness: If KB |= Q then KB |- Q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If Q is entailed by KB, then Q can be derived from KB using the rules of inference</a:t>
            </a:r>
          </a:p>
          <a:p>
            <a:pPr lvl="1"/>
            <a:r>
              <a:rPr lang="en-US" sz="2800" dirty="0">
                <a:ea typeface="ＭＳ Ｐゴシック" charset="0"/>
              </a:rPr>
              <a:t>Hence, inference produces all entailments, or all valid sentences can be proved from the premises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Problems with</a:t>
            </a:r>
            <a:br>
              <a:rPr lang="en-US" sz="8000" dirty="0">
                <a:ea typeface="ＭＳ Ｐゴシック" charset="0"/>
                <a:cs typeface="ＭＳ Ｐゴシック" charset="0"/>
              </a:rPr>
            </a:br>
            <a:r>
              <a:rPr lang="en-US" sz="8000" dirty="0">
                <a:ea typeface="ＭＳ Ｐゴシック" charset="0"/>
                <a:cs typeface="ＭＳ Ｐゴシック" charset="0"/>
              </a:rPr>
              <a:t>Propositional Logic</a:t>
            </a:r>
          </a:p>
        </p:txBody>
      </p:sp>
      <p:sp>
        <p:nvSpPr>
          <p:cNvPr id="5734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Propositional logic: pro and con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0292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Simple KR language </a:t>
            </a:r>
            <a:r>
              <a:rPr lang="en-US" sz="3200" dirty="0" smtClean="0">
                <a:ea typeface="ＭＳ Ｐゴシック" charset="0"/>
              </a:rPr>
              <a:t>good</a:t>
            </a:r>
            <a:r>
              <a:rPr lang="en-US" sz="3200" dirty="0" smtClean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</a:rPr>
              <a:t>for </a:t>
            </a:r>
            <a:r>
              <a:rPr lang="en-US" sz="3200" dirty="0" smtClean="0">
                <a:ea typeface="ＭＳ Ｐゴシック" charset="0"/>
              </a:rPr>
              <a:t>many </a:t>
            </a:r>
            <a:r>
              <a:rPr lang="en-US" sz="3200" dirty="0" smtClean="0">
                <a:ea typeface="ＭＳ Ｐゴシック" charset="0"/>
              </a:rPr>
              <a:t>problems</a:t>
            </a:r>
            <a:endParaRPr lang="en-US" sz="3200" dirty="0">
              <a:ea typeface="ＭＳ Ｐゴシック" charset="0"/>
            </a:endParaRPr>
          </a:p>
          <a:p>
            <a:pPr lvl="1"/>
            <a:r>
              <a:rPr lang="en-US" sz="3200" dirty="0" smtClean="0">
                <a:ea typeface="ＭＳ Ｐゴシック" charset="0"/>
              </a:rPr>
              <a:t>Lays </a:t>
            </a:r>
            <a:r>
              <a:rPr lang="en-US" sz="3200" dirty="0">
                <a:ea typeface="ＭＳ Ｐゴシック" charset="0"/>
              </a:rPr>
              <a:t>foundation for higher logics (e.g., FOL)</a:t>
            </a:r>
          </a:p>
          <a:p>
            <a:pPr lvl="1"/>
            <a:r>
              <a:rPr lang="en-US" sz="3200" dirty="0">
                <a:ea typeface="ＭＳ Ｐゴシック" charset="0"/>
              </a:rPr>
              <a:t>Reasoning is decidable, though NP </a:t>
            </a:r>
            <a:r>
              <a:rPr lang="en-US" sz="3200" dirty="0" smtClean="0">
                <a:ea typeface="ＭＳ Ｐゴシック" charset="0"/>
              </a:rPr>
              <a:t>complete</a:t>
            </a:r>
            <a:r>
              <a:rPr lang="en-US" sz="3200" dirty="0">
                <a:ea typeface="ＭＳ Ｐゴシック" charset="0"/>
              </a:rPr>
              <a:t>;</a:t>
            </a:r>
            <a:r>
              <a:rPr lang="en-US" sz="3200" dirty="0" smtClean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</a:rPr>
              <a:t>efficient techniques exist for many problems</a:t>
            </a:r>
          </a:p>
          <a:p>
            <a:r>
              <a:rPr lang="en-US" sz="3600" b="1" dirty="0">
                <a:ea typeface="ＭＳ Ｐゴシック" charset="0"/>
                <a:cs typeface="ＭＳ Ｐゴシック" charset="0"/>
              </a:rPr>
              <a:t>Disadvantages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Not expressive enough for most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Even when it is, it can very </a:t>
            </a: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un-concise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 lvl="1"/>
            <a:endParaRPr lang="en-US" sz="3200" dirty="0">
              <a:ea typeface="ＭＳ Ｐゴシック" charset="0"/>
            </a:endParaRPr>
          </a:p>
          <a:p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5939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2319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is a weak KR language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41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Hard to identify </a:t>
            </a:r>
            <a:r>
              <a:rPr lang="en-US" altLang="ja-JP" sz="3000" i="1" dirty="0" smtClean="0">
                <a:ea typeface="ＭＳ Ｐゴシック" charset="0"/>
                <a:cs typeface="ＭＳ Ｐゴシック" charset="0"/>
              </a:rPr>
              <a:t>individuals</a:t>
            </a:r>
            <a:r>
              <a:rPr lang="en-US" altLang="ja-JP" sz="3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(e.g., Mary, 3)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Can’t directly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represent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properties of individuals or relations between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them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Bill is tall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Generalizations, patterns, regularities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hard to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 represent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all triangles have 3 sides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First-Order Logic (FOL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) can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represent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this information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via</a:t>
            </a:r>
            <a:r>
              <a:rPr lang="en-US" sz="3000" b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relations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variables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quantifier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s, e.g.,</a:t>
            </a:r>
          </a:p>
          <a:p>
            <a:pPr marL="565150" lvl="2" indent="-220663">
              <a:lnSpc>
                <a:spcPct val="110000"/>
              </a:lnSpc>
            </a:pPr>
            <a:r>
              <a:rPr lang="en-US" sz="2400" i="1" dirty="0">
                <a:ea typeface="ＭＳ Ｐゴシック" charset="0"/>
              </a:rPr>
              <a:t>Every elephant is gray: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 x (elephant(x) </a:t>
            </a:r>
            <a:r>
              <a:rPr lang="en-US" sz="2400" dirty="0">
                <a:ea typeface="ＭＳ Ｐゴシック" charset="0"/>
                <a:cs typeface="Calibri"/>
              </a:rPr>
              <a:t>→</a:t>
            </a:r>
            <a:r>
              <a:rPr lang="en-US" sz="2400" dirty="0">
                <a:ea typeface="ＭＳ Ｐゴシック" charset="0"/>
              </a:rPr>
              <a:t> gray(x))</a:t>
            </a:r>
          </a:p>
          <a:p>
            <a:pPr marL="565150" lvl="2" indent="-220663">
              <a:lnSpc>
                <a:spcPct val="110000"/>
              </a:lnSpc>
            </a:pPr>
            <a:r>
              <a:rPr lang="en-US" sz="2400" i="1" dirty="0">
                <a:ea typeface="ＭＳ Ｐゴシック" charset="0"/>
              </a:rPr>
              <a:t>There is a white alligator: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 x (alligator(X) ^ white(X))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Example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Consider the problem of representing the following information: </a:t>
            </a:r>
          </a:p>
          <a:p>
            <a:pPr marL="684213" lvl="1" indent="-344488"/>
            <a:r>
              <a:rPr lang="en-US" sz="2800" dirty="0">
                <a:ea typeface="ＭＳ Ｐゴシック" charset="0"/>
              </a:rPr>
              <a:t>Every person is mortal. </a:t>
            </a:r>
          </a:p>
          <a:p>
            <a:pPr marL="684213" lvl="1" indent="-344488"/>
            <a:r>
              <a:rPr lang="en-US" sz="2800" dirty="0">
                <a:ea typeface="ＭＳ Ｐゴシック" charset="0"/>
              </a:rPr>
              <a:t>Confucius is a person. </a:t>
            </a:r>
          </a:p>
          <a:p>
            <a:pPr marL="684213" lvl="1" indent="-344488"/>
            <a:r>
              <a:rPr lang="en-US" sz="2800" dirty="0">
                <a:ea typeface="ＭＳ Ｐゴシック" charset="0"/>
              </a:rPr>
              <a:t>Confucius is mortal.</a:t>
            </a:r>
            <a:r>
              <a:rPr lang="en-US" sz="2400" dirty="0">
                <a:ea typeface="ＭＳ Ｐゴシック" charset="0"/>
              </a:rPr>
              <a:t>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How can these sentences be represented so that we can infer the third sentence from the first two?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Example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257800"/>
          </a:xfrm>
        </p:spPr>
        <p:txBody>
          <a:bodyPr/>
          <a:lstStyle/>
          <a:p>
            <a:r>
              <a:rPr lang="en-US" sz="2600" dirty="0">
                <a:ea typeface="ＭＳ Ｐゴシック" charset="0"/>
                <a:cs typeface="ＭＳ Ｐゴシック" charset="0"/>
              </a:rPr>
              <a:t>In PL we have to create propositional symbols to stand for all or part of each sentence, e.g.:</a:t>
            </a:r>
          </a:p>
          <a:p>
            <a:pPr lvl="1">
              <a:buFontTx/>
              <a:buNone/>
            </a:pPr>
            <a:r>
              <a:rPr lang="en-US" sz="2600" dirty="0">
                <a:ea typeface="ＭＳ Ｐゴシック" charset="0"/>
              </a:rPr>
              <a:t>P = </a:t>
            </a:r>
            <a:r>
              <a:rPr lang="ja-JP" altLang="en-US" sz="2600" dirty="0">
                <a:ea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</a:rPr>
              <a:t>person</a:t>
            </a:r>
            <a:r>
              <a:rPr lang="ja-JP" altLang="en-US" sz="2600" dirty="0">
                <a:ea typeface="ＭＳ Ｐゴシック" charset="0"/>
              </a:rPr>
              <a:t>”</a:t>
            </a:r>
            <a:r>
              <a:rPr lang="en-US" altLang="ja-JP" sz="2600" dirty="0">
                <a:ea typeface="ＭＳ Ｐゴシック" charset="0"/>
              </a:rPr>
              <a:t>; Q = </a:t>
            </a:r>
            <a:r>
              <a:rPr lang="ja-JP" altLang="en-US" sz="2600" dirty="0">
                <a:ea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</a:rPr>
              <a:t>mortal</a:t>
            </a:r>
            <a:r>
              <a:rPr lang="ja-JP" altLang="en-US" sz="2600" dirty="0">
                <a:ea typeface="ＭＳ Ｐゴシック" charset="0"/>
              </a:rPr>
              <a:t>”</a:t>
            </a:r>
            <a:r>
              <a:rPr lang="en-US" altLang="ja-JP" sz="2600" dirty="0">
                <a:ea typeface="ＭＳ Ｐゴシック" charset="0"/>
              </a:rPr>
              <a:t>; R = </a:t>
            </a:r>
            <a:r>
              <a:rPr lang="ja-JP" altLang="en-US" sz="2600" dirty="0">
                <a:ea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</a:rPr>
              <a:t>Confucius</a:t>
            </a:r>
            <a:r>
              <a:rPr lang="ja-JP" altLang="en-US" sz="2600" dirty="0">
                <a:ea typeface="ＭＳ Ｐゴシック" charset="0"/>
              </a:rPr>
              <a:t>”</a:t>
            </a:r>
            <a:endParaRPr lang="en-US" altLang="ja-JP" sz="2600" dirty="0">
              <a:ea typeface="ＭＳ Ｐゴシック" charset="0"/>
            </a:endParaRP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The above 3 sentences are represented as: </a:t>
            </a:r>
          </a:p>
          <a:p>
            <a:pPr lvl="1">
              <a:buFontTx/>
              <a:buNone/>
            </a:pPr>
            <a:r>
              <a:rPr lang="en-US" sz="2600" dirty="0">
                <a:ea typeface="ＭＳ Ｐゴシック" charset="0"/>
              </a:rPr>
              <a:t>P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Q; R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P;  R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Q 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The 3rd sentence is entailed by the first two, but we need an explicit symbol, R, to represent an individual, Confucius, who is a member of the classes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person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mortal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Representing other individuals requires introducing separate symbols for each, with some way to represent the fact that all individuals who are 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  <a:cs typeface="ＭＳ Ｐゴシック" charset="0"/>
              </a:rPr>
              <a:t>people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600" dirty="0">
                <a:ea typeface="ＭＳ Ｐゴシック" charset="0"/>
                <a:cs typeface="ＭＳ Ｐゴシック" charset="0"/>
              </a:rPr>
              <a:t> are also 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  <a:cs typeface="ＭＳ Ｐゴシック" charset="0"/>
              </a:rPr>
              <a:t>mortal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600" dirty="0">
              <a:ea typeface="ＭＳ Ｐゴシック" charset="0"/>
              <a:cs typeface="ＭＳ Ｐゴシック" charset="0"/>
            </a:endParaRPr>
          </a:p>
          <a:p>
            <a:endParaRPr lang="en-US" sz="2600" dirty="0">
              <a:ea typeface="ＭＳ Ｐゴシック" charset="0"/>
              <a:cs typeface="ＭＳ Ｐゴシック" charset="0"/>
            </a:endParaRPr>
          </a:p>
          <a:p>
            <a:endParaRPr lang="en-US" sz="26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atomic propositions: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ea typeface="ＭＳ Ｐゴシック" charset="0"/>
              </a:rPr>
              <a:t>S12 = There is a stench in cell (1,2)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ea typeface="ＭＳ Ｐゴシック" charset="0"/>
              </a:rPr>
              <a:t>B34 = There is a breeze in cell (3,4)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ea typeface="ＭＳ Ｐゴシック" charset="0"/>
              </a:rPr>
              <a:t>W22 = </a:t>
            </a:r>
            <a:r>
              <a:rPr lang="en-US" sz="2200" dirty="0" err="1">
                <a:ea typeface="ＭＳ Ｐゴシック" charset="0"/>
              </a:rPr>
              <a:t>Wumpus</a:t>
            </a:r>
            <a:r>
              <a:rPr lang="en-US" sz="2200" dirty="0">
                <a:ea typeface="ＭＳ Ｐゴシック" charset="0"/>
              </a:rPr>
              <a:t> is in cell (2,2)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ea typeface="ＭＳ Ｐゴシック" charset="0"/>
              </a:rPr>
              <a:t>V11 = We’</a:t>
            </a:r>
            <a:r>
              <a:rPr lang="en-US" altLang="ja-JP" sz="2200" dirty="0">
                <a:ea typeface="ＭＳ Ｐゴシック" charset="0"/>
              </a:rPr>
              <a:t>ve visited cell (1,1)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ea typeface="ＭＳ Ｐゴシック" charset="0"/>
              </a:rPr>
              <a:t>OK11 = Cell (1,1) is safe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rules: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  <a:sym typeface="Symbol" charset="0"/>
              </a:rPr>
              <a:t></a:t>
            </a:r>
            <a:r>
              <a:rPr lang="en-US" sz="2200" dirty="0">
                <a:ea typeface="ＭＳ Ｐゴシック" charset="0"/>
              </a:rPr>
              <a:t>S22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</a:t>
            </a:r>
            <a:r>
              <a:rPr lang="en-US" sz="2200" dirty="0">
                <a:ea typeface="ＭＳ Ｐゴシック" charset="0"/>
              </a:rPr>
              <a:t>W12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</a:t>
            </a:r>
            <a:r>
              <a:rPr lang="en-US" sz="2200" dirty="0">
                <a:ea typeface="ＭＳ Ｐゴシック" charset="0"/>
              </a:rPr>
              <a:t>W23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</a:t>
            </a:r>
            <a:r>
              <a:rPr lang="en-US" sz="2200" dirty="0">
                <a:ea typeface="ＭＳ Ｐゴシック" charset="0"/>
              </a:rPr>
              <a:t>W32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</a:t>
            </a:r>
            <a:r>
              <a:rPr lang="en-US" sz="2200" dirty="0">
                <a:ea typeface="ＭＳ Ｐゴシック" charset="0"/>
              </a:rPr>
              <a:t>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</a:rPr>
              <a:t>S22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W12 </a:t>
            </a:r>
            <a:r>
              <a:rPr lang="en-US" sz="2200" dirty="0">
                <a:ea typeface="ＭＳ Ｐゴシック" charset="0"/>
                <a:sym typeface="Symbol" charset="0"/>
              </a:rPr>
              <a:t> </a:t>
            </a:r>
            <a:r>
              <a:rPr lang="en-US" sz="2200" dirty="0">
                <a:ea typeface="ＭＳ Ｐゴシック" charset="0"/>
              </a:rPr>
              <a:t>W23 </a:t>
            </a:r>
            <a:r>
              <a:rPr lang="en-US" sz="2200" dirty="0">
                <a:ea typeface="ＭＳ Ｐゴシック" charset="0"/>
                <a:sym typeface="Symbol" charset="0"/>
              </a:rPr>
              <a:t></a:t>
            </a:r>
            <a:r>
              <a:rPr lang="en-US" sz="2200" dirty="0">
                <a:ea typeface="ＭＳ Ｐゴシック" charset="0"/>
              </a:rPr>
              <a:t> W32 </a:t>
            </a:r>
            <a:r>
              <a:rPr lang="en-US" sz="2200" dirty="0">
                <a:ea typeface="ＭＳ Ｐゴシック" charset="0"/>
                <a:sym typeface="Symbol" charset="0"/>
              </a:rPr>
              <a:t></a:t>
            </a:r>
            <a:r>
              <a:rPr lang="en-US" sz="2200" dirty="0">
                <a:ea typeface="ＭＳ Ｐゴシック" charset="0"/>
              </a:rPr>
              <a:t>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</a:rPr>
              <a:t>B22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P</a:t>
            </a:r>
            <a:r>
              <a:rPr lang="en-US" sz="2200" dirty="0">
                <a:ea typeface="ＭＳ Ｐゴシック" charset="0"/>
              </a:rPr>
              <a:t>12 </a:t>
            </a:r>
            <a:r>
              <a:rPr lang="en-US" sz="2200" dirty="0">
                <a:ea typeface="ＭＳ Ｐゴシック" charset="0"/>
                <a:sym typeface="Symbol" charset="0"/>
              </a:rPr>
              <a:t>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P</a:t>
            </a:r>
            <a:r>
              <a:rPr lang="en-US" sz="2200" dirty="0">
                <a:ea typeface="ＭＳ Ｐゴシック" charset="0"/>
              </a:rPr>
              <a:t>23 </a:t>
            </a:r>
            <a:r>
              <a:rPr lang="en-US" sz="2200" dirty="0">
                <a:ea typeface="ＭＳ Ｐゴシック" charset="0"/>
                <a:sym typeface="Symbol" charset="0"/>
              </a:rPr>
              <a:t>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P32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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P</a:t>
            </a:r>
            <a:r>
              <a:rPr lang="en-US" sz="2200" dirty="0">
                <a:ea typeface="ＭＳ Ｐゴシック" charset="0"/>
              </a:rPr>
              <a:t>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</a:rPr>
              <a:t>W22 </a:t>
            </a:r>
            <a:r>
              <a:rPr lang="en-US" sz="2200" dirty="0">
                <a:ea typeface="ＭＳ Ｐゴシック" charset="0"/>
                <a:sym typeface="Symbol" charset="0"/>
              </a:rPr>
              <a:t> S12  S23  S23 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  <a:sym typeface="Symbol" charset="0"/>
              </a:rPr>
              <a:t>W22  W11  W21  … W44</a:t>
            </a:r>
            <a:endParaRPr lang="en-US" sz="2200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  <a:sym typeface="Symbol" charset="0"/>
              </a:rPr>
              <a:t>A22  V22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  <a:sym typeface="Symbol" charset="0"/>
              </a:rPr>
              <a:t>A22 W11  W21  … W44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  <a:sym typeface="Symbol" charset="0"/>
              </a:rPr>
              <a:t>V22  OK22</a:t>
            </a:r>
            <a:endParaRPr lang="en-US" sz="2200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endParaRPr lang="en-US" sz="2200" dirty="0">
              <a:ea typeface="ＭＳ Ｐゴシック" charset="0"/>
            </a:endParaRPr>
          </a:p>
        </p:txBody>
      </p:sp>
      <p:pic>
        <p:nvPicPr>
          <p:cNvPr id="66563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4572000" cy="5791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Eight variables for each cell: e.g., A11, B11, G11, OK11, P11, S11, V11, W11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The lack of variables requires us to give similar rules for each cell!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Ten rules (I think) for each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A11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 …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V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11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11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 …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398463" lvl="1" indent="-169863">
              <a:lnSpc>
                <a:spcPct val="90000"/>
              </a:lnSpc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  <a:defRPr/>
            </a:pPr>
            <a:endParaRPr lang="en-US" sz="2600" dirty="0" smtClean="0">
              <a:ea typeface="ＭＳ Ｐゴシック" charset="0"/>
            </a:endParaRPr>
          </a:p>
        </p:txBody>
      </p:sp>
      <p:pic>
        <p:nvPicPr>
          <p:cNvPr id="68611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2286000" y="3886200"/>
            <a:ext cx="1671101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B11 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B11  …</a:t>
            </a:r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After  third move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2913"/>
            <a:ext cx="8153400" cy="4535487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can prove that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the</a:t>
            </a:r>
            <a:br>
              <a:rPr lang="en-US" sz="2800" dirty="0" smtClean="0">
                <a:ea typeface="ＭＳ Ｐゴシック" charset="0"/>
                <a:cs typeface="ＭＳ Ｐゴシック" charset="0"/>
              </a:rPr>
            </a:br>
            <a:r>
              <a:rPr lang="en-US" sz="2800" dirty="0" err="1" smtClean="0">
                <a:ea typeface="ＭＳ Ｐゴシック" charset="0"/>
                <a:cs typeface="ＭＳ Ｐゴシック" charset="0"/>
              </a:rPr>
              <a:t>Wumpus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is in (1,3)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using</a:t>
            </a:r>
            <a:br>
              <a:rPr lang="en-US" sz="2800" dirty="0" smtClean="0"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ea typeface="ＭＳ Ｐゴシック" charset="0"/>
                <a:cs typeface="ＭＳ Ｐゴシック" charset="0"/>
              </a:rPr>
              <a:t>these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four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rules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See R&amp;N section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7.5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 smtClean="0">
                <a:ea typeface="ＭＳ Ｐゴシック" charset="0"/>
              </a:rPr>
              <a:t>(R1)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S11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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W11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 W12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 W21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 smtClean="0">
                <a:ea typeface="ＭＳ Ｐゴシック" charset="0"/>
              </a:rPr>
              <a:t>(R2)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 S21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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W11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 W21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 W22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 W31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 smtClean="0">
                <a:ea typeface="ＭＳ Ｐゴシック" charset="0"/>
              </a:rPr>
              <a:t>(R3)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 S12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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W11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 W12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 W22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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</a:t>
            </a:r>
            <a:r>
              <a:rPr lang="en-US" sz="2800" dirty="0" smtClean="0">
                <a:ea typeface="ＭＳ Ｐゴシック" charset="0"/>
              </a:rPr>
              <a:t> W13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 smtClean="0">
                <a:ea typeface="ＭＳ Ｐゴシック" charset="0"/>
              </a:rPr>
              <a:t>(R4)</a:t>
            </a:r>
            <a:r>
              <a:rPr lang="en-US" sz="2800" dirty="0" smtClean="0">
                <a:ea typeface="ＭＳ Ｐゴシック" charset="0"/>
              </a:rPr>
              <a:t>    S12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</a:t>
            </a:r>
            <a:r>
              <a:rPr lang="en-US" sz="2800" dirty="0" smtClean="0">
                <a:ea typeface="ＭＳ Ｐゴシック" charset="0"/>
              </a:rPr>
              <a:t> W13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</a:t>
            </a:r>
            <a:r>
              <a:rPr lang="en-US" sz="2800" dirty="0" smtClean="0">
                <a:ea typeface="ＭＳ Ｐゴシック" charset="0"/>
              </a:rPr>
              <a:t> W12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</a:t>
            </a:r>
            <a:r>
              <a:rPr lang="en-US" sz="2800" dirty="0" smtClean="0">
                <a:ea typeface="ＭＳ Ｐゴシック" charset="0"/>
              </a:rPr>
              <a:t> W22 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</a:t>
            </a:r>
            <a:r>
              <a:rPr lang="en-US" sz="2800" dirty="0" smtClean="0">
                <a:ea typeface="ＭＳ Ｐゴシック" charset="0"/>
              </a:rPr>
              <a:t> W11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0659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381000"/>
            <a:ext cx="4349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>
                <a:ea typeface="ＭＳ Ｐゴシック" charset="0"/>
                <a:cs typeface="ＭＳ Ｐゴシック" charset="0"/>
              </a:rPr>
              <a:t>Propositional Logic: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3581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Proving W13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620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MP with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S11  and  R1: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And-Elimination to this, yielding 3 sentences: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MP to ~S21 and  R2, then apply And-elimination: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W31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MP to S12 and  R4 to obtain: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W11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Unit Resolution on 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W11)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Unit Resolution 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W22: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Unit Resolution  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QED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125413"/>
            <a:ext cx="4343400" cy="1246187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(R1)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S11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(R2)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S21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W31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(R3)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W13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(R4)</a:t>
            </a:r>
            <a:r>
              <a:rPr lang="en-US" sz="1500" b="1" dirty="0">
                <a:latin typeface="Calibri"/>
              </a:rPr>
              <a:t>    </a:t>
            </a:r>
            <a:r>
              <a:rPr lang="en-US" sz="1500" dirty="0">
                <a:latin typeface="Calibri"/>
              </a:rPr>
              <a:t>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W13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Propositional </a:t>
            </a:r>
            <a:r>
              <a:rPr lang="en-US" sz="3600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hunter problems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Lack of variables prevents stating more general rules</a:t>
            </a:r>
          </a:p>
          <a:p>
            <a:pPr marL="455613" lvl="2" indent="-223838">
              <a:defRPr/>
            </a:pPr>
            <a:r>
              <a:rPr lang="en-US" sz="2400" dirty="0" smtClean="0">
                <a:ea typeface="ＭＳ Ｐゴシック" charset="0"/>
                <a:sym typeface="Symbol" charset="0"/>
              </a:rPr>
              <a:t></a:t>
            </a:r>
            <a:r>
              <a:rPr lang="en-US" sz="2400" dirty="0" smtClean="0">
                <a:ea typeface="ＭＳ Ｐゴシック" charset="0"/>
              </a:rPr>
              <a:t> x, y V(</a:t>
            </a:r>
            <a:r>
              <a:rPr lang="en-US" sz="2400" dirty="0" err="1" smtClean="0">
                <a:ea typeface="ＭＳ Ｐゴシック" charset="0"/>
              </a:rPr>
              <a:t>x,y</a:t>
            </a:r>
            <a:r>
              <a:rPr lang="en-US" sz="2400" dirty="0" smtClean="0">
                <a:ea typeface="ＭＳ Ｐゴシック" charset="0"/>
              </a:rPr>
              <a:t>) </a:t>
            </a:r>
            <a:r>
              <a:rPr lang="en-US" sz="2400" dirty="0" smtClean="0">
                <a:ea typeface="ＭＳ Ｐゴシック" charset="0"/>
                <a:cs typeface="Calibri"/>
              </a:rPr>
              <a:t>→</a:t>
            </a:r>
            <a:r>
              <a:rPr lang="en-US" sz="2400" dirty="0" smtClean="0">
                <a:ea typeface="ＭＳ Ｐゴシック" charset="0"/>
              </a:rPr>
              <a:t> OK(</a:t>
            </a:r>
            <a:r>
              <a:rPr lang="en-US" sz="2400" dirty="0" err="1" smtClean="0">
                <a:ea typeface="ＭＳ Ｐゴシック" charset="0"/>
              </a:rPr>
              <a:t>x,y</a:t>
            </a:r>
            <a:r>
              <a:rPr lang="en-US" sz="2400" dirty="0" smtClean="0">
                <a:ea typeface="ＭＳ Ｐゴシック" charset="0"/>
              </a:rPr>
              <a:t>)</a:t>
            </a:r>
          </a:p>
          <a:p>
            <a:pPr marL="455613" lvl="2" indent="-223838">
              <a:defRPr/>
            </a:pPr>
            <a:r>
              <a:rPr lang="en-US" sz="2400" dirty="0" smtClean="0">
                <a:ea typeface="ＭＳ Ｐゴシック" charset="0"/>
                <a:sym typeface="Symbol" charset="0"/>
              </a:rPr>
              <a:t></a:t>
            </a:r>
            <a:r>
              <a:rPr lang="en-US" sz="2400" dirty="0" smtClean="0">
                <a:ea typeface="ＭＳ Ｐゴシック" charset="0"/>
              </a:rPr>
              <a:t> x, y S(</a:t>
            </a:r>
            <a:r>
              <a:rPr lang="en-US" sz="2400" dirty="0" err="1" smtClean="0">
                <a:ea typeface="ＭＳ Ｐゴシック" charset="0"/>
              </a:rPr>
              <a:t>x,y</a:t>
            </a:r>
            <a:r>
              <a:rPr lang="en-US" sz="2400" dirty="0" smtClean="0">
                <a:ea typeface="ＭＳ Ｐゴシック" charset="0"/>
              </a:rPr>
              <a:t>) </a:t>
            </a:r>
            <a:r>
              <a:rPr lang="en-US" sz="2400" dirty="0" smtClean="0">
                <a:ea typeface="ＭＳ Ｐゴシック" charset="0"/>
                <a:cs typeface="Calibri"/>
              </a:rPr>
              <a:t>→</a:t>
            </a:r>
            <a:r>
              <a:rPr lang="en-US" sz="2400" dirty="0" smtClean="0">
                <a:ea typeface="ＭＳ Ｐゴシック" charset="0"/>
              </a:rPr>
              <a:t> W(x-1,y)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 </a:t>
            </a:r>
            <a:r>
              <a:rPr lang="en-US" sz="2400" dirty="0" smtClean="0">
                <a:ea typeface="ＭＳ Ｐゴシック" charset="0"/>
              </a:rPr>
              <a:t>W(x+1,y) …</a:t>
            </a:r>
          </a:p>
          <a:p>
            <a:pPr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Change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of the KB over time is difficult to represent</a:t>
            </a:r>
          </a:p>
          <a:p>
            <a:pPr marL="392113" lvl="1" indent="-223838">
              <a:defRPr/>
            </a:pPr>
            <a:r>
              <a:rPr lang="en-US" sz="2800" dirty="0" smtClean="0">
                <a:ea typeface="ＭＳ Ｐゴシック" charset="0"/>
              </a:rPr>
              <a:t>In classical logic, a fact is true or false for all time</a:t>
            </a:r>
          </a:p>
          <a:p>
            <a:pPr marL="392113" lvl="1" indent="-223838">
              <a:defRPr/>
            </a:pPr>
            <a:r>
              <a:rPr lang="en-US" sz="2800" dirty="0" smtClean="0">
                <a:ea typeface="ＭＳ Ｐゴシック" charset="0"/>
              </a:rPr>
              <a:t>A standard </a:t>
            </a:r>
            <a:r>
              <a:rPr lang="en-US" sz="2800" dirty="0">
                <a:ea typeface="ＭＳ Ｐゴシック" charset="0"/>
              </a:rPr>
              <a:t>technique is to index </a:t>
            </a:r>
            <a:r>
              <a:rPr lang="en-US" sz="2800" dirty="0" smtClean="0">
                <a:ea typeface="ＭＳ Ｐゴシック" charset="0"/>
              </a:rPr>
              <a:t>dynamic facts </a:t>
            </a:r>
            <a:r>
              <a:rPr lang="en-US" sz="2800" dirty="0">
                <a:ea typeface="ＭＳ Ｐゴシック" charset="0"/>
              </a:rPr>
              <a:t>with the time when they’re </a:t>
            </a:r>
            <a:r>
              <a:rPr lang="en-US" sz="2800" dirty="0" smtClean="0">
                <a:ea typeface="ＭＳ Ｐゴシック" charset="0"/>
              </a:rPr>
              <a:t>true</a:t>
            </a:r>
          </a:p>
          <a:p>
            <a:pPr lvl="2">
              <a:defRPr/>
            </a:pPr>
            <a:r>
              <a:rPr lang="en-US" sz="2600" dirty="0" smtClean="0">
                <a:ea typeface="ＭＳ Ｐゴシック" charset="0"/>
              </a:rPr>
              <a:t>A(1, 1, t0)</a:t>
            </a:r>
            <a:endParaRPr lang="en-US" sz="2600" dirty="0">
              <a:ea typeface="ＭＳ Ｐゴシック" charset="0"/>
            </a:endParaRPr>
          </a:p>
          <a:p>
            <a:pPr lvl="1">
              <a:defRPr/>
            </a:pPr>
            <a:r>
              <a:rPr lang="en-US" sz="2800" dirty="0" smtClean="0">
                <a:ea typeface="ＭＳ Ｐゴシック" charset="0"/>
              </a:rPr>
              <a:t>Thus we </a:t>
            </a:r>
            <a:r>
              <a:rPr lang="en-US" sz="2800" dirty="0">
                <a:ea typeface="ＭＳ Ｐゴシック" charset="0"/>
              </a:rPr>
              <a:t>have a separate KB for every time point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summary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48700" cy="5181600"/>
          </a:xfrm>
        </p:spPr>
        <p:txBody>
          <a:bodyPr/>
          <a:lstStyle/>
          <a:p>
            <a:r>
              <a:rPr lang="en-US" sz="2600" dirty="0">
                <a:ea typeface="ＭＳ Ｐゴシック" charset="0"/>
                <a:cs typeface="ＭＳ Ｐゴシック" charset="0"/>
              </a:rPr>
              <a:t>Inference: process of deriving new sentences from old</a:t>
            </a:r>
          </a:p>
          <a:p>
            <a:pPr lvl="1"/>
            <a:r>
              <a:rPr lang="en-US" b="1" dirty="0">
                <a:ea typeface="ＭＳ Ｐゴシック" charset="0"/>
              </a:rPr>
              <a:t>Sound</a:t>
            </a:r>
            <a:r>
              <a:rPr lang="en-US" dirty="0">
                <a:ea typeface="ＭＳ Ｐゴシック" charset="0"/>
              </a:rPr>
              <a:t> inference derives true conclusions given true premises</a:t>
            </a:r>
          </a:p>
          <a:p>
            <a:pPr lvl="1"/>
            <a:r>
              <a:rPr lang="en-US" b="1" dirty="0">
                <a:ea typeface="ＭＳ Ｐゴシック" charset="0"/>
              </a:rPr>
              <a:t>Complete</a:t>
            </a:r>
            <a:r>
              <a:rPr lang="en-US" dirty="0">
                <a:ea typeface="ＭＳ Ｐゴシック" charset="0"/>
              </a:rPr>
              <a:t> inference derives all true conclusions from a set of premises</a:t>
            </a:r>
          </a:p>
          <a:p>
            <a:r>
              <a:rPr lang="en-US" sz="2600" b="1" dirty="0">
                <a:ea typeface="ＭＳ Ｐゴシック" charset="0"/>
                <a:cs typeface="ＭＳ Ｐゴシック" charset="0"/>
              </a:rPr>
              <a:t>Valid sentence: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true in all worlds under all interpretations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If an implication sentence can be shown to be valid, then, given its premise, its consequent can be derived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Different logics make different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commitments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about what the world is made of and the kind of beliefs we can have</a:t>
            </a:r>
          </a:p>
          <a:p>
            <a:r>
              <a:rPr lang="en-US" sz="2600" b="1" dirty="0">
                <a:ea typeface="ＭＳ Ｐゴシック" charset="0"/>
                <a:cs typeface="ＭＳ Ｐゴシック" charset="0"/>
              </a:rPr>
              <a:t>Propositional logic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commits only to the existence of facts that may or may not be the case in the world being represented</a:t>
            </a:r>
          </a:p>
          <a:p>
            <a:pPr lvl="1"/>
            <a:r>
              <a:rPr lang="en-US" dirty="0">
                <a:ea typeface="ＭＳ Ｐゴシック" charset="0"/>
              </a:rPr>
              <a:t>Simple syntax and semantics suffices to illustrate the process of inference</a:t>
            </a:r>
          </a:p>
          <a:p>
            <a:pPr lvl="1"/>
            <a:r>
              <a:rPr lang="en-US" dirty="0">
                <a:ea typeface="ＭＳ Ｐゴシック" charset="0"/>
              </a:rPr>
              <a:t>Propositional logic can become impractical, even for very small worlds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Logic is a great knowledge representation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Propositional logic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the simple foundation and fine for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many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First order logic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(FOL) is much more expressive as a KR language and more commonly used in AI</a:t>
            </a:r>
          </a:p>
          <a:p>
            <a:r>
              <a:rPr lang="en-US" sz="3200" b="1" dirty="0" smtClean="0">
                <a:ea typeface="ＭＳ Ｐゴシック" charset="0"/>
                <a:cs typeface="ＭＳ Ｐゴシック" charset="0"/>
              </a:rPr>
              <a:t>Many 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on classical logics are used: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horn logic, higher order logic, three-valued logic, probabilistic logics,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logic syntax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Logical constants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true, false 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Propositional symbols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P, Q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, .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.. (aka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atomic sentences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000" b="1" dirty="0" smtClean="0">
                <a:ea typeface="ＭＳ Ｐゴシック" charset="0"/>
                <a:cs typeface="ＭＳ Ｐゴシック" charset="0"/>
              </a:rPr>
              <a:t>arentheses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( … )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Sentences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are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build with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connectives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latin typeface="Symbol" charset="0"/>
                <a:ea typeface="ＭＳ Ｐゴシック" charset="0"/>
                <a:sym typeface="Symbol" charset="0"/>
              </a:rPr>
              <a:t></a:t>
            </a:r>
            <a:r>
              <a:rPr lang="en-US" sz="3000" dirty="0">
                <a:latin typeface="Symbol" charset="0"/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and 			[conjunction]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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or 			[disjunction]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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implies 		[</a:t>
            </a:r>
            <a:r>
              <a:rPr lang="en-US" sz="3000" dirty="0" smtClean="0">
                <a:ea typeface="ＭＳ Ｐゴシック" charset="0"/>
              </a:rPr>
              <a:t>implication/conditional/if]</a:t>
            </a:r>
            <a:endParaRPr lang="en-US" sz="3000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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is equivalent	[</a:t>
            </a:r>
            <a:r>
              <a:rPr lang="en-US" sz="3000" dirty="0" err="1" smtClean="0">
                <a:ea typeface="ＭＳ Ｐゴシック" charset="0"/>
              </a:rPr>
              <a:t>biconditional</a:t>
            </a:r>
            <a:r>
              <a:rPr lang="en-US" sz="3000" dirty="0">
                <a:ea typeface="ＭＳ Ｐゴシック" charset="0"/>
              </a:rPr>
              <a:t>/</a:t>
            </a:r>
            <a:r>
              <a:rPr lang="en-US" sz="3000" dirty="0" err="1" smtClean="0">
                <a:ea typeface="ＭＳ Ｐゴシック" charset="0"/>
              </a:rPr>
              <a:t>iff</a:t>
            </a:r>
            <a:r>
              <a:rPr lang="en-US" sz="3000" dirty="0" smtClean="0">
                <a:ea typeface="ＭＳ Ｐゴシック" charset="0"/>
              </a:rPr>
              <a:t>]</a:t>
            </a:r>
            <a:endParaRPr lang="en-US" sz="3000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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not 			[negation]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Literal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atomic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sentence or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their negation: 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P, </a:t>
            </a:r>
            <a:r>
              <a:rPr lang="en-US" sz="3000" dirty="0" smtClean="0">
                <a:ea typeface="ＭＳ Ｐゴシック" charset="0"/>
                <a:cs typeface="ＭＳ Ｐゴシック" charset="0"/>
                <a:sym typeface="Symbol" charset="0"/>
              </a:rPr>
              <a:t>P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000" b="1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logic syntax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334000"/>
          </a:xfrm>
        </p:spPr>
        <p:txBody>
          <a:bodyPr/>
          <a:lstStyle/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Simplest logic language in which a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u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ser specifies</a:t>
            </a:r>
          </a:p>
          <a:p>
            <a:pPr lvl="1"/>
            <a:r>
              <a:rPr lang="en-US" sz="2800" dirty="0" smtClean="0">
                <a:ea typeface="ＭＳ Ｐゴシック" charset="0"/>
                <a:cs typeface="Calibri"/>
              </a:rPr>
              <a:t>Set of propositional symbols</a:t>
            </a:r>
            <a:r>
              <a:rPr lang="en-US" sz="2800" dirty="0">
                <a:ea typeface="ＭＳ Ｐゴシック" charset="0"/>
                <a:cs typeface="Calibri"/>
              </a:rPr>
              <a:t> </a:t>
            </a:r>
            <a:r>
              <a:rPr lang="en-US" sz="2800" dirty="0" smtClean="0">
                <a:ea typeface="ＭＳ Ｐゴシック" charset="0"/>
                <a:cs typeface="Calibri"/>
              </a:rPr>
              <a:t>(e.g</a:t>
            </a:r>
            <a:r>
              <a:rPr lang="en-US" sz="2800" dirty="0">
                <a:ea typeface="ＭＳ Ｐゴシック" charset="0"/>
                <a:cs typeface="Calibri"/>
              </a:rPr>
              <a:t>., P, </a:t>
            </a:r>
            <a:r>
              <a:rPr lang="en-US" sz="2800" dirty="0" smtClean="0">
                <a:ea typeface="ＭＳ Ｐゴシック" charset="0"/>
                <a:cs typeface="Calibri"/>
              </a:rPr>
              <a:t>Q)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W</a:t>
            </a:r>
            <a:r>
              <a:rPr lang="en-US" sz="2800" dirty="0" smtClean="0">
                <a:ea typeface="ＭＳ Ｐゴシック" charset="0"/>
                <a:cs typeface="Calibri"/>
              </a:rPr>
              <a:t>hat each </a:t>
            </a:r>
            <a:r>
              <a:rPr lang="en-US" sz="2800" i="1" dirty="0" smtClean="0">
                <a:ea typeface="ＭＳ Ｐゴシック" charset="0"/>
                <a:cs typeface="Calibri"/>
              </a:rPr>
              <a:t>means</a:t>
            </a:r>
            <a:r>
              <a:rPr lang="en-US" sz="2800" dirty="0" smtClean="0">
                <a:ea typeface="ＭＳ Ｐゴシック" charset="0"/>
                <a:cs typeface="Calibri"/>
              </a:rPr>
              <a:t>, (e.g., P: “</a:t>
            </a:r>
            <a:r>
              <a:rPr lang="en-US" altLang="ja-JP" sz="2800" i="1" dirty="0" smtClean="0">
                <a:ea typeface="ＭＳ Ｐゴシック" charset="0"/>
                <a:cs typeface="Calibri"/>
              </a:rPr>
              <a:t>It’s  hot”</a:t>
            </a:r>
            <a:r>
              <a:rPr lang="en-US" altLang="ja-JP" sz="2800" dirty="0" smtClean="0">
                <a:ea typeface="ＭＳ Ｐゴシック" charset="0"/>
                <a:cs typeface="Calibri"/>
              </a:rPr>
              <a:t>, Q: </a:t>
            </a:r>
            <a:r>
              <a:rPr lang="ja-JP" altLang="en-US" sz="2800" i="1" dirty="0">
                <a:ea typeface="ＭＳ Ｐゴシック" charset="0"/>
                <a:cs typeface="Calibri"/>
              </a:rPr>
              <a:t>“</a:t>
            </a:r>
            <a:r>
              <a:rPr lang="en-US" altLang="ja-JP" sz="2800" i="1" dirty="0" smtClean="0">
                <a:ea typeface="ＭＳ Ｐゴシック" charset="0"/>
                <a:cs typeface="Calibri"/>
              </a:rPr>
              <a:t>It’s </a:t>
            </a:r>
            <a:r>
              <a:rPr lang="en-US" altLang="ja-JP" sz="2800" i="1" dirty="0">
                <a:ea typeface="ＭＳ Ｐゴシック" charset="0"/>
                <a:cs typeface="Calibri"/>
              </a:rPr>
              <a:t>humid</a:t>
            </a:r>
            <a:r>
              <a:rPr lang="ja-JP" altLang="en-US" sz="2800" i="1" dirty="0" smtClean="0">
                <a:ea typeface="ＭＳ Ｐゴシック" charset="0"/>
                <a:cs typeface="Calibri"/>
              </a:rPr>
              <a:t>”</a:t>
            </a:r>
            <a:endParaRPr lang="en-US" altLang="ja-JP" sz="2800" i="1" dirty="0">
              <a:ea typeface="ＭＳ Ｐゴシック" charset="0"/>
              <a:cs typeface="Calibri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sentence (well formed formula) is defined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as: 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454025" lvl="1" indent="-219075">
              <a:lnSpc>
                <a:spcPct val="90000"/>
              </a:lnSpc>
            </a:pPr>
            <a:r>
              <a:rPr lang="en-US" sz="2800" dirty="0" smtClean="0">
                <a:ea typeface="ＭＳ Ｐゴシック" charset="0"/>
              </a:rPr>
              <a:t>Any </a:t>
            </a:r>
            <a:r>
              <a:rPr lang="en-US" sz="2800" dirty="0">
                <a:ea typeface="ＭＳ Ｐゴシック" charset="0"/>
              </a:rPr>
              <a:t>symbol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</a:rPr>
              <a:t>(S)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and T are sentences, </a:t>
            </a:r>
            <a:r>
              <a:rPr lang="en-US" sz="2800" dirty="0" smtClean="0">
                <a:ea typeface="ＭＳ Ｐゴシック" charset="0"/>
              </a:rPr>
              <a:t>then so are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ea typeface="ＭＳ Ｐゴシック" charset="0"/>
              </a:rPr>
              <a:t> T), (S </a:t>
            </a:r>
            <a:r>
              <a:rPr lang="en-US" sz="2800" b="1" dirty="0">
                <a:ea typeface="ＭＳ Ｐゴシック" charset="0"/>
                <a:sym typeface="Symbol" charset="0"/>
              </a:rPr>
              <a:t></a:t>
            </a:r>
            <a:r>
              <a:rPr lang="en-US" sz="2800" b="1" dirty="0">
                <a:ea typeface="ＭＳ Ｐゴシック" charset="0"/>
              </a:rPr>
              <a:t> T), (S </a:t>
            </a:r>
            <a:r>
              <a:rPr lang="en-US" sz="2800" b="1" dirty="0">
                <a:ea typeface="ＭＳ Ｐゴシック" charset="0"/>
                <a:sym typeface="Symbol" charset="0"/>
              </a:rPr>
              <a:t></a:t>
            </a:r>
            <a:r>
              <a:rPr lang="en-US" sz="2800" b="1" dirty="0">
                <a:ea typeface="ＭＳ Ｐゴシック" charset="0"/>
              </a:rPr>
              <a:t> T),</a:t>
            </a:r>
            <a:r>
              <a:rPr lang="en-US" sz="2800" dirty="0">
                <a:ea typeface="ＭＳ Ｐゴシック" charset="0"/>
              </a:rPr>
              <a:t> and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cs typeface="Calibri"/>
              </a:rPr>
              <a:t>↔</a:t>
            </a:r>
            <a:r>
              <a:rPr lang="en-US" sz="2800" b="1" dirty="0">
                <a:ea typeface="ＭＳ Ｐゴシック" charset="0"/>
              </a:rPr>
              <a:t> T</a:t>
            </a:r>
            <a:r>
              <a:rPr lang="en-US" sz="2800" b="1" dirty="0" smtClean="0">
                <a:ea typeface="ＭＳ Ｐゴシック" charset="0"/>
              </a:rPr>
              <a:t>)</a:t>
            </a:r>
            <a:endParaRPr lang="en-US" sz="2800" dirty="0">
              <a:ea typeface="ＭＳ Ｐゴシック" charset="0"/>
            </a:endParaRP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 sentence results from a finite number of applications of the rules</a:t>
            </a:r>
          </a:p>
          <a:p>
            <a:pPr marL="454025" lvl="1" indent="-219075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Examples of PL sentences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(P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Q)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R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 is hot and humid, then it is raining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P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 is humid, then it is hot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Q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It is humid.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We’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re free to choose better symbols, 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e.g.: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 smtClean="0">
                <a:ea typeface="ＭＳ Ｐゴシック" charset="0"/>
              </a:rPr>
              <a:t>Hot </a:t>
            </a:r>
            <a:r>
              <a:rPr lang="en-US" sz="2800" dirty="0">
                <a:ea typeface="ＭＳ Ｐゴシック" charset="0"/>
              </a:rPr>
              <a:t>=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 is hot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 smtClean="0">
                <a:ea typeface="ＭＳ Ｐゴシック" charset="0"/>
              </a:rPr>
              <a:t>Humid </a:t>
            </a:r>
            <a:r>
              <a:rPr lang="en-US" sz="2800" dirty="0">
                <a:ea typeface="ＭＳ Ｐゴシック" charset="0"/>
              </a:rPr>
              <a:t>=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 is humid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 smtClean="0">
                <a:ea typeface="ＭＳ Ｐゴシック" charset="0"/>
              </a:rPr>
              <a:t>Raining </a:t>
            </a:r>
            <a:r>
              <a:rPr lang="en-US" sz="2800" dirty="0">
                <a:ea typeface="ＭＳ Ｐゴシック" charset="0"/>
              </a:rPr>
              <a:t>=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 is raining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Some terms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343900" cy="4724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The meaning or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semantics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of a sentence determines its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interpretation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Given the truth values of all symbols in a sentence, it can be </a:t>
            </a:r>
            <a:r>
              <a:rPr lang="en-US" altLang="ja-JP" sz="3200" i="1" dirty="0" smtClean="0">
                <a:ea typeface="ＭＳ Ｐゴシック" charset="0"/>
                <a:cs typeface="ＭＳ Ｐゴシック" charset="0"/>
              </a:rPr>
              <a:t>evaluated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to determine its </a:t>
            </a:r>
            <a:r>
              <a:rPr lang="en-US" altLang="ja-JP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truth value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(True or False)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model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a KB is a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possible world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–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an assignment of truth values to propositional symbols that makes each sentence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KB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true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12099</TotalTime>
  <Words>3213</Words>
  <Application>Microsoft Macintosh PowerPoint</Application>
  <PresentationFormat>On-screen Show (4:3)</PresentationFormat>
  <Paragraphs>406</Paragraphs>
  <Slides>42</Slides>
  <Notes>29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Blank Presentation</vt:lpstr>
      <vt:lpstr>Propositional and First-Order Logic</vt:lpstr>
      <vt:lpstr>Logic roadmap overview</vt:lpstr>
      <vt:lpstr>Disclaimer</vt:lpstr>
      <vt:lpstr>Propositional Logic: Review</vt:lpstr>
      <vt:lpstr>Big Ideas</vt:lpstr>
      <vt:lpstr>Propositional logic syntax</vt:lpstr>
      <vt:lpstr>Propositional logic syntax</vt:lpstr>
      <vt:lpstr>Examples of PL sentences</vt:lpstr>
      <vt:lpstr>Some terms</vt:lpstr>
      <vt:lpstr>Model for a KB</vt:lpstr>
      <vt:lpstr>Model for a KB</vt:lpstr>
      <vt:lpstr>More terms</vt:lpstr>
      <vt:lpstr>Truth tables</vt:lpstr>
      <vt:lpstr>On the implies connective: P  Q</vt:lpstr>
      <vt:lpstr>P  Q</vt:lpstr>
      <vt:lpstr>P  Q</vt:lpstr>
      <vt:lpstr>Inference rules</vt:lpstr>
      <vt:lpstr>Sound rules of inference</vt:lpstr>
      <vt:lpstr>Soundness of modus ponens</vt:lpstr>
      <vt:lpstr>Resolution</vt:lpstr>
      <vt:lpstr>Resolution</vt:lpstr>
      <vt:lpstr>Resolution Example</vt:lpstr>
      <vt:lpstr>Soundness of  resolution inference rule </vt:lpstr>
      <vt:lpstr>Soundness of resolution inference rule </vt:lpstr>
      <vt:lpstr>Proving it’s raining (1)</vt:lpstr>
      <vt:lpstr>Proving it’s raining (2)</vt:lpstr>
      <vt:lpstr>A simple proof procedure</vt:lpstr>
      <vt:lpstr>Horn* sentences</vt:lpstr>
      <vt:lpstr>Significance of Horn logic</vt:lpstr>
      <vt:lpstr>Entailment and derivation</vt:lpstr>
      <vt:lpstr>Two important properties for inference</vt:lpstr>
      <vt:lpstr>Problems with Propositional Logic</vt:lpstr>
      <vt:lpstr>Propositional logic: pro and con</vt:lpstr>
      <vt:lpstr>PL is a weak KR language</vt:lpstr>
      <vt:lpstr>PL Example</vt:lpstr>
      <vt:lpstr>PL Example</vt:lpstr>
      <vt:lpstr>Hunt the Wumpus domain</vt:lpstr>
      <vt:lpstr>Hunt the Wumpus domain</vt:lpstr>
      <vt:lpstr>After  third move</vt:lpstr>
      <vt:lpstr>Proving W13</vt:lpstr>
      <vt:lpstr>Propositional Wumpus hunter problems</vt:lpstr>
      <vt:lpstr>Propositional logic summary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251</cp:revision>
  <cp:lastPrinted>2009-10-25T18:12:43Z</cp:lastPrinted>
  <dcterms:created xsi:type="dcterms:W3CDTF">2009-10-25T14:57:13Z</dcterms:created>
  <dcterms:modified xsi:type="dcterms:W3CDTF">2017-03-29T19:44:59Z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