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 showGuides="1">
      <p:cViewPr varScale="1">
        <p:scale>
          <a:sx n="148" d="100"/>
          <a:sy n="148" d="100"/>
        </p:scale>
        <p:origin x="-13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219BD1-4C46-774B-92C4-6CC1F79DAE83}" type="datetimeFigureOut">
              <a:rPr lang="en-US" smtClean="0"/>
              <a:pPr/>
              <a:t>5/16/11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E53F7-3A63-4247-AF26-54FEF2A66E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Everyone except about six people put down that this defined an even number of </a:t>
            </a:r>
            <a:r>
              <a:rPr lang="en-US" dirty="0" err="1" smtClean="0"/>
              <a:t>a's</a:t>
            </a:r>
            <a:r>
              <a:rPr lang="en-US" dirty="0" smtClean="0"/>
              <a:t> whereas it defines an odd number of </a:t>
            </a:r>
            <a:r>
              <a:rPr lang="en-US" dirty="0" err="1" smtClean="0"/>
              <a:t>a's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E53F7-3A63-4247-AF26-54FEF2A66E6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Hardly anyone in the class got this one right , it defines a palindrome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E53F7-3A63-4247-AF26-54FEF2A66E6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class is clueless when it comes to </a:t>
            </a:r>
            <a:r>
              <a:rPr lang="en-US" dirty="0" err="1" smtClean="0"/>
              <a:t>DFAs</a:t>
            </a:r>
            <a:r>
              <a:rPr lang="en-US" dirty="0" smtClean="0"/>
              <a:t>. So many people don't have accepting states, use </a:t>
            </a:r>
            <a:r>
              <a:rPr lang="en-US" dirty="0" err="1" smtClean="0"/>
              <a:t>NFAs</a:t>
            </a:r>
            <a:r>
              <a:rPr lang="en-US" dirty="0" smtClean="0"/>
              <a:t>, or other things. I think this was the one half the class accepted integers, and those that did not accepted numbers with a period but not with a decimal part.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E53F7-3A63-4247-AF26-54FEF2A66E6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Although the answer is (car (car (cdr (car </a:t>
            </a:r>
            <a:r>
              <a:rPr lang="en-US" dirty="0" err="1" smtClean="0"/>
              <a:t>x</a:t>
            </a:r>
            <a:r>
              <a:rPr lang="en-US" dirty="0" smtClean="0"/>
              <a:t>))))), most people put</a:t>
            </a:r>
          </a:p>
          <a:p>
            <a:r>
              <a:rPr lang="en-US" dirty="0" smtClean="0"/>
              <a:t>(car (cdr (car </a:t>
            </a:r>
            <a:r>
              <a:rPr lang="en-US" dirty="0" err="1" smtClean="0"/>
              <a:t>x</a:t>
            </a:r>
            <a:r>
              <a:rPr lang="en-US" dirty="0" smtClean="0"/>
              <a:t>)))).  The problem is (cdr '(1 2)) is '(2), whereas it</a:t>
            </a:r>
          </a:p>
          <a:p>
            <a:r>
              <a:rPr lang="en-US" dirty="0" smtClean="0"/>
              <a:t>feels like it should be 2.  Both me and </a:t>
            </a:r>
            <a:r>
              <a:rPr lang="en-US" dirty="0" err="1" smtClean="0"/>
              <a:t>Rania</a:t>
            </a:r>
            <a:r>
              <a:rPr lang="en-US" dirty="0" smtClean="0"/>
              <a:t> made this mistake</a:t>
            </a:r>
          </a:p>
          <a:p>
            <a:r>
              <a:rPr lang="en-US" dirty="0" smtClean="0"/>
              <a:t>initially looking at it as well.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E53F7-3A63-4247-AF26-54FEF2A66E6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 smtClean="0"/>
              <a:t> </a:t>
            </a:r>
          </a:p>
          <a:p>
            <a:pPr marL="0" indent="0">
              <a:buNone/>
            </a:pPr>
            <a:r>
              <a:rPr lang="en-US" sz="1200" dirty="0" smtClean="0"/>
              <a:t>((1 2 3) (2 3) (3)) </a:t>
            </a:r>
          </a:p>
          <a:p>
            <a:pPr marL="0" indent="0">
              <a:buNone/>
            </a:pPr>
            <a:r>
              <a:rPr lang="en-US" sz="1200" dirty="0" smtClean="0"/>
              <a:t> </a:t>
            </a:r>
          </a:p>
          <a:p>
            <a:pPr marL="0" indent="0">
              <a:buNone/>
            </a:pPr>
            <a:r>
              <a:rPr lang="en-US" sz="1200" dirty="0" smtClean="0"/>
              <a:t>(1 2 3 2 3 3) </a:t>
            </a:r>
          </a:p>
          <a:p>
            <a:pPr marL="0" indent="0">
              <a:buNone/>
            </a:pPr>
            <a:r>
              <a:rPr lang="en-US" sz="1200" dirty="0" smtClean="0"/>
              <a:t> </a:t>
            </a:r>
          </a:p>
          <a:p>
            <a:pPr marL="0" indent="0">
              <a:buNone/>
            </a:pPr>
            <a:r>
              <a:rPr lang="en-US" sz="1200" dirty="0" smtClean="0"/>
              <a:t>(3 2 1) 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Hardly anyone got this question, I think its just too complicated for a test where you don't have the help of a compiler </a:t>
            </a:r>
            <a:endParaRPr lang="en-US" sz="1200" dirty="0" smtClean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 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E53F7-3A63-4247-AF26-54FEF2A66E6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Solution: &lt;S1&gt; (= pos 0) or (&lt; pos 1) or (</a:t>
            </a:r>
            <a:r>
              <a:rPr lang="en-US" dirty="0" err="1" smtClean="0"/>
              <a:t>eq</a:t>
            </a:r>
            <a:r>
              <a:rPr lang="en-US" dirty="0" smtClean="0"/>
              <a:t>? pos 0) </a:t>
            </a:r>
            <a:r>
              <a:rPr lang="en-US" dirty="0" err="1" smtClean="0"/>
              <a:t>oe</a:t>
            </a:r>
            <a:r>
              <a:rPr lang="en-US" dirty="0" smtClean="0"/>
              <a:t> (equal? pos 0) or equivalent &lt;S2&gt; (cons </a:t>
            </a:r>
            <a:r>
              <a:rPr lang="en-US" dirty="0" err="1" smtClean="0"/>
              <a:t>expr</a:t>
            </a:r>
            <a:r>
              <a:rPr lang="en-US" dirty="0" smtClean="0"/>
              <a:t> null) or (list </a:t>
            </a:r>
            <a:r>
              <a:rPr lang="en-US" dirty="0" err="1" smtClean="0"/>
              <a:t>expr</a:t>
            </a:r>
            <a:r>
              <a:rPr lang="en-US" dirty="0" smtClean="0"/>
              <a:t>) &lt;S3&gt; (cons (car </a:t>
            </a:r>
            <a:r>
              <a:rPr lang="en-US" dirty="0" err="1" smtClean="0"/>
              <a:t>lst</a:t>
            </a:r>
            <a:r>
              <a:rPr lang="en-US" dirty="0" smtClean="0"/>
              <a:t>) (insert </a:t>
            </a:r>
            <a:r>
              <a:rPr lang="en-US" dirty="0" err="1" smtClean="0"/>
              <a:t>expr</a:t>
            </a:r>
            <a:r>
              <a:rPr lang="en-US" dirty="0" smtClean="0"/>
              <a:t> (cdr </a:t>
            </a:r>
            <a:r>
              <a:rPr lang="en-US" dirty="0" err="1" smtClean="0"/>
              <a:t>lst</a:t>
            </a:r>
            <a:r>
              <a:rPr lang="en-US" dirty="0" smtClean="0"/>
              <a:t>) (- pos 1))) or equivalent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E53F7-3A63-4247-AF26-54FEF2A66E6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 </a:t>
            </a:r>
            <a:r>
              <a:rPr lang="en-US" dirty="0" err="1" smtClean="0"/>
              <a:t>weight(x</a:t>
            </a:r>
            <a:r>
              <a:rPr lang="en-US" dirty="0" smtClean="0"/>
              <a:t>):</a:t>
            </a:r>
          </a:p>
          <a:p>
            <a:r>
              <a:rPr lang="en-US" dirty="0" smtClean="0"/>
              <a:t>  if </a:t>
            </a:r>
            <a:r>
              <a:rPr lang="en-US" dirty="0" err="1" smtClean="0"/>
              <a:t>is_list(x</a:t>
            </a:r>
            <a:r>
              <a:rPr lang="en-US" dirty="0" smtClean="0"/>
              <a:t>):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len(x</a:t>
            </a:r>
            <a:r>
              <a:rPr lang="en-US" dirty="0" smtClean="0"/>
              <a:t>) + </a:t>
            </a:r>
            <a:r>
              <a:rPr lang="en-US" dirty="0" err="1" smtClean="0"/>
              <a:t>sum(map(weight</a:t>
            </a:r>
            <a:r>
              <a:rPr lang="en-US" dirty="0" smtClean="0"/>
              <a:t>, </a:t>
            </a:r>
            <a:r>
              <a:rPr lang="en-US" dirty="0" err="1" smtClean="0"/>
              <a:t>x</a:t>
            </a:r>
            <a:r>
              <a:rPr lang="en-US" dirty="0" smtClean="0"/>
              <a:t>))</a:t>
            </a:r>
          </a:p>
          <a:p>
            <a:r>
              <a:rPr lang="en-US" dirty="0" smtClean="0"/>
              <a:t>  else:</a:t>
            </a:r>
          </a:p>
          <a:p>
            <a:r>
              <a:rPr lang="en-US" dirty="0" smtClean="0"/>
              <a:t>    return 1</a:t>
            </a:r>
          </a:p>
          <a:p>
            <a:endParaRPr lang="en-US" dirty="0" smtClean="0"/>
          </a:p>
          <a:p>
            <a:r>
              <a:rPr lang="en-US" dirty="0" smtClean="0"/>
              <a:t>def </a:t>
            </a:r>
            <a:r>
              <a:rPr lang="en-US" dirty="0" err="1" smtClean="0"/>
              <a:t>is_list(x</a:t>
            </a:r>
            <a:r>
              <a:rPr lang="en-US" dirty="0" smtClean="0"/>
              <a:t>): return </a:t>
            </a:r>
            <a:r>
              <a:rPr lang="en-US" dirty="0" err="1" smtClean="0"/>
              <a:t>type(x</a:t>
            </a:r>
            <a:r>
              <a:rPr lang="en-US" dirty="0" smtClean="0"/>
              <a:t>) == type([])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E53F7-3A63-4247-AF26-54FEF2A66E6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AFAD-9BAE-2D4A-A601-1E29D9469CE9}" type="datetimeFigureOut">
              <a:rPr lang="en-US" smtClean="0"/>
              <a:pPr/>
              <a:t>5/16/11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6DC9-22D1-8E48-B22C-F9FCA8F23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AFAD-9BAE-2D4A-A601-1E29D9469CE9}" type="datetimeFigureOut">
              <a:rPr lang="en-US" smtClean="0"/>
              <a:pPr/>
              <a:t>5/16/11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6DC9-22D1-8E48-B22C-F9FCA8F23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AFAD-9BAE-2D4A-A601-1E29D9469CE9}" type="datetimeFigureOut">
              <a:rPr lang="en-US" smtClean="0"/>
              <a:pPr/>
              <a:t>5/16/11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6DC9-22D1-8E48-B22C-F9FCA8F23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AFAD-9BAE-2D4A-A601-1E29D9469CE9}" type="datetimeFigureOut">
              <a:rPr lang="en-US" smtClean="0"/>
              <a:pPr/>
              <a:t>5/16/11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6DC9-22D1-8E48-B22C-F9FCA8F23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AFAD-9BAE-2D4A-A601-1E29D9469CE9}" type="datetimeFigureOut">
              <a:rPr lang="en-US" smtClean="0"/>
              <a:pPr/>
              <a:t>5/16/11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6DC9-22D1-8E48-B22C-F9FCA8F23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AFAD-9BAE-2D4A-A601-1E29D9469CE9}" type="datetimeFigureOut">
              <a:rPr lang="en-US" smtClean="0"/>
              <a:pPr/>
              <a:t>5/16/11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6DC9-22D1-8E48-B22C-F9FCA8F23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AFAD-9BAE-2D4A-A601-1E29D9469CE9}" type="datetimeFigureOut">
              <a:rPr lang="en-US" smtClean="0"/>
              <a:pPr/>
              <a:t>5/16/11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6DC9-22D1-8E48-B22C-F9FCA8F23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AFAD-9BAE-2D4A-A601-1E29D9469CE9}" type="datetimeFigureOut">
              <a:rPr lang="en-US" smtClean="0"/>
              <a:pPr/>
              <a:t>5/16/11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6DC9-22D1-8E48-B22C-F9FCA8F23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AFAD-9BAE-2D4A-A601-1E29D9469CE9}" type="datetimeFigureOut">
              <a:rPr lang="en-US" smtClean="0"/>
              <a:pPr/>
              <a:t>5/16/11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6DC9-22D1-8E48-B22C-F9FCA8F23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AFAD-9BAE-2D4A-A601-1E29D9469CE9}" type="datetimeFigureOut">
              <a:rPr lang="en-US" smtClean="0"/>
              <a:pPr/>
              <a:t>5/16/11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6DC9-22D1-8E48-B22C-F9FCA8F23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AFAD-9BAE-2D4A-A601-1E29D9469CE9}" type="datetimeFigureOut">
              <a:rPr lang="en-US" smtClean="0"/>
              <a:pPr/>
              <a:t>5/16/11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6DC9-22D1-8E48-B22C-F9FCA8F23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2AFAD-9BAE-2D4A-A601-1E29D9469CE9}" type="datetimeFigureOut">
              <a:rPr lang="en-US" smtClean="0"/>
              <a:pPr/>
              <a:t>5/16/11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26DC9-22D1-8E48-B22C-F9FCA8F23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9692"/>
            <a:ext cx="7772400" cy="1470025"/>
          </a:xfrm>
        </p:spPr>
        <p:txBody>
          <a:bodyPr>
            <a:normAutofit/>
          </a:bodyPr>
          <a:lstStyle/>
          <a:p>
            <a:r>
              <a:rPr lang="en-US" sz="8000" dirty="0" smtClean="0"/>
              <a:t>331 Final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Spring 2011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Details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6-8 pm next Monday </a:t>
            </a:r>
          </a:p>
          <a:p>
            <a:r>
              <a:rPr lang="en-US" dirty="0" smtClean="0"/>
              <a:t>Comprehensive with more emphasis on material since the midterm</a:t>
            </a:r>
          </a:p>
          <a:p>
            <a:r>
              <a:rPr lang="en-US" dirty="0" smtClean="0"/>
              <a:t>Study example finals and midterm exams from earlier semesters</a:t>
            </a:r>
          </a:p>
          <a:p>
            <a:r>
              <a:rPr lang="en-US" dirty="0" smtClean="0"/>
              <a:t>Read assigned material from book and schedule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208"/>
            <a:ext cx="8229600" cy="985741"/>
          </a:xfrm>
        </p:spPr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</a:rPr>
              <a:t>Example Problem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For each of the following grammars, briefly describe the language it defines in a sentence or two. Assume that the start symbol is S for each and that any symbol found only on the right hand side of a production is a terminal symbol.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(1b) 5 points.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S -&gt; B A</a:t>
            </a:r>
          </a:p>
          <a:p>
            <a:pPr marL="0" indent="0">
              <a:buNone/>
            </a:pPr>
            <a:r>
              <a:rPr lang="en-US" dirty="0" smtClean="0"/>
              <a:t>    S -&gt; a</a:t>
            </a:r>
          </a:p>
          <a:p>
            <a:pPr marL="0" indent="0">
              <a:buNone/>
            </a:pPr>
            <a:r>
              <a:rPr lang="en-US" dirty="0" smtClean="0"/>
              <a:t>    B -&gt; S A</a:t>
            </a:r>
          </a:p>
          <a:p>
            <a:pPr marL="0" indent="0">
              <a:buNone/>
            </a:pPr>
            <a:r>
              <a:rPr lang="en-US" dirty="0" smtClean="0"/>
              <a:t>    A -&gt; 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208"/>
            <a:ext cx="8229600" cy="985741"/>
          </a:xfrm>
        </p:spPr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</a:rPr>
              <a:t>Example Problem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For each of the following grammars, briefly describe the language it defines in a sentence or two. Assume that the start symbol is S for each and that any symbol found only on the right hand side of a production is a terminal symbol.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(1c) 5 points.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S -&gt; a | </a:t>
            </a:r>
            <a:r>
              <a:rPr lang="en-US" dirty="0" err="1" smtClean="0"/>
              <a:t>aa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S -&gt; a X</a:t>
            </a:r>
          </a:p>
          <a:p>
            <a:pPr marL="0" indent="0">
              <a:buNone/>
            </a:pPr>
            <a:r>
              <a:rPr lang="en-US" dirty="0" smtClean="0"/>
              <a:t>    S -&gt; </a:t>
            </a:r>
            <a:r>
              <a:rPr lang="en-US" dirty="0" err="1" smtClean="0"/>
              <a:t>b</a:t>
            </a:r>
            <a:r>
              <a:rPr lang="en-US" dirty="0" smtClean="0"/>
              <a:t> S </a:t>
            </a:r>
            <a:r>
              <a:rPr lang="en-US" dirty="0" err="1" smtClean="0"/>
              <a:t>b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S -&gt; </a:t>
            </a:r>
            <a:r>
              <a:rPr lang="en-US" dirty="0" err="1" smtClean="0"/>
              <a:t>b</a:t>
            </a:r>
            <a:r>
              <a:rPr lang="en-US" dirty="0" smtClean="0"/>
              <a:t> | bb</a:t>
            </a:r>
          </a:p>
          <a:p>
            <a:pPr marL="0" indent="0">
              <a:buNone/>
            </a:pPr>
            <a:r>
              <a:rPr lang="en-US" dirty="0" smtClean="0"/>
              <a:t>    X -&gt; S a</a:t>
            </a:r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208"/>
            <a:ext cx="8229600" cy="985741"/>
          </a:xfrm>
        </p:spPr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</a:rPr>
              <a:t>Example Problem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53700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(a) Draw a DFA for a real number that satisfies the following description, using the conventions above.</a:t>
            </a:r>
          </a:p>
          <a:p>
            <a:pPr marL="0" indent="0">
              <a:buNone/>
            </a:pPr>
            <a:endParaRPr lang="en-US" sz="700" dirty="0" smtClean="0"/>
          </a:p>
          <a:p>
            <a:pPr marL="0" indent="0">
              <a:buNone/>
            </a:pPr>
            <a:r>
              <a:rPr lang="en-US" sz="2000" dirty="0" smtClean="0"/>
              <a:t>A real number can start with an optional sign which can be "-" or "+" and consists of an integer part followed by a decimal point followed by a fractional part. The integer part can be a single zero or a non-empty sequence of digits that does not start with a zero. The fractional part is a non-empty sequence of digits. Positive examples include 0.0, +0.0, 0.12, 12.3 and -9.87 . Negative examples are: 0, 01.2, -01.2, 3. and 42 .</a:t>
            </a:r>
          </a:p>
          <a:p>
            <a:pPr marL="0" indent="0">
              <a:buNone/>
            </a:pPr>
            <a:endParaRPr lang="en-US" sz="700" dirty="0" smtClean="0"/>
          </a:p>
          <a:p>
            <a:pPr marL="0" indent="0">
              <a:buNone/>
            </a:pPr>
            <a:r>
              <a:rPr lang="en-US" sz="2000" dirty="0" smtClean="0"/>
              <a:t>Identify the start state and all accepting states and label every arc. Since this is a deterministic and not a non-deterministic finite automaton, every arc must have a label which can not be epsilon.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000" dirty="0" smtClean="0"/>
              <a:t>(</a:t>
            </a:r>
            <a:r>
              <a:rPr lang="en-US" sz="2000" dirty="0" err="1" smtClean="0"/>
              <a:t>b</a:t>
            </a:r>
            <a:r>
              <a:rPr lang="en-US" sz="2000" dirty="0" smtClean="0"/>
              <a:t>) Write a regular expression that corresponds to the DFA, making it as simple as possible. Use parentheses to ensure proper scope or for clarity. (15 points)</a:t>
            </a:r>
          </a:p>
          <a:p>
            <a:pPr marL="0" indent="0">
              <a:buNone/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208"/>
            <a:ext cx="8229600" cy="985741"/>
          </a:xfrm>
        </p:spPr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</a:rPr>
              <a:t>Example Problem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53700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Assuming that we’ve done (define </a:t>
            </a:r>
            <a:r>
              <a:rPr lang="en-US" dirty="0" err="1" smtClean="0"/>
              <a:t>x</a:t>
            </a:r>
            <a:r>
              <a:rPr lang="en-US" dirty="0" smtClean="0"/>
              <a:t> '((1 (2)) (3))) give a Scheme expression using only the functions car and cdr and variable </a:t>
            </a:r>
            <a:r>
              <a:rPr lang="en-US" dirty="0" err="1" smtClean="0"/>
              <a:t>x</a:t>
            </a:r>
            <a:r>
              <a:rPr lang="en-US" dirty="0" smtClean="0"/>
              <a:t> that returns the second symbol in the list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208"/>
            <a:ext cx="8229600" cy="985741"/>
          </a:xfrm>
        </p:spPr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</a:rPr>
              <a:t>Example Problem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53700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Common Lisp has a built-in function </a:t>
            </a:r>
            <a:r>
              <a:rPr lang="en-US" sz="2400" dirty="0" err="1" smtClean="0"/>
              <a:t>maplist</a:t>
            </a:r>
            <a:r>
              <a:rPr lang="en-US" sz="2400" dirty="0" smtClean="0"/>
              <a:t>.  The Scheme counterpart could be written as follows: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800" dirty="0" smtClean="0"/>
          </a:p>
          <a:p>
            <a:pPr marL="0" indent="0">
              <a:buNone/>
            </a:pPr>
            <a:r>
              <a:rPr lang="en-US" sz="2400" dirty="0" smtClean="0"/>
              <a:t>(define (</a:t>
            </a:r>
            <a:r>
              <a:rPr lang="en-US" sz="2400" dirty="0" err="1" smtClean="0"/>
              <a:t>maplist</a:t>
            </a:r>
            <a:r>
              <a:rPr lang="en-US" sz="2400" dirty="0" smtClean="0"/>
              <a:t> </a:t>
            </a:r>
            <a:r>
              <a:rPr lang="en-US" sz="2400" dirty="0" err="1" smtClean="0"/>
              <a:t>f</a:t>
            </a:r>
            <a:r>
              <a:rPr lang="en-US" sz="2400" dirty="0" smtClean="0"/>
              <a:t> </a:t>
            </a:r>
            <a:r>
              <a:rPr lang="en-US" sz="2400" dirty="0" err="1" smtClean="0"/>
              <a:t>l</a:t>
            </a:r>
            <a:r>
              <a:rPr lang="en-US" sz="2400" dirty="0" smtClean="0"/>
              <a:t>) </a:t>
            </a:r>
          </a:p>
          <a:p>
            <a:pPr marL="0" indent="0">
              <a:buNone/>
            </a:pPr>
            <a:r>
              <a:rPr lang="en-US" sz="2400" dirty="0" smtClean="0"/>
              <a:t>  (if (null? </a:t>
            </a:r>
            <a:r>
              <a:rPr lang="en-US" sz="2400" dirty="0" err="1" smtClean="0"/>
              <a:t>l</a:t>
            </a:r>
            <a:r>
              <a:rPr lang="en-US" sz="2400" dirty="0" smtClean="0"/>
              <a:t>) </a:t>
            </a:r>
          </a:p>
          <a:p>
            <a:pPr marL="0" indent="0">
              <a:buNone/>
            </a:pPr>
            <a:r>
              <a:rPr lang="en-US" sz="2400" dirty="0" smtClean="0"/>
              <a:t>      null </a:t>
            </a:r>
          </a:p>
          <a:p>
            <a:pPr marL="0" indent="0">
              <a:buNone/>
            </a:pPr>
            <a:r>
              <a:rPr lang="en-US" sz="2400" dirty="0" smtClean="0"/>
              <a:t>      (append (</a:t>
            </a:r>
            <a:r>
              <a:rPr lang="en-US" sz="2400" dirty="0" err="1" smtClean="0"/>
              <a:t>f</a:t>
            </a:r>
            <a:r>
              <a:rPr lang="en-US" sz="2400" dirty="0" smtClean="0"/>
              <a:t> </a:t>
            </a:r>
            <a:r>
              <a:rPr lang="en-US" sz="2400" dirty="0" err="1" smtClean="0"/>
              <a:t>l</a:t>
            </a:r>
            <a:r>
              <a:rPr lang="en-US" sz="2400" dirty="0" smtClean="0"/>
              <a:t>)  </a:t>
            </a:r>
          </a:p>
          <a:p>
            <a:pPr marL="0" indent="0">
              <a:buNone/>
            </a:pPr>
            <a:r>
              <a:rPr lang="en-US" sz="2400" dirty="0" smtClean="0"/>
              <a:t>              (</a:t>
            </a:r>
            <a:r>
              <a:rPr lang="en-US" sz="2400" dirty="0" err="1" smtClean="0"/>
              <a:t>maplist</a:t>
            </a:r>
            <a:r>
              <a:rPr lang="en-US" sz="2400" dirty="0" smtClean="0"/>
              <a:t> </a:t>
            </a:r>
            <a:r>
              <a:rPr lang="en-US" sz="2400" dirty="0" err="1" smtClean="0"/>
              <a:t>f</a:t>
            </a:r>
            <a:r>
              <a:rPr lang="en-US" sz="2400" dirty="0" smtClean="0"/>
              <a:t> (cdr </a:t>
            </a:r>
            <a:r>
              <a:rPr lang="en-US" sz="2400" dirty="0" err="1" smtClean="0"/>
              <a:t>l</a:t>
            </a:r>
            <a:r>
              <a:rPr lang="en-US" sz="2400" dirty="0" smtClean="0"/>
              <a:t>))))) </a:t>
            </a:r>
          </a:p>
          <a:p>
            <a:pPr marL="0" indent="0">
              <a:buNone/>
            </a:pPr>
            <a:r>
              <a:rPr lang="en-US" sz="2400" dirty="0" smtClean="0"/>
              <a:t>[10] What will (</a:t>
            </a:r>
            <a:r>
              <a:rPr lang="en-US" sz="2400" dirty="0" err="1" smtClean="0"/>
              <a:t>maplist</a:t>
            </a:r>
            <a:r>
              <a:rPr lang="en-US" sz="2400" dirty="0" smtClean="0"/>
              <a:t> list '(1 2 3)) return? </a:t>
            </a:r>
          </a:p>
          <a:p>
            <a:pPr marL="0" indent="0">
              <a:buNone/>
            </a:pPr>
            <a:r>
              <a:rPr lang="en-US" sz="2400" dirty="0" smtClean="0"/>
              <a:t>[10] What will (</a:t>
            </a:r>
            <a:r>
              <a:rPr lang="en-US" sz="2400" dirty="0" err="1" smtClean="0"/>
              <a:t>maplist</a:t>
            </a:r>
            <a:r>
              <a:rPr lang="en-US" sz="2400" dirty="0" smtClean="0"/>
              <a:t> (lambda (</a:t>
            </a:r>
            <a:r>
              <a:rPr lang="en-US" sz="2400" dirty="0" err="1" smtClean="0"/>
              <a:t>x</a:t>
            </a:r>
            <a:r>
              <a:rPr lang="en-US" sz="2400" dirty="0" smtClean="0"/>
              <a:t>) </a:t>
            </a:r>
            <a:r>
              <a:rPr lang="en-US" sz="2400" dirty="0" err="1" smtClean="0"/>
              <a:t>x</a:t>
            </a:r>
            <a:r>
              <a:rPr lang="en-US" sz="2400" dirty="0" smtClean="0"/>
              <a:t>)  '(1 2 3)) return? </a:t>
            </a:r>
          </a:p>
          <a:p>
            <a:pPr marL="0" indent="0">
              <a:buNone/>
            </a:pPr>
            <a:r>
              <a:rPr lang="en-US" sz="2400" dirty="0" smtClean="0"/>
              <a:t>[10] What will  (</a:t>
            </a:r>
            <a:r>
              <a:rPr lang="en-US" sz="2400" dirty="0" err="1" smtClean="0"/>
              <a:t>maplist</a:t>
            </a:r>
            <a:r>
              <a:rPr lang="en-US" sz="2400" dirty="0" smtClean="0"/>
              <a:t> (lambda (</a:t>
            </a:r>
            <a:r>
              <a:rPr lang="en-US" sz="2400" dirty="0" err="1" smtClean="0"/>
              <a:t>x</a:t>
            </a:r>
            <a:r>
              <a:rPr lang="en-US" sz="2400" dirty="0" smtClean="0"/>
              <a:t>) (list (length </a:t>
            </a:r>
            <a:r>
              <a:rPr lang="en-US" sz="2400" dirty="0" err="1" smtClean="0"/>
              <a:t>x</a:t>
            </a:r>
            <a:r>
              <a:rPr lang="en-US" sz="2400" dirty="0" smtClean="0"/>
              <a:t>))) '(1 2 3)) </a:t>
            </a:r>
          </a:p>
          <a:p>
            <a:pPr marL="0" indent="0"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208"/>
            <a:ext cx="8229600" cy="985741"/>
          </a:xfrm>
        </p:spPr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</a:rPr>
              <a:t>Example Problem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388180" cy="53700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Consider a function insert with three arguments: an arbitrary </a:t>
            </a:r>
            <a:r>
              <a:rPr lang="en-US" sz="1800" dirty="0" err="1" smtClean="0"/>
              <a:t>s</a:t>
            </a:r>
            <a:r>
              <a:rPr lang="en-US" sz="1800" dirty="0" smtClean="0"/>
              <a:t>-expression, a proper list, and a positive integer. The function returns a new list that is the result of inserting the expression into the list at the position specified by the third argument.  Note that positions begin with zero. For example,</a:t>
            </a:r>
          </a:p>
          <a:p>
            <a:pPr marL="400050" lvl="1" indent="0">
              <a:buNone/>
            </a:pPr>
            <a:r>
              <a:rPr lang="en-US" sz="1400" dirty="0" smtClean="0"/>
              <a:t>&gt; &gt; (insert 'X '(a </a:t>
            </a:r>
            <a:r>
              <a:rPr lang="en-US" sz="1400" dirty="0" err="1" smtClean="0"/>
              <a:t>b</a:t>
            </a:r>
            <a:r>
              <a:rPr lang="en-US" sz="1400" dirty="0" smtClean="0"/>
              <a:t> </a:t>
            </a:r>
            <a:r>
              <a:rPr lang="en-US" sz="1400" dirty="0" err="1" smtClean="0"/>
              <a:t>c</a:t>
            </a:r>
            <a:r>
              <a:rPr lang="en-US" sz="1400" dirty="0" smtClean="0"/>
              <a:t>) 3)  </a:t>
            </a:r>
          </a:p>
          <a:p>
            <a:pPr marL="400050" lvl="1" indent="0">
              <a:buNone/>
            </a:pPr>
            <a:r>
              <a:rPr lang="en-US" sz="1400" dirty="0" smtClean="0"/>
              <a:t>(a </a:t>
            </a:r>
            <a:r>
              <a:rPr lang="en-US" sz="1400" dirty="0" err="1" smtClean="0"/>
              <a:t>b</a:t>
            </a:r>
            <a:r>
              <a:rPr lang="en-US" sz="1400" dirty="0" smtClean="0"/>
              <a:t> </a:t>
            </a:r>
            <a:r>
              <a:rPr lang="en-US" sz="1400" dirty="0" err="1" smtClean="0"/>
              <a:t>c</a:t>
            </a:r>
            <a:r>
              <a:rPr lang="en-US" sz="1400" smtClean="0"/>
              <a:t> </a:t>
            </a:r>
            <a:r>
              <a:rPr lang="en-US" sz="1400" smtClean="0"/>
              <a:t>X)  </a:t>
            </a:r>
            <a:endParaRPr lang="en-US" sz="1400" dirty="0" smtClean="0"/>
          </a:p>
          <a:p>
            <a:pPr marL="400050" lvl="1" indent="0">
              <a:buNone/>
            </a:pPr>
            <a:r>
              <a:rPr lang="en-US" sz="1400" dirty="0" smtClean="0"/>
              <a:t>&gt; &gt; (insert '(X) '(a </a:t>
            </a:r>
            <a:r>
              <a:rPr lang="en-US" sz="1400" dirty="0" err="1" smtClean="0"/>
              <a:t>b</a:t>
            </a:r>
            <a:r>
              <a:rPr lang="en-US" sz="1400" dirty="0" smtClean="0"/>
              <a:t> </a:t>
            </a:r>
            <a:r>
              <a:rPr lang="en-US" sz="1400" dirty="0" err="1" smtClean="0"/>
              <a:t>c</a:t>
            </a:r>
            <a:r>
              <a:rPr lang="en-US" sz="1400" dirty="0" smtClean="0"/>
              <a:t>) 1)  </a:t>
            </a:r>
          </a:p>
          <a:p>
            <a:pPr marL="400050" lvl="1" indent="0">
              <a:buNone/>
            </a:pPr>
            <a:r>
              <a:rPr lang="en-US" sz="1400" dirty="0" smtClean="0"/>
              <a:t>(a (X) </a:t>
            </a:r>
            <a:r>
              <a:rPr lang="en-US" sz="1400" dirty="0" err="1" smtClean="0"/>
              <a:t>b</a:t>
            </a:r>
            <a:r>
              <a:rPr lang="en-US" sz="1400" dirty="0" smtClean="0"/>
              <a:t> </a:t>
            </a:r>
            <a:r>
              <a:rPr lang="en-US" sz="1400" dirty="0" err="1" smtClean="0"/>
              <a:t>c</a:t>
            </a:r>
            <a:r>
              <a:rPr lang="en-US" sz="1400" dirty="0" smtClean="0"/>
              <a:t>)  </a:t>
            </a:r>
          </a:p>
          <a:p>
            <a:pPr marL="400050" lvl="1" indent="0">
              <a:buNone/>
            </a:pPr>
            <a:r>
              <a:rPr lang="en-US" sz="1400" dirty="0" smtClean="0"/>
              <a:t>&gt; &gt; insert 'X '(a </a:t>
            </a:r>
            <a:r>
              <a:rPr lang="en-US" sz="1400" dirty="0" err="1" smtClean="0"/>
              <a:t>b</a:t>
            </a:r>
            <a:r>
              <a:rPr lang="en-US" sz="1400" dirty="0" smtClean="0"/>
              <a:t> </a:t>
            </a:r>
            <a:r>
              <a:rPr lang="en-US" sz="1400" dirty="0" err="1" smtClean="0"/>
              <a:t>c</a:t>
            </a:r>
            <a:r>
              <a:rPr lang="en-US" sz="1400" dirty="0" smtClean="0"/>
              <a:t>) 0)  </a:t>
            </a:r>
          </a:p>
          <a:p>
            <a:pPr marL="400050" lvl="1" indent="0">
              <a:buNone/>
            </a:pPr>
            <a:r>
              <a:rPr lang="en-US" sz="1400" dirty="0" smtClean="0"/>
              <a:t>(X a </a:t>
            </a:r>
            <a:r>
              <a:rPr lang="en-US" sz="1400" dirty="0" err="1" smtClean="0"/>
              <a:t>b</a:t>
            </a:r>
            <a:r>
              <a:rPr lang="en-US" sz="1400" dirty="0" smtClean="0"/>
              <a:t> </a:t>
            </a:r>
            <a:r>
              <a:rPr lang="en-US" sz="1400" dirty="0" err="1" smtClean="0"/>
              <a:t>c</a:t>
            </a:r>
            <a:r>
              <a:rPr lang="en-US" sz="1400" dirty="0" smtClean="0"/>
              <a:t>) 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Here is an incomplete definition of the function.  Give code expressions for &lt;S1&gt;, &lt;S2&gt; and &lt;S3&gt; that will complete it.</a:t>
            </a:r>
          </a:p>
          <a:p>
            <a:pPr marL="400050" lvl="1" indent="0">
              <a:buNone/>
            </a:pPr>
            <a:r>
              <a:rPr lang="en-US" sz="1600" dirty="0" smtClean="0"/>
              <a:t>(define (insert </a:t>
            </a:r>
            <a:r>
              <a:rPr lang="en-US" sz="1600" dirty="0" err="1" smtClean="0"/>
              <a:t>expr</a:t>
            </a:r>
            <a:r>
              <a:rPr lang="en-US" sz="1600" dirty="0" smtClean="0"/>
              <a:t> </a:t>
            </a:r>
            <a:r>
              <a:rPr lang="en-US" sz="1600" dirty="0" err="1" smtClean="0"/>
              <a:t>lst</a:t>
            </a:r>
            <a:r>
              <a:rPr lang="en-US" sz="1600" dirty="0" smtClean="0"/>
              <a:t> pos) </a:t>
            </a:r>
          </a:p>
          <a:p>
            <a:pPr marL="400050" lvl="1" indent="0">
              <a:buNone/>
            </a:pPr>
            <a:r>
              <a:rPr lang="en-US" sz="1600" dirty="0" smtClean="0"/>
              <a:t>    ;; Returns a list like proper list </a:t>
            </a:r>
            <a:r>
              <a:rPr lang="en-US" sz="1600" dirty="0" err="1" smtClean="0"/>
              <a:t>lst</a:t>
            </a:r>
            <a:r>
              <a:rPr lang="en-US" sz="1600" dirty="0" smtClean="0"/>
              <a:t> but with </a:t>
            </a:r>
            <a:r>
              <a:rPr lang="en-US" sz="1600" dirty="0" err="1" smtClean="0"/>
              <a:t>expr</a:t>
            </a:r>
            <a:r>
              <a:rPr lang="en-US" sz="1600" dirty="0" smtClean="0"/>
              <a:t> inserted at </a:t>
            </a:r>
          </a:p>
          <a:p>
            <a:pPr marL="400050" lvl="1" indent="0">
              <a:buNone/>
            </a:pPr>
            <a:r>
              <a:rPr lang="en-US" sz="1600" dirty="0" smtClean="0"/>
              <a:t>    ;; the position given by positive integer pos. e.g.: (insert 'X </a:t>
            </a:r>
          </a:p>
          <a:p>
            <a:pPr marL="400050" lvl="1" indent="0">
              <a:buNone/>
            </a:pPr>
            <a:r>
              <a:rPr lang="en-US" sz="1600" dirty="0" smtClean="0"/>
              <a:t>    ;; '(a </a:t>
            </a:r>
            <a:r>
              <a:rPr lang="en-US" sz="1600" dirty="0" err="1" smtClean="0"/>
              <a:t>b</a:t>
            </a:r>
            <a:r>
              <a:rPr lang="en-US" sz="1600" dirty="0" smtClean="0"/>
              <a:t> </a:t>
            </a:r>
            <a:r>
              <a:rPr lang="en-US" sz="1600" dirty="0" err="1" smtClean="0"/>
              <a:t>c</a:t>
            </a:r>
            <a:r>
              <a:rPr lang="en-US" sz="1600" dirty="0" smtClean="0"/>
              <a:t>) 2) =&gt; (a </a:t>
            </a:r>
            <a:r>
              <a:rPr lang="en-US" sz="1600" dirty="0" err="1" smtClean="0"/>
              <a:t>b</a:t>
            </a:r>
            <a:r>
              <a:rPr lang="en-US" sz="1600" dirty="0" smtClean="0"/>
              <a:t> X </a:t>
            </a:r>
            <a:r>
              <a:rPr lang="en-US" sz="1600" dirty="0" err="1" smtClean="0"/>
              <a:t>c</a:t>
            </a:r>
            <a:r>
              <a:rPr lang="en-US" sz="1600" dirty="0" smtClean="0"/>
              <a:t>) </a:t>
            </a:r>
          </a:p>
          <a:p>
            <a:pPr marL="400050" lvl="1" indent="0">
              <a:buNone/>
            </a:pPr>
            <a:r>
              <a:rPr lang="en-US" sz="1600" dirty="0" smtClean="0"/>
              <a:t>    (</a:t>
            </a:r>
            <a:r>
              <a:rPr lang="en-US" sz="1600" dirty="0" err="1" smtClean="0"/>
              <a:t>cond</a:t>
            </a:r>
            <a:r>
              <a:rPr lang="en-US" sz="1600" dirty="0" smtClean="0"/>
              <a:t> (&lt;S1&gt; (cons </a:t>
            </a:r>
            <a:r>
              <a:rPr lang="en-US" sz="1600" dirty="0" err="1" smtClean="0"/>
              <a:t>expr</a:t>
            </a:r>
            <a:r>
              <a:rPr lang="en-US" sz="1600" dirty="0" smtClean="0"/>
              <a:t> </a:t>
            </a:r>
            <a:r>
              <a:rPr lang="en-US" sz="1600" dirty="0" err="1" smtClean="0"/>
              <a:t>lst</a:t>
            </a:r>
            <a:r>
              <a:rPr lang="en-US" sz="1600" dirty="0" smtClean="0"/>
              <a:t>)) </a:t>
            </a:r>
          </a:p>
          <a:p>
            <a:pPr marL="400050" lvl="1" indent="0">
              <a:buNone/>
            </a:pPr>
            <a:r>
              <a:rPr lang="en-US" sz="1600" dirty="0" smtClean="0"/>
              <a:t>          ((null? </a:t>
            </a:r>
            <a:r>
              <a:rPr lang="en-US" sz="1600" dirty="0" err="1" smtClean="0"/>
              <a:t>lst</a:t>
            </a:r>
            <a:r>
              <a:rPr lang="en-US" sz="1600" dirty="0" smtClean="0"/>
              <a:t>) &lt;S2&gt; ) </a:t>
            </a:r>
          </a:p>
          <a:p>
            <a:pPr marL="400050" lvl="1" indent="0">
              <a:buNone/>
            </a:pPr>
            <a:r>
              <a:rPr lang="en-US" sz="1600" dirty="0" smtClean="0"/>
              <a:t>          (else &lt;S3&gt;)))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Perl (or Lisp)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1864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Write a function weight that takes a single argument and returns its weight, where the weight of a non-list  is </a:t>
            </a:r>
            <a:r>
              <a:rPr lang="en-US" dirty="0"/>
              <a:t>1</a:t>
            </a:r>
            <a:r>
              <a:rPr lang="en-US" dirty="0" smtClean="0"/>
              <a:t> and the weight of a list of N elements is N plus the sum of the weights of the elements.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1216</Words>
  <Application>Microsoft Macintosh PowerPoint</Application>
  <PresentationFormat>On-screen Show (4:3)</PresentationFormat>
  <Paragraphs>99</Paragraphs>
  <Slides>9</Slides>
  <Notes>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331 Final</vt:lpstr>
      <vt:lpstr>Details</vt:lpstr>
      <vt:lpstr>Example Problem</vt:lpstr>
      <vt:lpstr>Example Problem</vt:lpstr>
      <vt:lpstr>Example Problem</vt:lpstr>
      <vt:lpstr>Example Problem</vt:lpstr>
      <vt:lpstr>Example Problem</vt:lpstr>
      <vt:lpstr>Example Problem</vt:lpstr>
      <vt:lpstr>Perl (or Lisp)</vt:lpstr>
    </vt:vector>
  </TitlesOfParts>
  <Company>UMBC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331 Final</dc:title>
  <dc:creator>tim finin</dc:creator>
  <cp:lastModifiedBy>Charles Nicholas</cp:lastModifiedBy>
  <cp:revision>3</cp:revision>
  <dcterms:created xsi:type="dcterms:W3CDTF">2011-05-16T18:34:50Z</dcterms:created>
  <dcterms:modified xsi:type="dcterms:W3CDTF">2011-05-16T18:35:26Z</dcterms:modified>
</cp:coreProperties>
</file>