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40" autoAdjust="0"/>
  </p:normalViewPr>
  <p:slideViewPr>
    <p:cSldViewPr snapToGrid="0" snapToObjects="1" showGuides="1">
      <p:cViewPr varScale="1">
        <p:scale>
          <a:sx n="63" d="100"/>
          <a:sy n="63" d="100"/>
        </p:scale>
        <p:origin x="-61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AF9CE5-49A0-2D45-ACE0-06F8DDF84F38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09E4CE-2589-5A41-8F1F-46F446BDFF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AF4E29-4235-46AB-BBBF-61EFD43517C8}" type="datetimeFigureOut">
              <a:rPr lang="en-US" smtClean="0"/>
              <a:t>3/6/2012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4FF04B-FE4D-4ABF-9443-2EC081A4859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[S12:F]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4FF04B-FE4D-4ABF-9443-2EC081A48592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[S12:F—prefix-&gt;infix]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4FF04B-FE4D-4ABF-9443-2EC081A48592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4E1C1-A8D4-F243-90F1-8F845F207A99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C9439-D993-124B-9FC1-8E789E8B69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4E1C1-A8D4-F243-90F1-8F845F207A99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C9439-D993-124B-9FC1-8E789E8B69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4E1C1-A8D4-F243-90F1-8F845F207A99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C9439-D993-124B-9FC1-8E789E8B69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4E1C1-A8D4-F243-90F1-8F845F207A99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C9439-D993-124B-9FC1-8E789E8B69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4E1C1-A8D4-F243-90F1-8F845F207A99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C9439-D993-124B-9FC1-8E789E8B69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4E1C1-A8D4-F243-90F1-8F845F207A99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C9439-D993-124B-9FC1-8E789E8B69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4E1C1-A8D4-F243-90F1-8F845F207A99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C9439-D993-124B-9FC1-8E789E8B69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4E1C1-A8D4-F243-90F1-8F845F207A99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C9439-D993-124B-9FC1-8E789E8B69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4E1C1-A8D4-F243-90F1-8F845F207A99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C9439-D993-124B-9FC1-8E789E8B69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4E1C1-A8D4-F243-90F1-8F845F207A99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C9439-D993-124B-9FC1-8E789E8B69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4E1C1-A8D4-F243-90F1-8F845F207A99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C9439-D993-124B-9FC1-8E789E8B69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A4E1C1-A8D4-F243-90F1-8F845F207A99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C9439-D993-124B-9FC1-8E789E8B697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215042"/>
          </a:xfrm>
        </p:spPr>
        <p:txBody>
          <a:bodyPr>
            <a:noAutofit/>
          </a:bodyPr>
          <a:lstStyle/>
          <a:p>
            <a:r>
              <a:rPr lang="en-US" sz="6000" dirty="0" smtClean="0"/>
              <a:t>Syntax Directed Translation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Syntax directed translation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6760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Yacc can do a simple kind of syntax directed translation from an input sentence to </a:t>
            </a:r>
            <a:r>
              <a:rPr lang="en-US" dirty="0"/>
              <a:t>C</a:t>
            </a:r>
            <a:r>
              <a:rPr lang="en-US" dirty="0" smtClean="0"/>
              <a:t> code</a:t>
            </a:r>
          </a:p>
          <a:p>
            <a:r>
              <a:rPr lang="en-US" dirty="0" smtClean="0"/>
              <a:t>We can also think of it as </a:t>
            </a:r>
            <a:r>
              <a:rPr lang="en-US" dirty="0" smtClean="0"/>
              <a:t>compilation</a:t>
            </a:r>
            <a:endParaRPr lang="en-US" dirty="0" smtClean="0"/>
          </a:p>
          <a:p>
            <a:r>
              <a:rPr lang="en-US" dirty="0" smtClean="0"/>
              <a:t>Each node in a parse tree produces a value</a:t>
            </a:r>
          </a:p>
          <a:p>
            <a:pPr lvl="1"/>
            <a:r>
              <a:rPr lang="en-US" dirty="0" smtClean="0"/>
              <a:t>That value depends on the type of the node</a:t>
            </a:r>
          </a:p>
          <a:p>
            <a:pPr lvl="1"/>
            <a:r>
              <a:rPr lang="en-US" dirty="0" smtClean="0"/>
              <a:t>And on the values produced by its children</a:t>
            </a:r>
          </a:p>
          <a:p>
            <a:r>
              <a:rPr lang="en-US" dirty="0" smtClean="0"/>
              <a:t>The value is usually produced by a </a:t>
            </a:r>
            <a:r>
              <a:rPr lang="en-US" i="1" dirty="0" smtClean="0"/>
              <a:t>rule</a:t>
            </a:r>
            <a:r>
              <a:rPr lang="en-US" dirty="0" smtClean="0"/>
              <a:t> associated with the node</a:t>
            </a:r>
          </a:p>
          <a:p>
            <a:r>
              <a:rPr lang="en-US" dirty="0" smtClean="0"/>
              <a:t>This is just the rules in Yacc, e.g.:</a:t>
            </a:r>
          </a:p>
          <a:p>
            <a:pPr lvl="1"/>
            <a:r>
              <a:rPr lang="en-US" dirty="0" smtClean="0"/>
              <a:t>{ $$ = $1 + $3; }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</a:t>
            </a:r>
            <a:r>
              <a:rPr lang="en-US" i="1" dirty="0" smtClean="0"/>
              <a:t>a</a:t>
            </a:r>
            <a:r>
              <a:rPr lang="en-US" dirty="0" smtClean="0"/>
              <a:t> == </a:t>
            </a:r>
            <a:r>
              <a:rPr lang="en-US" dirty="0" smtClean="0"/>
              <a:t>200 after this?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713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err="1" smtClean="0"/>
              <a:t>pcalc</a:t>
            </a:r>
            <a:r>
              <a:rPr lang="en-US" dirty="0" smtClean="0"/>
              <a:t>&gt; calc</a:t>
            </a:r>
          </a:p>
          <a:p>
            <a:pPr>
              <a:buNone/>
            </a:pPr>
            <a:r>
              <a:rPr lang="en-US" dirty="0" smtClean="0"/>
              <a:t>331 Calculator</a:t>
            </a:r>
          </a:p>
          <a:p>
            <a:pPr>
              <a:buNone/>
            </a:pPr>
            <a:r>
              <a:rPr lang="en-US" dirty="0" smtClean="0"/>
              <a:t>(type ? for help and . to exit)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&gt;&gt; </a:t>
            </a:r>
            <a:r>
              <a:rPr lang="en-US" dirty="0" smtClean="0"/>
              <a:t>a = 1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1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&gt;&gt; if 1 </a:t>
            </a:r>
            <a:r>
              <a:rPr lang="en-US" dirty="0" smtClean="0"/>
              <a:t>(a = 100</a:t>
            </a:r>
            <a:r>
              <a:rPr lang="en-US" dirty="0" smtClean="0"/>
              <a:t>)  </a:t>
            </a:r>
            <a:r>
              <a:rPr lang="en-US" dirty="0" smtClean="0"/>
              <a:t>(a = 200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100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&gt;&gt; a</a:t>
            </a:r>
          </a:p>
          <a:p>
            <a:pPr>
              <a:buNone/>
            </a:pPr>
            <a:r>
              <a:rPr lang="en-US" dirty="0" smtClean="0"/>
              <a:t>200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&gt;&gt;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734" y="5754271"/>
            <a:ext cx="8229600" cy="93258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dirty="0"/>
              <a:t>g</a:t>
            </a:r>
            <a:r>
              <a:rPr lang="en-US" dirty="0" smtClean="0"/>
              <a:t>rammar + input string =&gt; parse tree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6026462" y="1918801"/>
            <a:ext cx="547549" cy="5475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e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6026462" y="3155225"/>
            <a:ext cx="547549" cy="54754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3200" dirty="0" smtClean="0"/>
              <a:t>+</a:t>
            </a:r>
            <a:endParaRPr lang="en-US" sz="3200" dirty="0"/>
          </a:p>
        </p:txBody>
      </p:sp>
      <p:sp>
        <p:nvSpPr>
          <p:cNvPr id="7" name="Oval 6"/>
          <p:cNvSpPr/>
          <p:nvPr/>
        </p:nvSpPr>
        <p:spPr>
          <a:xfrm>
            <a:off x="4908897" y="3155225"/>
            <a:ext cx="547549" cy="5475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e</a:t>
            </a:r>
            <a:endParaRPr lang="en-US" sz="3200" dirty="0"/>
          </a:p>
        </p:txBody>
      </p:sp>
      <p:sp>
        <p:nvSpPr>
          <p:cNvPr id="8" name="Oval 7"/>
          <p:cNvSpPr/>
          <p:nvPr/>
        </p:nvSpPr>
        <p:spPr>
          <a:xfrm>
            <a:off x="7283737" y="3155225"/>
            <a:ext cx="547549" cy="5475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e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7283737" y="4372909"/>
            <a:ext cx="547549" cy="54754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>
            <a:noAutofit/>
          </a:bodyPr>
          <a:lstStyle/>
          <a:p>
            <a:pPr algn="ctr"/>
            <a:r>
              <a:rPr lang="en-US" sz="3200" dirty="0" smtClean="0"/>
              <a:t>a</a:t>
            </a:r>
            <a:endParaRPr lang="en-US" sz="3200" dirty="0"/>
          </a:p>
        </p:txBody>
      </p:sp>
      <p:sp>
        <p:nvSpPr>
          <p:cNvPr id="10" name="Rectangle 9"/>
          <p:cNvSpPr/>
          <p:nvPr/>
        </p:nvSpPr>
        <p:spPr>
          <a:xfrm>
            <a:off x="4908897" y="4646683"/>
            <a:ext cx="547549" cy="54754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>
            <a:noAutofit/>
          </a:bodyPr>
          <a:lstStyle/>
          <a:p>
            <a:pPr algn="ctr"/>
            <a:r>
              <a:rPr lang="en-US" sz="3200" dirty="0" smtClean="0"/>
              <a:t>*</a:t>
            </a:r>
            <a:endParaRPr lang="en-US" sz="3200" dirty="0"/>
          </a:p>
        </p:txBody>
      </p:sp>
      <p:sp>
        <p:nvSpPr>
          <p:cNvPr id="11" name="Rectangle 10"/>
          <p:cNvSpPr/>
          <p:nvPr/>
        </p:nvSpPr>
        <p:spPr>
          <a:xfrm>
            <a:off x="4061985" y="4646683"/>
            <a:ext cx="547549" cy="54754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>
            <a:noAutofit/>
          </a:bodyPr>
          <a:lstStyle/>
          <a:p>
            <a:pPr algn="ctr"/>
            <a:r>
              <a:rPr lang="en-US" sz="3200" dirty="0" smtClean="0"/>
              <a:t>1</a:t>
            </a:r>
            <a:endParaRPr lang="en-US" sz="3200" dirty="0"/>
          </a:p>
        </p:txBody>
      </p:sp>
      <p:sp>
        <p:nvSpPr>
          <p:cNvPr id="12" name="Rectangle 11"/>
          <p:cNvSpPr/>
          <p:nvPr/>
        </p:nvSpPr>
        <p:spPr>
          <a:xfrm>
            <a:off x="5752687" y="4646683"/>
            <a:ext cx="547549" cy="54754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>
            <a:noAutofit/>
          </a:bodyPr>
          <a:lstStyle/>
          <a:p>
            <a:pPr algn="ctr"/>
            <a:r>
              <a:rPr lang="en-US" sz="3200" dirty="0" smtClean="0"/>
              <a:t>2</a:t>
            </a:r>
            <a:endParaRPr lang="en-US" sz="3200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6300237" y="2466350"/>
            <a:ext cx="1271826" cy="6888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4" idx="4"/>
            <a:endCxn id="7" idx="0"/>
          </p:cNvCxnSpPr>
          <p:nvPr/>
        </p:nvCxnSpPr>
        <p:spPr>
          <a:xfrm rot="5400000">
            <a:off x="5397018" y="2252005"/>
            <a:ext cx="688875" cy="111756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4" idx="4"/>
            <a:endCxn id="6" idx="0"/>
          </p:cNvCxnSpPr>
          <p:nvPr/>
        </p:nvCxnSpPr>
        <p:spPr>
          <a:xfrm rot="5400000">
            <a:off x="5955800" y="2810787"/>
            <a:ext cx="688875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7" idx="4"/>
            <a:endCxn id="11" idx="0"/>
          </p:cNvCxnSpPr>
          <p:nvPr/>
        </p:nvCxnSpPr>
        <p:spPr>
          <a:xfrm rot="5400000">
            <a:off x="4287262" y="3751272"/>
            <a:ext cx="943909" cy="84691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7" idx="4"/>
            <a:endCxn id="10" idx="0"/>
          </p:cNvCxnSpPr>
          <p:nvPr/>
        </p:nvCxnSpPr>
        <p:spPr>
          <a:xfrm rot="5400000">
            <a:off x="4710718" y="4174728"/>
            <a:ext cx="94390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7" idx="4"/>
            <a:endCxn id="12" idx="0"/>
          </p:cNvCxnSpPr>
          <p:nvPr/>
        </p:nvCxnSpPr>
        <p:spPr>
          <a:xfrm rot="16200000" flipH="1">
            <a:off x="5132613" y="3752833"/>
            <a:ext cx="943909" cy="84379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8" idx="4"/>
            <a:endCxn id="9" idx="0"/>
          </p:cNvCxnSpPr>
          <p:nvPr/>
        </p:nvCxnSpPr>
        <p:spPr>
          <a:xfrm rot="5400000">
            <a:off x="7222445" y="4037841"/>
            <a:ext cx="670135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90125" y="2228671"/>
            <a:ext cx="3147015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err="1" smtClean="0"/>
              <a:t>e</a:t>
            </a:r>
            <a:r>
              <a:rPr lang="en-US" dirty="0" smtClean="0"/>
              <a:t>: </a:t>
            </a:r>
            <a:r>
              <a:rPr lang="en-US" dirty="0" err="1" smtClean="0"/>
              <a:t>e</a:t>
            </a:r>
            <a:r>
              <a:rPr lang="en-US" dirty="0" smtClean="0"/>
              <a:t> '+' </a:t>
            </a:r>
            <a:r>
              <a:rPr lang="en-US" dirty="0" err="1" smtClean="0"/>
              <a:t>e</a:t>
            </a:r>
            <a:r>
              <a:rPr lang="en-US" dirty="0" smtClean="0"/>
              <a:t>          {$$ = $1+$3;}</a:t>
            </a:r>
          </a:p>
          <a:p>
            <a:r>
              <a:rPr lang="en-US" dirty="0" smtClean="0"/>
              <a:t>    |</a:t>
            </a:r>
            <a:r>
              <a:rPr lang="en-US" dirty="0" err="1" smtClean="0"/>
              <a:t>e</a:t>
            </a:r>
            <a:r>
              <a:rPr lang="en-US" dirty="0" smtClean="0"/>
              <a:t> '*' </a:t>
            </a:r>
            <a:r>
              <a:rPr lang="en-US" dirty="0" err="1" smtClean="0"/>
              <a:t>e</a:t>
            </a:r>
            <a:r>
              <a:rPr lang="en-US" dirty="0" smtClean="0"/>
              <a:t>        {$$ = $1*$3;}</a:t>
            </a:r>
          </a:p>
          <a:p>
            <a:r>
              <a:rPr lang="en-US" dirty="0" smtClean="0"/>
              <a:t>    | NAME      {$$ = $1-&gt;value;}</a:t>
            </a:r>
          </a:p>
          <a:p>
            <a:r>
              <a:rPr lang="en-US" dirty="0" smtClean="0"/>
              <a:t>    | NUMBER {$$ = $1;}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90124" y="3702773"/>
            <a:ext cx="3147015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 * 2 + 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754271"/>
            <a:ext cx="9144000" cy="932589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dirty="0"/>
              <a:t>g</a:t>
            </a:r>
            <a:r>
              <a:rPr lang="en-US" dirty="0" smtClean="0"/>
              <a:t>rammar + input string =&gt; parse tree + annotations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6026462" y="1918801"/>
            <a:ext cx="547549" cy="5475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e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6026462" y="3155225"/>
            <a:ext cx="547549" cy="54754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3200" dirty="0" smtClean="0"/>
              <a:t>+</a:t>
            </a:r>
            <a:endParaRPr lang="en-US" sz="3200" dirty="0"/>
          </a:p>
        </p:txBody>
      </p:sp>
      <p:sp>
        <p:nvSpPr>
          <p:cNvPr id="7" name="Oval 6"/>
          <p:cNvSpPr/>
          <p:nvPr/>
        </p:nvSpPr>
        <p:spPr>
          <a:xfrm>
            <a:off x="4908897" y="3155225"/>
            <a:ext cx="547549" cy="5475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e</a:t>
            </a:r>
            <a:endParaRPr lang="en-US" sz="3200" dirty="0"/>
          </a:p>
        </p:txBody>
      </p:sp>
      <p:sp>
        <p:nvSpPr>
          <p:cNvPr id="8" name="Oval 7"/>
          <p:cNvSpPr/>
          <p:nvPr/>
        </p:nvSpPr>
        <p:spPr>
          <a:xfrm>
            <a:off x="7283737" y="3155225"/>
            <a:ext cx="547549" cy="5475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e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7283737" y="4372909"/>
            <a:ext cx="547549" cy="54754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>
            <a:noAutofit/>
          </a:bodyPr>
          <a:lstStyle/>
          <a:p>
            <a:pPr algn="ctr"/>
            <a:r>
              <a:rPr lang="en-US" sz="3200" dirty="0" smtClean="0"/>
              <a:t>a</a:t>
            </a:r>
            <a:endParaRPr lang="en-US" sz="3200" dirty="0"/>
          </a:p>
        </p:txBody>
      </p:sp>
      <p:sp>
        <p:nvSpPr>
          <p:cNvPr id="10" name="Rectangle 9"/>
          <p:cNvSpPr/>
          <p:nvPr/>
        </p:nvSpPr>
        <p:spPr>
          <a:xfrm>
            <a:off x="4908897" y="4646683"/>
            <a:ext cx="547549" cy="54754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>
            <a:noAutofit/>
          </a:bodyPr>
          <a:lstStyle/>
          <a:p>
            <a:pPr algn="ctr"/>
            <a:r>
              <a:rPr lang="en-US" sz="3200" dirty="0" smtClean="0"/>
              <a:t>*</a:t>
            </a:r>
            <a:endParaRPr lang="en-US" sz="3200" dirty="0"/>
          </a:p>
        </p:txBody>
      </p:sp>
      <p:sp>
        <p:nvSpPr>
          <p:cNvPr id="11" name="Rectangle 10"/>
          <p:cNvSpPr/>
          <p:nvPr/>
        </p:nvSpPr>
        <p:spPr>
          <a:xfrm>
            <a:off x="4061985" y="4646683"/>
            <a:ext cx="547549" cy="54754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>
            <a:noAutofit/>
          </a:bodyPr>
          <a:lstStyle/>
          <a:p>
            <a:pPr algn="ctr"/>
            <a:r>
              <a:rPr lang="en-US" sz="3200" dirty="0" smtClean="0"/>
              <a:t>1</a:t>
            </a:r>
            <a:endParaRPr lang="en-US" sz="3200" dirty="0"/>
          </a:p>
        </p:txBody>
      </p:sp>
      <p:sp>
        <p:nvSpPr>
          <p:cNvPr id="12" name="Rectangle 11"/>
          <p:cNvSpPr/>
          <p:nvPr/>
        </p:nvSpPr>
        <p:spPr>
          <a:xfrm>
            <a:off x="5752687" y="4646683"/>
            <a:ext cx="547549" cy="54754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>
            <a:noAutofit/>
          </a:bodyPr>
          <a:lstStyle/>
          <a:p>
            <a:pPr algn="ctr"/>
            <a:r>
              <a:rPr lang="en-US" sz="3200" dirty="0" smtClean="0"/>
              <a:t>2</a:t>
            </a:r>
            <a:endParaRPr lang="en-US" sz="3200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6300237" y="2466350"/>
            <a:ext cx="1271826" cy="6888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4" idx="4"/>
            <a:endCxn id="7" idx="0"/>
          </p:cNvCxnSpPr>
          <p:nvPr/>
        </p:nvCxnSpPr>
        <p:spPr>
          <a:xfrm rot="5400000">
            <a:off x="5397018" y="2252005"/>
            <a:ext cx="688875" cy="111756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4" idx="4"/>
            <a:endCxn id="6" idx="0"/>
          </p:cNvCxnSpPr>
          <p:nvPr/>
        </p:nvCxnSpPr>
        <p:spPr>
          <a:xfrm rot="5400000">
            <a:off x="5955800" y="2810787"/>
            <a:ext cx="688875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7" idx="4"/>
            <a:endCxn id="11" idx="0"/>
          </p:cNvCxnSpPr>
          <p:nvPr/>
        </p:nvCxnSpPr>
        <p:spPr>
          <a:xfrm rot="5400000">
            <a:off x="4287262" y="3751272"/>
            <a:ext cx="943909" cy="84691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7" idx="4"/>
            <a:endCxn id="10" idx="0"/>
          </p:cNvCxnSpPr>
          <p:nvPr/>
        </p:nvCxnSpPr>
        <p:spPr>
          <a:xfrm rot="5400000">
            <a:off x="4710718" y="4174728"/>
            <a:ext cx="94390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7" idx="4"/>
            <a:endCxn id="12" idx="0"/>
          </p:cNvCxnSpPr>
          <p:nvPr/>
        </p:nvCxnSpPr>
        <p:spPr>
          <a:xfrm rot="16200000" flipH="1">
            <a:off x="5132613" y="3752833"/>
            <a:ext cx="943909" cy="84379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8" idx="4"/>
            <a:endCxn id="9" idx="0"/>
          </p:cNvCxnSpPr>
          <p:nvPr/>
        </p:nvCxnSpPr>
        <p:spPr>
          <a:xfrm rot="5400000">
            <a:off x="7222445" y="4037841"/>
            <a:ext cx="670135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90125" y="2228671"/>
            <a:ext cx="3147015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err="1" smtClean="0"/>
              <a:t>e</a:t>
            </a:r>
            <a:r>
              <a:rPr lang="en-US" dirty="0" smtClean="0"/>
              <a:t>: </a:t>
            </a:r>
            <a:r>
              <a:rPr lang="en-US" dirty="0" err="1" smtClean="0"/>
              <a:t>e</a:t>
            </a:r>
            <a:r>
              <a:rPr lang="en-US" dirty="0" smtClean="0"/>
              <a:t> '+' </a:t>
            </a:r>
            <a:r>
              <a:rPr lang="en-US" dirty="0" err="1" smtClean="0"/>
              <a:t>e</a:t>
            </a:r>
            <a:r>
              <a:rPr lang="en-US" dirty="0" smtClean="0"/>
              <a:t>          {$$ = $1+$3;}</a:t>
            </a:r>
          </a:p>
          <a:p>
            <a:r>
              <a:rPr lang="en-US" dirty="0" smtClean="0"/>
              <a:t>    |</a:t>
            </a:r>
            <a:r>
              <a:rPr lang="en-US" dirty="0" err="1" smtClean="0"/>
              <a:t>e</a:t>
            </a:r>
            <a:r>
              <a:rPr lang="en-US" dirty="0" smtClean="0"/>
              <a:t> '*' </a:t>
            </a:r>
            <a:r>
              <a:rPr lang="en-US" dirty="0" err="1" smtClean="0"/>
              <a:t>e</a:t>
            </a:r>
            <a:r>
              <a:rPr lang="en-US" dirty="0" smtClean="0"/>
              <a:t>        {$$ = $1*$3;}</a:t>
            </a:r>
          </a:p>
          <a:p>
            <a:r>
              <a:rPr lang="en-US" dirty="0" smtClean="0"/>
              <a:t>    | NAME      {$$ = $1-&gt;value;}</a:t>
            </a:r>
          </a:p>
          <a:p>
            <a:r>
              <a:rPr lang="en-US" dirty="0" smtClean="0"/>
              <a:t>    | NUMBER {$$ = $1;}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90124" y="3702773"/>
            <a:ext cx="3147015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 * 2 + a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666344" y="2044005"/>
            <a:ext cx="1220932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$$ = $1+$3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960946" y="2785893"/>
            <a:ext cx="1220932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$$ = $1*$3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7405657" y="2786687"/>
            <a:ext cx="1558164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$$ = $1-&gt;value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4189060" y="5283339"/>
            <a:ext cx="301660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5904542" y="5283339"/>
            <a:ext cx="301660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7052205" y="5058033"/>
            <a:ext cx="1278996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a’s</a:t>
            </a:r>
            <a:r>
              <a:rPr lang="en-US" dirty="0" smtClean="0"/>
              <a:t> symbol table entry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754271"/>
            <a:ext cx="9144000" cy="932589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dirty="0" smtClean="0"/>
              <a:t>Do a post order traversal of the annotated parse tree to determine the execution order of the nodes.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6026462" y="1918801"/>
            <a:ext cx="547549" cy="5475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e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6026462" y="3155225"/>
            <a:ext cx="547549" cy="54754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3200" dirty="0" smtClean="0"/>
              <a:t>+</a:t>
            </a:r>
            <a:endParaRPr lang="en-US" sz="3200" dirty="0"/>
          </a:p>
        </p:txBody>
      </p:sp>
      <p:sp>
        <p:nvSpPr>
          <p:cNvPr id="7" name="Oval 6"/>
          <p:cNvSpPr/>
          <p:nvPr/>
        </p:nvSpPr>
        <p:spPr>
          <a:xfrm>
            <a:off x="4908897" y="3155225"/>
            <a:ext cx="547549" cy="5475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e</a:t>
            </a:r>
            <a:endParaRPr lang="en-US" sz="3200" dirty="0"/>
          </a:p>
        </p:txBody>
      </p:sp>
      <p:sp>
        <p:nvSpPr>
          <p:cNvPr id="8" name="Oval 7"/>
          <p:cNvSpPr/>
          <p:nvPr/>
        </p:nvSpPr>
        <p:spPr>
          <a:xfrm>
            <a:off x="7283737" y="3155225"/>
            <a:ext cx="547549" cy="5475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e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7283737" y="4372909"/>
            <a:ext cx="547549" cy="54754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>
            <a:noAutofit/>
          </a:bodyPr>
          <a:lstStyle/>
          <a:p>
            <a:pPr algn="ctr"/>
            <a:r>
              <a:rPr lang="en-US" sz="3200" dirty="0" smtClean="0"/>
              <a:t>a</a:t>
            </a:r>
            <a:endParaRPr lang="en-US" sz="3200" dirty="0"/>
          </a:p>
        </p:txBody>
      </p:sp>
      <p:sp>
        <p:nvSpPr>
          <p:cNvPr id="10" name="Rectangle 9"/>
          <p:cNvSpPr/>
          <p:nvPr/>
        </p:nvSpPr>
        <p:spPr>
          <a:xfrm>
            <a:off x="4908897" y="4646683"/>
            <a:ext cx="547549" cy="54754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>
            <a:noAutofit/>
          </a:bodyPr>
          <a:lstStyle/>
          <a:p>
            <a:pPr algn="ctr"/>
            <a:r>
              <a:rPr lang="en-US" sz="3200" dirty="0" smtClean="0"/>
              <a:t>*</a:t>
            </a:r>
            <a:endParaRPr lang="en-US" sz="3200" dirty="0"/>
          </a:p>
        </p:txBody>
      </p:sp>
      <p:sp>
        <p:nvSpPr>
          <p:cNvPr id="11" name="Rectangle 10"/>
          <p:cNvSpPr/>
          <p:nvPr/>
        </p:nvSpPr>
        <p:spPr>
          <a:xfrm>
            <a:off x="4061985" y="4646683"/>
            <a:ext cx="547549" cy="54754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>
            <a:noAutofit/>
          </a:bodyPr>
          <a:lstStyle/>
          <a:p>
            <a:pPr algn="ctr"/>
            <a:r>
              <a:rPr lang="en-US" sz="3200" dirty="0" smtClean="0"/>
              <a:t>1</a:t>
            </a:r>
            <a:endParaRPr lang="en-US" sz="3200" dirty="0"/>
          </a:p>
        </p:txBody>
      </p:sp>
      <p:sp>
        <p:nvSpPr>
          <p:cNvPr id="12" name="Rectangle 11"/>
          <p:cNvSpPr/>
          <p:nvPr/>
        </p:nvSpPr>
        <p:spPr>
          <a:xfrm>
            <a:off x="5752687" y="4646683"/>
            <a:ext cx="547549" cy="54754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>
            <a:noAutofit/>
          </a:bodyPr>
          <a:lstStyle/>
          <a:p>
            <a:pPr algn="ctr"/>
            <a:r>
              <a:rPr lang="en-US" sz="3200" dirty="0" smtClean="0"/>
              <a:t>2</a:t>
            </a:r>
            <a:endParaRPr lang="en-US" sz="3200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6300237" y="2466350"/>
            <a:ext cx="1271826" cy="6888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4" idx="4"/>
            <a:endCxn id="7" idx="0"/>
          </p:cNvCxnSpPr>
          <p:nvPr/>
        </p:nvCxnSpPr>
        <p:spPr>
          <a:xfrm rot="5400000">
            <a:off x="5397018" y="2252005"/>
            <a:ext cx="688875" cy="111756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4" idx="4"/>
            <a:endCxn id="6" idx="0"/>
          </p:cNvCxnSpPr>
          <p:nvPr/>
        </p:nvCxnSpPr>
        <p:spPr>
          <a:xfrm rot="5400000">
            <a:off x="5955800" y="2810787"/>
            <a:ext cx="688875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7" idx="4"/>
            <a:endCxn id="11" idx="0"/>
          </p:cNvCxnSpPr>
          <p:nvPr/>
        </p:nvCxnSpPr>
        <p:spPr>
          <a:xfrm rot="5400000">
            <a:off x="4287262" y="3751272"/>
            <a:ext cx="943909" cy="84691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7" idx="4"/>
            <a:endCxn id="10" idx="0"/>
          </p:cNvCxnSpPr>
          <p:nvPr/>
        </p:nvCxnSpPr>
        <p:spPr>
          <a:xfrm rot="5400000">
            <a:off x="4710718" y="4174728"/>
            <a:ext cx="94390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7" idx="4"/>
            <a:endCxn id="12" idx="0"/>
          </p:cNvCxnSpPr>
          <p:nvPr/>
        </p:nvCxnSpPr>
        <p:spPr>
          <a:xfrm rot="16200000" flipH="1">
            <a:off x="5132613" y="3752833"/>
            <a:ext cx="943909" cy="84379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8" idx="4"/>
            <a:endCxn id="9" idx="0"/>
          </p:cNvCxnSpPr>
          <p:nvPr/>
        </p:nvCxnSpPr>
        <p:spPr>
          <a:xfrm rot="5400000">
            <a:off x="7222445" y="4037841"/>
            <a:ext cx="670135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90125" y="2228671"/>
            <a:ext cx="3147015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err="1" smtClean="0"/>
              <a:t>e</a:t>
            </a:r>
            <a:r>
              <a:rPr lang="en-US" dirty="0" smtClean="0"/>
              <a:t>: </a:t>
            </a:r>
            <a:r>
              <a:rPr lang="en-US" dirty="0" err="1" smtClean="0"/>
              <a:t>e</a:t>
            </a:r>
            <a:r>
              <a:rPr lang="en-US" dirty="0" smtClean="0"/>
              <a:t> '+' </a:t>
            </a:r>
            <a:r>
              <a:rPr lang="en-US" dirty="0" err="1" smtClean="0"/>
              <a:t>e</a:t>
            </a:r>
            <a:r>
              <a:rPr lang="en-US" dirty="0" smtClean="0"/>
              <a:t>          {$$ = $1+$3;}</a:t>
            </a:r>
          </a:p>
          <a:p>
            <a:r>
              <a:rPr lang="en-US" dirty="0" smtClean="0"/>
              <a:t>    |</a:t>
            </a:r>
            <a:r>
              <a:rPr lang="en-US" dirty="0" err="1" smtClean="0"/>
              <a:t>e</a:t>
            </a:r>
            <a:r>
              <a:rPr lang="en-US" dirty="0" smtClean="0"/>
              <a:t> '*' </a:t>
            </a:r>
            <a:r>
              <a:rPr lang="en-US" dirty="0" err="1" smtClean="0"/>
              <a:t>e</a:t>
            </a:r>
            <a:r>
              <a:rPr lang="en-US" dirty="0" smtClean="0"/>
              <a:t>        {$$ = $1*$3;}</a:t>
            </a:r>
          </a:p>
          <a:p>
            <a:r>
              <a:rPr lang="en-US" dirty="0" smtClean="0"/>
              <a:t>    | NAME      {$$ = $1-&gt;value;}</a:t>
            </a:r>
          </a:p>
          <a:p>
            <a:r>
              <a:rPr lang="en-US" dirty="0" smtClean="0"/>
              <a:t>    | NUMBER {$$ = $1;}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90124" y="3702773"/>
            <a:ext cx="3147015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 * 2 + a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666344" y="2044005"/>
            <a:ext cx="1220932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$$ = $1+$3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960946" y="2785893"/>
            <a:ext cx="1220932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$$ = $1*$3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7405657" y="2786687"/>
            <a:ext cx="1558164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$$ = $1-&gt;value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4189060" y="5283339"/>
            <a:ext cx="301660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5904542" y="5283339"/>
            <a:ext cx="301660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7052205" y="5058033"/>
            <a:ext cx="1278996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a’s</a:t>
            </a:r>
            <a:r>
              <a:rPr lang="en-US" dirty="0" smtClean="0"/>
              <a:t> symbol table entry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556" y="5079633"/>
            <a:ext cx="8684444" cy="1505307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If evaluates all three </a:t>
            </a:r>
            <a:r>
              <a:rPr lang="en-US" sz="2800" dirty="0" err="1" smtClean="0"/>
              <a:t>args</a:t>
            </a:r>
            <a:r>
              <a:rPr lang="en-US" sz="2800" dirty="0" smtClean="0"/>
              <a:t> and selects the value to return</a:t>
            </a:r>
          </a:p>
          <a:p>
            <a:r>
              <a:rPr lang="en-US" sz="2800" dirty="0" smtClean="0"/>
              <a:t>Evaluation is bottom up, left to right</a:t>
            </a:r>
          </a:p>
          <a:p>
            <a:r>
              <a:rPr lang="en-US" sz="2800" dirty="0" smtClean="0"/>
              <a:t>Watch out for side effects!</a:t>
            </a:r>
            <a:endParaRPr lang="en-US" sz="2800" dirty="0"/>
          </a:p>
        </p:txBody>
      </p:sp>
      <p:sp>
        <p:nvSpPr>
          <p:cNvPr id="4" name="Oval 3"/>
          <p:cNvSpPr/>
          <p:nvPr/>
        </p:nvSpPr>
        <p:spPr>
          <a:xfrm>
            <a:off x="4298225" y="1417638"/>
            <a:ext cx="547549" cy="5475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e</a:t>
            </a:r>
            <a:endParaRPr lang="en-US" sz="3200" dirty="0"/>
          </a:p>
        </p:txBody>
      </p:sp>
      <p:cxnSp>
        <p:nvCxnSpPr>
          <p:cNvPr id="12" name="Straight Connector 11"/>
          <p:cNvCxnSpPr>
            <a:stCxn id="4" idx="4"/>
            <a:endCxn id="22" idx="0"/>
          </p:cNvCxnSpPr>
          <p:nvPr/>
        </p:nvCxnSpPr>
        <p:spPr>
          <a:xfrm rot="16200000" flipH="1">
            <a:off x="5474040" y="1063146"/>
            <a:ext cx="828566" cy="263264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4" idx="4"/>
            <a:endCxn id="6" idx="0"/>
          </p:cNvCxnSpPr>
          <p:nvPr/>
        </p:nvCxnSpPr>
        <p:spPr>
          <a:xfrm rot="16200000" flipH="1">
            <a:off x="4158497" y="2378689"/>
            <a:ext cx="828566" cy="156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/>
        </p:nvGrpSpPr>
        <p:grpSpPr>
          <a:xfrm>
            <a:off x="3452874" y="2793753"/>
            <a:ext cx="2238251" cy="2039007"/>
            <a:chOff x="2333748" y="2654062"/>
            <a:chExt cx="2238251" cy="2039007"/>
          </a:xfrm>
        </p:grpSpPr>
        <p:sp>
          <p:nvSpPr>
            <p:cNvPr id="6" name="Oval 5"/>
            <p:cNvSpPr/>
            <p:nvPr/>
          </p:nvSpPr>
          <p:spPr>
            <a:xfrm>
              <a:off x="3180660" y="2654062"/>
              <a:ext cx="547549" cy="547549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err="1" smtClean="0"/>
                <a:t>e</a:t>
              </a:r>
              <a:endParaRPr lang="en-US" sz="320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180660" y="4145520"/>
              <a:ext cx="547549" cy="547549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>
              <a:noAutofit/>
            </a:bodyPr>
            <a:lstStyle/>
            <a:p>
              <a:pPr algn="ctr"/>
              <a:r>
                <a:rPr lang="en-US" sz="3200" dirty="0"/>
                <a:t>=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333748" y="4145520"/>
              <a:ext cx="547549" cy="547549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>
              <a:noAutofit/>
            </a:bodyPr>
            <a:lstStyle/>
            <a:p>
              <a:pPr algn="ctr"/>
              <a:r>
                <a:rPr lang="en-US" sz="3200" dirty="0"/>
                <a:t>a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024450" y="4145520"/>
              <a:ext cx="547549" cy="547549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>
              <a:noAutofit/>
            </a:bodyPr>
            <a:lstStyle/>
            <a:p>
              <a:pPr algn="ctr"/>
              <a:r>
                <a:rPr lang="en-US" sz="3200" dirty="0"/>
                <a:t>1</a:t>
              </a:r>
            </a:p>
          </p:txBody>
        </p:sp>
        <p:cxnSp>
          <p:nvCxnSpPr>
            <p:cNvPr id="15" name="Straight Connector 14"/>
            <p:cNvCxnSpPr>
              <a:stCxn id="6" idx="4"/>
              <a:endCxn id="10" idx="0"/>
            </p:cNvCxnSpPr>
            <p:nvPr/>
          </p:nvCxnSpPr>
          <p:spPr>
            <a:xfrm rot="5400000">
              <a:off x="2559025" y="3250109"/>
              <a:ext cx="943909" cy="84691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6" idx="4"/>
              <a:endCxn id="9" idx="0"/>
            </p:cNvCxnSpPr>
            <p:nvPr/>
          </p:nvCxnSpPr>
          <p:spPr>
            <a:xfrm rot="5400000">
              <a:off x="2982481" y="3673565"/>
              <a:ext cx="943909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6" idx="4"/>
              <a:endCxn id="11" idx="0"/>
            </p:cNvCxnSpPr>
            <p:nvPr/>
          </p:nvCxnSpPr>
          <p:spPr>
            <a:xfrm rot="16200000" flipH="1">
              <a:off x="3404376" y="3251670"/>
              <a:ext cx="943909" cy="84379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6083960" y="2793753"/>
            <a:ext cx="2238251" cy="2039007"/>
            <a:chOff x="2333748" y="2654062"/>
            <a:chExt cx="2238251" cy="2039007"/>
          </a:xfrm>
        </p:grpSpPr>
        <p:sp>
          <p:nvSpPr>
            <p:cNvPr id="22" name="Oval 21"/>
            <p:cNvSpPr/>
            <p:nvPr/>
          </p:nvSpPr>
          <p:spPr>
            <a:xfrm>
              <a:off x="3180660" y="2654062"/>
              <a:ext cx="547549" cy="547549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err="1" smtClean="0"/>
                <a:t>e</a:t>
              </a:r>
              <a:endParaRPr lang="en-US" sz="3200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180660" y="4145520"/>
              <a:ext cx="547549" cy="547549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>
              <a:noAutofit/>
            </a:bodyPr>
            <a:lstStyle/>
            <a:p>
              <a:pPr algn="ctr"/>
              <a:r>
                <a:rPr lang="en-US" sz="3200" dirty="0"/>
                <a:t>=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333748" y="4145520"/>
              <a:ext cx="547549" cy="547549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>
              <a:noAutofit/>
            </a:bodyPr>
            <a:lstStyle/>
            <a:p>
              <a:pPr algn="ctr"/>
              <a:r>
                <a:rPr lang="en-US" sz="3200" dirty="0"/>
                <a:t>a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024450" y="4145520"/>
              <a:ext cx="547549" cy="547549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>
              <a:noAutofit/>
            </a:bodyPr>
            <a:lstStyle/>
            <a:p>
              <a:pPr algn="ctr"/>
              <a:r>
                <a:rPr lang="en-US" sz="3200" dirty="0" smtClean="0"/>
                <a:t>2</a:t>
              </a:r>
              <a:endParaRPr lang="en-US" sz="3200" dirty="0"/>
            </a:p>
          </p:txBody>
        </p:sp>
        <p:cxnSp>
          <p:nvCxnSpPr>
            <p:cNvPr id="26" name="Straight Connector 25"/>
            <p:cNvCxnSpPr>
              <a:stCxn id="22" idx="4"/>
              <a:endCxn id="24" idx="0"/>
            </p:cNvCxnSpPr>
            <p:nvPr/>
          </p:nvCxnSpPr>
          <p:spPr>
            <a:xfrm rot="5400000">
              <a:off x="2559025" y="3250109"/>
              <a:ext cx="943909" cy="84691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22" idx="4"/>
              <a:endCxn id="23" idx="0"/>
            </p:cNvCxnSpPr>
            <p:nvPr/>
          </p:nvCxnSpPr>
          <p:spPr>
            <a:xfrm rot="5400000">
              <a:off x="2982481" y="3673565"/>
              <a:ext cx="943909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22" idx="4"/>
              <a:endCxn id="25" idx="0"/>
            </p:cNvCxnSpPr>
            <p:nvPr/>
          </p:nvCxnSpPr>
          <p:spPr>
            <a:xfrm rot="16200000" flipH="1">
              <a:off x="3404376" y="3251670"/>
              <a:ext cx="943909" cy="84379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Rectangle 31"/>
          <p:cNvSpPr/>
          <p:nvPr/>
        </p:nvSpPr>
        <p:spPr>
          <a:xfrm>
            <a:off x="2591418" y="2793752"/>
            <a:ext cx="547549" cy="54754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>
            <a:noAutofit/>
          </a:bodyPr>
          <a:lstStyle/>
          <a:p>
            <a:pPr algn="ctr"/>
            <a:r>
              <a:rPr lang="en-US" sz="3200" dirty="0" smtClean="0"/>
              <a:t>1</a:t>
            </a:r>
            <a:endParaRPr lang="en-US" sz="3200" dirty="0"/>
          </a:p>
        </p:txBody>
      </p:sp>
      <p:sp>
        <p:nvSpPr>
          <p:cNvPr id="33" name="Rectangle 32"/>
          <p:cNvSpPr/>
          <p:nvPr/>
        </p:nvSpPr>
        <p:spPr>
          <a:xfrm>
            <a:off x="1311367" y="2793752"/>
            <a:ext cx="547549" cy="54754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>
            <a:noAutofit/>
          </a:bodyPr>
          <a:lstStyle/>
          <a:p>
            <a:pPr algn="ctr"/>
            <a:r>
              <a:rPr lang="en-US" sz="3200" dirty="0" smtClean="0"/>
              <a:t>if</a:t>
            </a:r>
            <a:endParaRPr lang="en-US" sz="3200" dirty="0"/>
          </a:p>
        </p:txBody>
      </p:sp>
      <p:cxnSp>
        <p:nvCxnSpPr>
          <p:cNvPr id="35" name="Straight Connector 34"/>
          <p:cNvCxnSpPr>
            <a:stCxn id="4" idx="4"/>
            <a:endCxn id="33" idx="0"/>
          </p:cNvCxnSpPr>
          <p:nvPr/>
        </p:nvCxnSpPr>
        <p:spPr>
          <a:xfrm rot="5400000">
            <a:off x="2664289" y="886040"/>
            <a:ext cx="828565" cy="298685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4" idx="4"/>
            <a:endCxn id="32" idx="0"/>
          </p:cNvCxnSpPr>
          <p:nvPr/>
        </p:nvCxnSpPr>
        <p:spPr>
          <a:xfrm rot="5400000">
            <a:off x="3304315" y="1526066"/>
            <a:ext cx="828565" cy="170680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941743" y="1302419"/>
            <a:ext cx="2553178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if ($2) $$=$3; else $$=$4;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2099505" y="3429000"/>
            <a:ext cx="2316823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$1-&gt;value = $3; $$=$3;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6083960" y="2424421"/>
            <a:ext cx="2316823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$1-&gt;value = $3; $$=$3;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1008</TotalTime>
  <Words>466</Words>
  <Application>Microsoft Office PowerPoint</Application>
  <PresentationFormat>On-screen Show (4:3)</PresentationFormat>
  <Paragraphs>104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Syntax Directed Translation</vt:lpstr>
      <vt:lpstr>Syntax directed translation</vt:lpstr>
      <vt:lpstr>Why is a == 200 after this?</vt:lpstr>
      <vt:lpstr>Example</vt:lpstr>
      <vt:lpstr>Example</vt:lpstr>
      <vt:lpstr>Example</vt:lpstr>
      <vt:lpstr>Conditionals</vt:lpstr>
    </vt:vector>
  </TitlesOfParts>
  <Company>UMBC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Syntax Directed Translation</dc:title>
  <dc:creator>tim finin</dc:creator>
  <cp:lastModifiedBy>John Y. Park</cp:lastModifiedBy>
  <cp:revision>3</cp:revision>
  <cp:lastPrinted>2011-10-17T16:25:40Z</cp:lastPrinted>
  <dcterms:created xsi:type="dcterms:W3CDTF">2011-10-17T04:26:13Z</dcterms:created>
  <dcterms:modified xsi:type="dcterms:W3CDTF">2012-03-06T19:02:17Z</dcterms:modified>
</cp:coreProperties>
</file>