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56" r:id="rId2"/>
    <p:sldId id="257" r:id="rId3"/>
    <p:sldId id="266" r:id="rId4"/>
    <p:sldId id="267" r:id="rId5"/>
    <p:sldId id="258" r:id="rId6"/>
    <p:sldId id="259" r:id="rId7"/>
    <p:sldId id="260" r:id="rId8"/>
    <p:sldId id="268" r:id="rId9"/>
    <p:sldId id="261" r:id="rId10"/>
    <p:sldId id="262" r:id="rId11"/>
    <p:sldId id="264" r:id="rId12"/>
    <p:sldId id="265" r:id="rId13"/>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clrMode="gray" frameSlides="1"/>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117" d="100"/>
          <a:sy n="117" d="100"/>
        </p:scale>
        <p:origin x="-174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5BC684AD-140F-324F-B171-EF657401C021}" type="datetimeFigureOut">
              <a:rPr lang="en-US" smtClean="0"/>
              <a:t>12/17/11</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42CC6879-A648-0F46-8794-DCFE694E4AEB}" type="slidenum">
              <a:rPr lang="en-US" smtClean="0"/>
              <a:t>‹#›</a:t>
            </a:fld>
            <a:endParaRPr lang="en-US"/>
          </a:p>
        </p:txBody>
      </p:sp>
    </p:spTree>
    <p:extLst>
      <p:ext uri="{BB962C8B-B14F-4D97-AF65-F5344CB8AC3E}">
        <p14:creationId xmlns:p14="http://schemas.microsoft.com/office/powerpoint/2010/main" val="16174611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B4219BD1-4C46-774B-92C4-6CC1F79DAE83}" type="datetimeFigureOut">
              <a:rPr lang="en-US" smtClean="0"/>
              <a:pPr/>
              <a:t>12/17/11</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62DE53F7-3A63-4247-AF26-54FEF2A66E6B}" type="slidenum">
              <a:rPr lang="en-US" smtClean="0"/>
              <a:pPr/>
              <a:t>‹#›</a:t>
            </a:fld>
            <a:endParaRPr lang="en-US"/>
          </a:p>
        </p:txBody>
      </p:sp>
    </p:spTree>
    <p:extLst>
      <p:ext uri="{BB962C8B-B14F-4D97-AF65-F5344CB8AC3E}">
        <p14:creationId xmlns:p14="http://schemas.microsoft.com/office/powerpoint/2010/main" val="156240228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Everyone except about six people put down that this defined an even number of </a:t>
            </a:r>
            <a:r>
              <a:rPr lang="en-US" dirty="0" err="1" smtClean="0"/>
              <a:t>a's</a:t>
            </a:r>
            <a:r>
              <a:rPr lang="en-US" dirty="0" smtClean="0"/>
              <a:t> whereas it defines an odd number of </a:t>
            </a:r>
            <a:r>
              <a:rPr lang="en-US" dirty="0" err="1" smtClean="0"/>
              <a:t>a's</a:t>
            </a:r>
            <a:r>
              <a:rPr lang="en-US" dirty="0" smtClean="0"/>
              <a:t> </a:t>
            </a:r>
            <a:endParaRPr lang="en-US" dirty="0"/>
          </a:p>
        </p:txBody>
      </p:sp>
      <p:sp>
        <p:nvSpPr>
          <p:cNvPr id="4" name="Slide Number Placeholder 3"/>
          <p:cNvSpPr>
            <a:spLocks noGrp="1"/>
          </p:cNvSpPr>
          <p:nvPr>
            <p:ph type="sldNum" sz="quarter" idx="10"/>
          </p:nvPr>
        </p:nvSpPr>
        <p:spPr/>
        <p:txBody>
          <a:bodyPr/>
          <a:lstStyle/>
          <a:p>
            <a:fld id="{62DE53F7-3A63-4247-AF26-54FEF2A66E6B}" type="slidenum">
              <a:rPr lang="en-US" smtClean="0"/>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Hardly anyone in the class got this one right , it defines a palindrome </a:t>
            </a:r>
            <a:endParaRPr lang="en-US" dirty="0"/>
          </a:p>
        </p:txBody>
      </p:sp>
      <p:sp>
        <p:nvSpPr>
          <p:cNvPr id="4" name="Slide Number Placeholder 3"/>
          <p:cNvSpPr>
            <a:spLocks noGrp="1"/>
          </p:cNvSpPr>
          <p:nvPr>
            <p:ph type="sldNum" sz="quarter" idx="10"/>
          </p:nvPr>
        </p:nvSpPr>
        <p:spPr/>
        <p:txBody>
          <a:bodyPr/>
          <a:lstStyle/>
          <a:p>
            <a:fld id="{62DE53F7-3A63-4247-AF26-54FEF2A66E6B}"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Most people got the if part, but missed the while part </a:t>
            </a:r>
            <a:endParaRPr lang="en-US" dirty="0"/>
          </a:p>
        </p:txBody>
      </p:sp>
      <p:sp>
        <p:nvSpPr>
          <p:cNvPr id="4" name="Slide Number Placeholder 3"/>
          <p:cNvSpPr>
            <a:spLocks noGrp="1"/>
          </p:cNvSpPr>
          <p:nvPr>
            <p:ph type="sldNum" sz="quarter" idx="10"/>
          </p:nvPr>
        </p:nvSpPr>
        <p:spPr/>
        <p:txBody>
          <a:bodyPr/>
          <a:lstStyle/>
          <a:p>
            <a:fld id="{62DE53F7-3A63-4247-AF26-54FEF2A66E6B}" type="slidenum">
              <a:rPr lang="en-US" smtClean="0"/>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class is clueless when it comes to </a:t>
            </a:r>
            <a:r>
              <a:rPr lang="en-US" dirty="0" err="1" smtClean="0"/>
              <a:t>DFAs</a:t>
            </a:r>
            <a:r>
              <a:rPr lang="en-US" dirty="0" smtClean="0"/>
              <a:t>. So many people don't have accepting states, use </a:t>
            </a:r>
            <a:r>
              <a:rPr lang="en-US" dirty="0" err="1" smtClean="0"/>
              <a:t>NFAs</a:t>
            </a:r>
            <a:r>
              <a:rPr lang="en-US" dirty="0" smtClean="0"/>
              <a:t>, or other things. I think this was the one half the class accepted integers, and those that did not accepted numbers with a period but not with a decimal part. </a:t>
            </a:r>
            <a:endParaRPr lang="en-US" dirty="0"/>
          </a:p>
        </p:txBody>
      </p:sp>
      <p:sp>
        <p:nvSpPr>
          <p:cNvPr id="4" name="Slide Number Placeholder 3"/>
          <p:cNvSpPr>
            <a:spLocks noGrp="1"/>
          </p:cNvSpPr>
          <p:nvPr>
            <p:ph type="sldNum" sz="quarter" idx="10"/>
          </p:nvPr>
        </p:nvSpPr>
        <p:spPr/>
        <p:txBody>
          <a:bodyPr/>
          <a:lstStyle/>
          <a:p>
            <a:fld id="{62DE53F7-3A63-4247-AF26-54FEF2A66E6B}" type="slidenum">
              <a:rPr lang="en-US" smtClean="0"/>
              <a:pPr/>
              <a:t>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Although the answer is (car (car (cdr (car </a:t>
            </a:r>
            <a:r>
              <a:rPr lang="en-US" dirty="0" err="1" smtClean="0"/>
              <a:t>x</a:t>
            </a:r>
            <a:r>
              <a:rPr lang="en-US" dirty="0" smtClean="0"/>
              <a:t>))))), most people put</a:t>
            </a:r>
          </a:p>
          <a:p>
            <a:r>
              <a:rPr lang="en-US" dirty="0" smtClean="0"/>
              <a:t>(car (cdr (car </a:t>
            </a:r>
            <a:r>
              <a:rPr lang="en-US" dirty="0" err="1" smtClean="0"/>
              <a:t>x</a:t>
            </a:r>
            <a:r>
              <a:rPr lang="en-US" dirty="0" smtClean="0"/>
              <a:t>)))).  The problem is (cdr '(1 2)) is '(2), whereas it</a:t>
            </a:r>
          </a:p>
          <a:p>
            <a:r>
              <a:rPr lang="en-US" dirty="0" smtClean="0"/>
              <a:t>feels like it should be 2.  Both </a:t>
            </a:r>
            <a:r>
              <a:rPr lang="en-US" dirty="0" err="1" smtClean="0"/>
              <a:t>Rania</a:t>
            </a:r>
            <a:r>
              <a:rPr lang="en-US" dirty="0" smtClean="0"/>
              <a:t> and  I made this mistake</a:t>
            </a:r>
          </a:p>
          <a:p>
            <a:r>
              <a:rPr lang="en-US" dirty="0" smtClean="0"/>
              <a:t>initially looking at it as well.</a:t>
            </a:r>
          </a:p>
        </p:txBody>
      </p:sp>
      <p:sp>
        <p:nvSpPr>
          <p:cNvPr id="4" name="Slide Number Placeholder 3"/>
          <p:cNvSpPr>
            <a:spLocks noGrp="1"/>
          </p:cNvSpPr>
          <p:nvPr>
            <p:ph type="sldNum" sz="quarter" idx="10"/>
          </p:nvPr>
        </p:nvSpPr>
        <p:spPr/>
        <p:txBody>
          <a:bodyPr/>
          <a:lstStyle/>
          <a:p>
            <a:fld id="{62DE53F7-3A63-4247-AF26-54FEF2A66E6B}"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 </a:t>
            </a:r>
          </a:p>
          <a:p>
            <a:pPr marL="0" indent="0">
              <a:buNone/>
            </a:pPr>
            <a:r>
              <a:rPr lang="en-US" sz="1200" dirty="0" smtClean="0"/>
              <a:t>((1 2 3) (2 3) (3)) </a:t>
            </a:r>
          </a:p>
          <a:p>
            <a:pPr marL="0" indent="0">
              <a:buNone/>
            </a:pPr>
            <a:r>
              <a:rPr lang="en-US" sz="1200" dirty="0" smtClean="0"/>
              <a:t> </a:t>
            </a:r>
          </a:p>
          <a:p>
            <a:pPr marL="0" indent="0">
              <a:buNone/>
            </a:pPr>
            <a:r>
              <a:rPr lang="en-US" sz="1200" dirty="0" smtClean="0"/>
              <a:t>(1 2 3 2 3 3) </a:t>
            </a:r>
          </a:p>
          <a:p>
            <a:pPr marL="0" indent="0">
              <a:buNone/>
            </a:pPr>
            <a:r>
              <a:rPr lang="en-US" sz="1200" dirty="0" smtClean="0"/>
              <a:t> </a:t>
            </a:r>
          </a:p>
          <a:p>
            <a:pPr marL="0" indent="0">
              <a:buNone/>
            </a:pPr>
            <a:r>
              <a:rPr lang="en-US" sz="1200" dirty="0" smtClean="0"/>
              <a:t>(3 2 1) </a:t>
            </a:r>
          </a:p>
          <a:p>
            <a:pPr marL="0" indent="0">
              <a:buNone/>
            </a:pPr>
            <a:endParaRPr lang="en-US" sz="1200" dirty="0" smtClean="0"/>
          </a:p>
          <a:p>
            <a:pPr marL="0" indent="0">
              <a:buNone/>
            </a:pPr>
            <a:r>
              <a:rPr lang="en-US" dirty="0" smtClean="0"/>
              <a:t>Hardly anyone got this question, I think its just too complicated for a test where you don't have the help of a compiler </a:t>
            </a:r>
            <a:endParaRPr lang="en-US" sz="1200" dirty="0" smtClean="0"/>
          </a:p>
          <a:p>
            <a:pPr marL="0" indent="0">
              <a:buNone/>
            </a:pPr>
            <a:endParaRPr lang="en-US" sz="1200" dirty="0" smtClean="0"/>
          </a:p>
          <a:p>
            <a:pPr marL="0" indent="0">
              <a:buNone/>
            </a:pPr>
            <a:r>
              <a:rPr lang="en-US" sz="1200" dirty="0" smtClean="0"/>
              <a:t> </a:t>
            </a:r>
          </a:p>
          <a:p>
            <a:pPr marL="0" indent="0">
              <a:buNone/>
            </a:pPr>
            <a:endParaRPr lang="en-US" sz="1200" dirty="0" smtClean="0"/>
          </a:p>
          <a:p>
            <a:pPr marL="0" indent="0">
              <a:buNone/>
            </a:pPr>
            <a:r>
              <a:rPr lang="en-US" sz="1200" dirty="0" smtClean="0"/>
              <a:t> </a:t>
            </a:r>
          </a:p>
          <a:p>
            <a:endParaRPr lang="en-US" dirty="0" smtClean="0"/>
          </a:p>
        </p:txBody>
      </p:sp>
      <p:sp>
        <p:nvSpPr>
          <p:cNvPr id="4" name="Slide Number Placeholder 3"/>
          <p:cNvSpPr>
            <a:spLocks noGrp="1"/>
          </p:cNvSpPr>
          <p:nvPr>
            <p:ph type="sldNum" sz="quarter" idx="10"/>
          </p:nvPr>
        </p:nvSpPr>
        <p:spPr/>
        <p:txBody>
          <a:bodyPr/>
          <a:lstStyle/>
          <a:p>
            <a:fld id="{62DE53F7-3A63-4247-AF26-54FEF2A66E6B}" type="slidenum">
              <a:rPr lang="en-US" smtClean="0"/>
              <a:pPr/>
              <a:t>11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dirty="0" smtClean="0"/>
              <a:t>Solution: &lt;S1&gt; (= pos 0) or (&lt; pos 1) or (</a:t>
            </a:r>
            <a:r>
              <a:rPr lang="en-US" dirty="0" err="1" smtClean="0"/>
              <a:t>eq</a:t>
            </a:r>
            <a:r>
              <a:rPr lang="en-US" dirty="0" smtClean="0"/>
              <a:t>? pos 0) </a:t>
            </a:r>
            <a:r>
              <a:rPr lang="en-US" dirty="0" err="1" smtClean="0"/>
              <a:t>oe</a:t>
            </a:r>
            <a:r>
              <a:rPr lang="en-US" dirty="0" smtClean="0"/>
              <a:t> (equal? pos 0) or equivalent &lt;S2&gt; (cons </a:t>
            </a:r>
            <a:r>
              <a:rPr lang="en-US" dirty="0" err="1" smtClean="0"/>
              <a:t>expr</a:t>
            </a:r>
            <a:r>
              <a:rPr lang="en-US" dirty="0" smtClean="0"/>
              <a:t> null) or (list </a:t>
            </a:r>
            <a:r>
              <a:rPr lang="en-US" dirty="0" err="1" smtClean="0"/>
              <a:t>expr</a:t>
            </a:r>
            <a:r>
              <a:rPr lang="en-US" dirty="0" smtClean="0"/>
              <a:t>) &lt;S3&gt; (cons (car </a:t>
            </a:r>
            <a:r>
              <a:rPr lang="en-US" dirty="0" err="1" smtClean="0"/>
              <a:t>lst</a:t>
            </a:r>
            <a:r>
              <a:rPr lang="en-US" dirty="0" smtClean="0"/>
              <a:t>) (insert </a:t>
            </a:r>
            <a:r>
              <a:rPr lang="en-US" dirty="0" err="1" smtClean="0"/>
              <a:t>expr</a:t>
            </a:r>
            <a:r>
              <a:rPr lang="en-US" dirty="0" smtClean="0"/>
              <a:t> (cdr </a:t>
            </a:r>
            <a:r>
              <a:rPr lang="en-US" dirty="0" err="1" smtClean="0"/>
              <a:t>lst</a:t>
            </a:r>
            <a:r>
              <a:rPr lang="en-US" dirty="0" smtClean="0"/>
              <a:t>) (- pos 1))) or equivalent</a:t>
            </a:r>
          </a:p>
        </p:txBody>
      </p:sp>
      <p:sp>
        <p:nvSpPr>
          <p:cNvPr id="4" name="Slide Number Placeholder 3"/>
          <p:cNvSpPr>
            <a:spLocks noGrp="1"/>
          </p:cNvSpPr>
          <p:nvPr>
            <p:ph type="sldNum" sz="quarter" idx="10"/>
          </p:nvPr>
        </p:nvSpPr>
        <p:spPr/>
        <p:txBody>
          <a:bodyPr/>
          <a:lstStyle/>
          <a:p>
            <a:fld id="{62DE53F7-3A63-4247-AF26-54FEF2A66E6B}"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B2AFAD-9BAE-2D4A-A601-1E29D9469CE9}" type="datetimeFigureOut">
              <a:rPr lang="en-US" smtClean="0"/>
              <a:pPr/>
              <a:t>12/17/11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26DC9-22D1-8E48-B22C-F9FCA8F23CB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B2AFAD-9BAE-2D4A-A601-1E29D9469CE9}" type="datetimeFigureOut">
              <a:rPr lang="en-US" smtClean="0"/>
              <a:pPr/>
              <a:t>12/17/11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26DC9-22D1-8E48-B22C-F9FCA8F23CB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B2AFAD-9BAE-2D4A-A601-1E29D9469CE9}" type="datetimeFigureOut">
              <a:rPr lang="en-US" smtClean="0"/>
              <a:pPr/>
              <a:t>12/17/11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26DC9-22D1-8E48-B22C-F9FCA8F23CB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B2AFAD-9BAE-2D4A-A601-1E29D9469CE9}" type="datetimeFigureOut">
              <a:rPr lang="en-US" smtClean="0"/>
              <a:pPr/>
              <a:t>12/17/11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26DC9-22D1-8E48-B22C-F9FCA8F23CB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B2AFAD-9BAE-2D4A-A601-1E29D9469CE9}" type="datetimeFigureOut">
              <a:rPr lang="en-US" smtClean="0"/>
              <a:pPr/>
              <a:t>12/17/11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26DC9-22D1-8E48-B22C-F9FCA8F23CB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B2AFAD-9BAE-2D4A-A601-1E29D9469CE9}" type="datetimeFigureOut">
              <a:rPr lang="en-US" smtClean="0"/>
              <a:pPr/>
              <a:t>12/17/11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26DC9-22D1-8E48-B22C-F9FCA8F23CB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B2AFAD-9BAE-2D4A-A601-1E29D9469CE9}" type="datetimeFigureOut">
              <a:rPr lang="en-US" smtClean="0"/>
              <a:pPr/>
              <a:t>12/17/11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26DC9-22D1-8E48-B22C-F9FCA8F23CB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B2AFAD-9BAE-2D4A-A601-1E29D9469CE9}" type="datetimeFigureOut">
              <a:rPr lang="en-US" smtClean="0"/>
              <a:pPr/>
              <a:t>12/17/11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26DC9-22D1-8E48-B22C-F9FCA8F23CB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B2AFAD-9BAE-2D4A-A601-1E29D9469CE9}" type="datetimeFigureOut">
              <a:rPr lang="en-US" smtClean="0"/>
              <a:pPr/>
              <a:t>12/17/11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26DC9-22D1-8E48-B22C-F9FCA8F23CB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B2AFAD-9BAE-2D4A-A601-1E29D9469CE9}" type="datetimeFigureOut">
              <a:rPr lang="en-US" smtClean="0"/>
              <a:pPr/>
              <a:t>12/17/11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26DC9-22D1-8E48-B22C-F9FCA8F23CB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B2AFAD-9BAE-2D4A-A601-1E29D9469CE9}" type="datetimeFigureOut">
              <a:rPr lang="en-US" smtClean="0"/>
              <a:pPr/>
              <a:t>12/17/11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26DC9-22D1-8E48-B22C-F9FCA8F23CB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B2AFAD-9BAE-2D4A-A601-1E29D9469CE9}" type="datetimeFigureOut">
              <a:rPr lang="en-US" smtClean="0"/>
              <a:pPr/>
              <a:t>12/17/11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B26DC9-22D1-8E48-B22C-F9FCA8F23CB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09692"/>
            <a:ext cx="7772400" cy="1470025"/>
          </a:xfrm>
        </p:spPr>
        <p:txBody>
          <a:bodyPr>
            <a:noAutofit/>
          </a:bodyPr>
          <a:lstStyle/>
          <a:p>
            <a:r>
              <a:rPr lang="en-US" sz="11500" dirty="0" smtClean="0"/>
              <a:t>331 Final</a:t>
            </a:r>
            <a:endParaRPr lang="en-US" sz="11500" dirty="0"/>
          </a:p>
        </p:txBody>
      </p:sp>
      <p:sp>
        <p:nvSpPr>
          <p:cNvPr id="3" name="Subtitle 2"/>
          <p:cNvSpPr>
            <a:spLocks noGrp="1"/>
          </p:cNvSpPr>
          <p:nvPr>
            <p:ph type="subTitle" idx="1"/>
          </p:nvPr>
        </p:nvSpPr>
        <p:spPr/>
        <p:txBody>
          <a:bodyPr>
            <a:normAutofit/>
          </a:bodyPr>
          <a:lstStyle/>
          <a:p>
            <a:r>
              <a:rPr lang="en-US" sz="4400" dirty="0" smtClean="0">
                <a:solidFill>
                  <a:schemeClr val="tx1"/>
                </a:solidFill>
              </a:rPr>
              <a:t>Fall 2011</a:t>
            </a:r>
            <a:endParaRPr lang="en-US" sz="44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208"/>
            <a:ext cx="8229600" cy="985741"/>
          </a:xfrm>
        </p:spPr>
        <p:txBody>
          <a:bodyPr/>
          <a:lstStyle/>
          <a:p>
            <a:r>
              <a:rPr lang="en-US" b="1" dirty="0" smtClean="0">
                <a:solidFill>
                  <a:srgbClr val="000000"/>
                </a:solidFill>
              </a:rPr>
              <a:t>Example Problem</a:t>
            </a:r>
            <a:endParaRPr lang="en-US" b="1" dirty="0">
              <a:solidFill>
                <a:srgbClr val="000000"/>
              </a:solidFill>
            </a:endParaRPr>
          </a:p>
        </p:txBody>
      </p:sp>
      <p:sp>
        <p:nvSpPr>
          <p:cNvPr id="3" name="Content Placeholder 2"/>
          <p:cNvSpPr>
            <a:spLocks noGrp="1"/>
          </p:cNvSpPr>
          <p:nvPr>
            <p:ph idx="1"/>
          </p:nvPr>
        </p:nvSpPr>
        <p:spPr>
          <a:xfrm>
            <a:off x="457200" y="1166018"/>
            <a:ext cx="8229600" cy="5370062"/>
          </a:xfrm>
        </p:spPr>
        <p:txBody>
          <a:bodyPr>
            <a:noAutofit/>
          </a:bodyPr>
          <a:lstStyle/>
          <a:p>
            <a:pPr marL="0" indent="0">
              <a:buNone/>
            </a:pPr>
            <a:r>
              <a:rPr lang="en-US" dirty="0" smtClean="0"/>
              <a:t>Assuming that we’ve done (define </a:t>
            </a:r>
            <a:r>
              <a:rPr lang="en-US" dirty="0" err="1" smtClean="0"/>
              <a:t>x</a:t>
            </a:r>
            <a:r>
              <a:rPr lang="en-US" dirty="0" smtClean="0"/>
              <a:t> '((1 (2)) (3))) give a Scheme expression using only the functions car and cdr and variable </a:t>
            </a:r>
            <a:r>
              <a:rPr lang="en-US" dirty="0" err="1" smtClean="0"/>
              <a:t>x</a:t>
            </a:r>
            <a:r>
              <a:rPr lang="en-US" dirty="0" smtClean="0"/>
              <a:t> that returns the second symbol in the list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208"/>
            <a:ext cx="8229600" cy="985741"/>
          </a:xfrm>
        </p:spPr>
        <p:txBody>
          <a:bodyPr/>
          <a:lstStyle/>
          <a:p>
            <a:r>
              <a:rPr lang="en-US" b="1" dirty="0" smtClean="0">
                <a:solidFill>
                  <a:srgbClr val="000000"/>
                </a:solidFill>
              </a:rPr>
              <a:t>Example Problem</a:t>
            </a:r>
            <a:endParaRPr lang="en-US" b="1" dirty="0">
              <a:solidFill>
                <a:srgbClr val="000000"/>
              </a:solidFill>
            </a:endParaRPr>
          </a:p>
        </p:txBody>
      </p:sp>
      <p:sp>
        <p:nvSpPr>
          <p:cNvPr id="3" name="Content Placeholder 2"/>
          <p:cNvSpPr>
            <a:spLocks noGrp="1"/>
          </p:cNvSpPr>
          <p:nvPr>
            <p:ph idx="1"/>
          </p:nvPr>
        </p:nvSpPr>
        <p:spPr>
          <a:xfrm>
            <a:off x="457200" y="1166018"/>
            <a:ext cx="8229600" cy="5370062"/>
          </a:xfrm>
        </p:spPr>
        <p:txBody>
          <a:bodyPr>
            <a:noAutofit/>
          </a:bodyPr>
          <a:lstStyle/>
          <a:p>
            <a:pPr marL="0" indent="0">
              <a:buNone/>
            </a:pPr>
            <a:r>
              <a:rPr lang="en-US" sz="2400" dirty="0" smtClean="0"/>
              <a:t>Common Lisp has a built-in function </a:t>
            </a:r>
            <a:r>
              <a:rPr lang="en-US" sz="2400" i="1" dirty="0" err="1" smtClean="0"/>
              <a:t>maplist</a:t>
            </a:r>
            <a:r>
              <a:rPr lang="en-US" sz="2400" dirty="0" smtClean="0"/>
              <a:t>.  The two-argument Scheme counterpart that could be written as follows:</a:t>
            </a:r>
          </a:p>
          <a:p>
            <a:pPr marL="0" indent="0">
              <a:buNone/>
            </a:pPr>
            <a:endParaRPr lang="en-US" sz="800" dirty="0" smtClean="0"/>
          </a:p>
          <a:p>
            <a:pPr marL="347663" indent="0">
              <a:buNone/>
            </a:pPr>
            <a:r>
              <a:rPr lang="en-US" sz="2400" dirty="0" smtClean="0"/>
              <a:t>(define (</a:t>
            </a:r>
            <a:r>
              <a:rPr lang="en-US" sz="2400" dirty="0" err="1" smtClean="0"/>
              <a:t>maplist</a:t>
            </a:r>
            <a:r>
              <a:rPr lang="en-US" sz="2400" dirty="0" smtClean="0"/>
              <a:t> </a:t>
            </a:r>
            <a:r>
              <a:rPr lang="en-US" sz="2400" dirty="0" err="1" smtClean="0"/>
              <a:t>f</a:t>
            </a:r>
            <a:r>
              <a:rPr lang="en-US" sz="2400" dirty="0" smtClean="0"/>
              <a:t> </a:t>
            </a:r>
            <a:r>
              <a:rPr lang="en-US" sz="2400" dirty="0" err="1" smtClean="0"/>
              <a:t>l</a:t>
            </a:r>
            <a:r>
              <a:rPr lang="en-US" sz="2400" dirty="0" smtClean="0"/>
              <a:t>) </a:t>
            </a:r>
          </a:p>
          <a:p>
            <a:pPr marL="347663" indent="0">
              <a:buNone/>
            </a:pPr>
            <a:r>
              <a:rPr lang="en-US" sz="2400" dirty="0" smtClean="0"/>
              <a:t>   (if (null? </a:t>
            </a:r>
            <a:r>
              <a:rPr lang="en-US" sz="2400" dirty="0" err="1" smtClean="0"/>
              <a:t>l</a:t>
            </a:r>
            <a:r>
              <a:rPr lang="en-US" sz="2400" dirty="0" smtClean="0"/>
              <a:t>) </a:t>
            </a:r>
          </a:p>
          <a:p>
            <a:pPr marL="347663" indent="0">
              <a:buNone/>
            </a:pPr>
            <a:r>
              <a:rPr lang="en-US" sz="2400" dirty="0" smtClean="0"/>
              <a:t>        null</a:t>
            </a:r>
          </a:p>
          <a:p>
            <a:pPr marL="347663" indent="0">
              <a:buNone/>
            </a:pPr>
            <a:r>
              <a:rPr lang="en-US" sz="2400" dirty="0" smtClean="0"/>
              <a:t>        (cons (</a:t>
            </a:r>
            <a:r>
              <a:rPr lang="en-US" sz="2400" dirty="0" err="1" smtClean="0"/>
              <a:t>f</a:t>
            </a:r>
            <a:r>
              <a:rPr lang="en-US" sz="2400" dirty="0" smtClean="0"/>
              <a:t> </a:t>
            </a:r>
            <a:r>
              <a:rPr lang="en-US" sz="2400" dirty="0" err="1" smtClean="0"/>
              <a:t>l</a:t>
            </a:r>
            <a:r>
              <a:rPr lang="en-US" sz="2400" dirty="0" smtClean="0"/>
              <a:t>) (</a:t>
            </a:r>
            <a:r>
              <a:rPr lang="en-US" sz="2400" dirty="0" err="1" smtClean="0"/>
              <a:t>maplist</a:t>
            </a:r>
            <a:r>
              <a:rPr lang="en-US" sz="2400" dirty="0" smtClean="0"/>
              <a:t> </a:t>
            </a:r>
            <a:r>
              <a:rPr lang="en-US" sz="2400" dirty="0" err="1" smtClean="0"/>
              <a:t>f</a:t>
            </a:r>
            <a:r>
              <a:rPr lang="en-US" sz="2400" dirty="0" smtClean="0"/>
              <a:t> (cdr </a:t>
            </a:r>
            <a:r>
              <a:rPr lang="en-US" sz="2400" dirty="0" err="1" smtClean="0"/>
              <a:t>l</a:t>
            </a:r>
            <a:r>
              <a:rPr lang="en-US" sz="2400" dirty="0" smtClean="0"/>
              <a:t>))))) </a:t>
            </a:r>
          </a:p>
          <a:p>
            <a:pPr marL="347663" indent="0">
              <a:buNone/>
            </a:pPr>
            <a:endParaRPr lang="en-US" sz="800" dirty="0" smtClean="0"/>
          </a:p>
          <a:p>
            <a:pPr marL="0" indent="0"/>
            <a:r>
              <a:rPr lang="en-US" sz="2400" dirty="0" smtClean="0"/>
              <a:t> What will (</a:t>
            </a:r>
            <a:r>
              <a:rPr lang="en-US" sz="2400" dirty="0" err="1" smtClean="0"/>
              <a:t>maplist</a:t>
            </a:r>
            <a:r>
              <a:rPr lang="en-US" sz="2400" dirty="0" smtClean="0"/>
              <a:t> car '(1 2 3)) return? </a:t>
            </a:r>
          </a:p>
          <a:p>
            <a:pPr marL="0" indent="0"/>
            <a:r>
              <a:rPr lang="en-US" sz="2400" dirty="0" smtClean="0"/>
              <a:t>What will (</a:t>
            </a:r>
            <a:r>
              <a:rPr lang="en-US" sz="2400" dirty="0" err="1" smtClean="0"/>
              <a:t>maplist</a:t>
            </a:r>
            <a:r>
              <a:rPr lang="en-US" sz="2400" dirty="0" smtClean="0"/>
              <a:t> cdr '(1 2 3)) return? </a:t>
            </a:r>
          </a:p>
          <a:p>
            <a:pPr marL="0" indent="0"/>
            <a:r>
              <a:rPr lang="en-US" sz="2400" dirty="0" smtClean="0"/>
              <a:t> What will (</a:t>
            </a:r>
            <a:r>
              <a:rPr lang="en-US" sz="2400" dirty="0" err="1" smtClean="0"/>
              <a:t>maplist</a:t>
            </a:r>
            <a:r>
              <a:rPr lang="en-US" sz="2400" dirty="0" smtClean="0"/>
              <a:t> (lambda (</a:t>
            </a:r>
            <a:r>
              <a:rPr lang="en-US" sz="2400" dirty="0" err="1" smtClean="0"/>
              <a:t>x</a:t>
            </a:r>
            <a:r>
              <a:rPr lang="en-US" sz="2400" dirty="0" smtClean="0"/>
              <a:t>) </a:t>
            </a:r>
            <a:r>
              <a:rPr lang="en-US" sz="2400" dirty="0" err="1" smtClean="0"/>
              <a:t>x</a:t>
            </a:r>
            <a:r>
              <a:rPr lang="en-US" sz="2400" dirty="0" smtClean="0"/>
              <a:t>)  '(1 2 3)) return? </a:t>
            </a:r>
          </a:p>
          <a:p>
            <a:pPr marL="0" indent="0"/>
            <a:r>
              <a:rPr lang="en-US" sz="2400" dirty="0" smtClean="0"/>
              <a:t>What will  (</a:t>
            </a:r>
            <a:r>
              <a:rPr lang="en-US" sz="2400" dirty="0" err="1" smtClean="0"/>
              <a:t>maplist</a:t>
            </a:r>
            <a:r>
              <a:rPr lang="en-US" sz="2400" dirty="0" smtClean="0"/>
              <a:t> length '(1 2 3)) </a:t>
            </a:r>
          </a:p>
          <a:p>
            <a:pPr marL="0" indent="0">
              <a:buNone/>
            </a:pPr>
            <a:endParaRPr lang="en-US" sz="24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208"/>
            <a:ext cx="8229600" cy="985741"/>
          </a:xfrm>
        </p:spPr>
        <p:txBody>
          <a:bodyPr/>
          <a:lstStyle/>
          <a:p>
            <a:r>
              <a:rPr lang="en-US" b="1" dirty="0" smtClean="0">
                <a:solidFill>
                  <a:srgbClr val="000000"/>
                </a:solidFill>
              </a:rPr>
              <a:t>Example Problem</a:t>
            </a:r>
            <a:endParaRPr lang="en-US" b="1" dirty="0">
              <a:solidFill>
                <a:srgbClr val="000000"/>
              </a:solidFill>
            </a:endParaRPr>
          </a:p>
        </p:txBody>
      </p:sp>
      <p:sp>
        <p:nvSpPr>
          <p:cNvPr id="3" name="Content Placeholder 2"/>
          <p:cNvSpPr>
            <a:spLocks noGrp="1"/>
          </p:cNvSpPr>
          <p:nvPr>
            <p:ph idx="1"/>
          </p:nvPr>
        </p:nvSpPr>
        <p:spPr>
          <a:xfrm>
            <a:off x="457200" y="1166018"/>
            <a:ext cx="8388180" cy="5370062"/>
          </a:xfrm>
        </p:spPr>
        <p:txBody>
          <a:bodyPr>
            <a:noAutofit/>
          </a:bodyPr>
          <a:lstStyle/>
          <a:p>
            <a:pPr marL="0" indent="0">
              <a:buNone/>
            </a:pPr>
            <a:r>
              <a:rPr lang="en-US" sz="1800" dirty="0" smtClean="0"/>
              <a:t>Consider a function insert with three </a:t>
            </a:r>
            <a:r>
              <a:rPr lang="en-US" sz="1800" dirty="0" err="1" smtClean="0"/>
              <a:t>args</a:t>
            </a:r>
            <a:r>
              <a:rPr lang="en-US" sz="1800" dirty="0" smtClean="0"/>
              <a:t>: an arbitrary expression, a proper list, and a positive integer. The function returns a new list that is the result of inserting the expression into the list at the position specified by the third argument.  Note that positions begin with zero. If the integer is greater than the length of the list, put the expression at the end.</a:t>
            </a:r>
          </a:p>
          <a:p>
            <a:pPr marL="400050" lvl="1" indent="0">
              <a:buNone/>
            </a:pPr>
            <a:r>
              <a:rPr lang="en-US" sz="1400" dirty="0" smtClean="0"/>
              <a:t>&gt; &gt; (insert 'X '(a </a:t>
            </a:r>
            <a:r>
              <a:rPr lang="en-US" sz="1400" dirty="0" err="1" smtClean="0"/>
              <a:t>b</a:t>
            </a:r>
            <a:r>
              <a:rPr lang="en-US" sz="1400" dirty="0" smtClean="0"/>
              <a:t> </a:t>
            </a:r>
            <a:r>
              <a:rPr lang="en-US" sz="1400" dirty="0" err="1" smtClean="0"/>
              <a:t>c</a:t>
            </a:r>
            <a:r>
              <a:rPr lang="en-US" sz="1400" dirty="0" smtClean="0"/>
              <a:t>) 3)  </a:t>
            </a:r>
          </a:p>
          <a:p>
            <a:pPr marL="400050" lvl="1" indent="0">
              <a:buNone/>
            </a:pPr>
            <a:r>
              <a:rPr lang="en-US" sz="1400" dirty="0" smtClean="0"/>
              <a:t>(a </a:t>
            </a:r>
            <a:r>
              <a:rPr lang="en-US" sz="1400" dirty="0" err="1" smtClean="0"/>
              <a:t>b</a:t>
            </a:r>
            <a:r>
              <a:rPr lang="en-US" sz="1400" dirty="0" smtClean="0"/>
              <a:t> </a:t>
            </a:r>
            <a:r>
              <a:rPr lang="en-US" sz="1400" dirty="0" err="1" smtClean="0"/>
              <a:t>c</a:t>
            </a:r>
            <a:r>
              <a:rPr lang="en-US" sz="1400" dirty="0" smtClean="0"/>
              <a:t> X </a:t>
            </a:r>
            <a:r>
              <a:rPr lang="en-US" sz="1400" dirty="0" err="1" smtClean="0"/>
              <a:t>d</a:t>
            </a:r>
            <a:r>
              <a:rPr lang="en-US" sz="1400" dirty="0" smtClean="0"/>
              <a:t>)  </a:t>
            </a:r>
          </a:p>
          <a:p>
            <a:pPr marL="400050" lvl="1" indent="0">
              <a:buNone/>
            </a:pPr>
            <a:r>
              <a:rPr lang="en-US" sz="1400" dirty="0" smtClean="0"/>
              <a:t>&gt; &gt; (insert '(X) '(a </a:t>
            </a:r>
            <a:r>
              <a:rPr lang="en-US" sz="1400" dirty="0" err="1" smtClean="0"/>
              <a:t>b</a:t>
            </a:r>
            <a:r>
              <a:rPr lang="en-US" sz="1400" dirty="0" smtClean="0"/>
              <a:t> </a:t>
            </a:r>
            <a:r>
              <a:rPr lang="en-US" sz="1400" dirty="0" err="1" smtClean="0"/>
              <a:t>c</a:t>
            </a:r>
            <a:r>
              <a:rPr lang="en-US" sz="1400" dirty="0" smtClean="0"/>
              <a:t>) 1)  </a:t>
            </a:r>
          </a:p>
          <a:p>
            <a:pPr marL="400050" lvl="1" indent="0">
              <a:buNone/>
            </a:pPr>
            <a:r>
              <a:rPr lang="en-US" sz="1400" dirty="0" smtClean="0"/>
              <a:t>(a (X) </a:t>
            </a:r>
            <a:r>
              <a:rPr lang="en-US" sz="1400" dirty="0" err="1" smtClean="0"/>
              <a:t>b</a:t>
            </a:r>
            <a:r>
              <a:rPr lang="en-US" sz="1400" dirty="0" smtClean="0"/>
              <a:t> </a:t>
            </a:r>
            <a:r>
              <a:rPr lang="en-US" sz="1400" dirty="0" err="1" smtClean="0"/>
              <a:t>c</a:t>
            </a:r>
            <a:r>
              <a:rPr lang="en-US" sz="1400" dirty="0" smtClean="0"/>
              <a:t>)  </a:t>
            </a:r>
          </a:p>
          <a:p>
            <a:pPr marL="400050" lvl="1" indent="0">
              <a:buNone/>
            </a:pPr>
            <a:r>
              <a:rPr lang="en-US" sz="1400" dirty="0" smtClean="0"/>
              <a:t>&gt; &gt; insert 'X '(a </a:t>
            </a:r>
            <a:r>
              <a:rPr lang="en-US" sz="1400" dirty="0" err="1" smtClean="0"/>
              <a:t>b</a:t>
            </a:r>
            <a:r>
              <a:rPr lang="en-US" sz="1400" dirty="0" smtClean="0"/>
              <a:t> </a:t>
            </a:r>
            <a:r>
              <a:rPr lang="en-US" sz="1400" dirty="0" err="1" smtClean="0"/>
              <a:t>c</a:t>
            </a:r>
            <a:r>
              <a:rPr lang="en-US" sz="1400" dirty="0" smtClean="0"/>
              <a:t>) 0)  </a:t>
            </a:r>
          </a:p>
          <a:p>
            <a:pPr marL="400050" lvl="1" indent="0">
              <a:buNone/>
            </a:pPr>
            <a:r>
              <a:rPr lang="en-US" sz="1400" dirty="0" smtClean="0"/>
              <a:t>(X a </a:t>
            </a:r>
            <a:r>
              <a:rPr lang="en-US" sz="1400" dirty="0" err="1" smtClean="0"/>
              <a:t>b</a:t>
            </a:r>
            <a:r>
              <a:rPr lang="en-US" sz="1400" dirty="0" smtClean="0"/>
              <a:t> </a:t>
            </a:r>
            <a:r>
              <a:rPr lang="en-US" sz="1400" dirty="0" err="1" smtClean="0"/>
              <a:t>c</a:t>
            </a:r>
            <a:r>
              <a:rPr lang="en-US" sz="1400" dirty="0" smtClean="0"/>
              <a:t>)  </a:t>
            </a:r>
            <a:endParaRPr lang="en-US" sz="1800" dirty="0" smtClean="0"/>
          </a:p>
          <a:p>
            <a:pPr marL="0" indent="0">
              <a:buNone/>
            </a:pPr>
            <a:r>
              <a:rPr lang="en-US" sz="1800" dirty="0" smtClean="0"/>
              <a:t>Here is an incomplete definition of the function.  Give code expressions for &lt;S1&gt;, &lt;S2&gt; and &lt;S3&gt; that will complete it.</a:t>
            </a:r>
          </a:p>
          <a:p>
            <a:pPr marL="400050" lvl="1" indent="0">
              <a:buNone/>
            </a:pPr>
            <a:r>
              <a:rPr lang="en-US" sz="1600" dirty="0" smtClean="0"/>
              <a:t>(define (insert </a:t>
            </a:r>
            <a:r>
              <a:rPr lang="en-US" sz="1600" dirty="0" err="1" smtClean="0"/>
              <a:t>expr</a:t>
            </a:r>
            <a:r>
              <a:rPr lang="en-US" sz="1600" dirty="0" smtClean="0"/>
              <a:t> </a:t>
            </a:r>
            <a:r>
              <a:rPr lang="en-US" sz="1600" dirty="0" err="1" smtClean="0"/>
              <a:t>lst</a:t>
            </a:r>
            <a:r>
              <a:rPr lang="en-US" sz="1600" dirty="0" smtClean="0"/>
              <a:t> pos) </a:t>
            </a:r>
          </a:p>
          <a:p>
            <a:pPr marL="400050" lvl="1" indent="0">
              <a:buNone/>
            </a:pPr>
            <a:r>
              <a:rPr lang="en-US" sz="1600" dirty="0" smtClean="0"/>
              <a:t>    ;; Returns a list like proper list </a:t>
            </a:r>
            <a:r>
              <a:rPr lang="en-US" sz="1600" dirty="0" err="1" smtClean="0"/>
              <a:t>lst</a:t>
            </a:r>
            <a:r>
              <a:rPr lang="en-US" sz="1600" dirty="0" smtClean="0"/>
              <a:t> but with </a:t>
            </a:r>
            <a:r>
              <a:rPr lang="en-US" sz="1600" dirty="0" err="1" smtClean="0"/>
              <a:t>expr</a:t>
            </a:r>
            <a:r>
              <a:rPr lang="en-US" sz="1600" dirty="0" smtClean="0"/>
              <a:t> inserted at  the position given by</a:t>
            </a:r>
          </a:p>
          <a:p>
            <a:pPr marL="400050" lvl="1" indent="0">
              <a:buNone/>
            </a:pPr>
            <a:r>
              <a:rPr lang="en-US" sz="1600" dirty="0" smtClean="0"/>
              <a:t>    ;; positive integer pos. e.g.: (insert 'X  '(a </a:t>
            </a:r>
            <a:r>
              <a:rPr lang="en-US" sz="1600" dirty="0" err="1" smtClean="0"/>
              <a:t>b</a:t>
            </a:r>
            <a:r>
              <a:rPr lang="en-US" sz="1600" dirty="0" smtClean="0"/>
              <a:t> </a:t>
            </a:r>
            <a:r>
              <a:rPr lang="en-US" sz="1600" dirty="0" err="1" smtClean="0"/>
              <a:t>c</a:t>
            </a:r>
            <a:r>
              <a:rPr lang="en-US" sz="1600" dirty="0" smtClean="0"/>
              <a:t>) 2) =&gt; (a </a:t>
            </a:r>
            <a:r>
              <a:rPr lang="en-US" sz="1600" dirty="0" err="1" smtClean="0"/>
              <a:t>b</a:t>
            </a:r>
            <a:r>
              <a:rPr lang="en-US" sz="1600" dirty="0" smtClean="0"/>
              <a:t> X </a:t>
            </a:r>
            <a:r>
              <a:rPr lang="en-US" sz="1600" dirty="0" err="1" smtClean="0"/>
              <a:t>c</a:t>
            </a:r>
            <a:r>
              <a:rPr lang="en-US" sz="1600" dirty="0" smtClean="0"/>
              <a:t>) </a:t>
            </a:r>
          </a:p>
          <a:p>
            <a:pPr marL="400050" lvl="1" indent="0">
              <a:buNone/>
            </a:pPr>
            <a:r>
              <a:rPr lang="en-US" sz="1600" dirty="0" smtClean="0"/>
              <a:t>    (</a:t>
            </a:r>
            <a:r>
              <a:rPr lang="en-US" sz="1600" dirty="0" err="1" smtClean="0"/>
              <a:t>cond</a:t>
            </a:r>
            <a:r>
              <a:rPr lang="en-US" sz="1600" dirty="0" smtClean="0"/>
              <a:t> (&lt;S1&gt; (cons </a:t>
            </a:r>
            <a:r>
              <a:rPr lang="en-US" sz="1600" dirty="0" err="1" smtClean="0"/>
              <a:t>expr</a:t>
            </a:r>
            <a:r>
              <a:rPr lang="en-US" sz="1600" dirty="0" smtClean="0"/>
              <a:t> </a:t>
            </a:r>
            <a:r>
              <a:rPr lang="en-US" sz="1600" dirty="0" err="1" smtClean="0"/>
              <a:t>lst</a:t>
            </a:r>
            <a:r>
              <a:rPr lang="en-US" sz="1600" dirty="0" smtClean="0"/>
              <a:t>)) </a:t>
            </a:r>
          </a:p>
          <a:p>
            <a:pPr marL="400050" lvl="1" indent="0">
              <a:buNone/>
            </a:pPr>
            <a:r>
              <a:rPr lang="en-US" sz="1600" dirty="0" smtClean="0"/>
              <a:t>               ((null? </a:t>
            </a:r>
            <a:r>
              <a:rPr lang="en-US" sz="1600" dirty="0" err="1" smtClean="0"/>
              <a:t>lst</a:t>
            </a:r>
            <a:r>
              <a:rPr lang="en-US" sz="1600" dirty="0" smtClean="0"/>
              <a:t>) &lt;S2&gt; ) </a:t>
            </a:r>
          </a:p>
          <a:p>
            <a:pPr marL="400050" lvl="1" indent="0">
              <a:buNone/>
            </a:pPr>
            <a:r>
              <a:rPr lang="en-US" sz="1600" dirty="0" smtClean="0"/>
              <a:t>               (else &lt;S3&gt;)))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Details</a:t>
            </a:r>
            <a:endParaRPr lang="en-US" b="1" dirty="0"/>
          </a:p>
        </p:txBody>
      </p:sp>
      <p:sp>
        <p:nvSpPr>
          <p:cNvPr id="3" name="Content Placeholder 2"/>
          <p:cNvSpPr>
            <a:spLocks noGrp="1"/>
          </p:cNvSpPr>
          <p:nvPr>
            <p:ph idx="1"/>
          </p:nvPr>
        </p:nvSpPr>
        <p:spPr>
          <a:xfrm>
            <a:off x="457200" y="1417638"/>
            <a:ext cx="8229600" cy="5030565"/>
          </a:xfrm>
        </p:spPr>
        <p:txBody>
          <a:bodyPr>
            <a:normAutofit/>
          </a:bodyPr>
          <a:lstStyle/>
          <a:p>
            <a:r>
              <a:rPr lang="en-US" dirty="0" smtClean="0"/>
              <a:t>1:00-3:00 Wednesday 21 December</a:t>
            </a:r>
          </a:p>
          <a:p>
            <a:r>
              <a:rPr lang="en-US" dirty="0" smtClean="0"/>
              <a:t>FA 306 (this room!)</a:t>
            </a:r>
          </a:p>
          <a:p>
            <a:r>
              <a:rPr lang="en-US" dirty="0" smtClean="0"/>
              <a:t>Comprehensive with more emphasis on material since the midterm</a:t>
            </a:r>
          </a:p>
          <a:p>
            <a:r>
              <a:rPr lang="en-US" dirty="0" smtClean="0"/>
              <a:t>Look at the review page</a:t>
            </a:r>
          </a:p>
          <a:p>
            <a:pPr lvl="1"/>
            <a:r>
              <a:rPr lang="en-US" dirty="0" smtClean="0"/>
              <a:t>We may update this, so watch your email</a:t>
            </a:r>
          </a:p>
          <a:p>
            <a:r>
              <a:rPr lang="en-US" dirty="0" smtClean="0"/>
              <a:t>Study </a:t>
            </a:r>
            <a:r>
              <a:rPr lang="en-US" dirty="0" smtClean="0"/>
              <a:t>past</a:t>
            </a:r>
            <a:r>
              <a:rPr lang="en-US" dirty="0" smtClean="0"/>
              <a:t> </a:t>
            </a:r>
            <a:r>
              <a:rPr lang="en-US" dirty="0" smtClean="0"/>
              <a:t>finals and midterm </a:t>
            </a:r>
            <a:r>
              <a:rPr lang="en-US" dirty="0" smtClean="0"/>
              <a:t>exams, especially those  </a:t>
            </a:r>
            <a:r>
              <a:rPr lang="en-US" dirty="0" smtClean="0"/>
              <a:t>from fall 2008, spring 2010, </a:t>
            </a:r>
            <a:r>
              <a:rPr lang="en-US" dirty="0" smtClean="0"/>
              <a:t>and fall 2010</a:t>
            </a: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Readings</a:t>
            </a:r>
            <a:endParaRPr lang="en-US" dirty="0"/>
          </a:p>
        </p:txBody>
      </p:sp>
      <p:sp>
        <p:nvSpPr>
          <p:cNvPr id="3" name="Content Placeholder 2"/>
          <p:cNvSpPr>
            <a:spLocks noGrp="1"/>
          </p:cNvSpPr>
          <p:nvPr>
            <p:ph idx="1"/>
          </p:nvPr>
        </p:nvSpPr>
        <p:spPr/>
        <p:txBody>
          <a:bodyPr/>
          <a:lstStyle/>
          <a:p>
            <a:r>
              <a:rPr lang="en-US" dirty="0" smtClean="0"/>
              <a:t>Read all assigned material from book and schedule</a:t>
            </a:r>
          </a:p>
          <a:p>
            <a:r>
              <a:rPr lang="en-US" dirty="0" smtClean="0"/>
              <a:t>From the text: chapters 1, 2, 3, 4, 5, 15 and 16</a:t>
            </a:r>
          </a:p>
          <a:p>
            <a:r>
              <a:rPr lang="en-US" dirty="0" smtClean="0"/>
              <a:t>From the web: read things marked as read on the schedule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Help</a:t>
            </a:r>
            <a:endParaRPr lang="en-US" dirty="0"/>
          </a:p>
        </p:txBody>
      </p:sp>
      <p:sp>
        <p:nvSpPr>
          <p:cNvPr id="3" name="Content Placeholder 2"/>
          <p:cNvSpPr>
            <a:spLocks noGrp="1"/>
          </p:cNvSpPr>
          <p:nvPr>
            <p:ph idx="1"/>
          </p:nvPr>
        </p:nvSpPr>
        <p:spPr/>
        <p:txBody>
          <a:bodyPr/>
          <a:lstStyle/>
          <a:p>
            <a:r>
              <a:rPr lang="en-US" dirty="0" smtClean="0"/>
              <a:t>Think</a:t>
            </a:r>
          </a:p>
          <a:p>
            <a:r>
              <a:rPr lang="en-US" dirty="0" smtClean="0"/>
              <a:t>Look in our text</a:t>
            </a:r>
          </a:p>
          <a:p>
            <a:r>
              <a:rPr lang="en-US" dirty="0" smtClean="0"/>
              <a:t>Search the Web</a:t>
            </a:r>
          </a:p>
          <a:p>
            <a:r>
              <a:rPr lang="en-US" dirty="0" smtClean="0"/>
              <a:t>Use the discussion forum to post questions or ask for clarification</a:t>
            </a:r>
          </a:p>
          <a:p>
            <a:r>
              <a:rPr lang="en-US" dirty="0" smtClean="0"/>
              <a:t>Seek help from the TAs</a:t>
            </a:r>
          </a:p>
          <a:p>
            <a:r>
              <a:rPr lang="en-US" dirty="0" smtClean="0"/>
              <a:t>Email me</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208"/>
            <a:ext cx="8229600" cy="985741"/>
          </a:xfrm>
        </p:spPr>
        <p:txBody>
          <a:bodyPr/>
          <a:lstStyle/>
          <a:p>
            <a:r>
              <a:rPr lang="en-US" b="1" dirty="0" smtClean="0">
                <a:solidFill>
                  <a:srgbClr val="000000"/>
                </a:solidFill>
              </a:rPr>
              <a:t>Example Problem</a:t>
            </a:r>
            <a:endParaRPr lang="en-US" b="1" dirty="0">
              <a:solidFill>
                <a:srgbClr val="000000"/>
              </a:solidFill>
            </a:endParaRPr>
          </a:p>
        </p:txBody>
      </p:sp>
      <p:sp>
        <p:nvSpPr>
          <p:cNvPr id="3" name="Content Placeholder 2"/>
          <p:cNvSpPr>
            <a:spLocks noGrp="1"/>
          </p:cNvSpPr>
          <p:nvPr>
            <p:ph idx="1"/>
          </p:nvPr>
        </p:nvSpPr>
        <p:spPr>
          <a:xfrm>
            <a:off x="457200" y="1166018"/>
            <a:ext cx="8229600" cy="5223207"/>
          </a:xfrm>
        </p:spPr>
        <p:txBody>
          <a:bodyPr>
            <a:normAutofit/>
          </a:bodyPr>
          <a:lstStyle/>
          <a:p>
            <a:pPr marL="0" indent="0">
              <a:buNone/>
            </a:pPr>
            <a:r>
              <a:rPr lang="en-US" dirty="0" smtClean="0"/>
              <a:t>Briefly describe the language this grammar defines in a sentence or two. Assume that the start symbol is S and that any symbol found only on the right hand side of a production is a terminal symbol. </a:t>
            </a:r>
          </a:p>
          <a:p>
            <a:pPr marL="0" indent="0">
              <a:buNone/>
            </a:pPr>
            <a:endParaRPr lang="en-US" sz="1081" dirty="0" smtClean="0"/>
          </a:p>
          <a:p>
            <a:pPr marL="0" indent="0">
              <a:buNone/>
            </a:pPr>
            <a:r>
              <a:rPr lang="en-US" dirty="0" smtClean="0"/>
              <a:t>    S -&gt; B A</a:t>
            </a:r>
          </a:p>
          <a:p>
            <a:pPr marL="0" indent="0">
              <a:buNone/>
            </a:pPr>
            <a:r>
              <a:rPr lang="en-US" dirty="0" smtClean="0"/>
              <a:t>    S -&gt; a</a:t>
            </a:r>
          </a:p>
          <a:p>
            <a:pPr marL="0" indent="0">
              <a:buNone/>
            </a:pPr>
            <a:r>
              <a:rPr lang="en-US" dirty="0" smtClean="0"/>
              <a:t>    B -&gt; S A</a:t>
            </a:r>
          </a:p>
          <a:p>
            <a:pPr marL="0" indent="0">
              <a:buNone/>
            </a:pPr>
            <a:r>
              <a:rPr lang="en-US" dirty="0" smtClean="0"/>
              <a:t>    A -&gt; 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208"/>
            <a:ext cx="8229600" cy="985741"/>
          </a:xfrm>
        </p:spPr>
        <p:txBody>
          <a:bodyPr/>
          <a:lstStyle/>
          <a:p>
            <a:r>
              <a:rPr lang="en-US" b="1" dirty="0" smtClean="0">
                <a:solidFill>
                  <a:srgbClr val="000000"/>
                </a:solidFill>
              </a:rPr>
              <a:t>Example Problem</a:t>
            </a:r>
            <a:endParaRPr lang="en-US" b="1" dirty="0">
              <a:solidFill>
                <a:srgbClr val="000000"/>
              </a:solidFill>
            </a:endParaRPr>
          </a:p>
        </p:txBody>
      </p:sp>
      <p:sp>
        <p:nvSpPr>
          <p:cNvPr id="3" name="Content Placeholder 2"/>
          <p:cNvSpPr>
            <a:spLocks noGrp="1"/>
          </p:cNvSpPr>
          <p:nvPr>
            <p:ph idx="1"/>
          </p:nvPr>
        </p:nvSpPr>
        <p:spPr>
          <a:xfrm>
            <a:off x="457200" y="1166018"/>
            <a:ext cx="8229600" cy="5372025"/>
          </a:xfrm>
        </p:spPr>
        <p:txBody>
          <a:bodyPr>
            <a:normAutofit fontScale="92500" lnSpcReduction="10000"/>
          </a:bodyPr>
          <a:lstStyle/>
          <a:p>
            <a:pPr marL="0" indent="0">
              <a:buNone/>
            </a:pPr>
            <a:r>
              <a:rPr lang="en-US" sz="3600" dirty="0" smtClean="0"/>
              <a:t>Briefly describe the language this grammar defines in a sentence or two. Assume that the start symbol is S and that any symbol found only on the right hand side of a production is a terminal symbol. </a:t>
            </a:r>
          </a:p>
          <a:p>
            <a:pPr marL="0" indent="0">
              <a:buNone/>
            </a:pPr>
            <a:endParaRPr lang="en-US" sz="1081" dirty="0" smtClean="0"/>
          </a:p>
          <a:p>
            <a:pPr marL="0" indent="0">
              <a:buNone/>
            </a:pPr>
            <a:r>
              <a:rPr lang="en-US" dirty="0" smtClean="0"/>
              <a:t>    S -&gt; a | </a:t>
            </a:r>
            <a:r>
              <a:rPr lang="en-US" dirty="0" err="1" smtClean="0"/>
              <a:t>aa</a:t>
            </a:r>
            <a:endParaRPr lang="en-US" dirty="0" smtClean="0"/>
          </a:p>
          <a:p>
            <a:pPr marL="0" indent="0">
              <a:buNone/>
            </a:pPr>
            <a:r>
              <a:rPr lang="en-US" dirty="0" smtClean="0"/>
              <a:t>    S -&gt; a X</a:t>
            </a:r>
          </a:p>
          <a:p>
            <a:pPr marL="0" indent="0">
              <a:buNone/>
            </a:pPr>
            <a:r>
              <a:rPr lang="en-US" dirty="0" smtClean="0"/>
              <a:t>    S -&gt; </a:t>
            </a:r>
            <a:r>
              <a:rPr lang="en-US" dirty="0" err="1" smtClean="0"/>
              <a:t>b</a:t>
            </a:r>
            <a:r>
              <a:rPr lang="en-US" dirty="0" smtClean="0"/>
              <a:t> S </a:t>
            </a:r>
            <a:r>
              <a:rPr lang="en-US" dirty="0" err="1" smtClean="0"/>
              <a:t>b</a:t>
            </a:r>
            <a:endParaRPr lang="en-US" dirty="0" smtClean="0"/>
          </a:p>
          <a:p>
            <a:pPr marL="0" indent="0">
              <a:buNone/>
            </a:pPr>
            <a:r>
              <a:rPr lang="en-US" dirty="0" smtClean="0"/>
              <a:t>    S -&gt; </a:t>
            </a:r>
            <a:r>
              <a:rPr lang="en-US" dirty="0" err="1" smtClean="0"/>
              <a:t>b</a:t>
            </a:r>
            <a:r>
              <a:rPr lang="en-US" dirty="0" smtClean="0"/>
              <a:t> | bb</a:t>
            </a:r>
          </a:p>
          <a:p>
            <a:pPr marL="0" indent="0">
              <a:buNone/>
            </a:pPr>
            <a:r>
              <a:rPr lang="en-US" dirty="0" smtClean="0"/>
              <a:t>    X -&gt; S a</a:t>
            </a:r>
          </a:p>
          <a:p>
            <a:pPr marL="0" indent="0">
              <a:buNone/>
            </a:pP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208"/>
            <a:ext cx="8229600" cy="985741"/>
          </a:xfrm>
        </p:spPr>
        <p:txBody>
          <a:bodyPr/>
          <a:lstStyle/>
          <a:p>
            <a:r>
              <a:rPr lang="en-US" dirty="0" smtClean="0"/>
              <a:t>EBNF to BNF</a:t>
            </a:r>
            <a:endParaRPr lang="en-US" b="1" dirty="0">
              <a:solidFill>
                <a:srgbClr val="000000"/>
              </a:solidFill>
            </a:endParaRPr>
          </a:p>
        </p:txBody>
      </p:sp>
      <p:sp>
        <p:nvSpPr>
          <p:cNvPr id="3" name="Content Placeholder 2"/>
          <p:cNvSpPr>
            <a:spLocks noGrp="1"/>
          </p:cNvSpPr>
          <p:nvPr>
            <p:ph idx="1"/>
          </p:nvPr>
        </p:nvSpPr>
        <p:spPr>
          <a:xfrm>
            <a:off x="457200" y="1166018"/>
            <a:ext cx="8229600" cy="5370062"/>
          </a:xfrm>
        </p:spPr>
        <p:txBody>
          <a:bodyPr>
            <a:normAutofit/>
          </a:bodyPr>
          <a:lstStyle/>
          <a:p>
            <a:pPr marL="0" indent="0">
              <a:buNone/>
            </a:pPr>
            <a:r>
              <a:rPr lang="en-US" sz="2800" dirty="0" smtClean="0"/>
              <a:t>Assume that you have already been given grammars for the non-terminals &lt;</a:t>
            </a:r>
            <a:r>
              <a:rPr lang="en-US" sz="2800" dirty="0" err="1" smtClean="0"/>
              <a:t>iden</a:t>
            </a:r>
            <a:r>
              <a:rPr lang="en-US" sz="2800" dirty="0" smtClean="0"/>
              <a:t>&gt; and &lt;</a:t>
            </a:r>
            <a:r>
              <a:rPr lang="en-US" sz="2800" dirty="0" err="1" smtClean="0"/>
              <a:t>expr</a:t>
            </a:r>
            <a:r>
              <a:rPr lang="en-US" sz="2800" dirty="0" smtClean="0"/>
              <a:t>&gt; which represent identifiers and expressions, respectively. Rewrite the following EBNF grammar in BNF. You may create new non-terminal symbols if you wish.</a:t>
            </a:r>
          </a:p>
          <a:p>
            <a:pPr marL="0" indent="0">
              <a:buNone/>
            </a:pPr>
            <a:endParaRPr lang="en-US" sz="2000" dirty="0" smtClean="0"/>
          </a:p>
          <a:p>
            <a:pPr marL="0" indent="0">
              <a:buNone/>
            </a:pPr>
            <a:r>
              <a:rPr lang="en-US" sz="1800" dirty="0" smtClean="0"/>
              <a:t>    &lt;statement&gt; ::= &lt;</a:t>
            </a:r>
            <a:r>
              <a:rPr lang="en-US" sz="1800" dirty="0" err="1" smtClean="0"/>
              <a:t>iden</a:t>
            </a:r>
            <a:r>
              <a:rPr lang="en-US" sz="1800" dirty="0" smtClean="0"/>
              <a:t>&gt; '=' &lt;</a:t>
            </a:r>
            <a:r>
              <a:rPr lang="en-US" sz="1800" dirty="0" err="1" smtClean="0"/>
              <a:t>expr</a:t>
            </a:r>
            <a:r>
              <a:rPr lang="en-US" sz="1800" dirty="0" smtClean="0"/>
              <a:t>&gt;</a:t>
            </a:r>
          </a:p>
          <a:p>
            <a:pPr marL="0" indent="0">
              <a:buNone/>
            </a:pPr>
            <a:r>
              <a:rPr lang="en-US" sz="1800" dirty="0" smtClean="0"/>
              <a:t>    &lt;statement&gt; ::= 'IF' &lt;</a:t>
            </a:r>
            <a:r>
              <a:rPr lang="en-US" sz="1800" dirty="0" err="1" smtClean="0"/>
              <a:t>expr</a:t>
            </a:r>
            <a:r>
              <a:rPr lang="en-US" sz="1800" dirty="0" smtClean="0"/>
              <a:t>&gt; 'THEN' &lt;statement&gt; [ 'ELSE'   &lt;statement&gt; ] 'ENDIF'</a:t>
            </a:r>
          </a:p>
          <a:p>
            <a:pPr marL="0" indent="0">
              <a:buNone/>
            </a:pPr>
            <a:r>
              <a:rPr lang="en-US" sz="1800" dirty="0" smtClean="0"/>
              <a:t>    &lt;statement&gt; ::= 'WHILE' &lt;</a:t>
            </a:r>
            <a:r>
              <a:rPr lang="en-US" sz="1800" dirty="0" err="1" smtClean="0"/>
              <a:t>expr</a:t>
            </a:r>
            <a:r>
              <a:rPr lang="en-US" sz="1800" dirty="0" smtClean="0"/>
              <a:t>&gt; 'DO' &lt;statement&gt; 'ENDWHILE'</a:t>
            </a:r>
          </a:p>
          <a:p>
            <a:pPr marL="0" indent="0">
              <a:buNone/>
            </a:pPr>
            <a:r>
              <a:rPr lang="en-US" sz="1800" dirty="0" smtClean="0"/>
              <a:t>    &lt;statement&gt; ::= 'BEGIN' &lt;statement&gt; {';' &lt;statement&gt;} 'END'</a:t>
            </a:r>
          </a:p>
          <a:p>
            <a:pPr marL="0" indent="0">
              <a:buNone/>
            </a:pPr>
            <a:endParaRPr lang="en-US" dirty="0" smtClean="0"/>
          </a:p>
          <a:p>
            <a:pPr marL="0" indent="0">
              <a:buNone/>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EBNF to BNF</a:t>
            </a:r>
            <a:endParaRPr lang="en-US" dirty="0"/>
          </a:p>
        </p:txBody>
      </p:sp>
      <p:sp>
        <p:nvSpPr>
          <p:cNvPr id="3" name="Content Placeholder 2"/>
          <p:cNvSpPr>
            <a:spLocks noGrp="1"/>
          </p:cNvSpPr>
          <p:nvPr>
            <p:ph idx="1"/>
          </p:nvPr>
        </p:nvSpPr>
        <p:spPr>
          <a:xfrm>
            <a:off x="457200" y="1600200"/>
            <a:ext cx="8229600" cy="4918000"/>
          </a:xfrm>
        </p:spPr>
        <p:txBody>
          <a:bodyPr>
            <a:normAutofit/>
          </a:bodyPr>
          <a:lstStyle/>
          <a:p>
            <a:pPr marL="228600" indent="0">
              <a:buNone/>
            </a:pPr>
            <a:r>
              <a:rPr lang="en-US" sz="1800" dirty="0" smtClean="0"/>
              <a:t>&lt;</a:t>
            </a:r>
            <a:r>
              <a:rPr lang="en-US" sz="1800" dirty="0" err="1" smtClean="0"/>
              <a:t>s</a:t>
            </a:r>
            <a:r>
              <a:rPr lang="en-US" sz="1800" dirty="0" smtClean="0"/>
              <a:t>&gt; ::= &lt;</a:t>
            </a:r>
            <a:r>
              <a:rPr lang="en-US" sz="1800" dirty="0" err="1" smtClean="0"/>
              <a:t>iden</a:t>
            </a:r>
            <a:r>
              <a:rPr lang="en-US" sz="1800" dirty="0" smtClean="0"/>
              <a:t>&gt; '=' &lt;</a:t>
            </a:r>
            <a:r>
              <a:rPr lang="en-US" sz="1800" dirty="0" err="1" smtClean="0"/>
              <a:t>expr</a:t>
            </a:r>
            <a:r>
              <a:rPr lang="en-US" sz="1800" dirty="0" smtClean="0"/>
              <a:t>&gt;</a:t>
            </a:r>
          </a:p>
          <a:p>
            <a:pPr marL="228600" indent="0">
              <a:buNone/>
            </a:pPr>
            <a:r>
              <a:rPr lang="en-US" sz="1800" dirty="0" smtClean="0"/>
              <a:t>&lt;</a:t>
            </a:r>
            <a:r>
              <a:rPr lang="en-US" sz="1800" dirty="0" err="1" smtClean="0"/>
              <a:t>s</a:t>
            </a:r>
            <a:r>
              <a:rPr lang="en-US" sz="1800" dirty="0" smtClean="0"/>
              <a:t>&gt; ::= 'IF' &lt;</a:t>
            </a:r>
            <a:r>
              <a:rPr lang="en-US" sz="1800" dirty="0" err="1" smtClean="0"/>
              <a:t>expr</a:t>
            </a:r>
            <a:r>
              <a:rPr lang="en-US" sz="1800" dirty="0" smtClean="0"/>
              <a:t>&gt; 'THEN' &lt;</a:t>
            </a:r>
            <a:r>
              <a:rPr lang="en-US" sz="1800" dirty="0" err="1" smtClean="0"/>
              <a:t>s</a:t>
            </a:r>
            <a:r>
              <a:rPr lang="en-US" sz="1800" dirty="0" smtClean="0"/>
              <a:t>&gt; </a:t>
            </a:r>
            <a:r>
              <a:rPr lang="en-US" sz="1800" dirty="0" smtClean="0">
                <a:solidFill>
                  <a:srgbClr val="FF0000"/>
                </a:solidFill>
              </a:rPr>
              <a:t>[ 'ELSE'   &lt;</a:t>
            </a:r>
            <a:r>
              <a:rPr lang="en-US" sz="1800" dirty="0" err="1" smtClean="0">
                <a:solidFill>
                  <a:srgbClr val="FF0000"/>
                </a:solidFill>
              </a:rPr>
              <a:t>s</a:t>
            </a:r>
            <a:r>
              <a:rPr lang="en-US" sz="1800" dirty="0" smtClean="0">
                <a:solidFill>
                  <a:srgbClr val="FF0000"/>
                </a:solidFill>
              </a:rPr>
              <a:t>&gt; ] </a:t>
            </a:r>
            <a:r>
              <a:rPr lang="en-US" sz="1800" dirty="0" smtClean="0"/>
              <a:t>'ENDIF’</a:t>
            </a:r>
          </a:p>
          <a:p>
            <a:pPr marL="228600" indent="0">
              <a:buNone/>
            </a:pPr>
            <a:r>
              <a:rPr lang="en-US" sz="1800" dirty="0" smtClean="0"/>
              <a:t>&lt;</a:t>
            </a:r>
            <a:r>
              <a:rPr lang="en-US" sz="1800" dirty="0" err="1" smtClean="0"/>
              <a:t>s</a:t>
            </a:r>
            <a:r>
              <a:rPr lang="en-US" sz="1800" dirty="0" smtClean="0"/>
              <a:t>&gt; ::= 'WHILE' &lt;</a:t>
            </a:r>
            <a:r>
              <a:rPr lang="en-US" sz="1800" dirty="0" err="1" smtClean="0"/>
              <a:t>expr</a:t>
            </a:r>
            <a:r>
              <a:rPr lang="en-US" sz="1800" dirty="0" smtClean="0"/>
              <a:t>&gt; 'DO' &lt;</a:t>
            </a:r>
            <a:r>
              <a:rPr lang="en-US" sz="1800" dirty="0" err="1" smtClean="0"/>
              <a:t>s</a:t>
            </a:r>
            <a:r>
              <a:rPr lang="en-US" sz="1800" dirty="0" smtClean="0"/>
              <a:t>&gt; 'ENDWHILE’</a:t>
            </a:r>
          </a:p>
          <a:p>
            <a:pPr marL="228600" indent="0">
              <a:buNone/>
            </a:pPr>
            <a:r>
              <a:rPr lang="en-US" sz="1800" dirty="0" smtClean="0"/>
              <a:t>&lt;</a:t>
            </a:r>
            <a:r>
              <a:rPr lang="en-US" sz="1800" dirty="0" err="1" smtClean="0"/>
              <a:t>s</a:t>
            </a:r>
            <a:r>
              <a:rPr lang="en-US" sz="1800" dirty="0" smtClean="0"/>
              <a:t>&gt; ::= 'BEGIN' &lt;</a:t>
            </a:r>
            <a:r>
              <a:rPr lang="en-US" sz="1800" dirty="0" err="1" smtClean="0"/>
              <a:t>s</a:t>
            </a:r>
            <a:r>
              <a:rPr lang="en-US" sz="1800" dirty="0" smtClean="0"/>
              <a:t>&gt; </a:t>
            </a:r>
            <a:r>
              <a:rPr lang="en-US" sz="1800" dirty="0" smtClean="0">
                <a:solidFill>
                  <a:srgbClr val="FF0000"/>
                </a:solidFill>
              </a:rPr>
              <a:t>{';' &lt;</a:t>
            </a:r>
            <a:r>
              <a:rPr lang="en-US" sz="1800" dirty="0" err="1" smtClean="0">
                <a:solidFill>
                  <a:srgbClr val="FF0000"/>
                </a:solidFill>
              </a:rPr>
              <a:t>s</a:t>
            </a:r>
            <a:r>
              <a:rPr lang="en-US" sz="1800" dirty="0" smtClean="0">
                <a:solidFill>
                  <a:srgbClr val="FF0000"/>
                </a:solidFill>
              </a:rPr>
              <a:t>&gt;} </a:t>
            </a:r>
            <a:r>
              <a:rPr lang="en-US" sz="1800" dirty="0" smtClean="0"/>
              <a:t>'END’</a:t>
            </a:r>
          </a:p>
          <a:p>
            <a:pPr marL="0" indent="0">
              <a:buNone/>
            </a:pPr>
            <a:endParaRPr lang="en-US" sz="800" dirty="0" smtClean="0"/>
          </a:p>
          <a:p>
            <a:pPr marL="0" indent="0">
              <a:buNone/>
            </a:pPr>
            <a:r>
              <a:rPr lang="en-US" sz="2800" dirty="0" smtClean="0"/>
              <a:t>Becomes</a:t>
            </a:r>
          </a:p>
          <a:p>
            <a:pPr marL="0" indent="0">
              <a:buNone/>
            </a:pPr>
            <a:endParaRPr lang="en-US" sz="800" dirty="0" smtClean="0">
              <a:solidFill>
                <a:schemeClr val="tx1">
                  <a:lumMod val="50000"/>
                  <a:lumOff val="50000"/>
                </a:schemeClr>
              </a:solidFill>
            </a:endParaRPr>
          </a:p>
          <a:p>
            <a:pPr marL="228600" indent="0">
              <a:buNone/>
            </a:pPr>
            <a:r>
              <a:rPr lang="en-US" sz="1800" dirty="0" smtClean="0">
                <a:solidFill>
                  <a:schemeClr val="tx1">
                    <a:lumMod val="50000"/>
                    <a:lumOff val="50000"/>
                  </a:schemeClr>
                </a:solidFill>
              </a:rPr>
              <a:t>&lt;</a:t>
            </a:r>
            <a:r>
              <a:rPr lang="en-US" sz="1800" dirty="0" err="1" smtClean="0">
                <a:solidFill>
                  <a:schemeClr val="tx1">
                    <a:lumMod val="50000"/>
                    <a:lumOff val="50000"/>
                  </a:schemeClr>
                </a:solidFill>
              </a:rPr>
              <a:t>s</a:t>
            </a:r>
            <a:r>
              <a:rPr lang="en-US" sz="1800" dirty="0" smtClean="0">
                <a:solidFill>
                  <a:schemeClr val="tx1">
                    <a:lumMod val="50000"/>
                    <a:lumOff val="50000"/>
                  </a:schemeClr>
                </a:solidFill>
              </a:rPr>
              <a:t>&gt; ::= &lt;</a:t>
            </a:r>
            <a:r>
              <a:rPr lang="en-US" sz="1800" dirty="0" err="1" smtClean="0">
                <a:solidFill>
                  <a:schemeClr val="tx1">
                    <a:lumMod val="50000"/>
                    <a:lumOff val="50000"/>
                  </a:schemeClr>
                </a:solidFill>
              </a:rPr>
              <a:t>iden</a:t>
            </a:r>
            <a:r>
              <a:rPr lang="en-US" sz="1800" dirty="0" smtClean="0">
                <a:solidFill>
                  <a:schemeClr val="tx1">
                    <a:lumMod val="50000"/>
                    <a:lumOff val="50000"/>
                  </a:schemeClr>
                </a:solidFill>
              </a:rPr>
              <a:t>&gt; '=' &lt;</a:t>
            </a:r>
            <a:r>
              <a:rPr lang="en-US" sz="1800" dirty="0" err="1" smtClean="0">
                <a:solidFill>
                  <a:schemeClr val="tx1">
                    <a:lumMod val="50000"/>
                    <a:lumOff val="50000"/>
                  </a:schemeClr>
                </a:solidFill>
              </a:rPr>
              <a:t>expr</a:t>
            </a:r>
            <a:r>
              <a:rPr lang="en-US" sz="1800" dirty="0" smtClean="0">
                <a:solidFill>
                  <a:schemeClr val="tx1">
                    <a:lumMod val="50000"/>
                    <a:lumOff val="50000"/>
                  </a:schemeClr>
                </a:solidFill>
              </a:rPr>
              <a:t>&gt;</a:t>
            </a:r>
          </a:p>
          <a:p>
            <a:pPr marL="228600" indent="0">
              <a:buNone/>
            </a:pPr>
            <a:r>
              <a:rPr lang="en-US" sz="1800" dirty="0" smtClean="0"/>
              <a:t>&lt;</a:t>
            </a:r>
            <a:r>
              <a:rPr lang="en-US" sz="1800" dirty="0" err="1" smtClean="0"/>
              <a:t>s</a:t>
            </a:r>
            <a:r>
              <a:rPr lang="en-US" sz="1800" dirty="0" smtClean="0"/>
              <a:t>&gt; ::= 'IF' &lt;</a:t>
            </a:r>
            <a:r>
              <a:rPr lang="en-US" sz="1800" dirty="0" err="1" smtClean="0"/>
              <a:t>expr</a:t>
            </a:r>
            <a:r>
              <a:rPr lang="en-US" sz="1800" dirty="0" smtClean="0"/>
              <a:t>&gt; 'THEN' &lt;</a:t>
            </a:r>
            <a:r>
              <a:rPr lang="en-US" sz="1800" dirty="0" err="1" smtClean="0"/>
              <a:t>s</a:t>
            </a:r>
            <a:r>
              <a:rPr lang="en-US" sz="1800" dirty="0" smtClean="0"/>
              <a:t>&gt;</a:t>
            </a:r>
            <a:r>
              <a:rPr lang="en-US" sz="1800" dirty="0" smtClean="0">
                <a:solidFill>
                  <a:srgbClr val="FF0000"/>
                </a:solidFill>
              </a:rPr>
              <a:t> </a:t>
            </a:r>
            <a:r>
              <a:rPr lang="en-US" sz="1800" dirty="0" smtClean="0"/>
              <a:t>'ENDIF’</a:t>
            </a:r>
          </a:p>
          <a:p>
            <a:pPr marL="228600" indent="0">
              <a:buNone/>
            </a:pPr>
            <a:r>
              <a:rPr lang="en-US" sz="1800" dirty="0" smtClean="0"/>
              <a:t>&lt;</a:t>
            </a:r>
            <a:r>
              <a:rPr lang="en-US" sz="1800" dirty="0" err="1" smtClean="0"/>
              <a:t>s</a:t>
            </a:r>
            <a:r>
              <a:rPr lang="en-US" sz="1800" dirty="0" smtClean="0"/>
              <a:t>&gt; ::= 'IF' &lt;</a:t>
            </a:r>
            <a:r>
              <a:rPr lang="en-US" sz="1800" dirty="0" err="1" smtClean="0"/>
              <a:t>expr</a:t>
            </a:r>
            <a:r>
              <a:rPr lang="en-US" sz="1800" dirty="0" smtClean="0"/>
              <a:t>&gt; 'THEN' &lt;</a:t>
            </a:r>
            <a:r>
              <a:rPr lang="en-US" sz="1800" dirty="0" err="1" smtClean="0"/>
              <a:t>s</a:t>
            </a:r>
            <a:r>
              <a:rPr lang="en-US" sz="1800" dirty="0" smtClean="0"/>
              <a:t>&gt; 'ELSE’ &lt;</a:t>
            </a:r>
            <a:r>
              <a:rPr lang="en-US" sz="1800" dirty="0" err="1" smtClean="0"/>
              <a:t>s</a:t>
            </a:r>
            <a:r>
              <a:rPr lang="en-US" sz="1800" dirty="0" smtClean="0"/>
              <a:t>&gt; 'ENDIF’</a:t>
            </a:r>
          </a:p>
          <a:p>
            <a:pPr marL="228600" indent="0">
              <a:buNone/>
            </a:pPr>
            <a:r>
              <a:rPr lang="en-US" sz="1800" dirty="0" smtClean="0">
                <a:solidFill>
                  <a:srgbClr val="7F7F7F"/>
                </a:solidFill>
              </a:rPr>
              <a:t>&lt;</a:t>
            </a:r>
            <a:r>
              <a:rPr lang="en-US" sz="1800" dirty="0" err="1" smtClean="0">
                <a:solidFill>
                  <a:srgbClr val="7F7F7F"/>
                </a:solidFill>
              </a:rPr>
              <a:t>s</a:t>
            </a:r>
            <a:r>
              <a:rPr lang="en-US" sz="1800" dirty="0" smtClean="0">
                <a:solidFill>
                  <a:srgbClr val="7F7F7F"/>
                </a:solidFill>
              </a:rPr>
              <a:t>&gt; ::= 'WHILE' &lt;</a:t>
            </a:r>
            <a:r>
              <a:rPr lang="en-US" sz="1800" dirty="0" err="1" smtClean="0">
                <a:solidFill>
                  <a:srgbClr val="7F7F7F"/>
                </a:solidFill>
              </a:rPr>
              <a:t>expr</a:t>
            </a:r>
            <a:r>
              <a:rPr lang="en-US" sz="1800" dirty="0" smtClean="0">
                <a:solidFill>
                  <a:srgbClr val="7F7F7F"/>
                </a:solidFill>
              </a:rPr>
              <a:t>&gt; 'DO' &lt;</a:t>
            </a:r>
            <a:r>
              <a:rPr lang="en-US" sz="1800" dirty="0" err="1" smtClean="0">
                <a:solidFill>
                  <a:srgbClr val="7F7F7F"/>
                </a:solidFill>
              </a:rPr>
              <a:t>s</a:t>
            </a:r>
            <a:r>
              <a:rPr lang="en-US" sz="1800" dirty="0" smtClean="0">
                <a:solidFill>
                  <a:srgbClr val="7F7F7F"/>
                </a:solidFill>
              </a:rPr>
              <a:t>&gt; 'ENDWHILE’</a:t>
            </a:r>
          </a:p>
          <a:p>
            <a:pPr marL="228600" indent="0">
              <a:buNone/>
            </a:pPr>
            <a:r>
              <a:rPr lang="en-US" sz="1800" dirty="0" smtClean="0"/>
              <a:t>&lt;</a:t>
            </a:r>
            <a:r>
              <a:rPr lang="en-US" sz="1800" dirty="0" err="1" smtClean="0"/>
              <a:t>s</a:t>
            </a:r>
            <a:r>
              <a:rPr lang="en-US" sz="1800" dirty="0" smtClean="0"/>
              <a:t>&gt; ::= 'BEGIN' &lt;</a:t>
            </a:r>
            <a:r>
              <a:rPr lang="en-US" sz="1800" dirty="0" err="1" smtClean="0"/>
              <a:t>ses</a:t>
            </a:r>
            <a:r>
              <a:rPr lang="en-US" sz="1800" dirty="0" smtClean="0"/>
              <a:t>&gt;</a:t>
            </a:r>
            <a:r>
              <a:rPr lang="en-US" sz="1800" dirty="0" smtClean="0">
                <a:solidFill>
                  <a:srgbClr val="FF0000"/>
                </a:solidFill>
              </a:rPr>
              <a:t> </a:t>
            </a:r>
            <a:r>
              <a:rPr lang="en-US" sz="1800" dirty="0" smtClean="0"/>
              <a:t>'END’</a:t>
            </a:r>
          </a:p>
          <a:p>
            <a:pPr marL="228600" indent="0">
              <a:buNone/>
            </a:pPr>
            <a:r>
              <a:rPr lang="en-US" sz="1800" dirty="0" smtClean="0"/>
              <a:t>&lt;</a:t>
            </a:r>
            <a:r>
              <a:rPr lang="en-US" sz="1800" dirty="0" err="1" smtClean="0"/>
              <a:t>ses</a:t>
            </a:r>
            <a:r>
              <a:rPr lang="en-US" sz="1800" dirty="0" smtClean="0"/>
              <a:t>&gt; ::= &lt;</a:t>
            </a:r>
            <a:r>
              <a:rPr lang="en-US" sz="1800" dirty="0" err="1" smtClean="0"/>
              <a:t>s</a:t>
            </a:r>
            <a:r>
              <a:rPr lang="en-US" sz="1800" dirty="0" smtClean="0"/>
              <a:t>&gt;</a:t>
            </a:r>
          </a:p>
          <a:p>
            <a:pPr marL="228600" indent="0">
              <a:buNone/>
            </a:pPr>
            <a:r>
              <a:rPr lang="en-US" sz="1800" dirty="0" smtClean="0"/>
              <a:t>&lt;</a:t>
            </a:r>
            <a:r>
              <a:rPr lang="en-US" sz="1800" dirty="0" err="1" smtClean="0"/>
              <a:t>ses</a:t>
            </a:r>
            <a:r>
              <a:rPr lang="en-US" sz="1800" dirty="0" smtClean="0"/>
              <a:t>&gt; ::= &lt;</a:t>
            </a:r>
            <a:r>
              <a:rPr lang="en-US" sz="1800" dirty="0" err="1" smtClean="0"/>
              <a:t>s</a:t>
            </a:r>
            <a:r>
              <a:rPr lang="en-US" sz="1800" dirty="0" smtClean="0"/>
              <a:t>&gt; ; &lt;</a:t>
            </a:r>
            <a:r>
              <a:rPr lang="en-US" sz="1800" dirty="0" err="1" smtClean="0"/>
              <a:t>ses</a:t>
            </a:r>
            <a:r>
              <a:rPr lang="en-US" sz="1800" dirty="0" smtClean="0"/>
              <a:t>&gt;</a:t>
            </a:r>
          </a:p>
          <a:p>
            <a:pPr marL="0" indent="0">
              <a:buNone/>
            </a:pPr>
            <a:endParaRPr lang="en-US" sz="18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208"/>
            <a:ext cx="8229600" cy="985741"/>
          </a:xfrm>
        </p:spPr>
        <p:txBody>
          <a:bodyPr/>
          <a:lstStyle/>
          <a:p>
            <a:r>
              <a:rPr lang="en-US" b="1" dirty="0" smtClean="0">
                <a:solidFill>
                  <a:srgbClr val="000000"/>
                </a:solidFill>
              </a:rPr>
              <a:t>Example Problem</a:t>
            </a:r>
            <a:endParaRPr lang="en-US" b="1" dirty="0">
              <a:solidFill>
                <a:srgbClr val="000000"/>
              </a:solidFill>
            </a:endParaRPr>
          </a:p>
        </p:txBody>
      </p:sp>
      <p:sp>
        <p:nvSpPr>
          <p:cNvPr id="3" name="Content Placeholder 2"/>
          <p:cNvSpPr>
            <a:spLocks noGrp="1"/>
          </p:cNvSpPr>
          <p:nvPr>
            <p:ph idx="1"/>
          </p:nvPr>
        </p:nvSpPr>
        <p:spPr>
          <a:xfrm>
            <a:off x="457200" y="1166018"/>
            <a:ext cx="8229600" cy="5370062"/>
          </a:xfrm>
        </p:spPr>
        <p:txBody>
          <a:bodyPr>
            <a:noAutofit/>
          </a:bodyPr>
          <a:lstStyle/>
          <a:p>
            <a:pPr marL="0" indent="0">
              <a:buNone/>
            </a:pPr>
            <a:r>
              <a:rPr lang="en-US" sz="2000" dirty="0" smtClean="0"/>
              <a:t>(a) Draw a </a:t>
            </a:r>
            <a:r>
              <a:rPr lang="en-US" sz="2000" b="1" dirty="0" smtClean="0"/>
              <a:t>DFA</a:t>
            </a:r>
            <a:r>
              <a:rPr lang="en-US" sz="2000" dirty="0" smtClean="0"/>
              <a:t> for a real number that satisfies the following description, using the conventions above.</a:t>
            </a:r>
          </a:p>
          <a:p>
            <a:pPr marL="0" indent="0">
              <a:buNone/>
            </a:pPr>
            <a:endParaRPr lang="en-US" sz="700" dirty="0" smtClean="0"/>
          </a:p>
          <a:p>
            <a:pPr marL="0" indent="0">
              <a:buNone/>
            </a:pPr>
            <a:r>
              <a:rPr lang="en-US" sz="2000" dirty="0" smtClean="0"/>
              <a:t>A real number can start with an optional sign which can be "-" or "+" and consists of an integer part followed by a decimal point followed by a fractional part. The integer part can be a single zero or a non-empty sequence of digits that does not start with a zero. The fractional part is a non-empty sequence of digits. Positive examples include 0.0, +0.0, 0.12, 12.3 and -9.87 . Negative examples are: 0, 01.2, -01.2, 3. and 42 .</a:t>
            </a:r>
          </a:p>
          <a:p>
            <a:pPr marL="0" indent="0">
              <a:buNone/>
            </a:pPr>
            <a:endParaRPr lang="en-US" sz="700" dirty="0" smtClean="0"/>
          </a:p>
          <a:p>
            <a:pPr marL="0" indent="0">
              <a:buNone/>
            </a:pPr>
            <a:r>
              <a:rPr lang="en-US" sz="2000" dirty="0" smtClean="0"/>
              <a:t>Identify the start state and all accepting states and label every arc. Since this is a deterministic and not a non-deterministic finite automaton, every arc must have a label which can not be epsilon.</a:t>
            </a:r>
          </a:p>
          <a:p>
            <a:pPr marL="0" indent="0">
              <a:buNone/>
            </a:pPr>
            <a:endParaRPr lang="en-US" sz="800" dirty="0" smtClean="0"/>
          </a:p>
          <a:p>
            <a:pPr marL="0" indent="0">
              <a:buNone/>
            </a:pPr>
            <a:r>
              <a:rPr lang="en-US" sz="2000" dirty="0" smtClean="0"/>
              <a:t>(</a:t>
            </a:r>
            <a:r>
              <a:rPr lang="en-US" sz="2000" dirty="0" err="1" smtClean="0"/>
              <a:t>b</a:t>
            </a:r>
            <a:r>
              <a:rPr lang="en-US" sz="2000" dirty="0" smtClean="0"/>
              <a:t>) Write a regular expression that corresponds to the DFA, making it as simple as possible. Use parentheses to ensure proper scope or for clarity.</a:t>
            </a:r>
          </a:p>
          <a:p>
            <a:pPr marL="0" indent="0">
              <a:buNone/>
            </a:pPr>
            <a:endParaRPr lang="en-US" sz="2000"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867</TotalTime>
  <Words>1553</Words>
  <Application>Microsoft Macintosh PowerPoint</Application>
  <PresentationFormat>On-screen Show (4:3)</PresentationFormat>
  <Paragraphs>122</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331 Final</vt:lpstr>
      <vt:lpstr>Details</vt:lpstr>
      <vt:lpstr>Readings</vt:lpstr>
      <vt:lpstr>For Help</vt:lpstr>
      <vt:lpstr>Example Problem</vt:lpstr>
      <vt:lpstr>Example Problem</vt:lpstr>
      <vt:lpstr>EBNF to BNF</vt:lpstr>
      <vt:lpstr>EBNF to BNF</vt:lpstr>
      <vt:lpstr>Example Problem</vt:lpstr>
      <vt:lpstr>Example Problem</vt:lpstr>
      <vt:lpstr>Example Problem</vt:lpstr>
      <vt:lpstr>Example Problem</vt:lpstr>
    </vt:vector>
  </TitlesOfParts>
  <Company>UMBC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331 Final</dc:title>
  <dc:creator>tim finin</dc:creator>
  <cp:lastModifiedBy>tim finin</cp:lastModifiedBy>
  <cp:revision>5</cp:revision>
  <cp:lastPrinted>2011-12-12T17:43:02Z</cp:lastPrinted>
  <dcterms:created xsi:type="dcterms:W3CDTF">2011-12-12T04:04:02Z</dcterms:created>
  <dcterms:modified xsi:type="dcterms:W3CDTF">2011-12-17T15:16:55Z</dcterms:modified>
</cp:coreProperties>
</file>