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8.bin" ContentType="application/vnd.openxmlformats-officedocument.oleObject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oleObject7.bin" ContentType="application/vnd.openxmlformats-officedocument.oleObject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Default Extension="emf" ContentType="image/x-emf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embeddings/oleObject3.bin" ContentType="application/vnd.openxmlformats-officedocument.oleObject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9.bin" ContentType="application/vnd.openxmlformats-officedocument.oleObject"/>
  <Override PartName="/ppt/embeddings/oleObject2.bin" ContentType="application/vnd.openxmlformats-officedocument.oleObject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553" r:id="rId2"/>
    <p:sldId id="475" r:id="rId3"/>
    <p:sldId id="476" r:id="rId4"/>
    <p:sldId id="477" r:id="rId5"/>
    <p:sldId id="478" r:id="rId6"/>
    <p:sldId id="479" r:id="rId7"/>
    <p:sldId id="481" r:id="rId8"/>
    <p:sldId id="482" r:id="rId9"/>
    <p:sldId id="483" r:id="rId10"/>
    <p:sldId id="484" r:id="rId11"/>
    <p:sldId id="485" r:id="rId12"/>
    <p:sldId id="554" r:id="rId13"/>
    <p:sldId id="486" r:id="rId14"/>
    <p:sldId id="487" r:id="rId15"/>
    <p:sldId id="488" r:id="rId16"/>
    <p:sldId id="499" r:id="rId17"/>
    <p:sldId id="500" r:id="rId18"/>
    <p:sldId id="501" r:id="rId19"/>
    <p:sldId id="503" r:id="rId20"/>
    <p:sldId id="504" r:id="rId21"/>
    <p:sldId id="505" r:id="rId22"/>
    <p:sldId id="506" r:id="rId23"/>
    <p:sldId id="507" r:id="rId24"/>
    <p:sldId id="508" r:id="rId25"/>
    <p:sldId id="509" r:id="rId26"/>
    <p:sldId id="510" r:id="rId27"/>
    <p:sldId id="511" r:id="rId28"/>
    <p:sldId id="512" r:id="rId29"/>
    <p:sldId id="513" r:id="rId30"/>
    <p:sldId id="514" r:id="rId31"/>
    <p:sldId id="515" r:id="rId32"/>
    <p:sldId id="516" r:id="rId33"/>
    <p:sldId id="517" r:id="rId34"/>
    <p:sldId id="518" r:id="rId35"/>
    <p:sldId id="519" r:id="rId36"/>
    <p:sldId id="520" r:id="rId37"/>
    <p:sldId id="521" r:id="rId38"/>
    <p:sldId id="522" r:id="rId39"/>
    <p:sldId id="523" r:id="rId40"/>
    <p:sldId id="524" r:id="rId41"/>
    <p:sldId id="525" r:id="rId42"/>
    <p:sldId id="526" r:id="rId43"/>
    <p:sldId id="527" r:id="rId44"/>
    <p:sldId id="528" r:id="rId45"/>
    <p:sldId id="529" r:id="rId46"/>
    <p:sldId id="530" r:id="rId47"/>
    <p:sldId id="531" r:id="rId48"/>
    <p:sldId id="532" r:id="rId49"/>
    <p:sldId id="533" r:id="rId50"/>
    <p:sldId id="534" r:id="rId51"/>
    <p:sldId id="551" r:id="rId52"/>
    <p:sldId id="552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9638" autoAdjust="0"/>
  </p:normalViewPr>
  <p:slideViewPr>
    <p:cSldViewPr snapToGrid="0" snapToObjects="1">
      <p:cViewPr>
        <p:scale>
          <a:sx n="100" d="100"/>
          <a:sy n="100" d="100"/>
        </p:scale>
        <p:origin x="-768" y="-8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4.emf"/><Relationship Id="rId3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39803-5E51-8E49-9BEA-8CA8CB8BEAA7}" type="datetime1">
              <a:rPr lang="en-US" smtClean="0"/>
              <a:pPr/>
              <a:t>10/11/11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5A0F4-5D66-6B45-8A98-A605F74F5A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4CD25-B5FB-D548-80B6-1243D468D146}" type="datetime1">
              <a:rPr lang="en-US" smtClean="0"/>
              <a:pPr/>
              <a:t>10/11/11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D3ED8-443C-1144-8D30-0E926E2F1B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1500" y="6582074"/>
            <a:ext cx="901700" cy="212426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6040"/>
            <a:ext cx="4038600" cy="5116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6040"/>
            <a:ext cx="4038600" cy="5116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7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8152"/>
            <a:ext cx="8229600" cy="5197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1500" y="6582074"/>
            <a:ext cx="901700" cy="212426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6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339725" algn="l" defTabSz="457200" rtl="0" eaLnBrk="1" latinLnBrk="0" hangingPunct="1">
        <a:spcBef>
          <a:spcPts val="4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33363" algn="l" defTabSz="457200" rtl="0" eaLnBrk="1" latinLnBrk="0" hangingPunct="1">
        <a:spcBef>
          <a:spcPts val="3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231775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425" indent="-223838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oleObject5.bin"/><Relationship Id="rId5" Type="http://schemas.openxmlformats.org/officeDocument/2006/relationships/oleObject" Target="../embeddings/oleObject6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8.bin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oleObject" Target="../embeddings/oleObject11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2700"/>
            <a:ext cx="7772400" cy="3784599"/>
          </a:xfrm>
        </p:spPr>
        <p:txBody>
          <a:bodyPr>
            <a:normAutofit/>
          </a:bodyPr>
          <a:lstStyle/>
          <a:p>
            <a:r>
              <a:rPr lang="en-US" sz="7333" dirty="0" smtClean="0"/>
              <a:t>Yacc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Yet </a:t>
            </a:r>
            <a:r>
              <a:rPr lang="en-US" dirty="0" smtClean="0"/>
              <a:t>Another</a:t>
            </a:r>
            <a:br>
              <a:rPr lang="en-US" dirty="0" smtClean="0"/>
            </a:br>
            <a:r>
              <a:rPr lang="en-US" dirty="0" smtClean="0"/>
              <a:t>Compiler </a:t>
            </a:r>
            <a:r>
              <a:rPr lang="en-US" dirty="0" smtClean="0"/>
              <a:t>Compiler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0200" y="6311900"/>
            <a:ext cx="539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 material adapted from slides by Andy D. Pimentel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0975"/>
            <a:ext cx="8869363" cy="914400"/>
          </a:xfrm>
        </p:spPr>
        <p:txBody>
          <a:bodyPr/>
          <a:lstStyle/>
          <a:p>
            <a:r>
              <a:rPr lang="en-US" dirty="0" smtClean="0"/>
              <a:t>If you wanted to write your own…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095375"/>
            <a:ext cx="8248650" cy="5019675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int yylex()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{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if(it's a num)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NUM;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if(it's an id)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ID;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if(parsing is done)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0;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if(it's an error)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-1;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33525"/>
            <a:ext cx="8474075" cy="501967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33525"/>
            <a:ext cx="8474075" cy="501967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7900" y="1533525"/>
            <a:ext cx="3302000" cy="5111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916113"/>
            <a:ext cx="8248650" cy="4597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expr</a:t>
            </a:r>
            <a:r>
              <a:rPr lang="en-US" sz="2400" b="1">
                <a:latin typeface="Courier New" pitchFamily="-1" charset="0"/>
              </a:rPr>
              <a:t>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factor</a:t>
            </a:r>
            <a:r>
              <a:rPr lang="en-US" sz="2400" b="1">
                <a:latin typeface="Courier New" pitchFamily="-1" charset="0"/>
              </a:rPr>
              <a:t>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(</a:t>
            </a:r>
            <a:r>
              <a:rPr lang="en-US" sz="2400" b="1">
                <a:latin typeface="Courier New" pitchFamily="-1" charset="0"/>
              </a:rPr>
              <a:t>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2788" name="Text Box 4"/>
          <p:cNvSpPr txBox="1">
            <a:spLocks noChangeArrowheads="1"/>
          </p:cNvSpPr>
          <p:nvPr/>
        </p:nvSpPr>
        <p:spPr bwMode="auto">
          <a:xfrm>
            <a:off x="1041400" y="1122363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$1</a:t>
            </a:r>
          </a:p>
        </p:txBody>
      </p:sp>
      <p:sp>
        <p:nvSpPr>
          <p:cNvPr id="502789" name="AutoShape 5"/>
          <p:cNvSpPr>
            <a:spLocks noChangeArrowheads="1"/>
          </p:cNvSpPr>
          <p:nvPr/>
        </p:nvSpPr>
        <p:spPr bwMode="auto">
          <a:xfrm flipV="1">
            <a:off x="1835150" y="1403350"/>
            <a:ext cx="512763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677988"/>
            <a:ext cx="8248650" cy="4722812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+</a:t>
            </a:r>
            <a:r>
              <a:rPr lang="en-US" sz="2400" b="1">
                <a:latin typeface="Courier New" pitchFamily="-1" charset="0"/>
              </a:rPr>
              <a:t>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*</a:t>
            </a:r>
            <a:r>
              <a:rPr lang="en-US" sz="2400" b="1">
                <a:latin typeface="Courier New" pitchFamily="-1" charset="0"/>
              </a:rPr>
              <a:t>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expr</a:t>
            </a:r>
            <a:r>
              <a:rPr lang="en-US" sz="2400" b="1">
                <a:latin typeface="Courier New" pitchFamily="-1" charset="0"/>
              </a:rPr>
              <a:t>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3812" name="Text Box 4"/>
          <p:cNvSpPr txBox="1">
            <a:spLocks noChangeArrowheads="1"/>
          </p:cNvSpPr>
          <p:nvPr/>
        </p:nvSpPr>
        <p:spPr bwMode="auto">
          <a:xfrm>
            <a:off x="3632200" y="4895850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$2</a:t>
            </a:r>
          </a:p>
        </p:txBody>
      </p:sp>
      <p:sp>
        <p:nvSpPr>
          <p:cNvPr id="503813" name="AutoShape 5"/>
          <p:cNvSpPr>
            <a:spLocks noChangeArrowheads="1"/>
          </p:cNvSpPr>
          <p:nvPr/>
        </p:nvSpPr>
        <p:spPr bwMode="auto">
          <a:xfrm flipH="1">
            <a:off x="3119438" y="4772025"/>
            <a:ext cx="512762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709738"/>
            <a:ext cx="8248650" cy="4716462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factor</a:t>
            </a:r>
            <a:r>
              <a:rPr lang="en-US" sz="2400" b="1">
                <a:latin typeface="Courier New" pitchFamily="-1" charset="0"/>
              </a:rPr>
              <a:t>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)</a:t>
            </a:r>
            <a:r>
              <a:rPr lang="en-US" sz="2400" b="1">
                <a:latin typeface="Courier New" pitchFamily="-1" charset="0"/>
              </a:rPr>
              <a:t>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4836" name="Text Box 4"/>
          <p:cNvSpPr txBox="1">
            <a:spLocks noChangeArrowheads="1"/>
          </p:cNvSpPr>
          <p:nvPr/>
        </p:nvSpPr>
        <p:spPr bwMode="auto">
          <a:xfrm>
            <a:off x="4492625" y="4967288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$3</a:t>
            </a:r>
          </a:p>
        </p:txBody>
      </p:sp>
      <p:sp>
        <p:nvSpPr>
          <p:cNvPr id="504837" name="AutoShape 5"/>
          <p:cNvSpPr>
            <a:spLocks noChangeArrowheads="1"/>
          </p:cNvSpPr>
          <p:nvPr/>
        </p:nvSpPr>
        <p:spPr bwMode="auto">
          <a:xfrm flipH="1">
            <a:off x="3979863" y="4841875"/>
            <a:ext cx="512762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4838" name="Text Box 6"/>
          <p:cNvSpPr txBox="1">
            <a:spLocks noChangeArrowheads="1"/>
          </p:cNvSpPr>
          <p:nvPr/>
        </p:nvSpPr>
        <p:spPr bwMode="auto">
          <a:xfrm>
            <a:off x="6624638" y="6249988"/>
            <a:ext cx="2351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-1" charset="0"/>
              </a:rPr>
              <a:t>Default: $$ = $1;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4425950"/>
            <a:ext cx="8248650" cy="2039938"/>
          </a:xfrm>
        </p:spPr>
        <p:txBody>
          <a:bodyPr>
            <a:normAutofit fontScale="925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1-2-3 = </a:t>
            </a:r>
            <a:r>
              <a:rPr lang="en-US" altLang="zh-TW" b="1">
                <a:solidFill>
                  <a:schemeClr val="accent2"/>
                </a:solidFill>
                <a:ea typeface="新細明體" pitchFamily="-1" charset="-120"/>
                <a:cs typeface="新細明體" pitchFamily="-1" charset="-120"/>
              </a:rPr>
              <a:t>(1-2)-3</a:t>
            </a:r>
            <a:r>
              <a:rPr lang="en-US" altLang="zh-TW">
                <a:ea typeface="新細明體" pitchFamily="-1" charset="-120"/>
                <a:cs typeface="新細明體" pitchFamily="-1" charset="-120"/>
              </a:rPr>
              <a:t>? </a:t>
            </a:r>
            <a:r>
              <a:rPr lang="en-US" altLang="zh-TW" b="1">
                <a:ea typeface="新細明體" pitchFamily="-1" charset="-120"/>
                <a:cs typeface="新細明體" pitchFamily="-1" charset="-120"/>
              </a:rPr>
              <a:t>or</a:t>
            </a:r>
            <a:r>
              <a:rPr lang="en-US" altLang="zh-TW">
                <a:ea typeface="新細明體" pitchFamily="-1" charset="-120"/>
                <a:cs typeface="新細明體" pitchFamily="-1" charset="-120"/>
              </a:rPr>
              <a:t> 1-(2-3)?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      Define ‘-’ operator is left-association.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1-2*3 = 1-(2*3)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      Define “*” operator is precedent to “-” operator</a:t>
            </a:r>
          </a:p>
        </p:txBody>
      </p:sp>
      <p:graphicFrame>
        <p:nvGraphicFramePr>
          <p:cNvPr id="637956" name="Object 4"/>
          <p:cNvGraphicFramePr>
            <a:graphicFrameLocks noChangeAspect="1"/>
          </p:cNvGraphicFramePr>
          <p:nvPr/>
        </p:nvGraphicFramePr>
        <p:xfrm>
          <a:off x="447675" y="1385888"/>
          <a:ext cx="4267200" cy="2803525"/>
        </p:xfrm>
        <a:graphic>
          <a:graphicData uri="http://schemas.openxmlformats.org/presentationml/2006/ole">
            <p:oleObj spid="_x0000_s100354" name="Visio" r:id="rId3" imgW="1854200" imgH="1130300" progId="">
              <p:embed/>
            </p:oleObj>
          </a:graphicData>
        </a:graphic>
      </p:graphicFrame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5103813" y="1773238"/>
            <a:ext cx="1944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>
                <a:latin typeface="Helvetica 65 Medium" pitchFamily="34" charset="0"/>
                <a:ea typeface="新細明體" pitchFamily="-1" charset="-120"/>
                <a:cs typeface="新細明體" pitchFamily="-1" charset="-120"/>
              </a:rPr>
              <a:t>(1) 1 – 2 - 3</a:t>
            </a:r>
          </a:p>
        </p:txBody>
      </p:sp>
      <p:sp>
        <p:nvSpPr>
          <p:cNvPr id="637958" name="Text Box 6"/>
          <p:cNvSpPr txBox="1">
            <a:spLocks noChangeArrowheads="1"/>
          </p:cNvSpPr>
          <p:nvPr/>
        </p:nvSpPr>
        <p:spPr bwMode="auto">
          <a:xfrm>
            <a:off x="5103813" y="2622550"/>
            <a:ext cx="1938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>
                <a:latin typeface="Helvetica 65 Medium" pitchFamily="34" charset="0"/>
                <a:ea typeface="新細明體" pitchFamily="-1" charset="-120"/>
                <a:cs typeface="新細明體" pitchFamily="-1" charset="-120"/>
              </a:rPr>
              <a:t>(2) 1 – 2 *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9238"/>
            <a:ext cx="7772400" cy="768350"/>
          </a:xfrm>
        </p:spPr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150" y="2565400"/>
            <a:ext cx="8775700" cy="374332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: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‘+’ </a:t>
            </a:r>
            <a:r>
              <a:rPr lang="en-US" altLang="zh-TW" sz="2400" dirty="0" err="1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sz="2400" dirty="0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{ 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$$ = $1 +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‘-’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 { $$ = $1 -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‘*’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 { $$ = $1 *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‘/’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{ 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if($3==0)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	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yyerror(“divide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0”);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   else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	$$ = $1 / $3;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‘-’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%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prec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UMINUS {$$ = -$2; }</a:t>
            </a:r>
          </a:p>
        </p:txBody>
      </p:sp>
      <p:sp>
        <p:nvSpPr>
          <p:cNvPr id="6389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493963" y="1163638"/>
            <a:ext cx="3406775" cy="1268412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hlink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'+' '-'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'*' '/'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%noassoc UMINUS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927225"/>
            <a:ext cx="8248650" cy="2924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%right ‘=‘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'&lt;' '&gt;' NE LE GE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'+' '-‘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'*' '/'</a:t>
            </a: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</a:t>
            </a:r>
          </a:p>
        </p:txBody>
      </p:sp>
      <p:sp>
        <p:nvSpPr>
          <p:cNvPr id="640004" name="AutoShape 4"/>
          <p:cNvSpPr>
            <a:spLocks noChangeArrowheads="1"/>
          </p:cNvSpPr>
          <p:nvPr/>
        </p:nvSpPr>
        <p:spPr bwMode="auto">
          <a:xfrm>
            <a:off x="6764338" y="1927225"/>
            <a:ext cx="665162" cy="2447925"/>
          </a:xfrm>
          <a:prstGeom prst="downArrow">
            <a:avLst>
              <a:gd name="adj1" fmla="val 50000"/>
              <a:gd name="adj2" fmla="val 9200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0005" name="Text Box 5"/>
          <p:cNvSpPr txBox="1">
            <a:spLocks noChangeArrowheads="1"/>
          </p:cNvSpPr>
          <p:nvPr/>
        </p:nvSpPr>
        <p:spPr bwMode="auto">
          <a:xfrm>
            <a:off x="5514975" y="4375150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b="1">
                <a:solidFill>
                  <a:schemeClr val="tx2"/>
                </a:solidFill>
                <a:latin typeface="Helvetica" pitchFamily="-1" charset="0"/>
                <a:ea typeface="新細明體" pitchFamily="-1" charset="-120"/>
                <a:cs typeface="新細明體" pitchFamily="-1" charset="-120"/>
              </a:rPr>
              <a:t>highest precedence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YACC &amp; LEX to work </a:t>
            </a:r>
            <a:r>
              <a:rPr lang="en-US" dirty="0" smtClean="0"/>
              <a:t>together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43013" y="2555875"/>
            <a:ext cx="6653212" cy="2332038"/>
            <a:chOff x="432" y="1738"/>
            <a:chExt cx="4191" cy="1469"/>
          </a:xfrm>
        </p:grpSpPr>
        <p:sp>
          <p:nvSpPr>
            <p:cNvPr id="507908" name="Rectangle 4"/>
            <p:cNvSpPr>
              <a:spLocks noChangeArrowheads="1"/>
            </p:cNvSpPr>
            <p:nvPr/>
          </p:nvSpPr>
          <p:spPr bwMode="auto">
            <a:xfrm>
              <a:off x="2185" y="1738"/>
              <a:ext cx="1099" cy="1469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5400">
                  <a:solidFill>
                    <a:schemeClr val="bg2"/>
                  </a:solidFill>
                  <a:latin typeface="Times New Roman" pitchFamily="-1" charset="0"/>
                </a:rPr>
                <a:t>cc/</a:t>
              </a:r>
            </a:p>
            <a:p>
              <a:r>
                <a:rPr lang="en-US" sz="5400">
                  <a:solidFill>
                    <a:schemeClr val="bg2"/>
                  </a:solidFill>
                  <a:latin typeface="Times New Roman" pitchFamily="-1" charset="0"/>
                </a:rPr>
                <a:t>gcc</a:t>
              </a:r>
            </a:p>
          </p:txBody>
        </p:sp>
        <p:sp>
          <p:nvSpPr>
            <p:cNvPr id="507909" name="Line 5"/>
            <p:cNvSpPr>
              <a:spLocks noChangeShapeType="1"/>
            </p:cNvSpPr>
            <p:nvPr/>
          </p:nvSpPr>
          <p:spPr bwMode="auto">
            <a:xfrm>
              <a:off x="1577" y="1992"/>
              <a:ext cx="6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0" name="Line 6"/>
            <p:cNvSpPr>
              <a:spLocks noChangeShapeType="1"/>
            </p:cNvSpPr>
            <p:nvPr/>
          </p:nvSpPr>
          <p:spPr bwMode="auto">
            <a:xfrm>
              <a:off x="1577" y="2904"/>
              <a:ext cx="6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1" name="Line 7"/>
            <p:cNvSpPr>
              <a:spLocks noChangeShapeType="1"/>
            </p:cNvSpPr>
            <p:nvPr/>
          </p:nvSpPr>
          <p:spPr bwMode="auto">
            <a:xfrm>
              <a:off x="3284" y="2438"/>
              <a:ext cx="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2" name="Text Box 8"/>
            <p:cNvSpPr txBox="1">
              <a:spLocks noChangeArrowheads="1"/>
            </p:cNvSpPr>
            <p:nvPr/>
          </p:nvSpPr>
          <p:spPr bwMode="auto">
            <a:xfrm>
              <a:off x="432" y="1848"/>
              <a:ext cx="10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lex.yy.c</a:t>
              </a:r>
            </a:p>
          </p:txBody>
        </p:sp>
        <p:sp>
          <p:nvSpPr>
            <p:cNvPr id="507913" name="Text Box 9"/>
            <p:cNvSpPr txBox="1">
              <a:spLocks noChangeArrowheads="1"/>
            </p:cNvSpPr>
            <p:nvPr/>
          </p:nvSpPr>
          <p:spPr bwMode="auto">
            <a:xfrm>
              <a:off x="490" y="2767"/>
              <a:ext cx="9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y.tab.c</a:t>
              </a:r>
            </a:p>
          </p:txBody>
        </p:sp>
        <p:sp>
          <p:nvSpPr>
            <p:cNvPr id="507914" name="Text Box 10"/>
            <p:cNvSpPr txBox="1">
              <a:spLocks noChangeArrowheads="1"/>
            </p:cNvSpPr>
            <p:nvPr/>
          </p:nvSpPr>
          <p:spPr bwMode="auto">
            <a:xfrm>
              <a:off x="3932" y="2294"/>
              <a:ext cx="6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a.out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Text Box 2"/>
          <p:cNvSpPr txBox="1">
            <a:spLocks noChangeArrowheads="1"/>
          </p:cNvSpPr>
          <p:nvPr/>
        </p:nvSpPr>
        <p:spPr bwMode="auto">
          <a:xfrm>
            <a:off x="258534" y="473178"/>
            <a:ext cx="8631465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LEX and </a:t>
            </a:r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work as </a:t>
            </a:r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a team</a:t>
            </a:r>
            <a:endParaRPr kumimoji="1" lang="en-US" altLang="zh-TW" sz="4000" b="1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  <p:graphicFrame>
        <p:nvGraphicFramePr>
          <p:cNvPr id="632835" name="Object 3"/>
          <p:cNvGraphicFramePr>
            <a:graphicFrameLocks noChangeAspect="1"/>
          </p:cNvGraphicFramePr>
          <p:nvPr/>
        </p:nvGraphicFramePr>
        <p:xfrm>
          <a:off x="982663" y="3284538"/>
          <a:ext cx="1816100" cy="1485900"/>
        </p:xfrm>
        <a:graphic>
          <a:graphicData uri="http://schemas.openxmlformats.org/presentationml/2006/ole">
            <p:oleObj spid="_x0000_s75778" name="Visio" r:id="rId3" imgW="1485900" imgH="1130300" progId="">
              <p:embed/>
            </p:oleObj>
          </a:graphicData>
        </a:graphic>
      </p:graphicFrame>
      <p:graphicFrame>
        <p:nvGraphicFramePr>
          <p:cNvPr id="632836" name="Object 4"/>
          <p:cNvGraphicFramePr>
            <a:graphicFrameLocks noChangeAspect="1"/>
          </p:cNvGraphicFramePr>
          <p:nvPr/>
        </p:nvGraphicFramePr>
        <p:xfrm>
          <a:off x="6367463" y="3429000"/>
          <a:ext cx="1712912" cy="2160588"/>
        </p:xfrm>
        <a:graphic>
          <a:graphicData uri="http://schemas.openxmlformats.org/presentationml/2006/ole">
            <p:oleObj spid="_x0000_s75779" name="Visio" r:id="rId4" imgW="2209800" imgH="2578100" progId="">
              <p:embed/>
            </p:oleObj>
          </a:graphicData>
        </a:graphic>
      </p:graphicFrame>
      <p:graphicFrame>
        <p:nvGraphicFramePr>
          <p:cNvPr id="632837" name="Object 5"/>
          <p:cNvGraphicFramePr>
            <a:graphicFrameLocks noChangeAspect="1"/>
          </p:cNvGraphicFramePr>
          <p:nvPr/>
        </p:nvGraphicFramePr>
        <p:xfrm>
          <a:off x="3775075" y="1700213"/>
          <a:ext cx="1727200" cy="1414462"/>
        </p:xfrm>
        <a:graphic>
          <a:graphicData uri="http://schemas.openxmlformats.org/presentationml/2006/ole">
            <p:oleObj spid="_x0000_s75780" name="Visio" r:id="rId5" imgW="1485900" imgH="1130300" progId="">
              <p:embed/>
            </p:oleObj>
          </a:graphicData>
        </a:graphic>
      </p:graphicFrame>
      <p:sp>
        <p:nvSpPr>
          <p:cNvPr id="632838" name="AutoShape 6"/>
          <p:cNvSpPr>
            <a:spLocks noChangeArrowheads="1"/>
          </p:cNvSpPr>
          <p:nvPr/>
        </p:nvSpPr>
        <p:spPr bwMode="auto">
          <a:xfrm>
            <a:off x="3508375" y="4005263"/>
            <a:ext cx="2259013" cy="719137"/>
          </a:xfrm>
          <a:prstGeom prst="wedgeRoundRectCallout">
            <a:avLst>
              <a:gd name="adj1" fmla="val -35602"/>
              <a:gd name="adj2" fmla="val 169866"/>
              <a:gd name="adj3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zh-TW" b="1"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How to work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Example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33525"/>
            <a:ext cx="8605838" cy="50196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you have a </a:t>
            </a:r>
            <a:r>
              <a:rPr lang="en-US" dirty="0" err="1"/>
              <a:t>lex</a:t>
            </a:r>
            <a:r>
              <a:rPr lang="en-US" dirty="0"/>
              <a:t> file called </a:t>
            </a:r>
            <a:r>
              <a:rPr lang="en-US" b="1" dirty="0" err="1">
                <a:latin typeface="Courier New" pitchFamily="-1" charset="0"/>
              </a:rPr>
              <a:t>scanner.l</a:t>
            </a:r>
            <a:r>
              <a:rPr lang="en-US" dirty="0"/>
              <a:t> and a yacc file called </a:t>
            </a:r>
            <a:r>
              <a:rPr lang="en-US" b="1" dirty="0" err="1">
                <a:latin typeface="Courier New" pitchFamily="-1" charset="0"/>
              </a:rPr>
              <a:t>decl.y</a:t>
            </a:r>
            <a:r>
              <a:rPr lang="en-US" dirty="0"/>
              <a:t> and want </a:t>
            </a:r>
            <a:r>
              <a:rPr lang="en-US" b="1" dirty="0">
                <a:latin typeface="Courier New" pitchFamily="-1" charset="0"/>
              </a:rPr>
              <a:t>parser</a:t>
            </a:r>
            <a:endParaRPr lang="en-US" dirty="0"/>
          </a:p>
          <a:p>
            <a:r>
              <a:rPr lang="en-US" dirty="0"/>
              <a:t>Steps to build...</a:t>
            </a: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lex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scanner.l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yacc -</a:t>
            </a:r>
            <a:r>
              <a:rPr lang="en-US" b="1" dirty="0" err="1">
                <a:latin typeface="Courier New" pitchFamily="-1" charset="0"/>
              </a:rPr>
              <a:t>d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decl.y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gcc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c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lex.yy.c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y.tab.c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gcc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o</a:t>
            </a:r>
            <a:r>
              <a:rPr lang="en-US" b="1" dirty="0">
                <a:latin typeface="Courier New" pitchFamily="-1" charset="0"/>
              </a:rPr>
              <a:t> parser </a:t>
            </a:r>
            <a:r>
              <a:rPr lang="en-US" b="1" dirty="0" err="1">
                <a:latin typeface="Courier New" pitchFamily="-1" charset="0"/>
              </a:rPr>
              <a:t>lex.yy.o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y.tab.o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ll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dirty="0"/>
              <a:t>Note: scanner should include in the definitions section: </a:t>
            </a:r>
            <a:r>
              <a:rPr lang="en-US" b="1" dirty="0">
                <a:latin typeface="Courier New" pitchFamily="-1" charset="0"/>
              </a:rPr>
              <a:t>#include "</a:t>
            </a:r>
            <a:r>
              <a:rPr lang="en-US" b="1" dirty="0" err="1">
                <a:latin typeface="Courier New" pitchFamily="-1" charset="0"/>
              </a:rPr>
              <a:t>y.tab.h</a:t>
            </a:r>
            <a:r>
              <a:rPr lang="en-US" b="1" dirty="0">
                <a:latin typeface="Courier New" pitchFamily="-1" charset="0"/>
              </a:rPr>
              <a:t>"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92338" y="3481388"/>
            <a:ext cx="4094162" cy="3071812"/>
            <a:chOff x="1626" y="2327"/>
            <a:chExt cx="1674" cy="1801"/>
          </a:xfrm>
        </p:grpSpPr>
        <p:sp>
          <p:nvSpPr>
            <p:cNvPr id="513028" name="Oval 4"/>
            <p:cNvSpPr>
              <a:spLocks noChangeArrowheads="1"/>
            </p:cNvSpPr>
            <p:nvPr/>
          </p:nvSpPr>
          <p:spPr bwMode="auto">
            <a:xfrm>
              <a:off x="1938" y="3723"/>
              <a:ext cx="1362" cy="405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029" name="Oval 5"/>
            <p:cNvSpPr>
              <a:spLocks noChangeArrowheads="1"/>
            </p:cNvSpPr>
            <p:nvPr/>
          </p:nvSpPr>
          <p:spPr bwMode="auto">
            <a:xfrm>
              <a:off x="1626" y="2327"/>
              <a:ext cx="312" cy="405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13030" name="AutoShape 6"/>
            <p:cNvCxnSpPr>
              <a:cxnSpLocks noChangeShapeType="1"/>
              <a:stCxn id="513028" idx="1"/>
              <a:endCxn id="513029" idx="3"/>
            </p:cNvCxnSpPr>
            <p:nvPr/>
          </p:nvCxnSpPr>
          <p:spPr bwMode="auto">
            <a:xfrm rot="5400000" flipH="1">
              <a:off x="1362" y="2995"/>
              <a:ext cx="1085" cy="465"/>
            </a:xfrm>
            <a:prstGeom prst="curvedConnector3">
              <a:avLst>
                <a:gd name="adj1" fmla="val 48847"/>
              </a:avLst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YACC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2194"/>
            <a:ext cx="8229600" cy="5393380"/>
          </a:xfrm>
        </p:spPr>
        <p:txBody>
          <a:bodyPr>
            <a:noAutofit/>
          </a:bodyPr>
          <a:lstStyle/>
          <a:p>
            <a:r>
              <a:rPr lang="en-US" sz="3600" dirty="0"/>
              <a:t>Rules may be recursive</a:t>
            </a:r>
          </a:p>
          <a:p>
            <a:r>
              <a:rPr lang="en-US" sz="3600" dirty="0"/>
              <a:t>Rules may be ambiguous</a:t>
            </a:r>
          </a:p>
          <a:p>
            <a:r>
              <a:rPr lang="en-US" sz="3600" dirty="0"/>
              <a:t>Uses bottom-up Shift/Reduce parsing</a:t>
            </a:r>
          </a:p>
          <a:p>
            <a:pPr lvl="1"/>
            <a:r>
              <a:rPr lang="en-US" sz="3200" dirty="0"/>
              <a:t>Get a token</a:t>
            </a:r>
          </a:p>
          <a:p>
            <a:pPr lvl="1"/>
            <a:r>
              <a:rPr lang="en-US" sz="3200" dirty="0"/>
              <a:t>Push onto stack</a:t>
            </a:r>
          </a:p>
          <a:p>
            <a:pPr lvl="1"/>
            <a:r>
              <a:rPr lang="en-US" sz="3200" dirty="0"/>
              <a:t>Can it be reduced (How do we know?)</a:t>
            </a:r>
          </a:p>
          <a:p>
            <a:pPr lvl="2"/>
            <a:r>
              <a:rPr lang="en-US" sz="2800" dirty="0"/>
              <a:t>If yes: Reduce using a rule</a:t>
            </a:r>
          </a:p>
          <a:p>
            <a:pPr lvl="2"/>
            <a:r>
              <a:rPr lang="en-US" sz="2800" dirty="0"/>
              <a:t>If no: Get another token</a:t>
            </a:r>
          </a:p>
          <a:p>
            <a:r>
              <a:rPr lang="en-US" sz="3600" dirty="0"/>
              <a:t>YACC </a:t>
            </a:r>
            <a:r>
              <a:rPr lang="en-US" sz="3600" dirty="0" smtClean="0"/>
              <a:t>can’t </a:t>
            </a:r>
            <a:r>
              <a:rPr lang="en-US" sz="3600" dirty="0"/>
              <a:t>look ahead</a:t>
            </a:r>
            <a:r>
              <a:rPr lang="en-US" sz="3600" dirty="0" smtClean="0"/>
              <a:t> &gt; 1 token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2051" name="Text Box 3"/>
          <p:cNvSpPr txBox="1">
            <a:spLocks noChangeArrowheads="1"/>
          </p:cNvSpPr>
          <p:nvPr/>
        </p:nvSpPr>
        <p:spPr bwMode="auto">
          <a:xfrm>
            <a:off x="407988" y="2060575"/>
            <a:ext cx="37655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2052" name="Text Box 4"/>
          <p:cNvSpPr txBox="1">
            <a:spLocks noChangeArrowheads="1"/>
          </p:cNvSpPr>
          <p:nvPr/>
        </p:nvSpPr>
        <p:spPr bwMode="auto">
          <a:xfrm>
            <a:off x="4572000" y="4195763"/>
            <a:ext cx="3540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a = 7; b = 3 + a + 2</a:t>
            </a:r>
          </a:p>
        </p:txBody>
      </p:sp>
      <p:sp>
        <p:nvSpPr>
          <p:cNvPr id="642053" name="Text Box 5"/>
          <p:cNvSpPr txBox="1">
            <a:spLocks noChangeArrowheads="1"/>
          </p:cNvSpPr>
          <p:nvPr/>
        </p:nvSpPr>
        <p:spPr bwMode="auto">
          <a:xfrm>
            <a:off x="4572000" y="2276475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381000" y="2060575"/>
            <a:ext cx="39274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4772025" y="4648200"/>
            <a:ext cx="3201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= 7; b = 3 + a + 2</a:t>
            </a:r>
          </a:p>
        </p:txBody>
      </p:sp>
      <p:sp>
        <p:nvSpPr>
          <p:cNvPr id="643077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7150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</a:t>
            </a:r>
          </a:p>
        </p:txBody>
      </p:sp>
      <p:sp>
        <p:nvSpPr>
          <p:cNvPr id="643078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279525" cy="4572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4100" name="Text Box 4"/>
          <p:cNvSpPr txBox="1">
            <a:spLocks noChangeArrowheads="1"/>
          </p:cNvSpPr>
          <p:nvPr/>
        </p:nvSpPr>
        <p:spPr bwMode="auto">
          <a:xfrm>
            <a:off x="4772025" y="4772025"/>
            <a:ext cx="2865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7; b = 3 + a + 2</a:t>
            </a:r>
          </a:p>
        </p:txBody>
      </p:sp>
      <p:sp>
        <p:nvSpPr>
          <p:cNvPr id="644101" name="Text Box 5"/>
          <p:cNvSpPr txBox="1">
            <a:spLocks noChangeArrowheads="1"/>
          </p:cNvSpPr>
          <p:nvPr/>
        </p:nvSpPr>
        <p:spPr bwMode="auto">
          <a:xfrm>
            <a:off x="4572000" y="2819400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</a:t>
            </a:r>
          </a:p>
        </p:txBody>
      </p:sp>
      <p:sp>
        <p:nvSpPr>
          <p:cNvPr id="644102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279525" cy="4572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5123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4705350" y="4648200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5125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 7</a:t>
            </a:r>
          </a:p>
        </p:txBody>
      </p:sp>
      <p:sp>
        <p:nvSpPr>
          <p:cNvPr id="645126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6147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6148" name="Text Box 4"/>
          <p:cNvSpPr txBox="1">
            <a:spLocks noChangeArrowheads="1"/>
          </p:cNvSpPr>
          <p:nvPr/>
        </p:nvSpPr>
        <p:spPr bwMode="auto">
          <a:xfrm>
            <a:off x="4572000" y="4791075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6149" name="Text Box 5"/>
          <p:cNvSpPr txBox="1">
            <a:spLocks noChangeArrowheads="1"/>
          </p:cNvSpPr>
          <p:nvPr/>
        </p:nvSpPr>
        <p:spPr bwMode="auto">
          <a:xfrm>
            <a:off x="4572000" y="2871788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 exp</a:t>
            </a:r>
          </a:p>
        </p:txBody>
      </p:sp>
      <p:sp>
        <p:nvSpPr>
          <p:cNvPr id="646150" name="Text Box 6"/>
          <p:cNvSpPr txBox="1">
            <a:spLocks noChangeArrowheads="1"/>
          </p:cNvSpPr>
          <p:nvPr/>
        </p:nvSpPr>
        <p:spPr bwMode="auto">
          <a:xfrm>
            <a:off x="4572000" y="2276475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7172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7173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47174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8195" name="Text Box 3"/>
          <p:cNvSpPr txBox="1">
            <a:spLocks noChangeArrowheads="1"/>
          </p:cNvSpPr>
          <p:nvPr/>
        </p:nvSpPr>
        <p:spPr bwMode="auto">
          <a:xfrm>
            <a:off x="498475" y="2060575"/>
            <a:ext cx="36687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4638675" y="4719638"/>
            <a:ext cx="23606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b = 3 + a + 2</a:t>
            </a:r>
          </a:p>
        </p:txBody>
      </p:sp>
      <p:sp>
        <p:nvSpPr>
          <p:cNvPr id="648197" name="Text Box 5"/>
          <p:cNvSpPr txBox="1">
            <a:spLocks noChangeArrowheads="1"/>
          </p:cNvSpPr>
          <p:nvPr/>
        </p:nvSpPr>
        <p:spPr bwMode="auto">
          <a:xfrm>
            <a:off x="4638675" y="2800350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</a:t>
            </a:r>
          </a:p>
        </p:txBody>
      </p:sp>
      <p:sp>
        <p:nvSpPr>
          <p:cNvPr id="648198" name="Text Box 6"/>
          <p:cNvSpPr txBox="1">
            <a:spLocks noChangeArrowheads="1"/>
          </p:cNvSpPr>
          <p:nvPr/>
        </p:nvSpPr>
        <p:spPr bwMode="auto">
          <a:xfrm>
            <a:off x="4638675" y="2060575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9220" name="Text Box 4"/>
          <p:cNvSpPr txBox="1">
            <a:spLocks noChangeArrowheads="1"/>
          </p:cNvSpPr>
          <p:nvPr/>
        </p:nvSpPr>
        <p:spPr bwMode="auto">
          <a:xfrm>
            <a:off x="4505325" y="4503738"/>
            <a:ext cx="2024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= 3 + a + 2</a:t>
            </a:r>
          </a:p>
        </p:txBody>
      </p:sp>
      <p:sp>
        <p:nvSpPr>
          <p:cNvPr id="649221" name="Text Box 5"/>
          <p:cNvSpPr txBox="1">
            <a:spLocks noChangeArrowheads="1"/>
          </p:cNvSpPr>
          <p:nvPr/>
        </p:nvSpPr>
        <p:spPr bwMode="auto">
          <a:xfrm>
            <a:off x="4594225" y="2584450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</a:t>
            </a:r>
          </a:p>
        </p:txBody>
      </p:sp>
      <p:sp>
        <p:nvSpPr>
          <p:cNvPr id="649222" name="Text Box 6"/>
          <p:cNvSpPr txBox="1">
            <a:spLocks noChangeArrowheads="1"/>
          </p:cNvSpPr>
          <p:nvPr/>
        </p:nvSpPr>
        <p:spPr bwMode="auto">
          <a:xfrm>
            <a:off x="4594225" y="1989138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Text Box 2"/>
          <p:cNvSpPr txBox="1">
            <a:spLocks noChangeArrowheads="1"/>
          </p:cNvSpPr>
          <p:nvPr/>
        </p:nvSpPr>
        <p:spPr bwMode="auto">
          <a:xfrm>
            <a:off x="1" y="269945"/>
            <a:ext cx="9144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kumimoji="1" lang="en-US" altLang="zh-TW" sz="4000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LEX and </a:t>
            </a:r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work as </a:t>
            </a:r>
            <a:r>
              <a:rPr kumimoji="1" lang="en-US" altLang="zh-TW" sz="4000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a team</a:t>
            </a:r>
          </a:p>
        </p:txBody>
      </p:sp>
      <p:graphicFrame>
        <p:nvGraphicFramePr>
          <p:cNvPr id="633859" name="Object 3"/>
          <p:cNvGraphicFramePr>
            <a:graphicFrameLocks noChangeAspect="1"/>
          </p:cNvGraphicFramePr>
          <p:nvPr/>
        </p:nvGraphicFramePr>
        <p:xfrm>
          <a:off x="982663" y="3284538"/>
          <a:ext cx="1816100" cy="1485900"/>
        </p:xfrm>
        <a:graphic>
          <a:graphicData uri="http://schemas.openxmlformats.org/presentationml/2006/ole">
            <p:oleObj spid="_x0000_s76802" name="Visio" r:id="rId3" imgW="1485900" imgH="1130300" progId="">
              <p:embed/>
            </p:oleObj>
          </a:graphicData>
        </a:graphic>
      </p:graphicFrame>
      <p:graphicFrame>
        <p:nvGraphicFramePr>
          <p:cNvPr id="633860" name="Object 4"/>
          <p:cNvGraphicFramePr>
            <a:graphicFrameLocks noChangeAspect="1"/>
          </p:cNvGraphicFramePr>
          <p:nvPr/>
        </p:nvGraphicFramePr>
        <p:xfrm>
          <a:off x="6367463" y="3429000"/>
          <a:ext cx="1712912" cy="2160588"/>
        </p:xfrm>
        <a:graphic>
          <a:graphicData uri="http://schemas.openxmlformats.org/presentationml/2006/ole">
            <p:oleObj spid="_x0000_s76803" name="Visio" r:id="rId4" imgW="2209800" imgH="2578100" progId="">
              <p:embed/>
            </p:oleObj>
          </a:graphicData>
        </a:graphic>
      </p:graphicFrame>
      <p:graphicFrame>
        <p:nvGraphicFramePr>
          <p:cNvPr id="633861" name="Object 5"/>
          <p:cNvGraphicFramePr>
            <a:graphicFrameLocks noChangeAspect="1"/>
          </p:cNvGraphicFramePr>
          <p:nvPr/>
        </p:nvGraphicFramePr>
        <p:xfrm>
          <a:off x="3775075" y="1700213"/>
          <a:ext cx="1727200" cy="1414462"/>
        </p:xfrm>
        <a:graphic>
          <a:graphicData uri="http://schemas.openxmlformats.org/presentationml/2006/ole">
            <p:oleObj spid="_x0000_s76804" name="Visio" r:id="rId5" imgW="1485900" imgH="1130300" progId="">
              <p:embed/>
            </p:oleObj>
          </a:graphicData>
        </a:graphic>
      </p:graphicFrame>
      <p:sp>
        <p:nvSpPr>
          <p:cNvPr id="633862" name="AutoShape 6"/>
          <p:cNvSpPr>
            <a:spLocks noChangeArrowheads="1"/>
          </p:cNvSpPr>
          <p:nvPr/>
        </p:nvSpPr>
        <p:spPr bwMode="auto">
          <a:xfrm>
            <a:off x="1647825" y="1700213"/>
            <a:ext cx="1927225" cy="1512887"/>
          </a:xfrm>
          <a:custGeom>
            <a:avLst/>
            <a:gdLst>
              <a:gd name="G0" fmla="+- 14968 0 0"/>
              <a:gd name="G1" fmla="+- 4006 0 0"/>
              <a:gd name="G2" fmla="+- 12158 0 4006"/>
              <a:gd name="G3" fmla="+- G2 0 4006"/>
              <a:gd name="G4" fmla="*/ G3 32768 32059"/>
              <a:gd name="G5" fmla="*/ G4 1 2"/>
              <a:gd name="G6" fmla="+- 21600 0 14968"/>
              <a:gd name="G7" fmla="*/ G6 4006 6079"/>
              <a:gd name="G8" fmla="+- G7 14968 0"/>
              <a:gd name="T0" fmla="*/ 14968 w 21600"/>
              <a:gd name="T1" fmla="*/ 0 h 21600"/>
              <a:gd name="T2" fmla="*/ 14968 w 21600"/>
              <a:gd name="T3" fmla="*/ 12158 h 21600"/>
              <a:gd name="T4" fmla="*/ 211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968" y="0"/>
                </a:lnTo>
                <a:lnTo>
                  <a:pt x="14968" y="4006"/>
                </a:lnTo>
                <a:lnTo>
                  <a:pt x="12427" y="4006"/>
                </a:lnTo>
                <a:cubicBezTo>
                  <a:pt x="5564" y="4006"/>
                  <a:pt x="0" y="7656"/>
                  <a:pt x="0" y="12158"/>
                </a:cubicBezTo>
                <a:lnTo>
                  <a:pt x="0" y="21600"/>
                </a:lnTo>
                <a:lnTo>
                  <a:pt x="4238" y="21600"/>
                </a:lnTo>
                <a:lnTo>
                  <a:pt x="4238" y="12158"/>
                </a:lnTo>
                <a:cubicBezTo>
                  <a:pt x="4238" y="9946"/>
                  <a:pt x="7904" y="8152"/>
                  <a:pt x="12427" y="8152"/>
                </a:cubicBezTo>
                <a:lnTo>
                  <a:pt x="14968" y="8152"/>
                </a:lnTo>
                <a:lnTo>
                  <a:pt x="14968" y="12158"/>
                </a:lnTo>
                <a:close/>
              </a:path>
            </a:pathLst>
          </a:custGeom>
          <a:solidFill>
            <a:srgbClr val="FFCC00"/>
          </a:solidFill>
          <a:ln w="635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3" name="Text Box 7"/>
          <p:cNvSpPr txBox="1">
            <a:spLocks noChangeArrowheads="1"/>
          </p:cNvSpPr>
          <p:nvPr/>
        </p:nvSpPr>
        <p:spPr bwMode="auto">
          <a:xfrm>
            <a:off x="725108" y="1438603"/>
            <a:ext cx="2073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 dirty="0">
                <a:solidFill>
                  <a:schemeClr val="hlink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call  </a:t>
            </a:r>
            <a:r>
              <a:rPr kumimoji="1" lang="en-US" altLang="zh-TW" sz="2800" b="1" dirty="0" err="1">
                <a:solidFill>
                  <a:schemeClr val="hlink"/>
                </a:solidFill>
                <a:latin typeface="Comic Sans MS" pitchFamily="-1" charset="0"/>
                <a:ea typeface="新細明體" pitchFamily="-1" charset="-120"/>
                <a:cs typeface="新細明體" pitchFamily="-1" charset="-120"/>
              </a:rPr>
              <a:t>yylex</a:t>
            </a:r>
            <a:r>
              <a:rPr kumimoji="1" lang="en-US" altLang="zh-TW" sz="2800" b="1" dirty="0">
                <a:solidFill>
                  <a:schemeClr val="hlink"/>
                </a:solidFill>
                <a:latin typeface="Comic Sans MS" pitchFamily="-1" charset="0"/>
                <a:ea typeface="新細明體" pitchFamily="-1" charset="-120"/>
                <a:cs typeface="新細明體" pitchFamily="-1" charset="-120"/>
              </a:rPr>
              <a:t>()</a:t>
            </a:r>
          </a:p>
        </p:txBody>
      </p:sp>
      <p:sp>
        <p:nvSpPr>
          <p:cNvPr id="633864" name="Text Box 8"/>
          <p:cNvSpPr txBox="1">
            <a:spLocks noChangeArrowheads="1"/>
          </p:cNvSpPr>
          <p:nvPr/>
        </p:nvSpPr>
        <p:spPr bwMode="auto">
          <a:xfrm>
            <a:off x="5635625" y="2060575"/>
            <a:ext cx="1722438" cy="57943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3200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[0-9]+</a:t>
            </a:r>
          </a:p>
        </p:txBody>
      </p:sp>
      <p:sp>
        <p:nvSpPr>
          <p:cNvPr id="633865" name="Line 9"/>
          <p:cNvSpPr>
            <a:spLocks noChangeShapeType="1"/>
          </p:cNvSpPr>
          <p:nvPr/>
        </p:nvSpPr>
        <p:spPr bwMode="auto">
          <a:xfrm>
            <a:off x="5368925" y="3141663"/>
            <a:ext cx="0" cy="1655762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6" name="Line 10"/>
          <p:cNvSpPr>
            <a:spLocks noChangeShapeType="1"/>
          </p:cNvSpPr>
          <p:nvPr/>
        </p:nvSpPr>
        <p:spPr bwMode="auto">
          <a:xfrm>
            <a:off x="5368925" y="4797425"/>
            <a:ext cx="1330325" cy="0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7" name="Line 11"/>
          <p:cNvSpPr>
            <a:spLocks noChangeShapeType="1"/>
          </p:cNvSpPr>
          <p:nvPr/>
        </p:nvSpPr>
        <p:spPr bwMode="auto">
          <a:xfrm flipV="1">
            <a:off x="6699250" y="4508500"/>
            <a:ext cx="0" cy="288925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8" name="AutoShape 12"/>
          <p:cNvSpPr>
            <a:spLocks noChangeArrowheads="1"/>
          </p:cNvSpPr>
          <p:nvPr/>
        </p:nvSpPr>
        <p:spPr bwMode="auto">
          <a:xfrm rot="10800000">
            <a:off x="2967038" y="3224213"/>
            <a:ext cx="1870075" cy="1584325"/>
          </a:xfrm>
          <a:custGeom>
            <a:avLst/>
            <a:gdLst>
              <a:gd name="G0" fmla="+- 12973 0 0"/>
              <a:gd name="G1" fmla="+- 4072 0 0"/>
              <a:gd name="G2" fmla="+- 12158 0 4072"/>
              <a:gd name="G3" fmla="+- G2 0 4072"/>
              <a:gd name="G4" fmla="*/ G3 32768 32059"/>
              <a:gd name="G5" fmla="*/ G4 1 2"/>
              <a:gd name="G6" fmla="+- 21600 0 12973"/>
              <a:gd name="G7" fmla="*/ G6 4072 6079"/>
              <a:gd name="G8" fmla="+- G7 12973 0"/>
              <a:gd name="T0" fmla="*/ 12973 w 21600"/>
              <a:gd name="T1" fmla="*/ 0 h 21600"/>
              <a:gd name="T2" fmla="*/ 12973 w 21600"/>
              <a:gd name="T3" fmla="*/ 12158 h 21600"/>
              <a:gd name="T4" fmla="*/ 2052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973" y="0"/>
                </a:lnTo>
                <a:lnTo>
                  <a:pt x="12973" y="4072"/>
                </a:lnTo>
                <a:lnTo>
                  <a:pt x="12427" y="4072"/>
                </a:lnTo>
                <a:cubicBezTo>
                  <a:pt x="5564" y="4072"/>
                  <a:pt x="0" y="7692"/>
                  <a:pt x="0" y="12158"/>
                </a:cubicBezTo>
                <a:lnTo>
                  <a:pt x="0" y="21600"/>
                </a:lnTo>
                <a:lnTo>
                  <a:pt x="4103" y="21600"/>
                </a:lnTo>
                <a:lnTo>
                  <a:pt x="4103" y="12158"/>
                </a:lnTo>
                <a:cubicBezTo>
                  <a:pt x="4103" y="9909"/>
                  <a:pt x="7830" y="8086"/>
                  <a:pt x="12427" y="8086"/>
                </a:cubicBezTo>
                <a:lnTo>
                  <a:pt x="12973" y="8086"/>
                </a:lnTo>
                <a:lnTo>
                  <a:pt x="12973" y="12158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9" name="Text Box 13"/>
          <p:cNvSpPr txBox="1">
            <a:spLocks noChangeArrowheads="1"/>
          </p:cNvSpPr>
          <p:nvPr/>
        </p:nvSpPr>
        <p:spPr bwMode="auto">
          <a:xfrm>
            <a:off x="2798763" y="3289300"/>
            <a:ext cx="13316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000" b="1" dirty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next </a:t>
            </a:r>
            <a: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token</a:t>
            </a:r>
            <a:b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</a:br>
            <a: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is </a:t>
            </a:r>
            <a:r>
              <a:rPr kumimoji="1" lang="en-US" altLang="zh-TW" sz="2000" b="1" dirty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NUM</a:t>
            </a:r>
          </a:p>
        </p:txBody>
      </p:sp>
      <p:sp>
        <p:nvSpPr>
          <p:cNvPr id="633870" name="Text Box 14"/>
          <p:cNvSpPr txBox="1">
            <a:spLocks noChangeArrowheads="1"/>
          </p:cNvSpPr>
          <p:nvPr/>
        </p:nvSpPr>
        <p:spPr bwMode="auto">
          <a:xfrm>
            <a:off x="582613" y="4868863"/>
            <a:ext cx="2992437" cy="579437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3200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NUM ‘+’ NUM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33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3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3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33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62" grpId="0" animBg="1"/>
      <p:bldP spid="633863" grpId="0"/>
      <p:bldP spid="633864" grpId="0" animBg="1"/>
      <p:bldP spid="633865" grpId="0" animBg="1"/>
      <p:bldP spid="633866" grpId="0" animBg="1"/>
      <p:bldP spid="633867" grpId="0" animBg="1"/>
      <p:bldP spid="633868" grpId="0" animBg="1"/>
      <p:bldP spid="633869" grpId="0"/>
      <p:bldP spid="63387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0243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0244" name="Text Box 4"/>
          <p:cNvSpPr txBox="1">
            <a:spLocks noChangeArrowheads="1"/>
          </p:cNvSpPr>
          <p:nvPr/>
        </p:nvSpPr>
        <p:spPr bwMode="auto">
          <a:xfrm>
            <a:off x="4638675" y="4575175"/>
            <a:ext cx="1685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3 + a + 2</a:t>
            </a:r>
          </a:p>
        </p:txBody>
      </p:sp>
      <p:sp>
        <p:nvSpPr>
          <p:cNvPr id="650245" name="Text Box 5"/>
          <p:cNvSpPr txBox="1">
            <a:spLocks noChangeArrowheads="1"/>
          </p:cNvSpPr>
          <p:nvPr/>
        </p:nvSpPr>
        <p:spPr bwMode="auto">
          <a:xfrm>
            <a:off x="4638675" y="2655888"/>
            <a:ext cx="3867150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</a:t>
            </a:r>
          </a:p>
        </p:txBody>
      </p:sp>
      <p:sp>
        <p:nvSpPr>
          <p:cNvPr id="650246" name="Text Box 6"/>
          <p:cNvSpPr txBox="1">
            <a:spLocks noChangeArrowheads="1"/>
          </p:cNvSpPr>
          <p:nvPr/>
        </p:nvSpPr>
        <p:spPr bwMode="auto">
          <a:xfrm>
            <a:off x="4638675" y="2060575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1267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1268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a + 2</a:t>
            </a:r>
          </a:p>
        </p:txBody>
      </p:sp>
      <p:sp>
        <p:nvSpPr>
          <p:cNvPr id="651269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410368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NUMBER</a:t>
            </a:r>
          </a:p>
        </p:txBody>
      </p:sp>
      <p:sp>
        <p:nvSpPr>
          <p:cNvPr id="651270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2291" name="Text Box 3"/>
          <p:cNvSpPr txBox="1">
            <a:spLocks noChangeArrowheads="1"/>
          </p:cNvSpPr>
          <p:nvPr/>
        </p:nvSpPr>
        <p:spPr bwMode="auto">
          <a:xfrm>
            <a:off x="415925" y="2060575"/>
            <a:ext cx="375126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2292" name="Text Box 4"/>
          <p:cNvSpPr txBox="1">
            <a:spLocks noChangeArrowheads="1"/>
          </p:cNvSpPr>
          <p:nvPr/>
        </p:nvSpPr>
        <p:spPr bwMode="auto">
          <a:xfrm>
            <a:off x="4438650" y="4700588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a + 2</a:t>
            </a:r>
          </a:p>
        </p:txBody>
      </p:sp>
      <p:sp>
        <p:nvSpPr>
          <p:cNvPr id="652293" name="Text Box 5"/>
          <p:cNvSpPr txBox="1">
            <a:spLocks noChangeArrowheads="1"/>
          </p:cNvSpPr>
          <p:nvPr/>
        </p:nvSpPr>
        <p:spPr bwMode="auto">
          <a:xfrm>
            <a:off x="4572000" y="278130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52294" name="Text Box 6"/>
          <p:cNvSpPr txBox="1">
            <a:spLocks noChangeArrowheads="1"/>
          </p:cNvSpPr>
          <p:nvPr/>
        </p:nvSpPr>
        <p:spPr bwMode="auto">
          <a:xfrm>
            <a:off x="4572000" y="2185988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3315" name="Text Box 3"/>
          <p:cNvSpPr txBox="1">
            <a:spLocks noChangeArrowheads="1"/>
          </p:cNvSpPr>
          <p:nvPr/>
        </p:nvSpPr>
        <p:spPr bwMode="auto">
          <a:xfrm>
            <a:off x="477838" y="2060575"/>
            <a:ext cx="36893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3316" name="Text Box 4"/>
          <p:cNvSpPr txBox="1">
            <a:spLocks noChangeArrowheads="1"/>
          </p:cNvSpPr>
          <p:nvPr/>
        </p:nvSpPr>
        <p:spPr bwMode="auto">
          <a:xfrm>
            <a:off x="4638675" y="4791075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a + 2</a:t>
            </a:r>
          </a:p>
        </p:txBody>
      </p:sp>
      <p:sp>
        <p:nvSpPr>
          <p:cNvPr id="653317" name="Text Box 5"/>
          <p:cNvSpPr txBox="1">
            <a:spLocks noChangeArrowheads="1"/>
          </p:cNvSpPr>
          <p:nvPr/>
        </p:nvSpPr>
        <p:spPr bwMode="auto">
          <a:xfrm>
            <a:off x="4638675" y="2871788"/>
            <a:ext cx="3867150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</a:t>
            </a:r>
          </a:p>
        </p:txBody>
      </p:sp>
      <p:sp>
        <p:nvSpPr>
          <p:cNvPr id="653318" name="Text Box 6"/>
          <p:cNvSpPr txBox="1">
            <a:spLocks noChangeArrowheads="1"/>
          </p:cNvSpPr>
          <p:nvPr/>
        </p:nvSpPr>
        <p:spPr bwMode="auto">
          <a:xfrm>
            <a:off x="4638675" y="2276475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4339" name="Text Box 3"/>
          <p:cNvSpPr txBox="1">
            <a:spLocks noChangeArrowheads="1"/>
          </p:cNvSpPr>
          <p:nvPr/>
        </p:nvSpPr>
        <p:spPr bwMode="auto">
          <a:xfrm>
            <a:off x="457200" y="2060575"/>
            <a:ext cx="370998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4340" name="Text Box 4"/>
          <p:cNvSpPr txBox="1">
            <a:spLocks noChangeArrowheads="1"/>
          </p:cNvSpPr>
          <p:nvPr/>
        </p:nvSpPr>
        <p:spPr bwMode="auto">
          <a:xfrm>
            <a:off x="4572000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NAME</a:t>
            </a:r>
          </a:p>
        </p:txBody>
      </p:sp>
      <p:sp>
        <p:nvSpPr>
          <p:cNvPr id="654342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5363" name="Text Box 3"/>
          <p:cNvSpPr txBox="1">
            <a:spLocks noChangeArrowheads="1"/>
          </p:cNvSpPr>
          <p:nvPr/>
        </p:nvSpPr>
        <p:spPr bwMode="auto">
          <a:xfrm>
            <a:off x="477838" y="2060575"/>
            <a:ext cx="36893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5364" name="Text Box 4"/>
          <p:cNvSpPr txBox="1">
            <a:spLocks noChangeArrowheads="1"/>
          </p:cNvSpPr>
          <p:nvPr/>
        </p:nvSpPr>
        <p:spPr bwMode="auto">
          <a:xfrm>
            <a:off x="4505325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5365" name="Text Box 5"/>
          <p:cNvSpPr txBox="1">
            <a:spLocks noChangeArrowheads="1"/>
          </p:cNvSpPr>
          <p:nvPr/>
        </p:nvSpPr>
        <p:spPr bwMode="auto">
          <a:xfrm>
            <a:off x="4505325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exp</a:t>
            </a:r>
          </a:p>
        </p:txBody>
      </p:sp>
      <p:sp>
        <p:nvSpPr>
          <p:cNvPr id="655366" name="Text Box 6"/>
          <p:cNvSpPr txBox="1">
            <a:spLocks noChangeArrowheads="1"/>
          </p:cNvSpPr>
          <p:nvPr/>
        </p:nvSpPr>
        <p:spPr bwMode="auto">
          <a:xfrm>
            <a:off x="4505325" y="2205038"/>
            <a:ext cx="1350963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6387" name="Text Box 3"/>
          <p:cNvSpPr txBox="1">
            <a:spLocks noChangeArrowheads="1"/>
          </p:cNvSpPr>
          <p:nvPr/>
        </p:nvSpPr>
        <p:spPr bwMode="auto">
          <a:xfrm>
            <a:off x="404813" y="2060575"/>
            <a:ext cx="37623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4438650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6389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7411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7412" name="Text Box 4"/>
          <p:cNvSpPr txBox="1">
            <a:spLocks noChangeArrowheads="1"/>
          </p:cNvSpPr>
          <p:nvPr/>
        </p:nvSpPr>
        <p:spPr bwMode="auto">
          <a:xfrm>
            <a:off x="4572000" y="470058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2</a:t>
            </a:r>
          </a:p>
        </p:txBody>
      </p:sp>
      <p:sp>
        <p:nvSpPr>
          <p:cNvPr id="657413" name="Text Box 5"/>
          <p:cNvSpPr txBox="1">
            <a:spLocks noChangeArrowheads="1"/>
          </p:cNvSpPr>
          <p:nvPr/>
        </p:nvSpPr>
        <p:spPr bwMode="auto">
          <a:xfrm>
            <a:off x="4572000" y="278130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</a:t>
            </a:r>
          </a:p>
        </p:txBody>
      </p:sp>
      <p:sp>
        <p:nvSpPr>
          <p:cNvPr id="657414" name="Text Box 6"/>
          <p:cNvSpPr txBox="1">
            <a:spLocks noChangeArrowheads="1"/>
          </p:cNvSpPr>
          <p:nvPr/>
        </p:nvSpPr>
        <p:spPr bwMode="auto">
          <a:xfrm>
            <a:off x="4572000" y="2185988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8435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8436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NUMBER</a:t>
            </a:r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9459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4705350" y="4556125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4572000" y="2636838"/>
            <a:ext cx="386873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exp</a:t>
            </a:r>
          </a:p>
        </p:txBody>
      </p:sp>
      <p:sp>
        <p:nvSpPr>
          <p:cNvPr id="659462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Availability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1575" y="1614487"/>
            <a:ext cx="7172325" cy="4354513"/>
          </a:xfrm>
        </p:spPr>
        <p:txBody>
          <a:bodyPr>
            <a:noAutofit/>
          </a:bodyPr>
          <a:lstStyle/>
          <a:p>
            <a:r>
              <a:rPr lang="en-US" sz="3600" dirty="0" err="1"/>
              <a:t>lex</a:t>
            </a:r>
            <a:r>
              <a:rPr lang="en-US" sz="3600" dirty="0"/>
              <a:t>, yacc on most UNIX systems</a:t>
            </a:r>
          </a:p>
          <a:p>
            <a:r>
              <a:rPr lang="en-US" sz="3600" dirty="0"/>
              <a:t>bison: a yacc replacement from GNU</a:t>
            </a:r>
          </a:p>
          <a:p>
            <a:r>
              <a:rPr lang="en-US" sz="3600" dirty="0"/>
              <a:t>flex: </a:t>
            </a:r>
            <a:r>
              <a:rPr lang="en-US" sz="3600" i="1" dirty="0">
                <a:solidFill>
                  <a:schemeClr val="tx2"/>
                </a:solidFill>
              </a:rPr>
              <a:t>f</a:t>
            </a:r>
            <a:r>
              <a:rPr lang="en-US" sz="3600" dirty="0"/>
              <a:t>ast </a:t>
            </a:r>
            <a:r>
              <a:rPr lang="en-US" sz="3600" i="1" dirty="0">
                <a:solidFill>
                  <a:schemeClr val="tx2"/>
                </a:solidFill>
              </a:rPr>
              <a:t>lex</a:t>
            </a:r>
            <a:r>
              <a:rPr lang="en-US" sz="3600" dirty="0"/>
              <a:t>ical analyzer</a:t>
            </a:r>
          </a:p>
          <a:p>
            <a:r>
              <a:rPr lang="en-US" sz="3600" dirty="0"/>
              <a:t>BSD yacc</a:t>
            </a:r>
          </a:p>
          <a:p>
            <a:r>
              <a:rPr lang="en-US" sz="3600" dirty="0"/>
              <a:t>Windows/MS-DOS versions exist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0483" name="Text Box 3"/>
          <p:cNvSpPr txBox="1">
            <a:spLocks noChangeArrowheads="1"/>
          </p:cNvSpPr>
          <p:nvPr/>
        </p:nvSpPr>
        <p:spPr bwMode="auto">
          <a:xfrm>
            <a:off x="457200" y="2060575"/>
            <a:ext cx="370998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0484" name="Text Box 4"/>
          <p:cNvSpPr txBox="1">
            <a:spLocks noChangeArrowheads="1"/>
          </p:cNvSpPr>
          <p:nvPr/>
        </p:nvSpPr>
        <p:spPr bwMode="auto">
          <a:xfrm>
            <a:off x="4572000" y="4627563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4572000" y="2708275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4572000" y="2112963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1507" name="Text Box 3"/>
          <p:cNvSpPr txBox="1">
            <a:spLocks noChangeArrowheads="1"/>
          </p:cNvSpPr>
          <p:nvPr/>
        </p:nvSpPr>
        <p:spPr bwMode="auto">
          <a:xfrm>
            <a:off x="468313" y="2060575"/>
            <a:ext cx="36988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4572000" y="4556125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1509" name="Text Box 5"/>
          <p:cNvSpPr txBox="1">
            <a:spLocks noChangeArrowheads="1"/>
          </p:cNvSpPr>
          <p:nvPr/>
        </p:nvSpPr>
        <p:spPr bwMode="auto">
          <a:xfrm>
            <a:off x="4572000" y="2636838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stmt</a:t>
            </a:r>
          </a:p>
        </p:txBody>
      </p:sp>
      <p:sp>
        <p:nvSpPr>
          <p:cNvPr id="661510" name="Text Box 6"/>
          <p:cNvSpPr txBox="1">
            <a:spLocks noChangeArrowheads="1"/>
          </p:cNvSpPr>
          <p:nvPr/>
        </p:nvSpPr>
        <p:spPr bwMode="auto">
          <a:xfrm>
            <a:off x="4572000" y="2041525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2531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2532" name="Text Box 4"/>
          <p:cNvSpPr txBox="1">
            <a:spLocks noChangeArrowheads="1"/>
          </p:cNvSpPr>
          <p:nvPr/>
        </p:nvSpPr>
        <p:spPr bwMode="auto">
          <a:xfrm>
            <a:off x="4638675" y="4627563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2533" name="Text Box 5"/>
          <p:cNvSpPr txBox="1">
            <a:spLocks noChangeArrowheads="1"/>
          </p:cNvSpPr>
          <p:nvPr/>
        </p:nvSpPr>
        <p:spPr bwMode="auto">
          <a:xfrm>
            <a:off x="4638675" y="2708275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62534" name="Text Box 6"/>
          <p:cNvSpPr txBox="1">
            <a:spLocks noChangeArrowheads="1"/>
          </p:cNvSpPr>
          <p:nvPr/>
        </p:nvSpPr>
        <p:spPr bwMode="auto">
          <a:xfrm>
            <a:off x="4638675" y="2112963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3555" name="Text Box 3"/>
          <p:cNvSpPr txBox="1">
            <a:spLocks noChangeArrowheads="1"/>
          </p:cNvSpPr>
          <p:nvPr/>
        </p:nvSpPr>
        <p:spPr bwMode="auto">
          <a:xfrm>
            <a:off x="498475" y="2060575"/>
            <a:ext cx="36687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572000" y="4719638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63558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012825" cy="4572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DONE!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428625"/>
            <a:ext cx="8605838" cy="773113"/>
          </a:xfrm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409700"/>
            <a:ext cx="8248650" cy="4495800"/>
          </a:xfrm>
        </p:spPr>
        <p:txBody>
          <a:bodyPr/>
          <a:lstStyle/>
          <a:p>
            <a:r>
              <a:rPr lang="en-US" altLang="zh-TW">
                <a:ea typeface="新細明體" pitchFamily="-1" charset="-120"/>
                <a:cs typeface="新細明體" pitchFamily="-1" charset="-120"/>
              </a:rPr>
              <a:t>Consider following rule:</a:t>
            </a: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</p:txBody>
      </p:sp>
      <p:pic>
        <p:nvPicPr>
          <p:cNvPr id="66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82788"/>
            <a:ext cx="4567238" cy="1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569913" y="3579813"/>
            <a:ext cx="238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>
                <a:ea typeface="新細明體" pitchFamily="-1" charset="-120"/>
                <a:cs typeface="新細明體" pitchFamily="-1" charset="-120"/>
              </a:rPr>
              <a:t>Following state :</a:t>
            </a:r>
          </a:p>
        </p:txBody>
      </p:sp>
      <p:sp>
        <p:nvSpPr>
          <p:cNvPr id="664582" name="Text Box 6"/>
          <p:cNvSpPr txBox="1">
            <a:spLocks noChangeArrowheads="1"/>
          </p:cNvSpPr>
          <p:nvPr/>
        </p:nvSpPr>
        <p:spPr bwMode="auto">
          <a:xfrm>
            <a:off x="3051175" y="3579813"/>
            <a:ext cx="4513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IF expr IF expr stmt </a:t>
            </a:r>
            <a:r>
              <a:rPr lang="en-US">
                <a:solidFill>
                  <a:schemeClr val="hlink"/>
                </a:solidFill>
              </a:rPr>
              <a:t>.</a:t>
            </a:r>
            <a:r>
              <a:rPr lang="en-US">
                <a:solidFill>
                  <a:schemeClr val="tx2"/>
                </a:solidFill>
              </a:rPr>
              <a:t> ELSE stmt</a:t>
            </a:r>
          </a:p>
        </p:txBody>
      </p:sp>
      <p:sp>
        <p:nvSpPr>
          <p:cNvPr id="664583" name="Text Box 7"/>
          <p:cNvSpPr txBox="1">
            <a:spLocks noChangeArrowheads="1"/>
          </p:cNvSpPr>
          <p:nvPr/>
        </p:nvSpPr>
        <p:spPr bwMode="auto">
          <a:xfrm>
            <a:off x="66675" y="4127500"/>
            <a:ext cx="4375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/>
              <a:t> </a:t>
            </a:r>
            <a:r>
              <a:rPr lang="en-US" sz="2800"/>
              <a:t>Two possible derivations:</a:t>
            </a:r>
          </a:p>
        </p:txBody>
      </p:sp>
      <p:sp>
        <p:nvSpPr>
          <p:cNvPr id="664584" name="Text Box 8"/>
          <p:cNvSpPr txBox="1">
            <a:spLocks noChangeArrowheads="1"/>
          </p:cNvSpPr>
          <p:nvPr/>
        </p:nvSpPr>
        <p:spPr bwMode="auto">
          <a:xfrm>
            <a:off x="428625" y="4965700"/>
            <a:ext cx="3787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IF expr IF expr stmt . ELSE stmt</a:t>
            </a:r>
          </a:p>
          <a:p>
            <a:r>
              <a:rPr lang="en-US" sz="2000"/>
              <a:t>IF expr IF expr stmt ELSE . stmt</a:t>
            </a:r>
          </a:p>
          <a:p>
            <a:r>
              <a:rPr lang="en-US" sz="2000"/>
              <a:t>IF expr </a:t>
            </a:r>
            <a:r>
              <a:rPr lang="en-US" sz="2000">
                <a:solidFill>
                  <a:schemeClr val="hlink"/>
                </a:solidFill>
              </a:rPr>
              <a:t>IF expr stmt ELSE stmt</a:t>
            </a:r>
            <a:r>
              <a:rPr lang="en-US" sz="2000"/>
              <a:t> .</a:t>
            </a:r>
          </a:p>
          <a:p>
            <a:r>
              <a:rPr lang="en-US" sz="2000"/>
              <a:t>IF expr stmt</a:t>
            </a:r>
          </a:p>
        </p:txBody>
      </p:sp>
      <p:sp>
        <p:nvSpPr>
          <p:cNvPr id="664585" name="Text Box 9"/>
          <p:cNvSpPr txBox="1">
            <a:spLocks noChangeArrowheads="1"/>
          </p:cNvSpPr>
          <p:nvPr/>
        </p:nvSpPr>
        <p:spPr bwMode="auto">
          <a:xfrm>
            <a:off x="4992688" y="4965700"/>
            <a:ext cx="3787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IF expr </a:t>
            </a:r>
            <a:r>
              <a:rPr lang="en-US" sz="2000">
                <a:solidFill>
                  <a:schemeClr val="hlink"/>
                </a:solidFill>
              </a:rPr>
              <a:t>IF expr stmt</a:t>
            </a:r>
            <a:r>
              <a:rPr lang="en-US" sz="2000"/>
              <a:t> . ELSE stmt</a:t>
            </a:r>
          </a:p>
          <a:p>
            <a:r>
              <a:rPr lang="en-US" sz="2000"/>
              <a:t>IF expr stmt . ELSE stmt</a:t>
            </a:r>
          </a:p>
          <a:p>
            <a:r>
              <a:rPr lang="en-US" sz="2000"/>
              <a:t>IF expr stmt ELSE . stmt </a:t>
            </a:r>
          </a:p>
          <a:p>
            <a:r>
              <a:rPr lang="en-US" sz="2000"/>
              <a:t>IF expr stmt ELSE stmt .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428625" y="4965700"/>
            <a:ext cx="3787775" cy="1311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4992688" y="4965700"/>
            <a:ext cx="3787775" cy="1311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592138"/>
            <a:ext cx="8107362" cy="517525"/>
          </a:xfrm>
        </p:spPr>
        <p:txBody>
          <a:bodyPr>
            <a:normAutofit fontScale="90000"/>
          </a:bodyPr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533525"/>
            <a:ext cx="8248650" cy="4549775"/>
          </a:xfrm>
        </p:spPr>
        <p:txBody>
          <a:bodyPr/>
          <a:lstStyle/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It is a shift/reduce conflict</a:t>
            </a:r>
          </a:p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YACC will always do shift first</a:t>
            </a:r>
          </a:p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Solution 1 : re-write grammar</a:t>
            </a:r>
          </a:p>
        </p:txBody>
      </p:sp>
      <p:graphicFrame>
        <p:nvGraphicFramePr>
          <p:cNvPr id="665604" name="Object 4"/>
          <p:cNvGraphicFramePr>
            <a:graphicFrameLocks noChangeAspect="1"/>
          </p:cNvGraphicFramePr>
          <p:nvPr/>
        </p:nvGraphicFramePr>
        <p:xfrm>
          <a:off x="1285875" y="3179763"/>
          <a:ext cx="6705600" cy="3217862"/>
        </p:xfrm>
        <a:graphic>
          <a:graphicData uri="http://schemas.openxmlformats.org/presentationml/2006/ole">
            <p:oleObj spid="_x0000_s131074" name="VISIO" r:id="rId3" imgW="5362560" imgH="237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5463" y="1752600"/>
            <a:ext cx="8004175" cy="4114800"/>
          </a:xfrm>
        </p:spPr>
        <p:txBody>
          <a:bodyPr/>
          <a:lstStyle/>
          <a:p>
            <a:r>
              <a:rPr lang="en-US" altLang="zh-TW">
                <a:ea typeface="新細明體" pitchFamily="-1" charset="-120"/>
                <a:cs typeface="新細明體" pitchFamily="-1" charset="-120"/>
              </a:rPr>
              <a:t>Solution 2:</a:t>
            </a:r>
          </a:p>
        </p:txBody>
      </p:sp>
      <p:pic>
        <p:nvPicPr>
          <p:cNvPr id="66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988" y="2420938"/>
            <a:ext cx="61388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6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263525" y="428625"/>
            <a:ext cx="8605838" cy="73025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6629" name="AutoShape 5"/>
          <p:cNvSpPr>
            <a:spLocks noChangeArrowheads="1"/>
          </p:cNvSpPr>
          <p:nvPr/>
        </p:nvSpPr>
        <p:spPr bwMode="auto">
          <a:xfrm>
            <a:off x="5340349" y="2628901"/>
            <a:ext cx="3529013" cy="1003300"/>
          </a:xfrm>
          <a:prstGeom prst="wedgeRectCallout">
            <a:avLst>
              <a:gd name="adj1" fmla="val -45319"/>
              <a:gd name="adj2" fmla="val 9880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zh-TW" sz="2400" b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the rule has the same precedence as token IFX</a:t>
            </a:r>
          </a:p>
        </p:txBody>
      </p:sp>
      <p:sp>
        <p:nvSpPr>
          <p:cNvPr id="666630" name="Line 6"/>
          <p:cNvSpPr>
            <a:spLocks noChangeShapeType="1"/>
          </p:cNvSpPr>
          <p:nvPr/>
        </p:nvSpPr>
        <p:spPr bwMode="auto">
          <a:xfrm>
            <a:off x="4578350" y="4391025"/>
            <a:ext cx="1625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385763"/>
            <a:ext cx="7772400" cy="64770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Shift/Reduce Conflicts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533525"/>
            <a:ext cx="8248650" cy="423545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shift/reduce conflict</a:t>
            </a: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 lvl="1"/>
            <a:r>
              <a:rPr lang="en-US" altLang="zh-TW" sz="320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occurs when a grammar is written in such a way that a decision between shifting and reducing can not be made.</a:t>
            </a:r>
          </a:p>
          <a:p>
            <a:pPr lvl="1"/>
            <a:r>
              <a:rPr lang="en-US" altLang="zh-TW" sz="320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e.g.: IF-ELSE ambiguity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To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resolve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conflict, YACC will choose to shift</a:t>
            </a:r>
          </a:p>
          <a:p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528638"/>
            <a:ext cx="8605838" cy="547687"/>
          </a:xfrm>
        </p:spPr>
        <p:txBody>
          <a:bodyPr>
            <a:noAutofit/>
          </a:bodyPr>
          <a:lstStyle/>
          <a:p>
            <a:r>
              <a:rPr lang="en-US" altLang="zh-TW" sz="4000" b="1" dirty="0">
                <a:ea typeface="新細明體" pitchFamily="-1" charset="-120"/>
                <a:cs typeface="新細明體" pitchFamily="-1" charset="-120"/>
              </a:rPr>
              <a:t>Reduce/Reduce Conflicts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68900"/>
          </a:xfrm>
        </p:spPr>
        <p:txBody>
          <a:bodyPr>
            <a:normAutofit lnSpcReduction="10000"/>
          </a:bodyPr>
          <a:lstStyle/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Reduce/Reduce Conflicts:</a:t>
            </a:r>
          </a:p>
          <a:p>
            <a:pPr lvl="1">
              <a:buFontTx/>
              <a:buNone/>
            </a:pPr>
            <a:r>
              <a:rPr lang="en-US" altLang="zh-TW" sz="173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start : </a:t>
            </a:r>
            <a:r>
              <a:rPr lang="en-US" altLang="zh-TW" sz="3027" dirty="0" err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| stmt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	;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</a:t>
            </a:r>
            <a:r>
              <a:rPr lang="en-US" altLang="zh-TW" sz="3027" dirty="0" err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: CONSTANT;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stmt : CONSTANT;</a:t>
            </a:r>
          </a:p>
          <a:p>
            <a:pPr>
              <a:buFontTx/>
              <a:buNone/>
            </a:pPr>
            <a:endParaRPr lang="en-US" altLang="zh-TW" sz="2400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(Bison)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resolves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conflict by reducing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using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rule that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is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earlier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in grammar</a:t>
            </a:r>
            <a:endParaRPr lang="en-US" altLang="zh-TW" dirty="0" smtClean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Not good practice to rely on this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So, modify grammar to eliminate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73025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Error Messages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71601"/>
            <a:ext cx="8248650" cy="4711700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Bad error message:</a:t>
            </a:r>
          </a:p>
          <a:p>
            <a:pPr lvl="1"/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Syntax error</a:t>
            </a:r>
          </a:p>
          <a:p>
            <a:pPr lvl="1"/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Compiler needs to give programmer a good advice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It is better to track the line number in LEX:</a:t>
            </a:r>
          </a:p>
        </p:txBody>
      </p:sp>
      <p:graphicFrame>
        <p:nvGraphicFramePr>
          <p:cNvPr id="669700" name="Object 4"/>
          <p:cNvGraphicFramePr>
            <a:graphicFrameLocks noChangeAspect="1"/>
          </p:cNvGraphicFramePr>
          <p:nvPr/>
        </p:nvGraphicFramePr>
        <p:xfrm>
          <a:off x="1331913" y="3933825"/>
          <a:ext cx="6708775" cy="1406525"/>
        </p:xfrm>
        <a:graphic>
          <a:graphicData uri="http://schemas.openxmlformats.org/presentationml/2006/ole">
            <p:oleObj spid="_x0000_s135170" name="VISIO" r:id="rId3" imgW="5758560" imgH="11145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30200"/>
            <a:ext cx="8605838" cy="91440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YACC’s</a:t>
            </a:r>
            <a:r>
              <a:rPr lang="en-US" sz="4000" dirty="0" smtClean="0"/>
              <a:t> Basic Operational Sequence</a:t>
            </a:r>
            <a:endParaRPr lang="en-US" sz="4000" dirty="0"/>
          </a:p>
        </p:txBody>
      </p:sp>
      <p:sp>
        <p:nvSpPr>
          <p:cNvPr id="495619" name="AutoShape 3"/>
          <p:cNvSpPr>
            <a:spLocks noChangeArrowheads="1"/>
          </p:cNvSpPr>
          <p:nvPr/>
        </p:nvSpPr>
        <p:spPr bwMode="auto">
          <a:xfrm>
            <a:off x="1335088" y="5829568"/>
            <a:ext cx="954233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ourier New" pitchFamily="-1" charset="0"/>
              </a:rPr>
              <a:t>a.out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3554413" y="1673225"/>
            <a:ext cx="360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File containing desired </a:t>
            </a:r>
          </a:p>
          <a:p>
            <a:pPr algn="l"/>
            <a:r>
              <a:rPr lang="en-US" dirty="0"/>
              <a:t>grammar in YACC format</a:t>
            </a:r>
          </a:p>
        </p:txBody>
      </p:sp>
      <p:sp>
        <p:nvSpPr>
          <p:cNvPr id="495621" name="Text Box 5"/>
          <p:cNvSpPr txBox="1">
            <a:spLocks noChangeArrowheads="1"/>
          </p:cNvSpPr>
          <p:nvPr/>
        </p:nvSpPr>
        <p:spPr bwMode="auto">
          <a:xfrm>
            <a:off x="3554413" y="2755900"/>
            <a:ext cx="2252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YACC program</a:t>
            </a:r>
            <a:endParaRPr lang="en-US" i="1" dirty="0"/>
          </a:p>
        </p:txBody>
      </p:sp>
      <p:sp>
        <p:nvSpPr>
          <p:cNvPr id="495622" name="Text Box 6"/>
          <p:cNvSpPr txBox="1">
            <a:spLocks noChangeArrowheads="1"/>
          </p:cNvSpPr>
          <p:nvPr/>
        </p:nvSpPr>
        <p:spPr bwMode="auto">
          <a:xfrm>
            <a:off x="3554413" y="3765550"/>
            <a:ext cx="5065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 source program created by YACC</a:t>
            </a:r>
          </a:p>
        </p:txBody>
      </p:sp>
      <p:sp>
        <p:nvSpPr>
          <p:cNvPr id="495623" name="Text Box 7"/>
          <p:cNvSpPr txBox="1">
            <a:spLocks noChangeArrowheads="1"/>
          </p:cNvSpPr>
          <p:nvPr/>
        </p:nvSpPr>
        <p:spPr bwMode="auto">
          <a:xfrm>
            <a:off x="3554413" y="4868863"/>
            <a:ext cx="164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C compiler</a:t>
            </a:r>
          </a:p>
        </p:txBody>
      </p:sp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3554413" y="5799138"/>
            <a:ext cx="4864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Executable program that will parse</a:t>
            </a:r>
          </a:p>
          <a:p>
            <a:pPr algn="l"/>
            <a:r>
              <a:rPr lang="en-US" dirty="0"/>
              <a:t>grammar given in </a:t>
            </a:r>
            <a:r>
              <a:rPr lang="en-US" dirty="0" err="1"/>
              <a:t>gram.y</a:t>
            </a:r>
            <a:endParaRPr lang="en-US" dirty="0"/>
          </a:p>
        </p:txBody>
      </p:sp>
      <p:sp>
        <p:nvSpPr>
          <p:cNvPr id="495625" name="AutoShape 9"/>
          <p:cNvSpPr>
            <a:spLocks noChangeArrowheads="1"/>
          </p:cNvSpPr>
          <p:nvPr/>
        </p:nvSpPr>
        <p:spPr bwMode="auto">
          <a:xfrm>
            <a:off x="1720850" y="227965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6" name="AutoShape 10"/>
          <p:cNvSpPr>
            <a:spLocks noChangeArrowheads="1"/>
          </p:cNvSpPr>
          <p:nvPr/>
        </p:nvSpPr>
        <p:spPr bwMode="auto">
          <a:xfrm>
            <a:off x="1720850" y="309880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7" name="AutoShape 11"/>
          <p:cNvSpPr>
            <a:spLocks noChangeArrowheads="1"/>
          </p:cNvSpPr>
          <p:nvPr/>
        </p:nvSpPr>
        <p:spPr bwMode="auto">
          <a:xfrm>
            <a:off x="1720850" y="4208463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8" name="AutoShape 12"/>
          <p:cNvSpPr>
            <a:spLocks noChangeArrowheads="1"/>
          </p:cNvSpPr>
          <p:nvPr/>
        </p:nvSpPr>
        <p:spPr bwMode="auto">
          <a:xfrm>
            <a:off x="1720850" y="532130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9" name="AutoShape 13"/>
          <p:cNvSpPr>
            <a:spLocks noChangeArrowheads="1"/>
          </p:cNvSpPr>
          <p:nvPr/>
        </p:nvSpPr>
        <p:spPr bwMode="auto">
          <a:xfrm>
            <a:off x="1258888" y="1683018"/>
            <a:ext cx="1108146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ourier New" pitchFamily="-1" charset="0"/>
              </a:rPr>
              <a:t>gram.y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Courier New" pitchFamily="-1" charset="0"/>
            </a:endParaRPr>
          </a:p>
        </p:txBody>
      </p:sp>
      <p:sp>
        <p:nvSpPr>
          <p:cNvPr id="495630" name="AutoShape 14"/>
          <p:cNvSpPr>
            <a:spLocks noChangeArrowheads="1"/>
          </p:cNvSpPr>
          <p:nvPr/>
        </p:nvSpPr>
        <p:spPr bwMode="auto">
          <a:xfrm>
            <a:off x="1312863" y="2847945"/>
            <a:ext cx="1063480" cy="400110"/>
          </a:xfrm>
          <a:prstGeom prst="flowChartPredefined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ourier New" pitchFamily="-1" charset="0"/>
              </a:rPr>
              <a:t>yacc</a:t>
            </a:r>
          </a:p>
        </p:txBody>
      </p:sp>
      <p:sp>
        <p:nvSpPr>
          <p:cNvPr id="495631" name="AutoShape 15"/>
          <p:cNvSpPr>
            <a:spLocks noChangeArrowheads="1"/>
          </p:cNvSpPr>
          <p:nvPr/>
        </p:nvSpPr>
        <p:spPr bwMode="auto">
          <a:xfrm>
            <a:off x="1182688" y="3618181"/>
            <a:ext cx="1262059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Courier New" pitchFamily="-1" charset="0"/>
              </a:rPr>
              <a:t>y.tab.c</a:t>
            </a:r>
            <a:endParaRPr lang="en-US" sz="2000" b="1" dirty="0">
              <a:latin typeface="Courier New" pitchFamily="-1" charset="0"/>
            </a:endParaRPr>
          </a:p>
        </p:txBody>
      </p:sp>
      <p:sp>
        <p:nvSpPr>
          <p:cNvPr id="495632" name="AutoShape 16"/>
          <p:cNvSpPr>
            <a:spLocks noChangeArrowheads="1"/>
          </p:cNvSpPr>
          <p:nvPr/>
        </p:nvSpPr>
        <p:spPr bwMode="auto">
          <a:xfrm>
            <a:off x="1174750" y="4781927"/>
            <a:ext cx="1349813" cy="677108"/>
          </a:xfrm>
          <a:prstGeom prst="flowChartPredefined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ourier New" pitchFamily="-1" charset="0"/>
              </a:rPr>
              <a:t>cc</a:t>
            </a:r>
          </a:p>
          <a:p>
            <a:r>
              <a:rPr lang="en-US" sz="1800" b="1" dirty="0">
                <a:latin typeface="Courier New" pitchFamily="-1" charset="0"/>
              </a:rPr>
              <a:t>or </a:t>
            </a:r>
            <a:r>
              <a:rPr lang="en-US" sz="1800" b="1" dirty="0" err="1">
                <a:latin typeface="Courier New" pitchFamily="-1" charset="0"/>
              </a:rPr>
              <a:t>gcc</a:t>
            </a:r>
            <a:endParaRPr lang="en-US" sz="2000" b="1" dirty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812800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ea typeface="新細明體" pitchFamily="-1" charset="-120"/>
                <a:cs typeface="新細明體" pitchFamily="-1" charset="-120"/>
              </a:rPr>
              <a:t>Use left recursion in yacc</a:t>
            </a:r>
            <a:endParaRPr lang="en-US" altLang="zh-TW" sz="4000" b="1" dirty="0">
              <a:ea typeface="新細明體" pitchFamily="-1" charset="-120"/>
              <a:cs typeface="新細明體" pitchFamily="-1" charset="-120"/>
            </a:endParaRP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76363"/>
            <a:ext cx="8248650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Left recursion</a:t>
            </a: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Right recursion</a:t>
            </a: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LR parser prefers left recursion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LL parser prefers right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recursion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is a LR parser: use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left recursion</a:t>
            </a: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  <p:graphicFrame>
        <p:nvGraphicFramePr>
          <p:cNvPr id="670724" name="Object 4"/>
          <p:cNvGraphicFramePr>
            <a:graphicFrameLocks noChangeAspect="1"/>
          </p:cNvGraphicFramePr>
          <p:nvPr/>
        </p:nvGraphicFramePr>
        <p:xfrm>
          <a:off x="3473450" y="1376363"/>
          <a:ext cx="4132263" cy="1292225"/>
        </p:xfrm>
        <a:graphic>
          <a:graphicData uri="http://schemas.openxmlformats.org/presentationml/2006/ole">
            <p:oleObj spid="_x0000_s136194" name="VISIO" r:id="rId3" imgW="2374560" imgH="934560" progId="">
              <p:embed/>
            </p:oleObj>
          </a:graphicData>
        </a:graphic>
      </p:graphicFrame>
      <p:graphicFrame>
        <p:nvGraphicFramePr>
          <p:cNvPr id="670725" name="Object 5"/>
          <p:cNvGraphicFramePr>
            <a:graphicFrameLocks noChangeAspect="1"/>
          </p:cNvGraphicFramePr>
          <p:nvPr/>
        </p:nvGraphicFramePr>
        <p:xfrm>
          <a:off x="3473450" y="3124200"/>
          <a:ext cx="4132263" cy="1358900"/>
        </p:xfrm>
        <a:graphic>
          <a:graphicData uri="http://schemas.openxmlformats.org/presentationml/2006/ole">
            <p:oleObj spid="_x0000_s136195" name="VISIO" r:id="rId4" imgW="2374560" imgH="93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>
          <a:xfrm>
            <a:off x="715963" y="385763"/>
            <a:ext cx="7772400" cy="774700"/>
          </a:xfrm>
        </p:spPr>
        <p:txBody>
          <a:bodyPr/>
          <a:lstStyle/>
          <a:p>
            <a:r>
              <a:rPr lang="en-US" altLang="zh-TW" sz="3600" b="1" dirty="0">
                <a:ea typeface="新細明體" pitchFamily="-1" charset="-120"/>
                <a:cs typeface="新細明體" pitchFamily="-1" charset="-120"/>
              </a:rPr>
              <a:t>YACC Declaration Summary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2613" y="1412875"/>
            <a:ext cx="7772400" cy="4953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`%start'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  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Specify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grammar's start symbol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b="1" i="1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`%union‘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collection of data types that semantic values may have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`%token‘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with no precedence or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associativity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specified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`%type‘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Declare the type of semantic values for a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nonterminal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symbol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dirty="0"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528638"/>
            <a:ext cx="8605838" cy="547687"/>
          </a:xfrm>
        </p:spPr>
        <p:txBody>
          <a:bodyPr>
            <a:normAutofit fontScale="90000"/>
          </a:bodyPr>
          <a:lstStyle/>
          <a:p>
            <a:r>
              <a:rPr lang="en-US" altLang="zh-TW" sz="3600" b="1" dirty="0">
                <a:ea typeface="新細明體" pitchFamily="-1" charset="-120"/>
                <a:cs typeface="新細明體" pitchFamily="-1" charset="-120"/>
              </a:rPr>
              <a:t>YACC Declaration Summary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65688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`%right‘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right-associative</a:t>
            </a:r>
          </a:p>
          <a:p>
            <a:pPr>
              <a:buFontTx/>
              <a:buNone/>
            </a:pPr>
            <a:endParaRPr lang="en-US" altLang="zh-TW" sz="1000" dirty="0">
              <a:ea typeface="新細明體" pitchFamily="-1" charset="-120"/>
              <a:cs typeface="新細明體" pitchFamily="-1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`%left‘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left-associative</a:t>
            </a:r>
          </a:p>
          <a:p>
            <a:pPr>
              <a:buFontTx/>
              <a:buNone/>
            </a:pPr>
            <a:endParaRPr lang="en-US" altLang="zh-TW" sz="1000" dirty="0">
              <a:ea typeface="新細明體" pitchFamily="-1" charset="-120"/>
              <a:cs typeface="新細明體" pitchFamily="-1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</a:t>
            </a:r>
            <a:r>
              <a:rPr lang="en-US" altLang="zh-TW" b="1" dirty="0" err="1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nonassoc</a:t>
            </a: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‘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</a:t>
            </a:r>
            <a:r>
              <a:rPr lang="en-US" altLang="zh-TW" dirty="0" err="1" smtClean="0">
                <a:ea typeface="新細明體" pitchFamily="-1" charset="-120"/>
                <a:cs typeface="新細明體" pitchFamily="-1" charset="-120"/>
              </a:rPr>
              <a:t>nonassociative</a:t>
            </a:r>
            <a:endParaRPr lang="en-US" altLang="zh-TW" dirty="0" smtClean="0">
              <a:ea typeface="新細明體" pitchFamily="-1" charset="-120"/>
              <a:cs typeface="新細明體" pitchFamily="-1" charset="-120"/>
            </a:endParaRPr>
          </a:p>
          <a:p>
            <a:pPr lvl="1"/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using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it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 as associative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is a syntax error, e.g.: </a:t>
            </a:r>
            <a:br>
              <a:rPr lang="en-US" altLang="zh-TW" dirty="0">
                <a:ea typeface="新細明體" pitchFamily="-1" charset="-120"/>
                <a:cs typeface="新細明體" pitchFamily="-1" charset="-120"/>
              </a:rPr>
            </a:b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x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i="1" dirty="0">
                <a:ea typeface="新細明體" pitchFamily="-1" charset="-120"/>
                <a:cs typeface="新細明體" pitchFamily="-1" charset="-120"/>
              </a:rPr>
              <a:t>op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.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y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i="1" dirty="0">
                <a:ea typeface="新細明體" pitchFamily="-1" charset="-120"/>
                <a:cs typeface="新細明體" pitchFamily="-1" charset="-120"/>
              </a:rPr>
              <a:t>op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.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z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is syntax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error</a:t>
            </a:r>
            <a:endParaRPr lang="en-US" altLang="zh-TW" dirty="0"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YACC File Format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Definitions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%%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Rules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%%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Supplementary Code</a:t>
            </a:r>
          </a:p>
        </p:txBody>
      </p:sp>
      <p:sp>
        <p:nvSpPr>
          <p:cNvPr id="496644" name="Text Box 4"/>
          <p:cNvSpPr txBox="1">
            <a:spLocks noChangeArrowheads="1"/>
          </p:cNvSpPr>
          <p:nvPr/>
        </p:nvSpPr>
        <p:spPr bwMode="auto">
          <a:xfrm>
            <a:off x="5118100" y="3017837"/>
            <a:ext cx="3568700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i="1" dirty="0">
                <a:latin typeface="Times New Roman" pitchFamily="-1" charset="0"/>
              </a:rPr>
              <a:t>The identical LEX format </a:t>
            </a:r>
            <a:r>
              <a:rPr lang="en-US" sz="2800" i="1" dirty="0" smtClean="0">
                <a:latin typeface="Times New Roman" pitchFamily="-1" charset="0"/>
              </a:rPr>
              <a:t>was</a:t>
            </a:r>
            <a:r>
              <a:rPr lang="en-US" sz="2800" i="1" dirty="0" smtClean="0">
                <a:latin typeface="Times New Roman" pitchFamily="-1" charset="0"/>
              </a:rPr>
              <a:t> </a:t>
            </a:r>
            <a:r>
              <a:rPr lang="en-US" sz="2800" i="1" dirty="0" smtClean="0">
                <a:latin typeface="Times New Roman" pitchFamily="-1" charset="0"/>
              </a:rPr>
              <a:t>taken </a:t>
            </a:r>
            <a:r>
              <a:rPr lang="en-US" sz="2800" i="1" dirty="0">
                <a:latin typeface="Times New Roman" pitchFamily="-1" charset="0"/>
              </a:rPr>
              <a:t>from this...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739775"/>
          </a:xfrm>
        </p:spPr>
        <p:txBody>
          <a:bodyPr>
            <a:normAutofit fontScale="90000"/>
          </a:bodyPr>
          <a:lstStyle/>
          <a:p>
            <a:r>
              <a:rPr lang="en-US"/>
              <a:t>Rules Section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0475"/>
            <a:ext cx="7772400" cy="5597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 context free </a:t>
            </a:r>
            <a:r>
              <a:rPr lang="en-US" dirty="0" smtClean="0"/>
              <a:t>grammar</a:t>
            </a:r>
            <a:r>
              <a:rPr lang="en-US" dirty="0" smtClean="0"/>
              <a:t>, e.g.:</a:t>
            </a:r>
            <a:endParaRPr lang="en-US" dirty="0" smtClean="0"/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   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  :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'+' term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term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term   : term '*' factor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factor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factor : '('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')'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ID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NUM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Definitions</a:t>
            </a:r>
            <a:r>
              <a:rPr lang="en-US" dirty="0" smtClean="0"/>
              <a:t> </a:t>
            </a:r>
            <a:r>
              <a:rPr lang="en-US" dirty="0" smtClean="0"/>
              <a:t>s</a:t>
            </a:r>
            <a:r>
              <a:rPr lang="en-US" dirty="0" smtClean="0"/>
              <a:t>ection example</a:t>
            </a:r>
            <a:endParaRPr lang="en-US" dirty="0"/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%{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#include &lt;stdio.h&gt;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#include &lt;stdlib.h&gt;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%}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%token ID NUM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%start expr</a:t>
            </a:r>
          </a:p>
        </p:txBody>
      </p:sp>
      <p:sp>
        <p:nvSpPr>
          <p:cNvPr id="498692" name="AutoShape 4"/>
          <p:cNvSpPr>
            <a:spLocks/>
          </p:cNvSpPr>
          <p:nvPr/>
        </p:nvSpPr>
        <p:spPr bwMode="auto">
          <a:xfrm>
            <a:off x="5585619" y="3044825"/>
            <a:ext cx="2338388" cy="1222375"/>
          </a:xfrm>
          <a:prstGeom prst="borderCallout2">
            <a:avLst>
              <a:gd name="adj1" fmla="val 9352"/>
              <a:gd name="adj2" fmla="val -3259"/>
              <a:gd name="adj3" fmla="val 9352"/>
              <a:gd name="adj4" fmla="val -16227"/>
              <a:gd name="adj5" fmla="val 71689"/>
              <a:gd name="adj6" fmla="val -12199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/>
              <a:t>This is called a terminal</a:t>
            </a:r>
          </a:p>
        </p:txBody>
      </p:sp>
      <p:sp>
        <p:nvSpPr>
          <p:cNvPr id="498693" name="AutoShape 5"/>
          <p:cNvSpPr>
            <a:spLocks/>
          </p:cNvSpPr>
          <p:nvPr/>
        </p:nvSpPr>
        <p:spPr bwMode="auto">
          <a:xfrm>
            <a:off x="5940425" y="4946650"/>
            <a:ext cx="2427288" cy="1304925"/>
          </a:xfrm>
          <a:prstGeom prst="borderCallout2">
            <a:avLst>
              <a:gd name="adj1" fmla="val 8759"/>
              <a:gd name="adj2" fmla="val -3139"/>
              <a:gd name="adj3" fmla="val 8759"/>
              <a:gd name="adj4" fmla="val -34009"/>
              <a:gd name="adj5" fmla="val -18129"/>
              <a:gd name="adj6" fmla="val -111053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/>
              <a:t>The start symbol </a:t>
            </a:r>
            <a:br>
              <a:rPr lang="en-US"/>
            </a:br>
            <a:r>
              <a:rPr lang="en-US"/>
              <a:t>(non-terminal)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animBg="1"/>
      <p:bldP spid="4986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5438"/>
            <a:ext cx="8869363" cy="914400"/>
          </a:xfrm>
        </p:spPr>
        <p:txBody>
          <a:bodyPr/>
          <a:lstStyle/>
          <a:p>
            <a:r>
              <a:rPr lang="en-US" dirty="0" smtClean="0"/>
              <a:t>Some details</a:t>
            </a:r>
            <a:endParaRPr lang="en-US" dirty="0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LEX produces a function called </a:t>
            </a:r>
            <a:r>
              <a:rPr lang="en-US" dirty="0" err="1"/>
              <a:t>yylex</a:t>
            </a:r>
            <a:r>
              <a:rPr lang="en-US" dirty="0"/>
              <a:t>()</a:t>
            </a:r>
          </a:p>
          <a:p>
            <a:r>
              <a:rPr lang="en-US" dirty="0"/>
              <a:t>YACC produces a function called </a:t>
            </a:r>
            <a:r>
              <a:rPr lang="en-US" dirty="0" err="1"/>
              <a:t>yyparse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dirty="0" err="1"/>
              <a:t>yyparse</a:t>
            </a:r>
            <a:r>
              <a:rPr lang="en-US" dirty="0"/>
              <a:t>() expects to be able to call </a:t>
            </a:r>
            <a:r>
              <a:rPr lang="en-US" dirty="0" err="1"/>
              <a:t>yylex</a:t>
            </a:r>
            <a:r>
              <a:rPr lang="en-US" dirty="0"/>
              <a:t>()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How to get </a:t>
            </a:r>
            <a:r>
              <a:rPr lang="en-US" dirty="0" err="1"/>
              <a:t>yylex</a:t>
            </a:r>
            <a:r>
              <a:rPr lang="en-US" dirty="0"/>
              <a:t>()?</a:t>
            </a:r>
          </a:p>
          <a:p>
            <a:r>
              <a:rPr lang="en-US" dirty="0"/>
              <a:t>Write your own!</a:t>
            </a:r>
          </a:p>
          <a:p>
            <a:endParaRPr lang="en-US" dirty="0"/>
          </a:p>
          <a:p>
            <a:r>
              <a:rPr lang="en-US" dirty="0"/>
              <a:t>If you don't want to write your own:</a:t>
            </a:r>
            <a:r>
              <a:rPr lang="en-US" dirty="0" smtClean="0"/>
              <a:t> use </a:t>
            </a:r>
            <a:r>
              <a:rPr lang="en-US" dirty="0" err="1" smtClean="0"/>
              <a:t>lex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0868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10478</TotalTime>
  <Words>2848</Words>
  <Application>Microsoft Macintosh PowerPoint</Application>
  <PresentationFormat>On-screen Show (4:3)</PresentationFormat>
  <Paragraphs>545</Paragraphs>
  <Slides>52</Slides>
  <Notes>0</Notes>
  <HiddenSlides>3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Office Theme</vt:lpstr>
      <vt:lpstr>Visio</vt:lpstr>
      <vt:lpstr>VISIO</vt:lpstr>
      <vt:lpstr>Yacc Yet Another Compiler Compiler</vt:lpstr>
      <vt:lpstr>Slide 1</vt:lpstr>
      <vt:lpstr>Slide 2</vt:lpstr>
      <vt:lpstr>Availability</vt:lpstr>
      <vt:lpstr>YACC’s Basic Operational Sequence</vt:lpstr>
      <vt:lpstr>YACC File Format</vt:lpstr>
      <vt:lpstr>Rules Section</vt:lpstr>
      <vt:lpstr>Definitions section example</vt:lpstr>
      <vt:lpstr>Some details</vt:lpstr>
      <vt:lpstr>If you wanted to write your own…</vt:lpstr>
      <vt:lpstr>Semantic actions</vt:lpstr>
      <vt:lpstr>Semantic actions</vt:lpstr>
      <vt:lpstr>Semantic actions (cont’d)</vt:lpstr>
      <vt:lpstr>Semantic actions (cont’d)</vt:lpstr>
      <vt:lpstr>Semantic actions (cont’d)</vt:lpstr>
      <vt:lpstr>Precedence / Association</vt:lpstr>
      <vt:lpstr>Precedence / Association</vt:lpstr>
      <vt:lpstr>Precedence / Association</vt:lpstr>
      <vt:lpstr>Getting YACC &amp; LEX to work together</vt:lpstr>
      <vt:lpstr>Building Example</vt:lpstr>
      <vt:lpstr>YACC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IF-ELSE Ambiguity</vt:lpstr>
      <vt:lpstr>IF-ELSE Ambiguity</vt:lpstr>
      <vt:lpstr>IF-ELSE Ambiguity</vt:lpstr>
      <vt:lpstr>Shift/Reduce Conflicts</vt:lpstr>
      <vt:lpstr>Reduce/Reduce Conflicts</vt:lpstr>
      <vt:lpstr>Error Messages</vt:lpstr>
      <vt:lpstr>Use left recursion in yacc</vt:lpstr>
      <vt:lpstr>YACC Declaration Summary</vt:lpstr>
      <vt:lpstr>YACC Declaration Summary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finin</dc:creator>
  <cp:lastModifiedBy>tim finin</cp:lastModifiedBy>
  <cp:revision>65</cp:revision>
  <cp:lastPrinted>2010-07-20T18:27:34Z</cp:lastPrinted>
  <dcterms:created xsi:type="dcterms:W3CDTF">2011-10-12T02:38:14Z</dcterms:created>
  <dcterms:modified xsi:type="dcterms:W3CDTF">2011-10-12T16:34:26Z</dcterms:modified>
</cp:coreProperties>
</file>