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 showGuides="1">
      <p:cViewPr varScale="1">
        <p:scale>
          <a:sx n="73" d="100"/>
          <a:sy n="73" d="100"/>
        </p:scale>
        <p:origin x="-2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F9CE5-49A0-2D45-ACE0-06F8DDF84F38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9E4CE-2589-5A41-8F1F-46F446BDFF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4E1C1-A8D4-F243-90F1-8F845F207A99}" type="datetimeFigureOut">
              <a:rPr lang="en-US" smtClean="0"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C9439-D993-124B-9FC1-8E789E8B69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15042"/>
          </a:xfrm>
        </p:spPr>
        <p:txBody>
          <a:bodyPr>
            <a:noAutofit/>
          </a:bodyPr>
          <a:lstStyle/>
          <a:p>
            <a:r>
              <a:rPr lang="en-US" sz="6000" dirty="0" smtClean="0"/>
              <a:t>Syntax Directed Translation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 directed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760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Yacc can do a simple kind of syntax directed translation from an input sentence to </a:t>
            </a:r>
            <a:r>
              <a:rPr lang="en-US" dirty="0"/>
              <a:t>C</a:t>
            </a:r>
            <a:r>
              <a:rPr lang="en-US" dirty="0" smtClean="0"/>
              <a:t> code</a:t>
            </a:r>
          </a:p>
          <a:p>
            <a:r>
              <a:rPr lang="en-US" dirty="0" smtClean="0"/>
              <a:t>We can also think of it as </a:t>
            </a:r>
            <a:r>
              <a:rPr lang="en-US" dirty="0" err="1" smtClean="0"/>
              <a:t>comilation</a:t>
            </a:r>
            <a:endParaRPr lang="en-US" dirty="0" smtClean="0"/>
          </a:p>
          <a:p>
            <a:r>
              <a:rPr lang="en-US" dirty="0" smtClean="0"/>
              <a:t>Each node in a parse tree produces a value</a:t>
            </a:r>
          </a:p>
          <a:p>
            <a:pPr lvl="1"/>
            <a:r>
              <a:rPr lang="en-US" dirty="0" smtClean="0"/>
              <a:t>That value depends on the type of the node</a:t>
            </a:r>
          </a:p>
          <a:p>
            <a:pPr lvl="1"/>
            <a:r>
              <a:rPr lang="en-US" dirty="0" smtClean="0"/>
              <a:t>And on the values produced by its children</a:t>
            </a:r>
          </a:p>
          <a:p>
            <a:r>
              <a:rPr lang="en-US" dirty="0" smtClean="0"/>
              <a:t>The value is usually produced by a </a:t>
            </a:r>
            <a:r>
              <a:rPr lang="en-US" i="1" dirty="0" smtClean="0"/>
              <a:t>rule</a:t>
            </a:r>
            <a:r>
              <a:rPr lang="en-US" dirty="0" smtClean="0"/>
              <a:t> associated with the node</a:t>
            </a:r>
          </a:p>
          <a:p>
            <a:r>
              <a:rPr lang="en-US" dirty="0" smtClean="0"/>
              <a:t>This is just the rules in Yacc, e.g.:</a:t>
            </a:r>
          </a:p>
          <a:p>
            <a:pPr lvl="1"/>
            <a:r>
              <a:rPr lang="en-US" dirty="0" smtClean="0"/>
              <a:t>{ $$ = $1 + $3;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a 200 after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713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pcalc</a:t>
            </a:r>
            <a:r>
              <a:rPr lang="en-US" dirty="0" smtClean="0"/>
              <a:t>&gt; calc</a:t>
            </a:r>
          </a:p>
          <a:p>
            <a:pPr>
              <a:buNone/>
            </a:pPr>
            <a:r>
              <a:rPr lang="en-US" dirty="0" smtClean="0"/>
              <a:t>331 Calculator</a:t>
            </a:r>
          </a:p>
          <a:p>
            <a:pPr>
              <a:buNone/>
            </a:pPr>
            <a:r>
              <a:rPr lang="en-US" dirty="0" smtClean="0"/>
              <a:t>(type ? for help and . to exit)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= a  1</a:t>
            </a:r>
          </a:p>
          <a:p>
            <a:pPr>
              <a:buNone/>
            </a:pPr>
            <a:r>
              <a:rPr lang="en-US" dirty="0" smtClean="0"/>
              <a:t>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if 1 (= a 100)  (= a 200)</a:t>
            </a:r>
          </a:p>
          <a:p>
            <a:pPr>
              <a:buNone/>
            </a:pPr>
            <a:r>
              <a:rPr lang="en-US" dirty="0" smtClean="0"/>
              <a:t>100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a</a:t>
            </a:r>
          </a:p>
          <a:p>
            <a:pPr>
              <a:buNone/>
            </a:pPr>
            <a:r>
              <a:rPr lang="en-US" dirty="0" smtClean="0"/>
              <a:t>200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&gt;&gt;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34" y="5754271"/>
            <a:ext cx="8229600" cy="93258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/>
              <a:t>g</a:t>
            </a:r>
            <a:r>
              <a:rPr lang="en-US" dirty="0" smtClean="0"/>
              <a:t>rammar + input string =&gt; parse tree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26462" y="1918801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26462" y="3155225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7" name="Oval 6"/>
          <p:cNvSpPr/>
          <p:nvPr/>
        </p:nvSpPr>
        <p:spPr>
          <a:xfrm>
            <a:off x="490889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728373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283737" y="4372909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90889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*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4061985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575268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00237" y="2466350"/>
            <a:ext cx="1271826" cy="688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7" idx="0"/>
          </p:cNvCxnSpPr>
          <p:nvPr/>
        </p:nvCxnSpPr>
        <p:spPr>
          <a:xfrm rot="5400000">
            <a:off x="5397018" y="2252005"/>
            <a:ext cx="688875" cy="1117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6" idx="0"/>
          </p:cNvCxnSpPr>
          <p:nvPr/>
        </p:nvCxnSpPr>
        <p:spPr>
          <a:xfrm rot="5400000">
            <a:off x="5955800" y="2810787"/>
            <a:ext cx="688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 rot="5400000">
            <a:off x="4287262" y="3751272"/>
            <a:ext cx="943909" cy="84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0" idx="0"/>
          </p:cNvCxnSpPr>
          <p:nvPr/>
        </p:nvCxnSpPr>
        <p:spPr>
          <a:xfrm rot="5400000">
            <a:off x="4710718" y="4174728"/>
            <a:ext cx="9439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4"/>
            <a:endCxn id="12" idx="0"/>
          </p:cNvCxnSpPr>
          <p:nvPr/>
        </p:nvCxnSpPr>
        <p:spPr>
          <a:xfrm rot="16200000" flipH="1">
            <a:off x="5132613" y="3752833"/>
            <a:ext cx="943909" cy="843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4"/>
            <a:endCxn id="9" idx="0"/>
          </p:cNvCxnSpPr>
          <p:nvPr/>
        </p:nvCxnSpPr>
        <p:spPr>
          <a:xfrm rot="5400000">
            <a:off x="7222445" y="4037841"/>
            <a:ext cx="67013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25" y="2228671"/>
            <a:ext cx="314701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: </a:t>
            </a:r>
            <a:r>
              <a:rPr lang="en-US" dirty="0" err="1" smtClean="0"/>
              <a:t>e</a:t>
            </a:r>
            <a:r>
              <a:rPr lang="en-US" dirty="0" smtClean="0"/>
              <a:t> '+' </a:t>
            </a:r>
            <a:r>
              <a:rPr lang="en-US" dirty="0" err="1" smtClean="0"/>
              <a:t>e</a:t>
            </a:r>
            <a:r>
              <a:rPr lang="en-US" dirty="0" smtClean="0"/>
              <a:t>          {$$ = $1+$3;}</a:t>
            </a:r>
          </a:p>
          <a:p>
            <a:r>
              <a:rPr lang="en-US" dirty="0" smtClean="0"/>
              <a:t>    |</a:t>
            </a:r>
            <a:r>
              <a:rPr lang="en-US" dirty="0" err="1" smtClean="0"/>
              <a:t>e</a:t>
            </a:r>
            <a:r>
              <a:rPr lang="en-US" dirty="0" smtClean="0"/>
              <a:t> '*' </a:t>
            </a:r>
            <a:r>
              <a:rPr lang="en-US" dirty="0" err="1" smtClean="0"/>
              <a:t>e</a:t>
            </a:r>
            <a:r>
              <a:rPr lang="en-US" dirty="0" smtClean="0"/>
              <a:t>        {$$ = $1*$3;}</a:t>
            </a:r>
          </a:p>
          <a:p>
            <a:r>
              <a:rPr lang="en-US" dirty="0" smtClean="0"/>
              <a:t>    | NAME      {$$ = $1-&gt;value;}</a:t>
            </a:r>
          </a:p>
          <a:p>
            <a:r>
              <a:rPr lang="en-US" dirty="0" smtClean="0"/>
              <a:t>    | NUMBER {$$ = $1;}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90124" y="3702773"/>
            <a:ext cx="314701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* 2 + 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54271"/>
            <a:ext cx="9144000" cy="93258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/>
              <a:t>g</a:t>
            </a:r>
            <a:r>
              <a:rPr lang="en-US" dirty="0" smtClean="0"/>
              <a:t>rammar + input string =&gt; parse tree + annotations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26462" y="1918801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26462" y="3155225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7" name="Oval 6"/>
          <p:cNvSpPr/>
          <p:nvPr/>
        </p:nvSpPr>
        <p:spPr>
          <a:xfrm>
            <a:off x="490889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728373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283737" y="4372909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90889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*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4061985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575268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00237" y="2466350"/>
            <a:ext cx="1271826" cy="688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7" idx="0"/>
          </p:cNvCxnSpPr>
          <p:nvPr/>
        </p:nvCxnSpPr>
        <p:spPr>
          <a:xfrm rot="5400000">
            <a:off x="5397018" y="2252005"/>
            <a:ext cx="688875" cy="1117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6" idx="0"/>
          </p:cNvCxnSpPr>
          <p:nvPr/>
        </p:nvCxnSpPr>
        <p:spPr>
          <a:xfrm rot="5400000">
            <a:off x="5955800" y="2810787"/>
            <a:ext cx="688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 rot="5400000">
            <a:off x="4287262" y="3751272"/>
            <a:ext cx="943909" cy="84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0" idx="0"/>
          </p:cNvCxnSpPr>
          <p:nvPr/>
        </p:nvCxnSpPr>
        <p:spPr>
          <a:xfrm rot="5400000">
            <a:off x="4710718" y="4174728"/>
            <a:ext cx="9439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4"/>
            <a:endCxn id="12" idx="0"/>
          </p:cNvCxnSpPr>
          <p:nvPr/>
        </p:nvCxnSpPr>
        <p:spPr>
          <a:xfrm rot="16200000" flipH="1">
            <a:off x="5132613" y="3752833"/>
            <a:ext cx="943909" cy="843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4"/>
            <a:endCxn id="9" idx="0"/>
          </p:cNvCxnSpPr>
          <p:nvPr/>
        </p:nvCxnSpPr>
        <p:spPr>
          <a:xfrm rot="5400000">
            <a:off x="7222445" y="4037841"/>
            <a:ext cx="67013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25" y="2228671"/>
            <a:ext cx="314701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: </a:t>
            </a:r>
            <a:r>
              <a:rPr lang="en-US" dirty="0" err="1" smtClean="0"/>
              <a:t>e</a:t>
            </a:r>
            <a:r>
              <a:rPr lang="en-US" dirty="0" smtClean="0"/>
              <a:t> '+' </a:t>
            </a:r>
            <a:r>
              <a:rPr lang="en-US" dirty="0" err="1" smtClean="0"/>
              <a:t>e</a:t>
            </a:r>
            <a:r>
              <a:rPr lang="en-US" dirty="0" smtClean="0"/>
              <a:t>          {$$ = $1+$3;}</a:t>
            </a:r>
          </a:p>
          <a:p>
            <a:r>
              <a:rPr lang="en-US" dirty="0" smtClean="0"/>
              <a:t>    |</a:t>
            </a:r>
            <a:r>
              <a:rPr lang="en-US" dirty="0" err="1" smtClean="0"/>
              <a:t>e</a:t>
            </a:r>
            <a:r>
              <a:rPr lang="en-US" dirty="0" smtClean="0"/>
              <a:t> '*' </a:t>
            </a:r>
            <a:r>
              <a:rPr lang="en-US" dirty="0" err="1" smtClean="0"/>
              <a:t>e</a:t>
            </a:r>
            <a:r>
              <a:rPr lang="en-US" dirty="0" smtClean="0"/>
              <a:t>        {$$ = $1*$3;}</a:t>
            </a:r>
          </a:p>
          <a:p>
            <a:r>
              <a:rPr lang="en-US" dirty="0" smtClean="0"/>
              <a:t>    | NAME      {$$ = $1-&gt;value;}</a:t>
            </a:r>
          </a:p>
          <a:p>
            <a:r>
              <a:rPr lang="en-US" dirty="0" smtClean="0"/>
              <a:t>    | NUMBER {$$ = $1;}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90124" y="3702773"/>
            <a:ext cx="314701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* 2 + 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66344" y="2044005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$1+$3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0946" y="2785893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$1*$3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405657" y="2786687"/>
            <a:ext cx="155816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$1-&gt;value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189060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04542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52205" y="5058033"/>
            <a:ext cx="127899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a’s</a:t>
            </a:r>
            <a:r>
              <a:rPr lang="en-US" dirty="0" smtClean="0"/>
              <a:t> symbol table entry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54271"/>
            <a:ext cx="9144000" cy="93258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 smtClean="0"/>
              <a:t>Do a post order traversal of the annotated parse tree to determine the execution order of the nodes.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26462" y="1918801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026462" y="3155225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7" name="Oval 6"/>
          <p:cNvSpPr/>
          <p:nvPr/>
        </p:nvSpPr>
        <p:spPr>
          <a:xfrm>
            <a:off x="490889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7283737" y="3155225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7283737" y="4372909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90889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*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4061985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5752687" y="4646683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00237" y="2466350"/>
            <a:ext cx="1271826" cy="688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7" idx="0"/>
          </p:cNvCxnSpPr>
          <p:nvPr/>
        </p:nvCxnSpPr>
        <p:spPr>
          <a:xfrm rot="5400000">
            <a:off x="5397018" y="2252005"/>
            <a:ext cx="688875" cy="11175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6" idx="0"/>
          </p:cNvCxnSpPr>
          <p:nvPr/>
        </p:nvCxnSpPr>
        <p:spPr>
          <a:xfrm rot="5400000">
            <a:off x="5955800" y="2810787"/>
            <a:ext cx="6888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4"/>
            <a:endCxn id="11" idx="0"/>
          </p:cNvCxnSpPr>
          <p:nvPr/>
        </p:nvCxnSpPr>
        <p:spPr>
          <a:xfrm rot="5400000">
            <a:off x="4287262" y="3751272"/>
            <a:ext cx="943909" cy="8469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4"/>
            <a:endCxn id="10" idx="0"/>
          </p:cNvCxnSpPr>
          <p:nvPr/>
        </p:nvCxnSpPr>
        <p:spPr>
          <a:xfrm rot="5400000">
            <a:off x="4710718" y="4174728"/>
            <a:ext cx="94390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4"/>
            <a:endCxn id="12" idx="0"/>
          </p:cNvCxnSpPr>
          <p:nvPr/>
        </p:nvCxnSpPr>
        <p:spPr>
          <a:xfrm rot="16200000" flipH="1">
            <a:off x="5132613" y="3752833"/>
            <a:ext cx="943909" cy="8437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4"/>
            <a:endCxn id="9" idx="0"/>
          </p:cNvCxnSpPr>
          <p:nvPr/>
        </p:nvCxnSpPr>
        <p:spPr>
          <a:xfrm rot="5400000">
            <a:off x="7222445" y="4037841"/>
            <a:ext cx="67013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25" y="2228671"/>
            <a:ext cx="314701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: </a:t>
            </a:r>
            <a:r>
              <a:rPr lang="en-US" dirty="0" err="1" smtClean="0"/>
              <a:t>e</a:t>
            </a:r>
            <a:r>
              <a:rPr lang="en-US" dirty="0" smtClean="0"/>
              <a:t> '+' </a:t>
            </a:r>
            <a:r>
              <a:rPr lang="en-US" dirty="0" err="1" smtClean="0"/>
              <a:t>e</a:t>
            </a:r>
            <a:r>
              <a:rPr lang="en-US" dirty="0" smtClean="0"/>
              <a:t>          {$$ = $1+$3;}</a:t>
            </a:r>
          </a:p>
          <a:p>
            <a:r>
              <a:rPr lang="en-US" dirty="0" smtClean="0"/>
              <a:t>    |</a:t>
            </a:r>
            <a:r>
              <a:rPr lang="en-US" dirty="0" err="1" smtClean="0"/>
              <a:t>e</a:t>
            </a:r>
            <a:r>
              <a:rPr lang="en-US" dirty="0" smtClean="0"/>
              <a:t> '*' </a:t>
            </a:r>
            <a:r>
              <a:rPr lang="en-US" dirty="0" err="1" smtClean="0"/>
              <a:t>e</a:t>
            </a:r>
            <a:r>
              <a:rPr lang="en-US" dirty="0" smtClean="0"/>
              <a:t>        {$$ = $1*$3;}</a:t>
            </a:r>
          </a:p>
          <a:p>
            <a:r>
              <a:rPr lang="en-US" dirty="0" smtClean="0"/>
              <a:t>    | NAME      {$$ = $1-&gt;value;}</a:t>
            </a:r>
          </a:p>
          <a:p>
            <a:r>
              <a:rPr lang="en-US" dirty="0" smtClean="0"/>
              <a:t>    | NUMBER {$$ = $1;}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90124" y="3702773"/>
            <a:ext cx="314701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 * 2 + 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66344" y="2044005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$1+$3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60946" y="2785893"/>
            <a:ext cx="1220932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$1*$3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405657" y="2786687"/>
            <a:ext cx="155816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$$ = $1-&gt;value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189060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04542" y="5283339"/>
            <a:ext cx="301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52205" y="5058033"/>
            <a:ext cx="127899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a’s</a:t>
            </a:r>
            <a:r>
              <a:rPr lang="en-US" dirty="0" smtClean="0"/>
              <a:t> symbol table entry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556" y="5079633"/>
            <a:ext cx="8684444" cy="150530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If evaluates all three </a:t>
            </a:r>
            <a:r>
              <a:rPr lang="en-US" sz="2800" dirty="0" err="1" smtClean="0"/>
              <a:t>args</a:t>
            </a:r>
            <a:r>
              <a:rPr lang="en-US" sz="2800" dirty="0" smtClean="0"/>
              <a:t> and selects the value to return</a:t>
            </a:r>
          </a:p>
          <a:p>
            <a:r>
              <a:rPr lang="en-US" sz="2800" dirty="0" smtClean="0"/>
              <a:t>Evaluation is bottom up, left to right</a:t>
            </a:r>
          </a:p>
          <a:p>
            <a:r>
              <a:rPr lang="en-US" sz="2800" dirty="0" smtClean="0"/>
              <a:t>Watch out for side effects!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4298225" y="1417638"/>
            <a:ext cx="547549" cy="54754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</a:t>
            </a:r>
            <a:endParaRPr lang="en-US" sz="3200" dirty="0"/>
          </a:p>
        </p:txBody>
      </p:sp>
      <p:cxnSp>
        <p:nvCxnSpPr>
          <p:cNvPr id="12" name="Straight Connector 11"/>
          <p:cNvCxnSpPr>
            <a:stCxn id="4" idx="4"/>
            <a:endCxn id="22" idx="0"/>
          </p:cNvCxnSpPr>
          <p:nvPr/>
        </p:nvCxnSpPr>
        <p:spPr>
          <a:xfrm rot="16200000" flipH="1">
            <a:off x="5474040" y="1063146"/>
            <a:ext cx="828566" cy="26326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 rot="16200000" flipH="1">
            <a:off x="4158497" y="2378689"/>
            <a:ext cx="828566" cy="15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3452874" y="2793753"/>
            <a:ext cx="2238251" cy="2039007"/>
            <a:chOff x="2333748" y="2654062"/>
            <a:chExt cx="2238251" cy="2039007"/>
          </a:xfrm>
        </p:grpSpPr>
        <p:sp>
          <p:nvSpPr>
            <p:cNvPr id="6" name="Oval 5"/>
            <p:cNvSpPr/>
            <p:nvPr/>
          </p:nvSpPr>
          <p:spPr>
            <a:xfrm>
              <a:off x="3180660" y="2654062"/>
              <a:ext cx="547549" cy="5475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/>
                <a:t>e</a:t>
              </a:r>
              <a:endParaRPr lang="en-US" sz="3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18066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=</a:t>
              </a:r>
              <a:endParaRPr lang="en-US" sz="32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33748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a</a:t>
              </a:r>
              <a:endParaRPr lang="en-US" sz="32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2445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sz="3200" dirty="0"/>
            </a:p>
          </p:txBody>
        </p:sp>
        <p:cxnSp>
          <p:nvCxnSpPr>
            <p:cNvPr id="15" name="Straight Connector 14"/>
            <p:cNvCxnSpPr>
              <a:stCxn id="6" idx="4"/>
              <a:endCxn id="10" idx="0"/>
            </p:cNvCxnSpPr>
            <p:nvPr/>
          </p:nvCxnSpPr>
          <p:spPr>
            <a:xfrm rot="5400000">
              <a:off x="2559025" y="3250109"/>
              <a:ext cx="943909" cy="8469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4"/>
              <a:endCxn id="9" idx="0"/>
            </p:cNvCxnSpPr>
            <p:nvPr/>
          </p:nvCxnSpPr>
          <p:spPr>
            <a:xfrm rot="5400000">
              <a:off x="2982481" y="3673565"/>
              <a:ext cx="9439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4"/>
              <a:endCxn id="11" idx="0"/>
            </p:cNvCxnSpPr>
            <p:nvPr/>
          </p:nvCxnSpPr>
          <p:spPr>
            <a:xfrm rot="16200000" flipH="1">
              <a:off x="3404376" y="3251670"/>
              <a:ext cx="943909" cy="8437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6083960" y="2793753"/>
            <a:ext cx="2238251" cy="2039007"/>
            <a:chOff x="2333748" y="2654062"/>
            <a:chExt cx="2238251" cy="2039007"/>
          </a:xfrm>
        </p:grpSpPr>
        <p:sp>
          <p:nvSpPr>
            <p:cNvPr id="22" name="Oval 21"/>
            <p:cNvSpPr/>
            <p:nvPr/>
          </p:nvSpPr>
          <p:spPr>
            <a:xfrm>
              <a:off x="3180660" y="2654062"/>
              <a:ext cx="547549" cy="5475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/>
                <a:t>e</a:t>
              </a:r>
              <a:endParaRPr lang="en-US" sz="3200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18066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=</a:t>
              </a:r>
              <a:endParaRPr lang="en-US" sz="32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333748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/>
                <a:t>a</a:t>
              </a:r>
              <a:endParaRPr lang="en-US" sz="32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024450" y="4145520"/>
              <a:ext cx="547549" cy="54754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sz="3200" dirty="0" smtClean="0"/>
                <a:t>2</a:t>
              </a:r>
              <a:endParaRPr lang="en-US" sz="3200" dirty="0"/>
            </a:p>
          </p:txBody>
        </p:sp>
        <p:cxnSp>
          <p:nvCxnSpPr>
            <p:cNvPr id="26" name="Straight Connector 25"/>
            <p:cNvCxnSpPr>
              <a:stCxn id="22" idx="4"/>
              <a:endCxn id="24" idx="0"/>
            </p:cNvCxnSpPr>
            <p:nvPr/>
          </p:nvCxnSpPr>
          <p:spPr>
            <a:xfrm rot="5400000">
              <a:off x="2559025" y="3250109"/>
              <a:ext cx="943909" cy="8469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2" idx="4"/>
              <a:endCxn id="23" idx="0"/>
            </p:cNvCxnSpPr>
            <p:nvPr/>
          </p:nvCxnSpPr>
          <p:spPr>
            <a:xfrm rot="5400000">
              <a:off x="2982481" y="3673565"/>
              <a:ext cx="943909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2" idx="4"/>
              <a:endCxn id="25" idx="0"/>
            </p:cNvCxnSpPr>
            <p:nvPr/>
          </p:nvCxnSpPr>
          <p:spPr>
            <a:xfrm rot="16200000" flipH="1">
              <a:off x="3404376" y="3251670"/>
              <a:ext cx="943909" cy="8437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/>
          <p:cNvSpPr/>
          <p:nvPr/>
        </p:nvSpPr>
        <p:spPr>
          <a:xfrm>
            <a:off x="2591418" y="2793752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33" name="Rectangle 32"/>
          <p:cNvSpPr/>
          <p:nvPr/>
        </p:nvSpPr>
        <p:spPr>
          <a:xfrm>
            <a:off x="1311367" y="2793752"/>
            <a:ext cx="547549" cy="5475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>
            <a:noAutofit/>
          </a:bodyPr>
          <a:lstStyle/>
          <a:p>
            <a:pPr algn="ctr"/>
            <a:r>
              <a:rPr lang="en-US" sz="3200" dirty="0" smtClean="0"/>
              <a:t>if</a:t>
            </a:r>
            <a:endParaRPr lang="en-US" sz="3200" dirty="0"/>
          </a:p>
        </p:txBody>
      </p:sp>
      <p:cxnSp>
        <p:nvCxnSpPr>
          <p:cNvPr id="35" name="Straight Connector 34"/>
          <p:cNvCxnSpPr>
            <a:stCxn id="4" idx="4"/>
            <a:endCxn id="33" idx="0"/>
          </p:cNvCxnSpPr>
          <p:nvPr/>
        </p:nvCxnSpPr>
        <p:spPr>
          <a:xfrm rot="5400000">
            <a:off x="2664289" y="886040"/>
            <a:ext cx="828565" cy="29868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4" idx="4"/>
            <a:endCxn id="32" idx="0"/>
          </p:cNvCxnSpPr>
          <p:nvPr/>
        </p:nvCxnSpPr>
        <p:spPr>
          <a:xfrm rot="5400000">
            <a:off x="3304315" y="1526066"/>
            <a:ext cx="828565" cy="17068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41743" y="1302419"/>
            <a:ext cx="255317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if ($2) $$=$3; else $$=$4;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099505" y="3429000"/>
            <a:ext cx="231682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$1-&gt;value = $3; $$=$3;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083960" y="2424421"/>
            <a:ext cx="231682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$1-&gt;value = $3; $$=$3;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547</Words>
  <Application>Microsoft Macintosh PowerPoint</Application>
  <PresentationFormat>On-screen Show (4:3)</PresentationFormat>
  <Paragraphs>100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Syntax Directed Translation</vt:lpstr>
      <vt:lpstr>Syntax directed translation</vt:lpstr>
      <vt:lpstr>Why is a 200 after this?</vt:lpstr>
      <vt:lpstr>Example</vt:lpstr>
      <vt:lpstr>Example</vt:lpstr>
      <vt:lpstr>Example</vt:lpstr>
      <vt:lpstr>Conditionals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Directed Translation</dc:title>
  <dc:creator>tim finin</dc:creator>
  <cp:lastModifiedBy>tim finin</cp:lastModifiedBy>
  <cp:revision>2</cp:revision>
  <cp:lastPrinted>2011-10-17T16:25:40Z</cp:lastPrinted>
  <dcterms:created xsi:type="dcterms:W3CDTF">2011-10-17T04:26:13Z</dcterms:created>
  <dcterms:modified xsi:type="dcterms:W3CDTF">2011-10-17T21:10:17Z</dcterms:modified>
</cp:coreProperties>
</file>