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35"/>
  </p:notesMasterIdLst>
  <p:sldIdLst>
    <p:sldId id="256" r:id="rId3"/>
    <p:sldId id="867" r:id="rId4"/>
    <p:sldId id="856" r:id="rId5"/>
    <p:sldId id="857" r:id="rId6"/>
    <p:sldId id="858" r:id="rId7"/>
    <p:sldId id="859" r:id="rId8"/>
    <p:sldId id="860" r:id="rId9"/>
    <p:sldId id="861" r:id="rId10"/>
    <p:sldId id="865" r:id="rId11"/>
    <p:sldId id="866" r:id="rId12"/>
    <p:sldId id="852" r:id="rId13"/>
    <p:sldId id="868" r:id="rId14"/>
    <p:sldId id="870" r:id="rId15"/>
    <p:sldId id="869" r:id="rId16"/>
    <p:sldId id="819" r:id="rId17"/>
    <p:sldId id="874" r:id="rId18"/>
    <p:sldId id="876" r:id="rId19"/>
    <p:sldId id="878" r:id="rId20"/>
    <p:sldId id="880" r:id="rId21"/>
    <p:sldId id="882" r:id="rId22"/>
    <p:sldId id="883" r:id="rId23"/>
    <p:sldId id="884" r:id="rId24"/>
    <p:sldId id="885" r:id="rId25"/>
    <p:sldId id="886" r:id="rId26"/>
    <p:sldId id="888" r:id="rId27"/>
    <p:sldId id="890" r:id="rId28"/>
    <p:sldId id="891" r:id="rId29"/>
    <p:sldId id="892" r:id="rId30"/>
    <p:sldId id="893" r:id="rId31"/>
    <p:sldId id="786" r:id="rId32"/>
    <p:sldId id="761" r:id="rId33"/>
    <p:sldId id="495" r:id="rId3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0066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7" autoAdjust="0"/>
    <p:restoredTop sz="93237" autoAdjust="0"/>
  </p:normalViewPr>
  <p:slideViewPr>
    <p:cSldViewPr snapToGrid="0" snapToObjects="1">
      <p:cViewPr>
        <p:scale>
          <a:sx n="75" d="100"/>
          <a:sy n="75" d="100"/>
        </p:scale>
        <p:origin x="-108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CEA46B-C1E6-41B0-A702-1E743484FB7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4174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D87FDC-F33B-42CA-B0D5-BB2088678029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02AC0C-AAB7-4556-B321-32F18A07FB48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EA02DF-A48C-49ED-8C61-3398E80BA2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06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4CC350-2337-42A5-A627-9A14F3818F8F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7949FC7-73B0-4847-87E9-496A4FA7C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117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4174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D87FDC-F33B-42CA-B0D5-BB2088678029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830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636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229600" cy="41567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1143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4BD59F-FD83-4DAA-B95A-B54969432AB9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66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941F977-4EA1-4AB5-B919-265903CFB00E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28E474-F0CE-4B50-96D0-7A630F4250D1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26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9E563F-8030-4701-9613-0361744EBF8E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C9333B-4FC6-4CB9-95EF-E8A858B27039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597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FB6623-9AB7-4D55-9E01-E86212C66FE0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1DB4E0-B555-42CC-A941-D8C132C96A71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97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9FFB400-9DDE-42E2-BCA1-2936932D941E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45C8F0-2C97-459A-9B3E-BF7C81A8C10C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73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9B14062-4C28-4CAA-819B-7F05D3DE3090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36662E-FF7F-484D-B77C-BC786E3FCFDA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858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6F51A3-837D-41D1-A6F1-EA234A763E78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D028E0-0710-41D8-86F3-ACD88DEA6211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5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 anchor="t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3632"/>
            <a:ext cx="8229600" cy="474253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1143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4BD59F-FD83-4DAA-B95A-B54969432AB9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DAF465-6543-4E77-B168-2E9DEAE05F9F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13C820-1D5D-4BBC-897C-C681EA1028B0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748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02AC0C-AAB7-4556-B321-32F18A07FB48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EA02DF-A48C-49ED-8C61-3398E80BA2D3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432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4CC350-2337-42A5-A627-9A14F3818F8F}" type="datetime1">
              <a:rPr lang="en-US" altLang="en-US" smtClean="0">
                <a:solidFill>
                  <a:prstClr val="black"/>
                </a:solidFill>
              </a:rPr>
              <a:pPr/>
              <a:t>2/23/2016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7949FC7-73B0-4847-87E9-496A4FA7CB2F}" type="slidenum">
              <a:rPr lang="en-US" altLang="en-US">
                <a:solidFill>
                  <a:prstClr val="black"/>
                </a:solidFill>
              </a:rPr>
              <a:pPr/>
              <a:t>‹#›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941F977-4EA1-4AB5-B919-265903CFB00E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28E474-F0CE-4B50-96D0-7A630F4250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9E563F-8030-4701-9613-0361744EBF8E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C9333B-4FC6-4CB9-95EF-E8A858B270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1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FB6623-9AB7-4D55-9E01-E86212C66FE0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1DB4E0-B555-42CC-A941-D8C132C96A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8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9FFB400-9DDE-42E2-BCA1-2936932D941E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45C8F0-2C97-459A-9B3E-BF7C81A8C1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05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9B14062-4C28-4CAA-819B-7F05D3DE3090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36662E-FF7F-484D-B77C-BC786E3FCF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48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6F51A3-837D-41D1-A6F1-EA234A763E78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D028E0-0710-41D8-86F3-ACD88DEA62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77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DAF465-6543-4E77-B168-2E9DEAE05F9F}" type="datetime1">
              <a:rPr lang="en-US" altLang="en-US" smtClean="0"/>
              <a:t>2/23/2016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13C820-1D5D-4BBC-897C-C681EA102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01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588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52688"/>
            <a:ext cx="8229600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>
                <a:latin typeface="Arial" pitchFamily="34" charset="0"/>
              </a:rPr>
              <a:t>www.umbc.edu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588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52688"/>
            <a:ext cx="8229600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>
                <a:solidFill>
                  <a:prstClr val="black"/>
                </a:solidFill>
                <a:latin typeface="Arial" pitchFamily="34" charset="0"/>
              </a:rPr>
              <a:t>www.umbc.edu</a:t>
            </a:r>
          </a:p>
        </p:txBody>
      </p:sp>
    </p:spTree>
    <p:extLst>
      <p:ext uri="{BB962C8B-B14F-4D97-AF65-F5344CB8AC3E}">
        <p14:creationId xmlns:p14="http://schemas.microsoft.com/office/powerpoint/2010/main" val="3208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CMSC202</a:t>
            </a:r>
            <a:br>
              <a:rPr lang="en-US" altLang="en-US" dirty="0" smtClean="0"/>
            </a:br>
            <a:r>
              <a:rPr lang="en-US" altLang="en-US" dirty="0" smtClean="0"/>
              <a:t> Computer Science II for Majors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dirty="0" smtClean="0"/>
              <a:t>Lecture </a:t>
            </a:r>
            <a:r>
              <a:rPr lang="en-US" altLang="en-US" sz="4000" dirty="0" smtClean="0"/>
              <a:t>08 </a:t>
            </a:r>
            <a:r>
              <a:rPr lang="en-US" altLang="en-US" sz="4000" dirty="0" smtClean="0"/>
              <a:t>– </a:t>
            </a:r>
            <a:br>
              <a:rPr lang="en-US" altLang="en-US" sz="4000" dirty="0" smtClean="0"/>
            </a:br>
            <a:r>
              <a:rPr lang="en-US" altLang="en-US" dirty="0" smtClean="0"/>
              <a:t>Overloaded Constructors</a:t>
            </a: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19337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Dr. Katherine Gibson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2032" y="6524764"/>
            <a:ext cx="5233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Based on slides by Chris Marron at UMBC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Everything we’ve covered so far! Including...</a:t>
            </a:r>
          </a:p>
          <a:p>
            <a:pPr lvl="1"/>
            <a:r>
              <a:rPr lang="en-US" dirty="0" smtClean="0"/>
              <a:t>C++ Syntax</a:t>
            </a:r>
          </a:p>
          <a:p>
            <a:pPr lvl="2"/>
            <a:r>
              <a:rPr lang="en-US" dirty="0" smtClean="0"/>
              <a:t>Loops, data types, </a:t>
            </a:r>
            <a:r>
              <a:rPr lang="en-US" dirty="0" err="1" smtClean="0"/>
              <a:t>cin</a:t>
            </a:r>
            <a:r>
              <a:rPr lang="en-US" dirty="0" smtClean="0"/>
              <a:t>, </a:t>
            </a:r>
            <a:r>
              <a:rPr lang="en-US" dirty="0" err="1" smtClean="0"/>
              <a:t>cout</a:t>
            </a:r>
            <a:r>
              <a:rPr lang="en-US" dirty="0" smtClean="0"/>
              <a:t>, C-strings, etc.</a:t>
            </a:r>
          </a:p>
          <a:p>
            <a:pPr lvl="1"/>
            <a:r>
              <a:rPr lang="en-US" dirty="0" smtClean="0"/>
              <a:t>Functions</a:t>
            </a:r>
          </a:p>
          <a:p>
            <a:pPr lvl="2"/>
            <a:r>
              <a:rPr lang="en-US" dirty="0" smtClean="0"/>
              <a:t>Prototype, definition, call, return value, parameters</a:t>
            </a:r>
          </a:p>
          <a:p>
            <a:pPr lvl="1"/>
            <a:r>
              <a:rPr lang="en-US" dirty="0" smtClean="0"/>
              <a:t>Pointers, arrays</a:t>
            </a:r>
          </a:p>
          <a:p>
            <a:pPr lvl="2"/>
            <a:r>
              <a:rPr lang="en-US" dirty="0" smtClean="0"/>
              <a:t>Passing arrays to functions,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/>
              <a:t>, addresses, etc.</a:t>
            </a:r>
          </a:p>
          <a:p>
            <a:pPr lvl="1"/>
            <a:r>
              <a:rPr lang="en-US" dirty="0" smtClean="0"/>
              <a:t>Classes!</a:t>
            </a:r>
          </a:p>
          <a:p>
            <a:pPr lvl="2"/>
            <a:r>
              <a:rPr lang="en-US" dirty="0" smtClean="0"/>
              <a:t>Access modifiers, class methods, member variables, constructors, objects, dot operator</a:t>
            </a:r>
          </a:p>
          <a:p>
            <a:pPr lvl="1"/>
            <a:r>
              <a:rPr lang="en-US" dirty="0" smtClean="0"/>
              <a:t>And more!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62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about Exam </a:t>
            </a:r>
            <a:r>
              <a:rPr lang="en-US" dirty="0" smtClean="0"/>
              <a:t>1?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Class We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 smtClean="0"/>
          </a:p>
          <a:p>
            <a:pPr lvl="1"/>
            <a:r>
              <a:rPr lang="en-US" sz="2800" dirty="0" smtClean="0"/>
              <a:t>Access modifiers</a:t>
            </a:r>
          </a:p>
          <a:p>
            <a:pPr lvl="1"/>
            <a:r>
              <a:rPr lang="en-US" sz="2800" dirty="0" smtClean="0"/>
              <a:t>Methods</a:t>
            </a:r>
          </a:p>
          <a:p>
            <a:pPr lvl="2"/>
            <a:r>
              <a:rPr lang="en-US" sz="2400" dirty="0" smtClean="0"/>
              <a:t>Mutators</a:t>
            </a:r>
          </a:p>
          <a:p>
            <a:pPr lvl="2"/>
            <a:r>
              <a:rPr lang="en-US" dirty="0" smtClean="0"/>
              <a:t>Accessors</a:t>
            </a:r>
          </a:p>
          <a:p>
            <a:pPr lvl="2"/>
            <a:r>
              <a:rPr lang="en-US" sz="2400" dirty="0" smtClean="0"/>
              <a:t>Facilitators</a:t>
            </a:r>
          </a:p>
          <a:p>
            <a:pPr lvl="1"/>
            <a:r>
              <a:rPr lang="en-US" dirty="0" smtClean="0"/>
              <a:t>Constructors</a:t>
            </a:r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Livecoding: Rectangle class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41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Questions from Last Time?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about overloading methods</a:t>
            </a:r>
          </a:p>
          <a:p>
            <a:pPr lvl="1"/>
            <a:r>
              <a:rPr lang="en-US" dirty="0" smtClean="0"/>
              <a:t>“Regular” class methods</a:t>
            </a:r>
          </a:p>
          <a:p>
            <a:pPr lvl="1"/>
            <a:r>
              <a:rPr lang="en-US" dirty="0" smtClean="0"/>
              <a:t>Overloaded constructors</a:t>
            </a:r>
          </a:p>
          <a:p>
            <a:r>
              <a:rPr lang="en-US" dirty="0" smtClean="0"/>
              <a:t>To complete our Rectangle class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review for Exam 1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53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Overloading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4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Overloading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</a:t>
            </a:r>
            <a:r>
              <a:rPr lang="en-US" altLang="en-US" dirty="0" smtClean="0"/>
              <a:t>can define multiple versions of the constructor – we can </a:t>
            </a:r>
            <a:r>
              <a:rPr lang="en-US" altLang="en-US" b="1" i="1" dirty="0" smtClean="0"/>
              <a:t>overload</a:t>
            </a:r>
            <a:r>
              <a:rPr lang="en-US" altLang="en-US" dirty="0" smtClean="0"/>
              <a:t> it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Different </a:t>
            </a:r>
            <a:r>
              <a:rPr lang="en-US" altLang="en-US" dirty="0" smtClean="0"/>
              <a:t>constructors for:</a:t>
            </a:r>
          </a:p>
          <a:p>
            <a:pPr lvl="1" eaLnBrk="1" hangingPunct="1"/>
            <a:r>
              <a:rPr lang="en-US" altLang="en-US" dirty="0" smtClean="0"/>
              <a:t>When </a:t>
            </a:r>
            <a:r>
              <a:rPr lang="en-US" altLang="en-US" dirty="0" smtClean="0"/>
              <a:t>all values are known</a:t>
            </a:r>
          </a:p>
          <a:p>
            <a:pPr lvl="1" eaLnBrk="1" hangingPunct="1"/>
            <a:r>
              <a:rPr lang="en-US" altLang="en-US" dirty="0" smtClean="0"/>
              <a:t>When </a:t>
            </a:r>
            <a:r>
              <a:rPr lang="en-US" altLang="en-US" dirty="0" smtClean="0"/>
              <a:t>no values are known</a:t>
            </a:r>
          </a:p>
          <a:p>
            <a:pPr lvl="1" eaLnBrk="1" hangingPunct="1"/>
            <a:r>
              <a:rPr lang="en-US" altLang="en-US" dirty="0" smtClean="0"/>
              <a:t>When </a:t>
            </a:r>
            <a:r>
              <a:rPr lang="en-US" altLang="en-US" dirty="0" smtClean="0"/>
              <a:t>some subset of values are known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24311-BBB2-4E6E-A45B-98DC8032FF12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Have </a:t>
            </a:r>
            <a:r>
              <a:rPr lang="en-US" dirty="0" smtClean="0"/>
              <a:t>the constructor set user-supplied values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D6009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(m);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(d);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(y);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819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 Known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9800" y="3109912"/>
            <a:ext cx="2667000" cy="120015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invoked when constructor is called with all arguments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17875" y="2400299"/>
            <a:ext cx="4572000" cy="714375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7F75E-0A76-429A-98ED-DDE34EA078AA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3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Known Values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Have </a:t>
            </a:r>
            <a:r>
              <a:rPr lang="en-US" altLang="en-US" dirty="0" smtClean="0"/>
              <a:t>the constructor set all default values</a:t>
            </a:r>
          </a:p>
          <a:p>
            <a:pPr eaLnBrk="1" hangingPunct="1"/>
            <a:endParaRPr lang="en-US" altLang="en-US" dirty="0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SetMonth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(DEFAULT_MON);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SetDay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(DEFAULT_DAY);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SetYear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(DEFAULT_YEAR);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 eaLnBrk="1" hangingPunct="1">
              <a:buFont typeface="Arial" charset="0"/>
              <a:buNone/>
            </a:pPr>
            <a:endParaRPr lang="en-US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962400" y="2244725"/>
            <a:ext cx="2667000" cy="120015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invoked when constructor is called with no arguments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124200" y="2578100"/>
            <a:ext cx="8382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CFF25-C02A-4B7A-9430-89EE10F6530A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5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Known Values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Have </a:t>
            </a:r>
            <a:r>
              <a:rPr lang="en-US" altLang="en-US" dirty="0" smtClean="0"/>
              <a:t>the constructor set some default values</a:t>
            </a:r>
          </a:p>
          <a:p>
            <a:pPr eaLnBrk="1" hangingPunct="1"/>
            <a:endParaRPr lang="en-US" altLang="en-US" dirty="0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SetMonth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(m);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SetDay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(d);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SetYear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(DEFAULT_YEAR);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 eaLnBrk="1" hangingPunct="1">
              <a:buFont typeface="Arial" charset="0"/>
              <a:buNone/>
            </a:pPr>
            <a:endParaRPr lang="en-US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854575" y="3133725"/>
            <a:ext cx="2765425" cy="120173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invoked when constructor is called with two arguments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276600" y="2463800"/>
            <a:ext cx="3200400" cy="6858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1AFE1-F2D5-4DDA-BEE2-3884D0A94147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1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Disability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3632"/>
            <a:ext cx="8394700" cy="4742531"/>
          </a:xfrm>
        </p:spPr>
        <p:txBody>
          <a:bodyPr/>
          <a:lstStyle/>
          <a:p>
            <a:r>
              <a:rPr lang="en-US" dirty="0" smtClean="0"/>
              <a:t>If you need to take the exam at SDS: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 need to set it up with them</a:t>
            </a:r>
          </a:p>
          <a:p>
            <a:r>
              <a:rPr lang="en-US" dirty="0" smtClean="0"/>
              <a:t>You need to make sure I know about it</a:t>
            </a:r>
          </a:p>
          <a:p>
            <a:r>
              <a:rPr lang="en-US" dirty="0" smtClean="0"/>
              <a:t>This needs to be done </a:t>
            </a:r>
            <a:r>
              <a:rPr lang="en-US" u="sng" dirty="0" smtClean="0"/>
              <a:t>ahead of time</a:t>
            </a:r>
            <a:endParaRPr lang="en-US" dirty="0" smtClean="0"/>
          </a:p>
          <a:p>
            <a:pPr lvl="1"/>
            <a:r>
              <a:rPr lang="en-US" sz="3200" dirty="0" smtClean="0"/>
              <a:t>This should already have been done by now!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57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Overloaded Date Constructor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 far we have the following constructors:</a:t>
            </a:r>
          </a:p>
          <a:p>
            <a:pPr lvl="2" eaLnBrk="1" hangingPunct="1"/>
            <a:endParaRPr lang="en-US" altLang="en-US" dirty="0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altLang="en-US" dirty="0" smtClean="0"/>
          </a:p>
          <a:p>
            <a:pPr lvl="2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would the following be a valid constructor?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B33CF-69CE-426B-8563-83BD2CB6EE5C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Avoiding Multiple Constructors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Defining </a:t>
            </a:r>
            <a:r>
              <a:rPr lang="en-US" altLang="en-US" dirty="0" smtClean="0"/>
              <a:t>multiple constructors for different sets of known values is a lot of unnecessary code duplication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We </a:t>
            </a:r>
            <a:r>
              <a:rPr lang="en-US" altLang="en-US" dirty="0" smtClean="0"/>
              <a:t>can avoid this by setting </a:t>
            </a:r>
            <a:r>
              <a:rPr lang="en-US" altLang="en-US" b="1" i="1" dirty="0" smtClean="0"/>
              <a:t>default parameters</a:t>
            </a:r>
            <a:r>
              <a:rPr lang="en-US" altLang="en-US" dirty="0" smtClean="0"/>
              <a:t> in our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EDFD7-D1E1-4299-9A9B-2403F37595A4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5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Default Parameters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 </a:t>
            </a:r>
            <a:r>
              <a:rPr lang="en-US" altLang="en-US" dirty="0" smtClean="0"/>
              <a:t>the </a:t>
            </a:r>
            <a:r>
              <a:rPr lang="en-US" altLang="en-US" b="1" i="1" dirty="0" smtClean="0"/>
              <a:t>function prototype </a:t>
            </a:r>
            <a:r>
              <a:rPr lang="en-US" altLang="en-US" u="sng" dirty="0" smtClean="0"/>
              <a:t>only</a:t>
            </a:r>
            <a:r>
              <a:rPr lang="en-US" altLang="en-US" dirty="0" smtClean="0"/>
              <a:t>, provide default values you want the constructor to use</a:t>
            </a:r>
          </a:p>
          <a:p>
            <a:pPr lvl="2" eaLnBrk="1" hangingPunct="1"/>
            <a:endParaRPr lang="en-US" altLang="en-US" dirty="0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Date (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   , 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     );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F73B9-C530-49FC-A5D3-E9AEC2387EC1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2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Default Parameters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 </a:t>
            </a:r>
            <a:r>
              <a:rPr lang="en-US" altLang="en-US" dirty="0" smtClean="0"/>
              <a:t>the </a:t>
            </a:r>
            <a:r>
              <a:rPr lang="en-US" altLang="en-US" b="1" i="1" dirty="0" smtClean="0"/>
              <a:t>function prototype </a:t>
            </a:r>
            <a:r>
              <a:rPr lang="en-US" altLang="en-US" u="sng" dirty="0" smtClean="0"/>
              <a:t>only</a:t>
            </a:r>
            <a:r>
              <a:rPr lang="en-US" altLang="en-US" dirty="0" smtClean="0"/>
              <a:t>, provide default values you want the constructor to use</a:t>
            </a:r>
          </a:p>
          <a:p>
            <a:pPr lvl="2" eaLnBrk="1" hangingPunct="1"/>
            <a:endParaRPr lang="en-US" altLang="en-US" dirty="0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Date (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12, 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1967);</a:t>
            </a:r>
            <a:endParaRPr lang="en-US" altLang="en-US" dirty="0" smtClean="0"/>
          </a:p>
          <a:p>
            <a:pPr lvl="3"/>
            <a:endParaRPr lang="en-US" altLang="en-US" dirty="0" smtClean="0"/>
          </a:p>
          <a:p>
            <a:pPr eaLnBrk="1" hangingPunct="1"/>
            <a:r>
              <a:rPr lang="en-US" altLang="en-US" dirty="0" smtClean="0"/>
              <a:t>(You should, of course, use constants when providing default parameters.)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AA5F7-9720-44A1-9C51-A5536B8D87A2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Default Parameters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 </a:t>
            </a:r>
            <a:r>
              <a:rPr lang="en-US" altLang="en-US" dirty="0" smtClean="0"/>
              <a:t>the </a:t>
            </a:r>
            <a:r>
              <a:rPr lang="en-US" altLang="en-US" b="1" i="1" dirty="0" smtClean="0"/>
              <a:t>function definition </a:t>
            </a:r>
            <a:r>
              <a:rPr lang="en-US" altLang="en-US" u="sng" dirty="0" smtClean="0"/>
              <a:t>nothing changes</a:t>
            </a:r>
          </a:p>
          <a:p>
            <a:pPr lvl="2" eaLnBrk="1" hangingPunct="1"/>
            <a:endParaRPr lang="en-US" altLang="en-US" dirty="0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SetMonth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(m);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SetDay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(d);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SetYear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(y);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CD083-7F26-4B95-987C-4B335A2205A1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Default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the following are all valid declarations: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graduation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(5,19,2016);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gritBDay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halloween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(10,31);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july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(4);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graduation: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5/19/2016</a:t>
            </a:r>
            <a:endParaRPr lang="en-US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gritBDay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1/12/1967</a:t>
            </a:r>
            <a:endParaRPr lang="en-US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halloween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10/31/1967</a:t>
            </a:r>
            <a:endParaRPr lang="en-US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july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4/12/1967</a:t>
            </a:r>
            <a:endParaRPr 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8C674-076B-4AEE-A5BB-0BE6DEAD25C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48400" y="2611438"/>
            <a:ext cx="2667000" cy="193833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j-lt"/>
                <a:cs typeface="Courier New" panose="02070309020205020404" pitchFamily="49" charset="0"/>
              </a:rPr>
              <a:t>NOTE: when you call a constructor with no arguments, you do </a:t>
            </a:r>
            <a:r>
              <a:rPr lang="en-US" sz="2400" u="sng" dirty="0">
                <a:latin typeface="+mj-lt"/>
                <a:cs typeface="Courier New" panose="02070309020205020404" pitchFamily="49" charset="0"/>
              </a:rPr>
              <a:t>not</a:t>
            </a:r>
            <a:r>
              <a:rPr lang="en-US" sz="2400" dirty="0">
                <a:latin typeface="+mj-lt"/>
                <a:cs typeface="Courier New" panose="02070309020205020404" pitchFamily="49" charset="0"/>
              </a:rPr>
              <a:t> give it empty parentheses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879600" y="2501900"/>
            <a:ext cx="1981200" cy="533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Default Constructors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b="1" i="1" dirty="0" smtClean="0"/>
              <a:t>default constructor </a:t>
            </a:r>
            <a:r>
              <a:rPr lang="en-US" altLang="en-US" dirty="0" smtClean="0"/>
              <a:t>is provided by compiler</a:t>
            </a:r>
          </a:p>
          <a:p>
            <a:pPr lvl="1" eaLnBrk="1" hangingPunct="1"/>
            <a:r>
              <a:rPr lang="en-US" altLang="en-US" dirty="0" smtClean="0"/>
              <a:t>Will </a:t>
            </a:r>
            <a:r>
              <a:rPr lang="en-US" altLang="en-US" dirty="0" smtClean="0"/>
              <a:t>handle declarations of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dirty="0" smtClean="0"/>
              <a:t> instances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This </a:t>
            </a:r>
            <a:r>
              <a:rPr lang="en-US" altLang="en-US" dirty="0" smtClean="0"/>
              <a:t>is how we created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dirty="0" smtClean="0"/>
              <a:t> objects in the slides before we declared and defined our constructor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18E6C-34D5-4865-BAA0-D9779A3C6C12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9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Default Constructors</a:t>
            </a:r>
          </a:p>
        </p:txBody>
      </p:sp>
      <p:sp>
        <p:nvSpPr>
          <p:cNvPr id="972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But</a:t>
            </a:r>
            <a:r>
              <a:rPr lang="en-US" altLang="en-US" dirty="0" smtClean="0"/>
              <a:t>, if you create </a:t>
            </a:r>
            <a:r>
              <a:rPr lang="en-US" altLang="en-US" b="1" dirty="0" smtClean="0"/>
              <a:t>any</a:t>
            </a:r>
            <a:r>
              <a:rPr lang="en-US" altLang="en-US" dirty="0" smtClean="0"/>
              <a:t> other constructor, the compiler doesn’t provide a default constructor</a:t>
            </a:r>
          </a:p>
          <a:p>
            <a:pPr lvl="3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So </a:t>
            </a:r>
            <a:r>
              <a:rPr lang="en-US" altLang="en-US" dirty="0" smtClean="0"/>
              <a:t>if you create a constructor, make a default constructor too, even if its body is just empty</a:t>
            </a:r>
          </a:p>
          <a:p>
            <a:pPr lvl="2" eaLnBrk="1" hangingPunct="1"/>
            <a:endParaRPr lang="en-US" altLang="en-US" dirty="0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()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/* empty */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A4D52-B13E-468C-A260-FECD6BEB7708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Overloading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Functions </a:t>
            </a:r>
            <a:r>
              <a:rPr lang="en-US" altLang="en-US" dirty="0" smtClean="0"/>
              <a:t>in C++ are uniquely identified by both their names and their parameters</a:t>
            </a:r>
          </a:p>
          <a:p>
            <a:pPr lvl="1"/>
            <a:r>
              <a:rPr lang="en-US" altLang="en-US" b="1" dirty="0" smtClean="0"/>
              <a:t>But </a:t>
            </a:r>
            <a:r>
              <a:rPr lang="en-US" altLang="en-US" b="1" dirty="0" smtClean="0"/>
              <a:t>NOT their return type!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We </a:t>
            </a:r>
            <a:r>
              <a:rPr lang="en-US" altLang="en-US" dirty="0" smtClean="0"/>
              <a:t>can overload any kind of function</a:t>
            </a:r>
          </a:p>
          <a:p>
            <a:pPr lvl="1"/>
            <a:r>
              <a:rPr lang="en-US" altLang="en-US" dirty="0" smtClean="0"/>
              <a:t>We </a:t>
            </a:r>
            <a:r>
              <a:rPr lang="en-US" altLang="en-US" dirty="0" smtClean="0"/>
              <a:t>can even use default values, </a:t>
            </a:r>
            <a:br>
              <a:rPr lang="en-US" altLang="en-US" dirty="0" smtClean="0"/>
            </a:br>
            <a:r>
              <a:rPr lang="en-US" altLang="en-US" dirty="0" smtClean="0"/>
              <a:t>like with constructors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DA01C-8C4F-442F-A500-B915A075278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6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Overloading Example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PrintMessage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"Hello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World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!"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 eaLnBrk="1" hangingPunct="1">
              <a:buFont typeface="Arial" charset="0"/>
              <a:buNone/>
            </a:pP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PrintMessage</a:t>
            </a:r>
            <a:r>
              <a:rPr lang="en-US" alt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altLang="en-US" b="1" dirty="0" err="1" smtClean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altLang="en-US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D9A6A-59A1-46C4-9E57-BEDAA53BC9B6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exam is </a:t>
            </a:r>
            <a:r>
              <a:rPr lang="en-US" dirty="0"/>
              <a:t>closed everything:</a:t>
            </a:r>
          </a:p>
          <a:p>
            <a:pPr lvl="1"/>
            <a:r>
              <a:rPr lang="en-US" dirty="0"/>
              <a:t>No books</a:t>
            </a:r>
          </a:p>
          <a:p>
            <a:pPr lvl="1"/>
            <a:r>
              <a:rPr lang="en-US" dirty="0"/>
              <a:t>No notes</a:t>
            </a:r>
          </a:p>
          <a:p>
            <a:pPr lvl="1"/>
            <a:r>
              <a:rPr lang="en-US" dirty="0"/>
              <a:t>No cheat sheets</a:t>
            </a:r>
          </a:p>
          <a:p>
            <a:pPr lvl="1"/>
            <a:r>
              <a:rPr lang="en-US" dirty="0"/>
              <a:t>No laptops</a:t>
            </a:r>
          </a:p>
          <a:p>
            <a:pPr lvl="1"/>
            <a:r>
              <a:rPr lang="en-US" dirty="0"/>
              <a:t>No calculators</a:t>
            </a:r>
          </a:p>
          <a:p>
            <a:pPr lvl="1"/>
            <a:r>
              <a:rPr lang="en-US" dirty="0"/>
              <a:t>No phones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98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521143" y="2644170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LIVECODING!!!</a:t>
            </a:r>
            <a:endParaRPr lang="en-US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976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3" presetClass="exit" presetSubtype="32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5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1" presetClass="exit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3" presetClass="entr" presetSubtype="16" fill="hold" grpId="7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5" grpId="3"/>
      <p:bldP spid="5" grpId="6"/>
      <p:bldP spid="5" grpId="7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Livecoding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Update our Rectangle class with</a:t>
            </a:r>
          </a:p>
          <a:p>
            <a:pPr lvl="1"/>
            <a:r>
              <a:rPr lang="en-US" sz="3200" dirty="0" smtClean="0"/>
              <a:t>Overloaded Constructor</a:t>
            </a:r>
          </a:p>
          <a:p>
            <a:pPr lvl="2"/>
            <a:r>
              <a:rPr lang="en-US" sz="2800" dirty="0" smtClean="0"/>
              <a:t>Implemented through default parameters</a:t>
            </a:r>
            <a:endParaRPr lang="en-US" sz="2800" dirty="0" smtClean="0"/>
          </a:p>
          <a:p>
            <a:pPr lvl="1"/>
            <a:r>
              <a:rPr lang="en-US" sz="3200" dirty="0" smtClean="0"/>
              <a:t>Create a class method to:</a:t>
            </a:r>
            <a:endParaRPr lang="en-US" sz="3200" dirty="0" smtClean="0"/>
          </a:p>
          <a:p>
            <a:pPr lvl="2"/>
            <a:r>
              <a:rPr lang="en-US" sz="3200" dirty="0" smtClean="0"/>
              <a:t>Print all of a Rectangle’s information</a:t>
            </a:r>
            <a:endParaRPr lang="en-US" sz="3200" dirty="0" smtClean="0"/>
          </a:p>
          <a:p>
            <a:endParaRPr lang="en-US" sz="3600" dirty="0" smtClean="0"/>
          </a:p>
          <a:p>
            <a:r>
              <a:rPr lang="en-US" sz="3600" dirty="0" smtClean="0"/>
              <a:t>Update our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3600" dirty="0" smtClean="0"/>
              <a:t> </a:t>
            </a:r>
            <a:r>
              <a:rPr lang="en-US" sz="3600" dirty="0" smtClean="0"/>
              <a:t>function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9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1 </a:t>
            </a:r>
            <a:r>
              <a:rPr lang="en-US" dirty="0" smtClean="0"/>
              <a:t>is due tonight by 9:00 PM</a:t>
            </a:r>
          </a:p>
          <a:p>
            <a:pPr lvl="1"/>
            <a:r>
              <a:rPr lang="en-US" sz="3200" dirty="0" smtClean="0"/>
              <a:t>Make sure you have correctly </a:t>
            </a:r>
            <a:br>
              <a:rPr lang="en-US" sz="3200" dirty="0" smtClean="0"/>
            </a:br>
            <a:r>
              <a:rPr lang="en-US" sz="3200" dirty="0" smtClean="0"/>
              <a:t>submitted all of your files!</a:t>
            </a:r>
            <a:endParaRPr lang="en-US" sz="3200" dirty="0" smtClean="0"/>
          </a:p>
          <a:p>
            <a:pPr lvl="3"/>
            <a:endParaRPr lang="en-US" dirty="0"/>
          </a:p>
          <a:p>
            <a:r>
              <a:rPr lang="en-US" dirty="0" smtClean="0"/>
              <a:t>Exam 1 will be held on Thursday (the 25th)</a:t>
            </a:r>
            <a:br>
              <a:rPr lang="en-US" dirty="0" smtClean="0"/>
            </a:br>
            <a:r>
              <a:rPr lang="en-US" dirty="0" smtClean="0"/>
              <a:t>during our regular class time</a:t>
            </a:r>
            <a:endParaRPr lang="en-US" dirty="0" smtClean="0"/>
          </a:p>
          <a:p>
            <a:pPr lvl="3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87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your </a:t>
            </a:r>
            <a:r>
              <a:rPr lang="en-US" dirty="0" err="1"/>
              <a:t>bookbag</a:t>
            </a:r>
            <a:r>
              <a:rPr lang="en-US" dirty="0"/>
              <a:t> under your desk/chair</a:t>
            </a:r>
          </a:p>
          <a:p>
            <a:pPr lvl="1"/>
            <a:r>
              <a:rPr lang="en-US" dirty="0"/>
              <a:t>NOT on the seat next to you</a:t>
            </a:r>
          </a:p>
          <a:p>
            <a:endParaRPr lang="en-US" dirty="0"/>
          </a:p>
          <a:p>
            <a:r>
              <a:rPr lang="en-US" dirty="0"/>
              <a:t>You may have on your desk:</a:t>
            </a:r>
          </a:p>
          <a:p>
            <a:pPr lvl="1"/>
            <a:r>
              <a:rPr lang="en-US" dirty="0"/>
              <a:t>Pens, pencils, erasers</a:t>
            </a:r>
          </a:p>
          <a:p>
            <a:pPr lvl="1"/>
            <a:r>
              <a:rPr lang="en-US" dirty="0"/>
              <a:t>Water bottle</a:t>
            </a:r>
          </a:p>
          <a:p>
            <a:pPr lvl="1"/>
            <a:r>
              <a:rPr lang="en-US" b="1" u="sng" dirty="0"/>
              <a:t>UMBC ID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4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Rules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CHEAT!!!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Cheating </a:t>
            </a:r>
            <a:r>
              <a:rPr lang="en-US" dirty="0"/>
              <a:t>will be dealt with severely and immediately</a:t>
            </a:r>
          </a:p>
          <a:p>
            <a:pPr lvl="1"/>
            <a:r>
              <a:rPr lang="en-US" dirty="0"/>
              <a:t>If a TA or instructor sees you looking at another student’s paper (or anything other than your own exam) they will take your test from you</a:t>
            </a:r>
          </a:p>
          <a:p>
            <a:pPr lvl="4"/>
            <a:endParaRPr lang="en-US" dirty="0"/>
          </a:p>
          <a:p>
            <a:r>
              <a:rPr lang="en-US" dirty="0"/>
              <a:t>Space allowing, you will sit every other seat, so that you are not next to another student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63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True/False</a:t>
            </a:r>
          </a:p>
          <a:p>
            <a:r>
              <a:rPr lang="en-US" dirty="0" smtClean="0"/>
              <a:t>Multiple Choice</a:t>
            </a:r>
          </a:p>
          <a:p>
            <a:r>
              <a:rPr lang="en-US" dirty="0" smtClean="0"/>
              <a:t>Short Answer</a:t>
            </a:r>
          </a:p>
          <a:p>
            <a:pPr lvl="1"/>
            <a:r>
              <a:rPr lang="en-US" dirty="0" smtClean="0"/>
              <a:t>Explain basic concepts in writing</a:t>
            </a:r>
          </a:p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Find and correct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1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Evaluations</a:t>
            </a:r>
          </a:p>
          <a:p>
            <a:pPr lvl="1"/>
            <a:r>
              <a:rPr lang="en-US" dirty="0" smtClean="0"/>
              <a:t>Given code, what does it do?</a:t>
            </a:r>
          </a:p>
          <a:p>
            <a:r>
              <a:rPr lang="en-US" dirty="0" smtClean="0"/>
              <a:t>Code Completions</a:t>
            </a:r>
          </a:p>
          <a:p>
            <a:pPr lvl="1"/>
            <a:r>
              <a:rPr lang="en-US" dirty="0" smtClean="0"/>
              <a:t>Given a partial piece of code</a:t>
            </a:r>
          </a:p>
          <a:p>
            <a:pPr lvl="1"/>
            <a:r>
              <a:rPr lang="en-US" dirty="0" smtClean="0"/>
              <a:t>Correctly fill in blanks to complete code</a:t>
            </a:r>
          </a:p>
          <a:p>
            <a:r>
              <a:rPr lang="en-US" dirty="0" smtClean="0"/>
              <a:t>Coding Problems</a:t>
            </a:r>
          </a:p>
          <a:p>
            <a:pPr lvl="1"/>
            <a:r>
              <a:rPr lang="en-US" dirty="0" smtClean="0"/>
              <a:t>Given a problem, write code to solve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1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Tips: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down your name and circle your section</a:t>
            </a:r>
          </a:p>
          <a:p>
            <a:r>
              <a:rPr lang="en-US" dirty="0" smtClean="0"/>
              <a:t>Flip </a:t>
            </a:r>
            <a:r>
              <a:rPr lang="en-US" dirty="0"/>
              <a:t>through the exam and get a feel for the length of it and the types of questions</a:t>
            </a:r>
          </a:p>
          <a:p>
            <a:pPr lvl="3"/>
            <a:endParaRPr lang="en-US" dirty="0" smtClean="0"/>
          </a:p>
          <a:p>
            <a:r>
              <a:rPr lang="en-US" dirty="0"/>
              <a:t>If a problem is unclear or you think there is an error on the exam, raise your </a:t>
            </a:r>
            <a:r>
              <a:rPr lang="en-US" dirty="0" smtClean="0"/>
              <a:t>hand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questions have partial credit</a:t>
            </a:r>
          </a:p>
          <a:p>
            <a:pPr lvl="1"/>
            <a:r>
              <a:rPr lang="en-US" sz="3200" dirty="0"/>
              <a:t>You should at least </a:t>
            </a:r>
            <a:r>
              <a:rPr lang="en-US" sz="3200" u="sng" dirty="0"/>
              <a:t>attempt</a:t>
            </a:r>
            <a:r>
              <a:rPr lang="en-US" sz="3200" dirty="0"/>
              <a:t> every problem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4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Tips: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coding:</a:t>
            </a:r>
          </a:p>
          <a:p>
            <a:pPr lvl="1"/>
            <a:r>
              <a:rPr lang="en-US" sz="3200" dirty="0"/>
              <a:t>Read the question carefully</a:t>
            </a:r>
          </a:p>
          <a:p>
            <a:pPr lvl="1"/>
            <a:r>
              <a:rPr lang="en-US" sz="3200" dirty="0"/>
              <a:t>Plan out what your code needs to do</a:t>
            </a:r>
          </a:p>
          <a:p>
            <a:pPr lvl="3"/>
            <a:endParaRPr lang="en-US" dirty="0" smtClean="0"/>
          </a:p>
          <a:p>
            <a:r>
              <a:rPr lang="en-US" dirty="0"/>
              <a:t>After you are done coding the programming problems, try “running” your program with some input and making sure it works the way you think it does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12596</TotalTime>
  <Words>1088</Words>
  <Application>Microsoft Office PowerPoint</Application>
  <PresentationFormat>On-screen Show (4:3)</PresentationFormat>
  <Paragraphs>255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1_Office Theme</vt:lpstr>
      <vt:lpstr>CMSC202  Computer Science II for Majors  Lecture 08 –  Overloaded Constructors</vt:lpstr>
      <vt:lpstr>Student Disability Services</vt:lpstr>
      <vt:lpstr>Exam Rules</vt:lpstr>
      <vt:lpstr>Exam Rules</vt:lpstr>
      <vt:lpstr>Exam Rules</vt:lpstr>
      <vt:lpstr>Exam Format</vt:lpstr>
      <vt:lpstr>Exam Format</vt:lpstr>
      <vt:lpstr>Exam Tips: General</vt:lpstr>
      <vt:lpstr>Exam Tips: Coding</vt:lpstr>
      <vt:lpstr>Exam Content</vt:lpstr>
      <vt:lpstr>Questions about Exam 1?</vt:lpstr>
      <vt:lpstr>Last Class We Covered</vt:lpstr>
      <vt:lpstr>Any Questions from Last Time?</vt:lpstr>
      <vt:lpstr>Today’s Objectives</vt:lpstr>
      <vt:lpstr>Overloading</vt:lpstr>
      <vt:lpstr>Overloading</vt:lpstr>
      <vt:lpstr>All Known Values</vt:lpstr>
      <vt:lpstr>No Known Values</vt:lpstr>
      <vt:lpstr>Some Known Values</vt:lpstr>
      <vt:lpstr>Overloaded Date Constructor</vt:lpstr>
      <vt:lpstr>Avoiding Multiple Constructors</vt:lpstr>
      <vt:lpstr>Default Parameters</vt:lpstr>
      <vt:lpstr>Default Parameters</vt:lpstr>
      <vt:lpstr>Default Parameters</vt:lpstr>
      <vt:lpstr>Using Default Parameters</vt:lpstr>
      <vt:lpstr>Default Constructors</vt:lpstr>
      <vt:lpstr>Default Constructors</vt:lpstr>
      <vt:lpstr>Function Overloading</vt:lpstr>
      <vt:lpstr>Overloading Example</vt:lpstr>
      <vt:lpstr>Time for…</vt:lpstr>
      <vt:lpstr>Livecoding Exercise</vt:lpstr>
      <vt:lpstr>Announcements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Katie</cp:lastModifiedBy>
  <cp:revision>275</cp:revision>
  <dcterms:created xsi:type="dcterms:W3CDTF">2014-05-05T14:25:42Z</dcterms:created>
  <dcterms:modified xsi:type="dcterms:W3CDTF">2016-02-24T04:02:30Z</dcterms:modified>
</cp:coreProperties>
</file>